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Lst>
  <p:notesMasterIdLst>
    <p:notesMasterId r:id="rId36"/>
  </p:notesMasterIdLst>
  <p:handoutMasterIdLst>
    <p:handoutMasterId r:id="rId37"/>
  </p:handoutMasterIdLst>
  <p:sldIdLst>
    <p:sldId id="256" r:id="rId3"/>
    <p:sldId id="257" r:id="rId4"/>
    <p:sldId id="267" r:id="rId5"/>
    <p:sldId id="268" r:id="rId6"/>
    <p:sldId id="269" r:id="rId7"/>
    <p:sldId id="260" r:id="rId8"/>
    <p:sldId id="261" r:id="rId9"/>
    <p:sldId id="270" r:id="rId10"/>
    <p:sldId id="271" r:id="rId11"/>
    <p:sldId id="273" r:id="rId12"/>
    <p:sldId id="272" r:id="rId13"/>
    <p:sldId id="293" r:id="rId14"/>
    <p:sldId id="274" r:id="rId15"/>
    <p:sldId id="275" r:id="rId16"/>
    <p:sldId id="262" r:id="rId17"/>
    <p:sldId id="276" r:id="rId18"/>
    <p:sldId id="280" r:id="rId19"/>
    <p:sldId id="281" r:id="rId20"/>
    <p:sldId id="277" r:id="rId21"/>
    <p:sldId id="278" r:id="rId22"/>
    <p:sldId id="279" r:id="rId23"/>
    <p:sldId id="282" r:id="rId24"/>
    <p:sldId id="283" r:id="rId25"/>
    <p:sldId id="284" r:id="rId26"/>
    <p:sldId id="286" r:id="rId27"/>
    <p:sldId id="290" r:id="rId28"/>
    <p:sldId id="291" r:id="rId29"/>
    <p:sldId id="288" r:id="rId30"/>
    <p:sldId id="292" r:id="rId31"/>
    <p:sldId id="289" r:id="rId32"/>
    <p:sldId id="287" r:id="rId33"/>
    <p:sldId id="263" r:id="rId34"/>
    <p:sldId id="258" r:id="rId35"/>
  </p:sldIdLst>
  <p:sldSz cx="18288000" cy="10287000"/>
  <p:notesSz cx="6858000" cy="9144000"/>
  <p:embeddedFontLst>
    <p:embeddedFont>
      <p:font typeface="Tabarra Sans Heavy" panose="020B0604020202020204" charset="0"/>
      <p:regular r:id="rId38"/>
    </p:embeddedFont>
    <p:embeddedFont>
      <p:font typeface="Calibri Light" panose="020F0302020204030204" pitchFamily="34" charset="0"/>
      <p:regular r:id="rId39"/>
      <p:italic r:id="rId40"/>
    </p:embeddedFont>
    <p:embeddedFont>
      <p:font typeface="Tabarra Sans" panose="020B0604020202020204" charset="0"/>
      <p:regular r:id="rId41"/>
    </p:embeddedFont>
    <p:embeddedFont>
      <p:font typeface="Calibri" panose="020F0502020204030204" pitchFamily="34" charset="0"/>
      <p:regular r:id="rId42"/>
      <p:bold r:id="rId43"/>
      <p:italic r:id="rId44"/>
      <p:boldItalic r:id="rId45"/>
    </p:embeddedFont>
    <p:embeddedFont>
      <p:font typeface="Codec Pro ExtraBold" panose="020B0604020202020204" charset="0"/>
      <p:regular r:id="rId46"/>
    </p:embeddedFont>
    <p:embeddedFont>
      <p:font typeface="Glacial Indifference Bold" panose="020B0604020202020204" charset="0"/>
      <p:regular r:id="rId47"/>
    </p:embeddedFont>
    <p:embeddedFont>
      <p:font typeface="Canva Sans Bold" panose="020B0604020202020204" charset="0"/>
      <p:regular r:id="rId48"/>
    </p:embeddedFont>
    <p:embeddedFont>
      <p:font typeface="Canva Sans"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F7"/>
    <a:srgbClr val="FFFFFF"/>
    <a:srgbClr val="9FD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3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7FE6A2-8F14-48A8-BC9E-B1502E58D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Corrosion Prevention and Protection of Civil Assets</a:t>
            </a:r>
          </a:p>
        </p:txBody>
      </p:sp>
      <p:sp>
        <p:nvSpPr>
          <p:cNvPr id="3" name="Date Placeholder 2">
            <a:extLst>
              <a:ext uri="{FF2B5EF4-FFF2-40B4-BE49-F238E27FC236}">
                <a16:creationId xmlns:a16="http://schemas.microsoft.com/office/drawing/2014/main" id="{C20F12FD-135C-4DAE-9342-9F5B7A7103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AB2FE5-1E7D-4DE8-84FA-31F2922619B9}" type="datetimeFigureOut">
              <a:rPr lang="en-US" smtClean="0"/>
              <a:t>8/20/2024</a:t>
            </a:fld>
            <a:endParaRPr lang="en-US"/>
          </a:p>
        </p:txBody>
      </p:sp>
      <p:sp>
        <p:nvSpPr>
          <p:cNvPr id="4" name="Footer Placeholder 3">
            <a:extLst>
              <a:ext uri="{FF2B5EF4-FFF2-40B4-BE49-F238E27FC236}">
                <a16:creationId xmlns:a16="http://schemas.microsoft.com/office/drawing/2014/main" id="{C64C878C-5159-48A0-8644-9172D774F0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B07C8F-E38B-4F21-A71A-5EC3381EE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E3F558-EBE0-4CEC-8444-F6EE89BDD80C}" type="slidenum">
              <a:rPr lang="en-US" smtClean="0"/>
              <a:t>‹#›</a:t>
            </a:fld>
            <a:endParaRPr lang="en-US"/>
          </a:p>
        </p:txBody>
      </p:sp>
    </p:spTree>
    <p:extLst>
      <p:ext uri="{BB962C8B-B14F-4D97-AF65-F5344CB8AC3E}">
        <p14:creationId xmlns:p14="http://schemas.microsoft.com/office/powerpoint/2010/main" val="3684569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Corrosion Prevention and Protection of Civil Assets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86F3B-69F9-469C-8D24-98F498D16022}"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E525F-AEF3-4647-8D71-2F38DC919927}" type="slidenum">
              <a:rPr lang="en-US" smtClean="0"/>
              <a:t>‹#›</a:t>
            </a:fld>
            <a:endParaRPr lang="en-US"/>
          </a:p>
        </p:txBody>
      </p:sp>
    </p:spTree>
    <p:extLst>
      <p:ext uri="{BB962C8B-B14F-4D97-AF65-F5344CB8AC3E}">
        <p14:creationId xmlns:p14="http://schemas.microsoft.com/office/powerpoint/2010/main" val="18485058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95A8E5-8F9E-419A-A2D9-FC5D102FCDD1}" type="datetime1">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itle Placeholder 1">
            <a:extLst>
              <a:ext uri="{FF2B5EF4-FFF2-40B4-BE49-F238E27FC236}">
                <a16:creationId xmlns:a16="http://schemas.microsoft.com/office/drawing/2014/main" id="{91B6B0FA-0A31-4DAA-ACD0-4B0F91FF363C}"/>
              </a:ext>
            </a:extLst>
          </p:cNvPr>
          <p:cNvSpPr txBox="1">
            <a:spLocks/>
          </p:cNvSpPr>
          <p:nvPr userDrawn="1"/>
        </p:nvSpPr>
        <p:spPr>
          <a:xfrm>
            <a:off x="457200" y="274638"/>
            <a:ext cx="15316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t>Corrosion Prevention and Protection of Civil Assets</a:t>
            </a:r>
            <a:br>
              <a:rPr lang="en-US" sz="4400"/>
            </a:br>
            <a:endParaRPr lang="en-US" sz="4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90BF6F-C18C-4F7A-9073-5E47D3ADD6CB}" type="datetime1">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3641A-EAB7-407E-B708-6059166BDA8A}" type="datetime1">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49B4-5629-44B5-8FE7-C94BCF162E1E}"/>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3DFDA-81D7-4921-A749-32D083823163}"/>
              </a:ext>
            </a:extLst>
          </p:cNvPr>
          <p:cNvSpPr>
            <a:spLocks noGrp="1"/>
          </p:cNvSpPr>
          <p:nvPr>
            <p:ph type="subTitle" idx="1"/>
          </p:nvPr>
        </p:nvSpPr>
        <p:spPr>
          <a:xfrm>
            <a:off x="2286000" y="5403850"/>
            <a:ext cx="13716000" cy="2482850"/>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53FA4-120A-432C-88F0-732163A0FFB2}"/>
              </a:ext>
            </a:extLst>
          </p:cNvPr>
          <p:cNvSpPr>
            <a:spLocks noGrp="1"/>
          </p:cNvSpPr>
          <p:nvPr>
            <p:ph type="dt" sz="half" idx="10"/>
          </p:nvPr>
        </p:nvSpPr>
        <p:spPr/>
        <p:txBody>
          <a:bodyPr/>
          <a:lstStyle/>
          <a:p>
            <a:fld id="{E64D44FE-509A-405D-A242-95329D4546F3}" type="datetime1">
              <a:rPr lang="en-US" smtClean="0"/>
              <a:t>8/20/2024</a:t>
            </a:fld>
            <a:endParaRPr lang="en-US"/>
          </a:p>
        </p:txBody>
      </p:sp>
      <p:sp>
        <p:nvSpPr>
          <p:cNvPr id="5" name="Footer Placeholder 4">
            <a:extLst>
              <a:ext uri="{FF2B5EF4-FFF2-40B4-BE49-F238E27FC236}">
                <a16:creationId xmlns:a16="http://schemas.microsoft.com/office/drawing/2014/main" id="{D504173F-6B5F-4916-9FD1-66CAEC174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AC195-0065-4879-8EA8-1A8D4A1F120D}"/>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132981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82FE-6198-4DF4-83EA-E4384699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D3033-78FB-44FE-B8BC-EA30F1883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96B4-0F85-4678-894D-F9E8B5950375}"/>
              </a:ext>
            </a:extLst>
          </p:cNvPr>
          <p:cNvSpPr>
            <a:spLocks noGrp="1"/>
          </p:cNvSpPr>
          <p:nvPr>
            <p:ph type="dt" sz="half" idx="10"/>
          </p:nvPr>
        </p:nvSpPr>
        <p:spPr/>
        <p:txBody>
          <a:bodyPr/>
          <a:lstStyle/>
          <a:p>
            <a:fld id="{F73E2F04-F866-4626-ABE7-5A96AB692AD7}" type="datetime1">
              <a:rPr lang="en-US" smtClean="0"/>
              <a:t>8/20/2024</a:t>
            </a:fld>
            <a:endParaRPr lang="en-US"/>
          </a:p>
        </p:txBody>
      </p:sp>
      <p:sp>
        <p:nvSpPr>
          <p:cNvPr id="5" name="Footer Placeholder 4">
            <a:extLst>
              <a:ext uri="{FF2B5EF4-FFF2-40B4-BE49-F238E27FC236}">
                <a16:creationId xmlns:a16="http://schemas.microsoft.com/office/drawing/2014/main" id="{2B29AC50-6988-4B70-9932-F9F37F147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98F1A-0C67-4873-B96E-4E9A9ECD3F29}"/>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405745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3B7B-1420-41F5-B835-B3E28058984B}"/>
              </a:ext>
            </a:extLst>
          </p:cNvPr>
          <p:cNvSpPr>
            <a:spLocks noGrp="1"/>
          </p:cNvSpPr>
          <p:nvPr>
            <p:ph type="title"/>
          </p:nvPr>
        </p:nvSpPr>
        <p:spPr>
          <a:xfrm>
            <a:off x="1247775" y="2565404"/>
            <a:ext cx="15773400" cy="427831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098753-B344-4FAA-9BE8-C9E7DF670C1A}"/>
              </a:ext>
            </a:extLst>
          </p:cNvPr>
          <p:cNvSpPr>
            <a:spLocks noGrp="1"/>
          </p:cNvSpPr>
          <p:nvPr>
            <p:ph type="body" idx="1"/>
          </p:nvPr>
        </p:nvSpPr>
        <p:spPr>
          <a:xfrm>
            <a:off x="1247775" y="6884992"/>
            <a:ext cx="15773400" cy="22494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C1EC4A-6A56-4A37-A286-7E599BD86AE4}"/>
              </a:ext>
            </a:extLst>
          </p:cNvPr>
          <p:cNvSpPr>
            <a:spLocks noGrp="1"/>
          </p:cNvSpPr>
          <p:nvPr>
            <p:ph type="dt" sz="half" idx="10"/>
          </p:nvPr>
        </p:nvSpPr>
        <p:spPr/>
        <p:txBody>
          <a:bodyPr/>
          <a:lstStyle/>
          <a:p>
            <a:fld id="{049CF9A8-F498-4E13-B712-4A3052D99123}" type="datetime1">
              <a:rPr lang="en-US" smtClean="0"/>
              <a:t>8/20/2024</a:t>
            </a:fld>
            <a:endParaRPr lang="en-US"/>
          </a:p>
        </p:txBody>
      </p:sp>
      <p:sp>
        <p:nvSpPr>
          <p:cNvPr id="5" name="Footer Placeholder 4">
            <a:extLst>
              <a:ext uri="{FF2B5EF4-FFF2-40B4-BE49-F238E27FC236}">
                <a16:creationId xmlns:a16="http://schemas.microsoft.com/office/drawing/2014/main" id="{75B73C7B-B9D6-43BC-B7CE-254344382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4F48B-C8F7-415C-A43A-08791014C6A3}"/>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315394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E716-2314-4A70-AF12-90DD02299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77B9E-D6F1-4263-BBE7-D1ACAA32D7E0}"/>
              </a:ext>
            </a:extLst>
          </p:cNvPr>
          <p:cNvSpPr>
            <a:spLocks noGrp="1"/>
          </p:cNvSpPr>
          <p:nvPr>
            <p:ph sz="half" idx="1"/>
          </p:nvPr>
        </p:nvSpPr>
        <p:spPr>
          <a:xfrm>
            <a:off x="1257302"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2E20DF-835B-4908-8305-BAB1E865A6B4}"/>
              </a:ext>
            </a:extLst>
          </p:cNvPr>
          <p:cNvSpPr>
            <a:spLocks noGrp="1"/>
          </p:cNvSpPr>
          <p:nvPr>
            <p:ph sz="half" idx="2"/>
          </p:nvPr>
        </p:nvSpPr>
        <p:spPr>
          <a:xfrm>
            <a:off x="9220202"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45655F-9A86-4C1C-8151-8E25B918681D}"/>
              </a:ext>
            </a:extLst>
          </p:cNvPr>
          <p:cNvSpPr>
            <a:spLocks noGrp="1"/>
          </p:cNvSpPr>
          <p:nvPr>
            <p:ph type="dt" sz="half" idx="10"/>
          </p:nvPr>
        </p:nvSpPr>
        <p:spPr/>
        <p:txBody>
          <a:bodyPr/>
          <a:lstStyle/>
          <a:p>
            <a:fld id="{CA84067F-14F0-4AFA-A467-AFCDB69D4378}" type="datetime1">
              <a:rPr lang="en-US" smtClean="0"/>
              <a:t>8/20/2024</a:t>
            </a:fld>
            <a:endParaRPr lang="en-US"/>
          </a:p>
        </p:txBody>
      </p:sp>
      <p:sp>
        <p:nvSpPr>
          <p:cNvPr id="6" name="Footer Placeholder 5">
            <a:extLst>
              <a:ext uri="{FF2B5EF4-FFF2-40B4-BE49-F238E27FC236}">
                <a16:creationId xmlns:a16="http://schemas.microsoft.com/office/drawing/2014/main" id="{08C223A6-53FA-4A03-B12B-EFEFECC26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41AFA-19BD-43BD-B9DD-77067F952854}"/>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2565378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FA8F-735F-464D-815C-CA11638AEB24}"/>
              </a:ext>
            </a:extLst>
          </p:cNvPr>
          <p:cNvSpPr>
            <a:spLocks noGrp="1"/>
          </p:cNvSpPr>
          <p:nvPr>
            <p:ph type="title"/>
          </p:nvPr>
        </p:nvSpPr>
        <p:spPr>
          <a:xfrm>
            <a:off x="1260475" y="547690"/>
            <a:ext cx="15773400" cy="19891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93F02B-8545-4B43-9D96-656F4C285EA2}"/>
              </a:ext>
            </a:extLst>
          </p:cNvPr>
          <p:cNvSpPr>
            <a:spLocks noGrp="1"/>
          </p:cNvSpPr>
          <p:nvPr>
            <p:ph type="body" idx="1"/>
          </p:nvPr>
        </p:nvSpPr>
        <p:spPr>
          <a:xfrm>
            <a:off x="1260475" y="2522538"/>
            <a:ext cx="7735888" cy="123507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BC58F-18B4-43FE-85C0-90156ABA8D56}"/>
              </a:ext>
            </a:extLst>
          </p:cNvPr>
          <p:cNvSpPr>
            <a:spLocks noGrp="1"/>
          </p:cNvSpPr>
          <p:nvPr>
            <p:ph sz="half" idx="2"/>
          </p:nvPr>
        </p:nvSpPr>
        <p:spPr>
          <a:xfrm>
            <a:off x="1260475" y="3757617"/>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E38C54-B668-43B5-94C9-5EBE7094B3DE}"/>
              </a:ext>
            </a:extLst>
          </p:cNvPr>
          <p:cNvSpPr>
            <a:spLocks noGrp="1"/>
          </p:cNvSpPr>
          <p:nvPr>
            <p:ph type="body" sz="quarter" idx="3"/>
          </p:nvPr>
        </p:nvSpPr>
        <p:spPr>
          <a:xfrm>
            <a:off x="9258303" y="2522538"/>
            <a:ext cx="7775575" cy="123507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0FFE5D-D88B-4C87-B234-FC2CB58BA691}"/>
              </a:ext>
            </a:extLst>
          </p:cNvPr>
          <p:cNvSpPr>
            <a:spLocks noGrp="1"/>
          </p:cNvSpPr>
          <p:nvPr>
            <p:ph sz="quarter" idx="4"/>
          </p:nvPr>
        </p:nvSpPr>
        <p:spPr>
          <a:xfrm>
            <a:off x="9258303" y="3757617"/>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7177F-B3A6-42F8-9A46-E21C044A9BA8}"/>
              </a:ext>
            </a:extLst>
          </p:cNvPr>
          <p:cNvSpPr>
            <a:spLocks noGrp="1"/>
          </p:cNvSpPr>
          <p:nvPr>
            <p:ph type="dt" sz="half" idx="10"/>
          </p:nvPr>
        </p:nvSpPr>
        <p:spPr/>
        <p:txBody>
          <a:bodyPr/>
          <a:lstStyle/>
          <a:p>
            <a:fld id="{4534BDDC-9A3B-414A-AA39-D5AFE762B9CC}" type="datetime1">
              <a:rPr lang="en-US" smtClean="0"/>
              <a:t>8/20/2024</a:t>
            </a:fld>
            <a:endParaRPr lang="en-US"/>
          </a:p>
        </p:txBody>
      </p:sp>
      <p:sp>
        <p:nvSpPr>
          <p:cNvPr id="8" name="Footer Placeholder 7">
            <a:extLst>
              <a:ext uri="{FF2B5EF4-FFF2-40B4-BE49-F238E27FC236}">
                <a16:creationId xmlns:a16="http://schemas.microsoft.com/office/drawing/2014/main" id="{7077AAA2-A1BE-40E9-BF8C-CCB6817D9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0441CD-D0BE-412D-B734-CBFA1D5A33DC}"/>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258128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C250-9ECB-4A5F-95DD-B069796F67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D16479-38FB-410B-A15A-BBA8512CDE50}"/>
              </a:ext>
            </a:extLst>
          </p:cNvPr>
          <p:cNvSpPr>
            <a:spLocks noGrp="1"/>
          </p:cNvSpPr>
          <p:nvPr>
            <p:ph type="dt" sz="half" idx="10"/>
          </p:nvPr>
        </p:nvSpPr>
        <p:spPr/>
        <p:txBody>
          <a:bodyPr/>
          <a:lstStyle/>
          <a:p>
            <a:fld id="{3B247A74-9A3E-44CE-8494-01F00ADF893B}" type="datetime1">
              <a:rPr lang="en-US" smtClean="0"/>
              <a:t>8/20/2024</a:t>
            </a:fld>
            <a:endParaRPr lang="en-US"/>
          </a:p>
        </p:txBody>
      </p:sp>
      <p:sp>
        <p:nvSpPr>
          <p:cNvPr id="4" name="Footer Placeholder 3">
            <a:extLst>
              <a:ext uri="{FF2B5EF4-FFF2-40B4-BE49-F238E27FC236}">
                <a16:creationId xmlns:a16="http://schemas.microsoft.com/office/drawing/2014/main" id="{1B7B045E-AFCA-4AA6-86D9-715D8B4040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421E74-50AE-4E1D-BB03-DFBCCF69990F}"/>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3321180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9506F-8AF6-4EF3-AF86-4D5A63A6CC43}"/>
              </a:ext>
            </a:extLst>
          </p:cNvPr>
          <p:cNvSpPr>
            <a:spLocks noGrp="1"/>
          </p:cNvSpPr>
          <p:nvPr>
            <p:ph type="dt" sz="half" idx="10"/>
          </p:nvPr>
        </p:nvSpPr>
        <p:spPr/>
        <p:txBody>
          <a:bodyPr/>
          <a:lstStyle/>
          <a:p>
            <a:fld id="{F22EF7D7-9C82-4803-9180-EC847CE92CF7}" type="datetime1">
              <a:rPr lang="en-US" smtClean="0"/>
              <a:t>8/20/2024</a:t>
            </a:fld>
            <a:endParaRPr lang="en-US"/>
          </a:p>
        </p:txBody>
      </p:sp>
      <p:sp>
        <p:nvSpPr>
          <p:cNvPr id="3" name="Footer Placeholder 2">
            <a:extLst>
              <a:ext uri="{FF2B5EF4-FFF2-40B4-BE49-F238E27FC236}">
                <a16:creationId xmlns:a16="http://schemas.microsoft.com/office/drawing/2014/main" id="{3398D927-5AE9-4C3B-B293-16F537BA0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BDD08D-48C3-418C-9A8B-4A94839AF752}"/>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185691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454CB-B06E-4428-9014-ADD0CD0BE69F}"/>
              </a:ext>
            </a:extLst>
          </p:cNvPr>
          <p:cNvSpPr>
            <a:spLocks noGrp="1"/>
          </p:cNvSpPr>
          <p:nvPr>
            <p:ph type="title"/>
          </p:nvPr>
        </p:nvSpPr>
        <p:spPr>
          <a:xfrm>
            <a:off x="1260477" y="685800"/>
            <a:ext cx="5897563" cy="2400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EDC638-8562-4F6F-B99C-8C01D6462B10}"/>
              </a:ext>
            </a:extLst>
          </p:cNvPr>
          <p:cNvSpPr>
            <a:spLocks noGrp="1"/>
          </p:cNvSpPr>
          <p:nvPr>
            <p:ph idx="1"/>
          </p:nvPr>
        </p:nvSpPr>
        <p:spPr>
          <a:xfrm>
            <a:off x="7775575" y="1481142"/>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A6EB68-EA70-4703-835D-3B6CC5040BF5}"/>
              </a:ext>
            </a:extLst>
          </p:cNvPr>
          <p:cNvSpPr>
            <a:spLocks noGrp="1"/>
          </p:cNvSpPr>
          <p:nvPr>
            <p:ph type="body" sz="half" idx="2"/>
          </p:nvPr>
        </p:nvSpPr>
        <p:spPr>
          <a:xfrm>
            <a:off x="1260477" y="3086101"/>
            <a:ext cx="5897563" cy="571817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09C52-111E-48D9-B737-0504FE15174D}"/>
              </a:ext>
            </a:extLst>
          </p:cNvPr>
          <p:cNvSpPr>
            <a:spLocks noGrp="1"/>
          </p:cNvSpPr>
          <p:nvPr>
            <p:ph type="dt" sz="half" idx="10"/>
          </p:nvPr>
        </p:nvSpPr>
        <p:spPr/>
        <p:txBody>
          <a:bodyPr/>
          <a:lstStyle/>
          <a:p>
            <a:fld id="{3D3CBC48-DD84-404A-B81C-365DEA79893A}" type="datetime1">
              <a:rPr lang="en-US" smtClean="0"/>
              <a:t>8/20/2024</a:t>
            </a:fld>
            <a:endParaRPr lang="en-US"/>
          </a:p>
        </p:txBody>
      </p:sp>
      <p:sp>
        <p:nvSpPr>
          <p:cNvPr id="6" name="Footer Placeholder 5">
            <a:extLst>
              <a:ext uri="{FF2B5EF4-FFF2-40B4-BE49-F238E27FC236}">
                <a16:creationId xmlns:a16="http://schemas.microsoft.com/office/drawing/2014/main" id="{A51C8A92-51F6-45E8-BDC8-6C85A4070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2572B-1CD4-4ADC-8394-D301C3B66C2B}"/>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49998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AB6D1-5A14-4A1C-B94D-25FC68735867}" type="datetime1">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379B-D7C9-4C2A-8CA1-B20F6DA51290}"/>
              </a:ext>
            </a:extLst>
          </p:cNvPr>
          <p:cNvSpPr>
            <a:spLocks noGrp="1"/>
          </p:cNvSpPr>
          <p:nvPr>
            <p:ph type="title"/>
          </p:nvPr>
        </p:nvSpPr>
        <p:spPr>
          <a:xfrm>
            <a:off x="1260477" y="685800"/>
            <a:ext cx="5897563" cy="2400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39C020-651B-451E-8626-DF3404D29AFE}"/>
              </a:ext>
            </a:extLst>
          </p:cNvPr>
          <p:cNvSpPr>
            <a:spLocks noGrp="1"/>
          </p:cNvSpPr>
          <p:nvPr>
            <p:ph type="pic" idx="1"/>
          </p:nvPr>
        </p:nvSpPr>
        <p:spPr>
          <a:xfrm>
            <a:off x="7775575" y="1481142"/>
            <a:ext cx="9258300" cy="73104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22318F51-F3D3-49AE-87FA-61A245EEE7C5}"/>
              </a:ext>
            </a:extLst>
          </p:cNvPr>
          <p:cNvSpPr>
            <a:spLocks noGrp="1"/>
          </p:cNvSpPr>
          <p:nvPr>
            <p:ph type="body" sz="half" idx="2"/>
          </p:nvPr>
        </p:nvSpPr>
        <p:spPr>
          <a:xfrm>
            <a:off x="1260477" y="3086101"/>
            <a:ext cx="5897563" cy="571817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9661A-870F-4357-9E01-22286F802AA3}"/>
              </a:ext>
            </a:extLst>
          </p:cNvPr>
          <p:cNvSpPr>
            <a:spLocks noGrp="1"/>
          </p:cNvSpPr>
          <p:nvPr>
            <p:ph type="dt" sz="half" idx="10"/>
          </p:nvPr>
        </p:nvSpPr>
        <p:spPr/>
        <p:txBody>
          <a:bodyPr/>
          <a:lstStyle/>
          <a:p>
            <a:fld id="{DC606906-1D62-479C-923E-490C18F197C0}" type="datetime1">
              <a:rPr lang="en-US" smtClean="0"/>
              <a:t>8/20/2024</a:t>
            </a:fld>
            <a:endParaRPr lang="en-US"/>
          </a:p>
        </p:txBody>
      </p:sp>
      <p:sp>
        <p:nvSpPr>
          <p:cNvPr id="6" name="Footer Placeholder 5">
            <a:extLst>
              <a:ext uri="{FF2B5EF4-FFF2-40B4-BE49-F238E27FC236}">
                <a16:creationId xmlns:a16="http://schemas.microsoft.com/office/drawing/2014/main" id="{F1FE9662-AF32-4C53-A089-85AE7C455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463AD-9FD5-4EFA-97A0-5338437D95E5}"/>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21437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DAEF-C3D5-4F4E-AF1A-09E553CBB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AE28E-F29C-49B7-ADCB-C3C322D66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51102-614C-4457-886B-4B237030F029}"/>
              </a:ext>
            </a:extLst>
          </p:cNvPr>
          <p:cNvSpPr>
            <a:spLocks noGrp="1"/>
          </p:cNvSpPr>
          <p:nvPr>
            <p:ph type="dt" sz="half" idx="10"/>
          </p:nvPr>
        </p:nvSpPr>
        <p:spPr/>
        <p:txBody>
          <a:bodyPr/>
          <a:lstStyle/>
          <a:p>
            <a:fld id="{B347BA46-019C-4A3B-92C9-931FFB8EA5C4}" type="datetime1">
              <a:rPr lang="en-US" smtClean="0"/>
              <a:t>8/20/2024</a:t>
            </a:fld>
            <a:endParaRPr lang="en-US"/>
          </a:p>
        </p:txBody>
      </p:sp>
      <p:sp>
        <p:nvSpPr>
          <p:cNvPr id="5" name="Footer Placeholder 4">
            <a:extLst>
              <a:ext uri="{FF2B5EF4-FFF2-40B4-BE49-F238E27FC236}">
                <a16:creationId xmlns:a16="http://schemas.microsoft.com/office/drawing/2014/main" id="{3258A525-6536-47CB-AA20-144BCD62B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6FB2B-C943-4082-9AA2-BA2DD6175E05}"/>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425603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76D80-91C7-4289-927C-F7EDD5403EA1}"/>
              </a:ext>
            </a:extLst>
          </p:cNvPr>
          <p:cNvSpPr>
            <a:spLocks noGrp="1"/>
          </p:cNvSpPr>
          <p:nvPr>
            <p:ph type="title" orient="vert"/>
          </p:nvPr>
        </p:nvSpPr>
        <p:spPr>
          <a:xfrm>
            <a:off x="13087351" y="547688"/>
            <a:ext cx="3943351" cy="87185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76842-6C8A-48B2-B63D-3435017CE0EF}"/>
              </a:ext>
            </a:extLst>
          </p:cNvPr>
          <p:cNvSpPr>
            <a:spLocks noGrp="1"/>
          </p:cNvSpPr>
          <p:nvPr>
            <p:ph type="body" orient="vert" idx="1"/>
          </p:nvPr>
        </p:nvSpPr>
        <p:spPr>
          <a:xfrm>
            <a:off x="1257301" y="547688"/>
            <a:ext cx="11677651"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329AE-E381-49EF-8480-D7D4ACB5A784}"/>
              </a:ext>
            </a:extLst>
          </p:cNvPr>
          <p:cNvSpPr>
            <a:spLocks noGrp="1"/>
          </p:cNvSpPr>
          <p:nvPr>
            <p:ph type="dt" sz="half" idx="10"/>
          </p:nvPr>
        </p:nvSpPr>
        <p:spPr/>
        <p:txBody>
          <a:bodyPr/>
          <a:lstStyle/>
          <a:p>
            <a:fld id="{C662B2C0-8439-4090-9A4E-909479AA67F8}" type="datetime1">
              <a:rPr lang="en-US" smtClean="0"/>
              <a:t>8/20/2024</a:t>
            </a:fld>
            <a:endParaRPr lang="en-US"/>
          </a:p>
        </p:txBody>
      </p:sp>
      <p:sp>
        <p:nvSpPr>
          <p:cNvPr id="5" name="Footer Placeholder 4">
            <a:extLst>
              <a:ext uri="{FF2B5EF4-FFF2-40B4-BE49-F238E27FC236}">
                <a16:creationId xmlns:a16="http://schemas.microsoft.com/office/drawing/2014/main" id="{513DEF2A-CB1F-4B7B-AAD4-5E7C3D424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41F2-F739-44F8-B035-D8D10DC2917B}"/>
              </a:ext>
            </a:extLst>
          </p:cNvPr>
          <p:cNvSpPr>
            <a:spLocks noGrp="1"/>
          </p:cNvSpPr>
          <p:nvPr>
            <p:ph type="sldNum" sz="quarter" idx="12"/>
          </p:nvPr>
        </p:nvSpPr>
        <p:spPr/>
        <p:txBody>
          <a:bodyPr/>
          <a:lstStyle/>
          <a:p>
            <a:fld id="{0414A4C6-7163-4823-9CBE-1ECE030D0FBE}" type="slidenum">
              <a:rPr lang="en-US" smtClean="0"/>
              <a:t>‹#›</a:t>
            </a:fld>
            <a:endParaRPr lang="en-US"/>
          </a:p>
        </p:txBody>
      </p:sp>
    </p:spTree>
    <p:extLst>
      <p:ext uri="{BB962C8B-B14F-4D97-AF65-F5344CB8AC3E}">
        <p14:creationId xmlns:p14="http://schemas.microsoft.com/office/powerpoint/2010/main" val="251037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DB6F8-7DC9-4611-AEA8-D50D04A16E36}" type="datetime1">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Placeholder 1">
            <a:extLst>
              <a:ext uri="{FF2B5EF4-FFF2-40B4-BE49-F238E27FC236}">
                <a16:creationId xmlns:a16="http://schemas.microsoft.com/office/drawing/2014/main" id="{BEBB276A-A339-474C-AEA7-332063641182}"/>
              </a:ext>
            </a:extLst>
          </p:cNvPr>
          <p:cNvSpPr txBox="1">
            <a:spLocks/>
          </p:cNvSpPr>
          <p:nvPr userDrawn="1"/>
        </p:nvSpPr>
        <p:spPr>
          <a:xfrm>
            <a:off x="457200" y="274638"/>
            <a:ext cx="15316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t>Corrosion Prevention and Protection of Civil Assets</a:t>
            </a:r>
            <a:br>
              <a:rPr lang="en-US" sz="4400"/>
            </a:br>
            <a:endParaRPr lang="en-US" sz="4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B1A37E-6A88-432D-8D20-61A6788F7AC8}" type="datetime1">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a:extLst>
              <a:ext uri="{FF2B5EF4-FFF2-40B4-BE49-F238E27FC236}">
                <a16:creationId xmlns:a16="http://schemas.microsoft.com/office/drawing/2014/main" id="{2AC79E55-1A28-4B51-82B6-8C6ACF7D904B}"/>
              </a:ext>
            </a:extLst>
          </p:cNvPr>
          <p:cNvSpPr txBox="1">
            <a:spLocks/>
          </p:cNvSpPr>
          <p:nvPr userDrawn="1"/>
        </p:nvSpPr>
        <p:spPr>
          <a:xfrm>
            <a:off x="609600" y="427038"/>
            <a:ext cx="15316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400" dirty="0"/>
          </a:p>
        </p:txBody>
      </p:sp>
      <p:sp>
        <p:nvSpPr>
          <p:cNvPr id="9" name="Title Placeholder 1">
            <a:extLst>
              <a:ext uri="{FF2B5EF4-FFF2-40B4-BE49-F238E27FC236}">
                <a16:creationId xmlns:a16="http://schemas.microsoft.com/office/drawing/2014/main" id="{3BA361D1-9B12-4141-860A-73419D757EBA}"/>
              </a:ext>
            </a:extLst>
          </p:cNvPr>
          <p:cNvSpPr txBox="1">
            <a:spLocks/>
          </p:cNvSpPr>
          <p:nvPr userDrawn="1"/>
        </p:nvSpPr>
        <p:spPr>
          <a:xfrm>
            <a:off x="762000" y="579438"/>
            <a:ext cx="15316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t>Corrosion Prevention and Protection of Civil Assets</a:t>
            </a:r>
            <a:br>
              <a:rPr lang="en-US" sz="4400"/>
            </a:br>
            <a:endParaRPr lang="en-US" sz="4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A0A0B7-17AD-4F58-93F5-919318B269A6}" type="datetime1">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8519E3-9377-44C5-B7BE-DB4194B215D9}" type="datetime1">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60041-A49C-4A50-81B6-80260941E9BB}" type="datetime1">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B8673E-38C7-4774-9181-ABE1F8B7C146}" type="datetime1">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00267-9545-40C6-8108-C224B1648C3F}" type="datetime1">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5316200" cy="1143000"/>
          </a:xfrm>
          <a:prstGeom prst="rect">
            <a:avLst/>
          </a:prstGeom>
        </p:spPr>
        <p:txBody>
          <a:bodyPr vert="horz" lIns="91440" tIns="45720" rIns="91440" bIns="45720" rtlCol="0" anchor="ctr">
            <a:normAutofit/>
          </a:bodyPr>
          <a:lstStyle/>
          <a:p>
            <a:r>
              <a:rPr lang="en-US" dirty="0"/>
              <a:t>Corrosion Prevention and Protection of Civil Assets</a:t>
            </a:r>
            <a:br>
              <a:rPr lang="en-US" dirty="0"/>
            </a:b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C202B-EAE6-4A43-B718-852774828F41}" type="datetime1">
              <a:rPr lang="en-US" smtClean="0"/>
              <a:t>8/20/2024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accent2"/>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A014EC-ADD8-4E78-90EA-EA96A6F46F40}"/>
              </a:ext>
            </a:extLst>
          </p:cNvPr>
          <p:cNvSpPr>
            <a:spLocks noGrp="1"/>
          </p:cNvSpPr>
          <p:nvPr>
            <p:ph type="title"/>
          </p:nvPr>
        </p:nvSpPr>
        <p:spPr>
          <a:xfrm>
            <a:off x="1257300" y="547690"/>
            <a:ext cx="15773400" cy="19891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F3AA5-A756-47BA-BB92-B69619BAD733}"/>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E4263-736B-4A02-ABC6-6793B222DE29}"/>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BC09A7CB-C1FD-4F67-A8BF-EC38ACDD850B}" type="datetime1">
              <a:rPr lang="en-US" smtClean="0"/>
              <a:t>8/20/2024</a:t>
            </a:fld>
            <a:endParaRPr lang="en-US"/>
          </a:p>
        </p:txBody>
      </p:sp>
      <p:sp>
        <p:nvSpPr>
          <p:cNvPr id="5" name="Footer Placeholder 4">
            <a:extLst>
              <a:ext uri="{FF2B5EF4-FFF2-40B4-BE49-F238E27FC236}">
                <a16:creationId xmlns:a16="http://schemas.microsoft.com/office/drawing/2014/main" id="{AA23E066-8DFD-41DD-82C3-D1A538F35446}"/>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D746D3-7671-42AD-8609-9E3BEDC61963}"/>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0414A4C6-7163-4823-9CBE-1ECE030D0FBE}" type="slidenum">
              <a:rPr lang="en-US" smtClean="0"/>
              <a:t>‹#›</a:t>
            </a:fld>
            <a:endParaRPr lang="en-US"/>
          </a:p>
        </p:txBody>
      </p:sp>
    </p:spTree>
    <p:extLst>
      <p:ext uri="{BB962C8B-B14F-4D97-AF65-F5344CB8AC3E}">
        <p14:creationId xmlns:p14="http://schemas.microsoft.com/office/powerpoint/2010/main" val="930377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0.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0.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0.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4.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0.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4.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sv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0.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8.svg"/><Relationship Id="rId7"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0.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8.svg"/><Relationship Id="rId7"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0.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8.svg"/><Relationship Id="rId7"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0.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8.svg"/><Relationship Id="rId7" Type="http://schemas.openxmlformats.org/officeDocument/2006/relationships/image" Target="../media/image35.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0.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8.svg"/><Relationship Id="rId7"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0.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4.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3" Type="http://schemas.openxmlformats.org/officeDocument/2006/relationships/image" Target="../media/image4.svg"/><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7.sv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8.sv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svg"/><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1" y="3086101"/>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152401" y="6651482"/>
            <a:ext cx="10731321" cy="1308050"/>
          </a:xfrm>
          <a:prstGeom prst="rect">
            <a:avLst/>
          </a:prstGeom>
        </p:spPr>
        <p:txBody>
          <a:bodyPr wrap="square" lIns="0" tIns="0" rIns="0" bIns="0" rtlCol="0" anchor="t">
            <a:spAutoFit/>
          </a:bodyPr>
          <a:lstStyle/>
          <a:p>
            <a:pPr>
              <a:lnSpc>
                <a:spcPts val="5076"/>
              </a:lnSpc>
            </a:pPr>
            <a:endParaRPr lang="en-US" sz="4000" b="1" dirty="0">
              <a:latin typeface="Calibri" panose="020F0502020204030204" pitchFamily="34" charset="0"/>
              <a:ea typeface="Times New Roman" panose="02020603050405020304" pitchFamily="18" charset="0"/>
            </a:endParaRPr>
          </a:p>
          <a:p>
            <a:pPr>
              <a:lnSpc>
                <a:spcPts val="5076"/>
              </a:lnSpc>
            </a:pPr>
            <a:r>
              <a:rPr lang="en-US" sz="4000" b="1" dirty="0">
                <a:latin typeface="Calibri" panose="020F0502020204030204" pitchFamily="34" charset="0"/>
                <a:ea typeface="Times New Roman" panose="02020603050405020304" pitchFamily="18" charset="0"/>
              </a:rPr>
              <a:t>Corrosion Prevention and Protection of Civil Assets</a:t>
            </a:r>
            <a:endParaRPr lang="en-US" sz="4000" b="1" spc="287" dirty="0">
              <a:solidFill>
                <a:srgbClr val="0C3E5B"/>
              </a:solidFill>
              <a:latin typeface="Codec Pro ExtraBold"/>
            </a:endParaRPr>
          </a:p>
        </p:txBody>
      </p:sp>
      <p:sp>
        <p:nvSpPr>
          <p:cNvPr id="11" name="TextBox 11"/>
          <p:cNvSpPr txBox="1"/>
          <p:nvPr/>
        </p:nvSpPr>
        <p:spPr>
          <a:xfrm>
            <a:off x="12013574" y="6226557"/>
            <a:ext cx="6045829" cy="1363707"/>
          </a:xfrm>
          <a:prstGeom prst="rect">
            <a:avLst/>
          </a:prstGeom>
        </p:spPr>
        <p:txBody>
          <a:bodyPr wrap="square"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t>
            </a:r>
          </a:p>
          <a:p>
            <a:pPr algn="ctr">
              <a:lnSpc>
                <a:spcPts val="5471"/>
              </a:lnSpc>
            </a:pPr>
            <a:r>
              <a:rPr lang="en-US" sz="3908" spc="195" dirty="0">
                <a:solidFill>
                  <a:srgbClr val="0C3E5B"/>
                </a:solidFill>
                <a:latin typeface="Canva Sans Bold"/>
              </a:rPr>
              <a:t>Turki Misfer Al-Otaibi</a:t>
            </a:r>
          </a:p>
        </p:txBody>
      </p:sp>
      <p:grpSp>
        <p:nvGrpSpPr>
          <p:cNvPr id="13" name="Group 13"/>
          <p:cNvGrpSpPr/>
          <p:nvPr/>
        </p:nvGrpSpPr>
        <p:grpSpPr>
          <a:xfrm>
            <a:off x="1722957" y="2301968"/>
            <a:ext cx="7960240" cy="2962155"/>
            <a:chOff x="0" y="-466725"/>
            <a:chExt cx="10613653" cy="3949539"/>
          </a:xfrm>
        </p:grpSpPr>
        <p:sp>
          <p:nvSpPr>
            <p:cNvPr id="14" name="TextBox 14"/>
            <p:cNvSpPr txBox="1"/>
            <p:nvPr/>
          </p:nvSpPr>
          <p:spPr>
            <a:xfrm>
              <a:off x="54199" y="-466725"/>
              <a:ext cx="9004449" cy="2889680"/>
            </a:xfrm>
            <a:prstGeom prst="rect">
              <a:avLst/>
            </a:prstGeom>
          </p:spPr>
          <p:txBody>
            <a:bodyPr lIns="0" tIns="0" rIns="0" bIns="0" rtlCol="0" anchor="t">
              <a:spAutoFit/>
            </a:bodyPr>
            <a:lstStyle/>
            <a:p>
              <a:pPr algn="ctr">
                <a:lnSpc>
                  <a:spcPts val="16906"/>
                </a:lnSpc>
              </a:pPr>
              <a:r>
                <a:rPr lang="en-US" sz="12076" dirty="0">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48" cy="837836"/>
            </a:xfrm>
            <a:prstGeom prst="rect">
              <a:avLst/>
            </a:prstGeom>
          </p:spPr>
          <p:txBody>
            <a:bodyPr lIns="0" tIns="0" rIns="0" bIns="0" rtlCol="0" anchor="t">
              <a:spAutoFit/>
            </a:bodyPr>
            <a:lstStyle/>
            <a:p>
              <a:pPr algn="ctr">
                <a:lnSpc>
                  <a:spcPts val="4899"/>
                </a:lnSpc>
              </a:pPr>
              <a:r>
                <a:rPr lang="en-US" sz="3499">
                  <a:solidFill>
                    <a:srgbClr val="FFFFFF"/>
                  </a:solidFill>
                  <a:latin typeface="Tabarra Sans"/>
                </a:rPr>
                <a:t>CONFERENCE &amp; EXHIBITION</a:t>
              </a:r>
            </a:p>
          </p:txBody>
        </p:sp>
        <p:sp>
          <p:nvSpPr>
            <p:cNvPr id="20" name="TextBox 20"/>
            <p:cNvSpPr txBox="1"/>
            <p:nvPr/>
          </p:nvSpPr>
          <p:spPr>
            <a:xfrm rot="5400000">
              <a:off x="8665999" y="889350"/>
              <a:ext cx="2561609" cy="1333699"/>
            </a:xfrm>
            <a:prstGeom prst="rect">
              <a:avLst/>
            </a:prstGeom>
          </p:spPr>
          <p:txBody>
            <a:bodyPr lIns="0" tIns="0" rIns="0" bIns="0" rtlCol="0" anchor="t">
              <a:spAutoFit/>
            </a:bodyPr>
            <a:lstStyle/>
            <a:p>
              <a:pPr algn="ctr">
                <a:lnSpc>
                  <a:spcPts val="7798"/>
                </a:lnSpc>
              </a:pPr>
              <a:r>
                <a:rPr lang="en-US" sz="5571" spc="172">
                  <a:solidFill>
                    <a:srgbClr val="FFFFFF"/>
                  </a:solidFill>
                  <a:latin typeface="Tabarra Sans Heavy"/>
                </a:rPr>
                <a:t>2024</a:t>
              </a:r>
            </a:p>
          </p:txBody>
        </p:sp>
        <p:sp>
          <p:nvSpPr>
            <p:cNvPr id="21" name="TextBox 21"/>
            <p:cNvSpPr txBox="1"/>
            <p:nvPr/>
          </p:nvSpPr>
          <p:spPr>
            <a:xfrm>
              <a:off x="36201" y="2958139"/>
              <a:ext cx="10445512" cy="524675"/>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grpSp>
        <p:nvGrpSpPr>
          <p:cNvPr id="22" name="Group 21">
            <a:extLst>
              <a:ext uri="{FF2B5EF4-FFF2-40B4-BE49-F238E27FC236}">
                <a16:creationId xmlns:a16="http://schemas.microsoft.com/office/drawing/2014/main" id="{25190B3C-71E1-4298-8025-F58E1DE61AA7}"/>
              </a:ext>
            </a:extLst>
          </p:cNvPr>
          <p:cNvGrpSpPr/>
          <p:nvPr/>
        </p:nvGrpSpPr>
        <p:grpSpPr>
          <a:xfrm>
            <a:off x="12954004" y="975880"/>
            <a:ext cx="4829697" cy="1326091"/>
            <a:chOff x="0" y="0"/>
            <a:chExt cx="6771607" cy="1880774"/>
          </a:xfrm>
        </p:grpSpPr>
        <p:grpSp>
          <p:nvGrpSpPr>
            <p:cNvPr id="23" name="Graphic 146">
              <a:extLst>
                <a:ext uri="{FF2B5EF4-FFF2-40B4-BE49-F238E27FC236}">
                  <a16:creationId xmlns:a16="http://schemas.microsoft.com/office/drawing/2014/main" id="{D9B57055-ADAD-40EE-A48C-8184FE8A1EC3}"/>
                </a:ext>
              </a:extLst>
            </p:cNvPr>
            <p:cNvGrpSpPr/>
            <p:nvPr/>
          </p:nvGrpSpPr>
          <p:grpSpPr>
            <a:xfrm>
              <a:off x="4288510" y="0"/>
              <a:ext cx="2483097" cy="1880774"/>
              <a:chOff x="4288510" y="0"/>
              <a:chExt cx="2483097" cy="1880774"/>
            </a:xfrm>
          </p:grpSpPr>
          <p:grpSp>
            <p:nvGrpSpPr>
              <p:cNvPr id="79" name="Graphic 146">
                <a:extLst>
                  <a:ext uri="{FF2B5EF4-FFF2-40B4-BE49-F238E27FC236}">
                    <a16:creationId xmlns:a16="http://schemas.microsoft.com/office/drawing/2014/main" id="{CDFD65B5-9909-4996-90D3-EBC53415E635}"/>
                  </a:ext>
                </a:extLst>
              </p:cNvPr>
              <p:cNvGrpSpPr/>
              <p:nvPr/>
            </p:nvGrpSpPr>
            <p:grpSpPr>
              <a:xfrm>
                <a:off x="4288510" y="0"/>
                <a:ext cx="2483097" cy="1880774"/>
                <a:chOff x="4288510" y="0"/>
                <a:chExt cx="2483097" cy="1880774"/>
              </a:xfrm>
            </p:grpSpPr>
            <p:sp>
              <p:nvSpPr>
                <p:cNvPr id="81" name="Freeform: Shape 80">
                  <a:extLst>
                    <a:ext uri="{FF2B5EF4-FFF2-40B4-BE49-F238E27FC236}">
                      <a16:creationId xmlns:a16="http://schemas.microsoft.com/office/drawing/2014/main" id="{E1BDFD6B-3523-485A-BC55-74A098CC3AEA}"/>
                    </a:ext>
                  </a:extLst>
                </p:cNvPr>
                <p:cNvSpPr/>
                <p:nvPr/>
              </p:nvSpPr>
              <p:spPr>
                <a:xfrm>
                  <a:off x="6129813" y="738949"/>
                  <a:ext cx="641794" cy="666940"/>
                </a:xfrm>
                <a:custGeom>
                  <a:avLst/>
                  <a:gdLst>
                    <a:gd name="connsiteX0" fmla="*/ 641795 w 641794"/>
                    <a:gd name="connsiteY0" fmla="*/ 276987 h 666940"/>
                    <a:gd name="connsiteX1" fmla="*/ 641795 w 641794"/>
                    <a:gd name="connsiteY1" fmla="*/ 576643 h 666940"/>
                    <a:gd name="connsiteX2" fmla="*/ 589502 w 641794"/>
                    <a:gd name="connsiteY2" fmla="*/ 649129 h 666940"/>
                    <a:gd name="connsiteX3" fmla="*/ 536067 w 641794"/>
                    <a:gd name="connsiteY3" fmla="*/ 666941 h 666940"/>
                    <a:gd name="connsiteX4" fmla="*/ 0 w 641794"/>
                    <a:gd name="connsiteY4" fmla="*/ 0 h 666940"/>
                    <a:gd name="connsiteX5" fmla="*/ 590360 w 641794"/>
                    <a:gd name="connsiteY5" fmla="*/ 204692 h 666940"/>
                    <a:gd name="connsiteX6" fmla="*/ 641699 w 641794"/>
                    <a:gd name="connsiteY6" fmla="*/ 276892 h 6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794" h="666940">
                      <a:moveTo>
                        <a:pt x="641795" y="276987"/>
                      </a:moveTo>
                      <a:lnTo>
                        <a:pt x="641795" y="576643"/>
                      </a:lnTo>
                      <a:cubicBezTo>
                        <a:pt x="641795" y="609505"/>
                        <a:pt x="620744" y="638747"/>
                        <a:pt x="589502" y="649129"/>
                      </a:cubicBezTo>
                      <a:lnTo>
                        <a:pt x="536067" y="666941"/>
                      </a:lnTo>
                      <a:lnTo>
                        <a:pt x="0" y="0"/>
                      </a:lnTo>
                      <a:lnTo>
                        <a:pt x="590360" y="204692"/>
                      </a:lnTo>
                      <a:cubicBezTo>
                        <a:pt x="621125" y="215360"/>
                        <a:pt x="641699" y="244316"/>
                        <a:pt x="641699" y="276892"/>
                      </a:cubicBezTo>
                      <a:close/>
                    </a:path>
                  </a:pathLst>
                </a:custGeom>
                <a:solidFill>
                  <a:srgbClr val="4CC4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2" name="Freeform: Shape 81">
                  <a:extLst>
                    <a:ext uri="{FF2B5EF4-FFF2-40B4-BE49-F238E27FC236}">
                      <a16:creationId xmlns:a16="http://schemas.microsoft.com/office/drawing/2014/main" id="{ABC5DE6C-5160-454D-84A8-7873C25A578A}"/>
                    </a:ext>
                  </a:extLst>
                </p:cNvPr>
                <p:cNvSpPr/>
                <p:nvPr/>
              </p:nvSpPr>
              <p:spPr>
                <a:xfrm>
                  <a:off x="5744146" y="605218"/>
                  <a:ext cx="921734" cy="1108138"/>
                </a:xfrm>
                <a:custGeom>
                  <a:avLst/>
                  <a:gdLst>
                    <a:gd name="connsiteX0" fmla="*/ 385667 w 921734"/>
                    <a:gd name="connsiteY0" fmla="*/ 133731 h 1108138"/>
                    <a:gd name="connsiteX1" fmla="*/ 921734 w 921734"/>
                    <a:gd name="connsiteY1" fmla="*/ 800672 h 1108138"/>
                    <a:gd name="connsiteX2" fmla="*/ 0 w 921734"/>
                    <a:gd name="connsiteY2" fmla="*/ 1108139 h 1108138"/>
                    <a:gd name="connsiteX3" fmla="*/ 0 w 921734"/>
                    <a:gd name="connsiteY3" fmla="*/ 0 h 1108138"/>
                    <a:gd name="connsiteX4" fmla="*/ 385667 w 921734"/>
                    <a:gd name="connsiteY4" fmla="*/ 133731 h 11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734" h="1108138">
                      <a:moveTo>
                        <a:pt x="385667" y="133731"/>
                      </a:moveTo>
                      <a:lnTo>
                        <a:pt x="921734" y="800672"/>
                      </a:lnTo>
                      <a:lnTo>
                        <a:pt x="0" y="1108139"/>
                      </a:lnTo>
                      <a:lnTo>
                        <a:pt x="0" y="0"/>
                      </a:lnTo>
                      <a:lnTo>
                        <a:pt x="385667" y="133731"/>
                      </a:lnTo>
                      <a:close/>
                    </a:path>
                  </a:pathLst>
                </a:custGeom>
                <a:solidFill>
                  <a:srgbClr val="2633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3" name="Freeform: Shape 82">
                  <a:extLst>
                    <a:ext uri="{FF2B5EF4-FFF2-40B4-BE49-F238E27FC236}">
                      <a16:creationId xmlns:a16="http://schemas.microsoft.com/office/drawing/2014/main" id="{2D90BF94-AECB-4F90-AAF8-ED03D1F7826C}"/>
                    </a:ext>
                  </a:extLst>
                </p:cNvPr>
                <p:cNvSpPr/>
                <p:nvPr/>
              </p:nvSpPr>
              <p:spPr>
                <a:xfrm>
                  <a:off x="5744146" y="259080"/>
                  <a:ext cx="385667" cy="479869"/>
                </a:xfrm>
                <a:custGeom>
                  <a:avLst/>
                  <a:gdLst>
                    <a:gd name="connsiteX0" fmla="*/ 0 w 385667"/>
                    <a:gd name="connsiteY0" fmla="*/ 0 h 479869"/>
                    <a:gd name="connsiteX1" fmla="*/ 385667 w 385667"/>
                    <a:gd name="connsiteY1" fmla="*/ 479870 h 479869"/>
                    <a:gd name="connsiteX2" fmla="*/ 0 w 385667"/>
                    <a:gd name="connsiteY2" fmla="*/ 346139 h 479869"/>
                    <a:gd name="connsiteX3" fmla="*/ 0 w 385667"/>
                    <a:gd name="connsiteY3" fmla="*/ 0 h 479869"/>
                  </a:gdLst>
                  <a:ahLst/>
                  <a:cxnLst>
                    <a:cxn ang="0">
                      <a:pos x="connsiteX0" y="connsiteY0"/>
                    </a:cxn>
                    <a:cxn ang="0">
                      <a:pos x="connsiteX1" y="connsiteY1"/>
                    </a:cxn>
                    <a:cxn ang="0">
                      <a:pos x="connsiteX2" y="connsiteY2"/>
                    </a:cxn>
                    <a:cxn ang="0">
                      <a:pos x="connsiteX3" y="connsiteY3"/>
                    </a:cxn>
                  </a:cxnLst>
                  <a:rect l="l" t="t" r="r" b="b"/>
                  <a:pathLst>
                    <a:path w="385667" h="479869">
                      <a:moveTo>
                        <a:pt x="0" y="0"/>
                      </a:moveTo>
                      <a:lnTo>
                        <a:pt x="385667" y="479870"/>
                      </a:lnTo>
                      <a:lnTo>
                        <a:pt x="0" y="346139"/>
                      </a:lnTo>
                      <a:lnTo>
                        <a:pt x="0" y="0"/>
                      </a:lnTo>
                      <a:close/>
                    </a:path>
                  </a:pathLst>
                </a:custGeom>
                <a:solidFill>
                  <a:srgbClr val="8142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4" name="Freeform: Shape 83">
                  <a:extLst>
                    <a:ext uri="{FF2B5EF4-FFF2-40B4-BE49-F238E27FC236}">
                      <a16:creationId xmlns:a16="http://schemas.microsoft.com/office/drawing/2014/main" id="{71AB19C7-2638-41F0-AC7B-99F77174B79C}"/>
                    </a:ext>
                  </a:extLst>
                </p:cNvPr>
                <p:cNvSpPr/>
                <p:nvPr/>
              </p:nvSpPr>
              <p:spPr>
                <a:xfrm>
                  <a:off x="5162073" y="403383"/>
                  <a:ext cx="582072" cy="1309973"/>
                </a:xfrm>
                <a:custGeom>
                  <a:avLst/>
                  <a:gdLst>
                    <a:gd name="connsiteX0" fmla="*/ 582073 w 582072"/>
                    <a:gd name="connsiteY0" fmla="*/ 201835 h 1309973"/>
                    <a:gd name="connsiteX1" fmla="*/ 582073 w 582072"/>
                    <a:gd name="connsiteY1" fmla="*/ 1309973 h 1309973"/>
                    <a:gd name="connsiteX2" fmla="*/ 206978 w 582072"/>
                    <a:gd name="connsiteY2" fmla="*/ 1211866 h 1309973"/>
                    <a:gd name="connsiteX3" fmla="*/ 0 w 582072"/>
                    <a:gd name="connsiteY3" fmla="*/ 919924 h 1309973"/>
                    <a:gd name="connsiteX4" fmla="*/ 0 w 582072"/>
                    <a:gd name="connsiteY4" fmla="*/ 0 h 1309973"/>
                    <a:gd name="connsiteX5" fmla="*/ 0 w 582072"/>
                    <a:gd name="connsiteY5" fmla="*/ 0 h 1309973"/>
                    <a:gd name="connsiteX6" fmla="*/ 95 w 582072"/>
                    <a:gd name="connsiteY6" fmla="*/ 0 h 1309973"/>
                    <a:gd name="connsiteX7" fmla="*/ 582073 w 582072"/>
                    <a:gd name="connsiteY7" fmla="*/ 201835 h 13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072" h="1309973">
                      <a:moveTo>
                        <a:pt x="582073" y="201835"/>
                      </a:moveTo>
                      <a:lnTo>
                        <a:pt x="582073" y="1309973"/>
                      </a:lnTo>
                      <a:lnTo>
                        <a:pt x="206978" y="1211866"/>
                      </a:lnTo>
                      <a:lnTo>
                        <a:pt x="0" y="919924"/>
                      </a:lnTo>
                      <a:lnTo>
                        <a:pt x="0" y="0"/>
                      </a:lnTo>
                      <a:lnTo>
                        <a:pt x="0" y="0"/>
                      </a:lnTo>
                      <a:lnTo>
                        <a:pt x="95" y="0"/>
                      </a:lnTo>
                      <a:lnTo>
                        <a:pt x="582073" y="20183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5" name="Freeform: Shape 84">
                  <a:extLst>
                    <a:ext uri="{FF2B5EF4-FFF2-40B4-BE49-F238E27FC236}">
                      <a16:creationId xmlns:a16="http://schemas.microsoft.com/office/drawing/2014/main" id="{BA47FEEB-B7D3-47F5-9828-AFFFD32BCB42}"/>
                    </a:ext>
                  </a:extLst>
                </p:cNvPr>
                <p:cNvSpPr/>
                <p:nvPr/>
              </p:nvSpPr>
              <p:spPr>
                <a:xfrm>
                  <a:off x="5162169" y="259080"/>
                  <a:ext cx="581977" cy="346138"/>
                </a:xfrm>
                <a:custGeom>
                  <a:avLst/>
                  <a:gdLst>
                    <a:gd name="connsiteX0" fmla="*/ 581977 w 581977"/>
                    <a:gd name="connsiteY0" fmla="*/ 0 h 346138"/>
                    <a:gd name="connsiteX1" fmla="*/ 581977 w 581977"/>
                    <a:gd name="connsiteY1" fmla="*/ 346139 h 346138"/>
                    <a:gd name="connsiteX2" fmla="*/ 0 w 581977"/>
                    <a:gd name="connsiteY2" fmla="*/ 144304 h 346138"/>
                    <a:gd name="connsiteX3" fmla="*/ 581977 w 581977"/>
                    <a:gd name="connsiteY3" fmla="*/ 0 h 346138"/>
                    <a:gd name="connsiteX4" fmla="*/ 581977 w 581977"/>
                    <a:gd name="connsiteY4" fmla="*/ 0 h 346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77" h="346138">
                      <a:moveTo>
                        <a:pt x="581977" y="0"/>
                      </a:moveTo>
                      <a:lnTo>
                        <a:pt x="581977" y="346139"/>
                      </a:lnTo>
                      <a:lnTo>
                        <a:pt x="0" y="144304"/>
                      </a:lnTo>
                      <a:lnTo>
                        <a:pt x="581977" y="0"/>
                      </a:lnTo>
                      <a:lnTo>
                        <a:pt x="581977" y="0"/>
                      </a:lnTo>
                      <a:close/>
                    </a:path>
                  </a:pathLst>
                </a:custGeom>
                <a:solidFill>
                  <a:srgbClr val="1035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6" name="Freeform: Shape 85">
                  <a:extLst>
                    <a:ext uri="{FF2B5EF4-FFF2-40B4-BE49-F238E27FC236}">
                      <a16:creationId xmlns:a16="http://schemas.microsoft.com/office/drawing/2014/main" id="{014752EA-A3B3-4BA4-B647-517ABE9C4D5E}"/>
                    </a:ext>
                  </a:extLst>
                </p:cNvPr>
                <p:cNvSpPr/>
                <p:nvPr/>
              </p:nvSpPr>
              <p:spPr>
                <a:xfrm>
                  <a:off x="4288510" y="0"/>
                  <a:ext cx="1455636" cy="540924"/>
                </a:xfrm>
                <a:custGeom>
                  <a:avLst/>
                  <a:gdLst>
                    <a:gd name="connsiteX0" fmla="*/ 1455636 w 1455636"/>
                    <a:gd name="connsiteY0" fmla="*/ 259080 h 540924"/>
                    <a:gd name="connsiteX1" fmla="*/ 873659 w 1455636"/>
                    <a:gd name="connsiteY1" fmla="*/ 403384 h 540924"/>
                    <a:gd name="connsiteX2" fmla="*/ 873659 w 1455636"/>
                    <a:gd name="connsiteY2" fmla="*/ 403384 h 540924"/>
                    <a:gd name="connsiteX3" fmla="*/ 319209 w 1455636"/>
                    <a:gd name="connsiteY3" fmla="*/ 540925 h 540924"/>
                    <a:gd name="connsiteX4" fmla="*/ 12789 w 1455636"/>
                    <a:gd name="connsiteY4" fmla="*/ 108585 h 540924"/>
                    <a:gd name="connsiteX5" fmla="*/ 68892 w 1455636"/>
                    <a:gd name="connsiteY5" fmla="*/ 0 h 540924"/>
                    <a:gd name="connsiteX6" fmla="*/ 1192460 w 1455636"/>
                    <a:gd name="connsiteY6" fmla="*/ 0 h 540924"/>
                    <a:gd name="connsiteX7" fmla="*/ 1281805 w 1455636"/>
                    <a:gd name="connsiteY7" fmla="*/ 42767 h 540924"/>
                    <a:gd name="connsiteX8" fmla="*/ 1455636 w 1455636"/>
                    <a:gd name="connsiteY8" fmla="*/ 259080 h 54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636" h="540924">
                      <a:moveTo>
                        <a:pt x="1455636" y="259080"/>
                      </a:moveTo>
                      <a:lnTo>
                        <a:pt x="873659" y="403384"/>
                      </a:lnTo>
                      <a:lnTo>
                        <a:pt x="873659" y="403384"/>
                      </a:lnTo>
                      <a:cubicBezTo>
                        <a:pt x="873659" y="403384"/>
                        <a:pt x="319209" y="540925"/>
                        <a:pt x="319209" y="540925"/>
                      </a:cubicBezTo>
                      <a:lnTo>
                        <a:pt x="12789" y="108585"/>
                      </a:lnTo>
                      <a:cubicBezTo>
                        <a:pt x="-19500" y="63056"/>
                        <a:pt x="13075" y="0"/>
                        <a:pt x="68892" y="0"/>
                      </a:cubicBezTo>
                      <a:lnTo>
                        <a:pt x="1192460" y="0"/>
                      </a:lnTo>
                      <a:cubicBezTo>
                        <a:pt x="1227227" y="0"/>
                        <a:pt x="1260088" y="15716"/>
                        <a:pt x="1281805" y="42767"/>
                      </a:cubicBezTo>
                      <a:lnTo>
                        <a:pt x="1455636" y="259080"/>
                      </a:lnTo>
                      <a:close/>
                    </a:path>
                  </a:pathLst>
                </a:custGeom>
                <a:solidFill>
                  <a:srgbClr val="8142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7" name="Freeform: Shape 86">
                  <a:extLst>
                    <a:ext uri="{FF2B5EF4-FFF2-40B4-BE49-F238E27FC236}">
                      <a16:creationId xmlns:a16="http://schemas.microsoft.com/office/drawing/2014/main" id="{AE3E2E73-8DE8-41BA-91FA-0B7E2B1EF7DE}"/>
                    </a:ext>
                  </a:extLst>
                </p:cNvPr>
                <p:cNvSpPr/>
                <p:nvPr/>
              </p:nvSpPr>
              <p:spPr>
                <a:xfrm>
                  <a:off x="5369051" y="1615249"/>
                  <a:ext cx="375094" cy="180498"/>
                </a:xfrm>
                <a:custGeom>
                  <a:avLst/>
                  <a:gdLst>
                    <a:gd name="connsiteX0" fmla="*/ 375095 w 375094"/>
                    <a:gd name="connsiteY0" fmla="*/ 98108 h 180498"/>
                    <a:gd name="connsiteX1" fmla="*/ 127921 w 375094"/>
                    <a:gd name="connsiteY1" fmla="*/ 180499 h 180498"/>
                    <a:gd name="connsiteX2" fmla="*/ 0 w 375094"/>
                    <a:gd name="connsiteY2" fmla="*/ 0 h 180498"/>
                    <a:gd name="connsiteX3" fmla="*/ 375095 w 375094"/>
                    <a:gd name="connsiteY3" fmla="*/ 98108 h 180498"/>
                  </a:gdLst>
                  <a:ahLst/>
                  <a:cxnLst>
                    <a:cxn ang="0">
                      <a:pos x="connsiteX0" y="connsiteY0"/>
                    </a:cxn>
                    <a:cxn ang="0">
                      <a:pos x="connsiteX1" y="connsiteY1"/>
                    </a:cxn>
                    <a:cxn ang="0">
                      <a:pos x="connsiteX2" y="connsiteY2"/>
                    </a:cxn>
                    <a:cxn ang="0">
                      <a:pos x="connsiteX3" y="connsiteY3"/>
                    </a:cxn>
                  </a:cxnLst>
                  <a:rect l="l" t="t" r="r" b="b"/>
                  <a:pathLst>
                    <a:path w="375094" h="180498">
                      <a:moveTo>
                        <a:pt x="375095" y="98108"/>
                      </a:moveTo>
                      <a:lnTo>
                        <a:pt x="127921" y="180499"/>
                      </a:lnTo>
                      <a:lnTo>
                        <a:pt x="0" y="0"/>
                      </a:lnTo>
                      <a:lnTo>
                        <a:pt x="375095" y="98108"/>
                      </a:lnTo>
                      <a:close/>
                    </a:path>
                  </a:pathLst>
                </a:custGeom>
                <a:solidFill>
                  <a:srgbClr val="2633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8" name="Freeform: Shape 87">
                  <a:extLst>
                    <a:ext uri="{FF2B5EF4-FFF2-40B4-BE49-F238E27FC236}">
                      <a16:creationId xmlns:a16="http://schemas.microsoft.com/office/drawing/2014/main" id="{6BF53C0D-4A16-4C1E-9157-8564FAC39938}"/>
                    </a:ext>
                  </a:extLst>
                </p:cNvPr>
                <p:cNvSpPr/>
                <p:nvPr/>
              </p:nvSpPr>
              <p:spPr>
                <a:xfrm>
                  <a:off x="5162073" y="1561147"/>
                  <a:ext cx="334898" cy="319627"/>
                </a:xfrm>
                <a:custGeom>
                  <a:avLst/>
                  <a:gdLst>
                    <a:gd name="connsiteX0" fmla="*/ 206978 w 334898"/>
                    <a:gd name="connsiteY0" fmla="*/ 54102 h 319627"/>
                    <a:gd name="connsiteX1" fmla="*/ 334899 w 334898"/>
                    <a:gd name="connsiteY1" fmla="*/ 234601 h 319627"/>
                    <a:gd name="connsiteX2" fmla="*/ 90583 w 334898"/>
                    <a:gd name="connsiteY2" fmla="*/ 316040 h 319627"/>
                    <a:gd name="connsiteX3" fmla="*/ 0 w 334898"/>
                    <a:gd name="connsiteY3" fmla="*/ 250793 h 319627"/>
                    <a:gd name="connsiteX4" fmla="*/ 0 w 334898"/>
                    <a:gd name="connsiteY4" fmla="*/ 0 h 319627"/>
                    <a:gd name="connsiteX5" fmla="*/ 206883 w 334898"/>
                    <a:gd name="connsiteY5" fmla="*/ 54102 h 31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98" h="319627">
                      <a:moveTo>
                        <a:pt x="206978" y="54102"/>
                      </a:moveTo>
                      <a:lnTo>
                        <a:pt x="334899" y="234601"/>
                      </a:lnTo>
                      <a:lnTo>
                        <a:pt x="90583" y="316040"/>
                      </a:lnTo>
                      <a:cubicBezTo>
                        <a:pt x="46006" y="330899"/>
                        <a:pt x="0" y="297752"/>
                        <a:pt x="0" y="250793"/>
                      </a:cubicBezTo>
                      <a:lnTo>
                        <a:pt x="0" y="0"/>
                      </a:lnTo>
                      <a:lnTo>
                        <a:pt x="206883" y="54102"/>
                      </a:lnTo>
                      <a:close/>
                    </a:path>
                  </a:pathLst>
                </a:custGeom>
                <a:solidFill>
                  <a:srgbClr val="4CC4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9" name="Freeform: Shape 88">
                  <a:extLst>
                    <a:ext uri="{FF2B5EF4-FFF2-40B4-BE49-F238E27FC236}">
                      <a16:creationId xmlns:a16="http://schemas.microsoft.com/office/drawing/2014/main" id="{2AAE56F4-93A8-491D-AE4F-AB271DBE6158}"/>
                    </a:ext>
                  </a:extLst>
                </p:cNvPr>
                <p:cNvSpPr/>
                <p:nvPr/>
              </p:nvSpPr>
              <p:spPr>
                <a:xfrm>
                  <a:off x="5162073" y="1323308"/>
                  <a:ext cx="206978" cy="291941"/>
                </a:xfrm>
                <a:custGeom>
                  <a:avLst/>
                  <a:gdLst>
                    <a:gd name="connsiteX0" fmla="*/ 0 w 206978"/>
                    <a:gd name="connsiteY0" fmla="*/ 0 h 291941"/>
                    <a:gd name="connsiteX1" fmla="*/ 206978 w 206978"/>
                    <a:gd name="connsiteY1" fmla="*/ 291941 h 291941"/>
                    <a:gd name="connsiteX2" fmla="*/ 0 w 206978"/>
                    <a:gd name="connsiteY2" fmla="*/ 237839 h 291941"/>
                    <a:gd name="connsiteX3" fmla="*/ 0 w 206978"/>
                    <a:gd name="connsiteY3" fmla="*/ 0 h 291941"/>
                  </a:gdLst>
                  <a:ahLst/>
                  <a:cxnLst>
                    <a:cxn ang="0">
                      <a:pos x="connsiteX0" y="connsiteY0"/>
                    </a:cxn>
                    <a:cxn ang="0">
                      <a:pos x="connsiteX1" y="connsiteY1"/>
                    </a:cxn>
                    <a:cxn ang="0">
                      <a:pos x="connsiteX2" y="connsiteY2"/>
                    </a:cxn>
                    <a:cxn ang="0">
                      <a:pos x="connsiteX3" y="connsiteY3"/>
                    </a:cxn>
                  </a:cxnLst>
                  <a:rect l="l" t="t" r="r" b="b"/>
                  <a:pathLst>
                    <a:path w="206978" h="291941">
                      <a:moveTo>
                        <a:pt x="0" y="0"/>
                      </a:moveTo>
                      <a:lnTo>
                        <a:pt x="206978" y="291941"/>
                      </a:lnTo>
                      <a:lnTo>
                        <a:pt x="0" y="237839"/>
                      </a:lnTo>
                      <a:lnTo>
                        <a:pt x="0" y="0"/>
                      </a:lnTo>
                      <a:close/>
                    </a:path>
                  </a:pathLst>
                </a:custGeom>
                <a:solidFill>
                  <a:srgbClr val="0A9D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90" name="Freeform: Shape 89">
                  <a:extLst>
                    <a:ext uri="{FF2B5EF4-FFF2-40B4-BE49-F238E27FC236}">
                      <a16:creationId xmlns:a16="http://schemas.microsoft.com/office/drawing/2014/main" id="{C0D7CC77-8026-49E3-A68B-02DE53FCACF9}"/>
                    </a:ext>
                  </a:extLst>
                </p:cNvPr>
                <p:cNvSpPr/>
                <p:nvPr/>
              </p:nvSpPr>
              <p:spPr>
                <a:xfrm>
                  <a:off x="4607623" y="540924"/>
                  <a:ext cx="554450" cy="1020222"/>
                </a:xfrm>
                <a:custGeom>
                  <a:avLst/>
                  <a:gdLst>
                    <a:gd name="connsiteX0" fmla="*/ 554450 w 554450"/>
                    <a:gd name="connsiteY0" fmla="*/ 782383 h 1020222"/>
                    <a:gd name="connsiteX1" fmla="*/ 554450 w 554450"/>
                    <a:gd name="connsiteY1" fmla="*/ 1020223 h 1020222"/>
                    <a:gd name="connsiteX2" fmla="*/ 57055 w 554450"/>
                    <a:gd name="connsiteY2" fmla="*/ 890111 h 1020222"/>
                    <a:gd name="connsiteX3" fmla="*/ 0 w 554450"/>
                    <a:gd name="connsiteY3" fmla="*/ 816197 h 1020222"/>
                    <a:gd name="connsiteX4" fmla="*/ 0 w 554450"/>
                    <a:gd name="connsiteY4" fmla="*/ 0 h 1020222"/>
                    <a:gd name="connsiteX5" fmla="*/ 554450 w 554450"/>
                    <a:gd name="connsiteY5" fmla="*/ 782383 h 102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450" h="1020222">
                      <a:moveTo>
                        <a:pt x="554450" y="782383"/>
                      </a:moveTo>
                      <a:lnTo>
                        <a:pt x="554450" y="1020223"/>
                      </a:lnTo>
                      <a:lnTo>
                        <a:pt x="57055" y="890111"/>
                      </a:lnTo>
                      <a:cubicBezTo>
                        <a:pt x="23432" y="881348"/>
                        <a:pt x="0" y="850964"/>
                        <a:pt x="0" y="816197"/>
                      </a:cubicBezTo>
                      <a:lnTo>
                        <a:pt x="0" y="0"/>
                      </a:lnTo>
                      <a:lnTo>
                        <a:pt x="554450" y="782383"/>
                      </a:lnTo>
                      <a:close/>
                    </a:path>
                  </a:pathLst>
                </a:custGeom>
                <a:solidFill>
                  <a:srgbClr val="20CC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91" name="Freeform: Shape 90">
                  <a:extLst>
                    <a:ext uri="{FF2B5EF4-FFF2-40B4-BE49-F238E27FC236}">
                      <a16:creationId xmlns:a16="http://schemas.microsoft.com/office/drawing/2014/main" id="{D2F07E1C-46A9-4AD6-AB69-FBE56688483B}"/>
                    </a:ext>
                  </a:extLst>
                </p:cNvPr>
                <p:cNvSpPr/>
                <p:nvPr/>
              </p:nvSpPr>
              <p:spPr>
                <a:xfrm>
                  <a:off x="4607623" y="403383"/>
                  <a:ext cx="554450" cy="919924"/>
                </a:xfrm>
                <a:custGeom>
                  <a:avLst/>
                  <a:gdLst>
                    <a:gd name="connsiteX0" fmla="*/ 554450 w 554450"/>
                    <a:gd name="connsiteY0" fmla="*/ 0 h 919924"/>
                    <a:gd name="connsiteX1" fmla="*/ 554450 w 554450"/>
                    <a:gd name="connsiteY1" fmla="*/ 919924 h 919924"/>
                    <a:gd name="connsiteX2" fmla="*/ 0 w 554450"/>
                    <a:gd name="connsiteY2" fmla="*/ 137541 h 919924"/>
                    <a:gd name="connsiteX3" fmla="*/ 554450 w 554450"/>
                    <a:gd name="connsiteY3" fmla="*/ 0 h 919924"/>
                  </a:gdLst>
                  <a:ahLst/>
                  <a:cxnLst>
                    <a:cxn ang="0">
                      <a:pos x="connsiteX0" y="connsiteY0"/>
                    </a:cxn>
                    <a:cxn ang="0">
                      <a:pos x="connsiteX1" y="connsiteY1"/>
                    </a:cxn>
                    <a:cxn ang="0">
                      <a:pos x="connsiteX2" y="connsiteY2"/>
                    </a:cxn>
                    <a:cxn ang="0">
                      <a:pos x="connsiteX3" y="connsiteY3"/>
                    </a:cxn>
                  </a:cxnLst>
                  <a:rect l="l" t="t" r="r" b="b"/>
                  <a:pathLst>
                    <a:path w="554450" h="919924">
                      <a:moveTo>
                        <a:pt x="554450" y="0"/>
                      </a:moveTo>
                      <a:lnTo>
                        <a:pt x="554450" y="919924"/>
                      </a:lnTo>
                      <a:lnTo>
                        <a:pt x="0" y="137541"/>
                      </a:lnTo>
                      <a:lnTo>
                        <a:pt x="554450" y="0"/>
                      </a:lnTo>
                      <a:close/>
                    </a:path>
                  </a:pathLst>
                </a:custGeom>
                <a:solidFill>
                  <a:srgbClr val="1035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sp>
            <p:nvSpPr>
              <p:cNvPr id="80" name="Freeform: Shape 79">
                <a:extLst>
                  <a:ext uri="{FF2B5EF4-FFF2-40B4-BE49-F238E27FC236}">
                    <a16:creationId xmlns:a16="http://schemas.microsoft.com/office/drawing/2014/main" id="{734EC274-2BC2-43CF-8728-98CE45EB3698}"/>
                  </a:ext>
                </a:extLst>
              </p:cNvPr>
              <p:cNvSpPr/>
              <p:nvPr/>
            </p:nvSpPr>
            <p:spPr>
              <a:xfrm>
                <a:off x="5266944" y="709231"/>
                <a:ext cx="371569" cy="453294"/>
              </a:xfrm>
              <a:custGeom>
                <a:avLst/>
                <a:gdLst>
                  <a:gd name="connsiteX0" fmla="*/ 318325 w 371569"/>
                  <a:gd name="connsiteY0" fmla="*/ 417195 h 453294"/>
                  <a:gd name="connsiteX1" fmla="*/ 324040 w 371569"/>
                  <a:gd name="connsiteY1" fmla="*/ 417767 h 453294"/>
                  <a:gd name="connsiteX2" fmla="*/ 292894 w 371569"/>
                  <a:gd name="connsiteY2" fmla="*/ 451485 h 453294"/>
                  <a:gd name="connsiteX3" fmla="*/ 291274 w 371569"/>
                  <a:gd name="connsiteY3" fmla="*/ 453295 h 453294"/>
                  <a:gd name="connsiteX4" fmla="*/ 282035 w 371569"/>
                  <a:gd name="connsiteY4" fmla="*/ 451390 h 453294"/>
                  <a:gd name="connsiteX5" fmla="*/ 277653 w 371569"/>
                  <a:gd name="connsiteY5" fmla="*/ 450437 h 453294"/>
                  <a:gd name="connsiteX6" fmla="*/ 272034 w 371569"/>
                  <a:gd name="connsiteY6" fmla="*/ 449104 h 453294"/>
                  <a:gd name="connsiteX7" fmla="*/ 268605 w 371569"/>
                  <a:gd name="connsiteY7" fmla="*/ 448246 h 453294"/>
                  <a:gd name="connsiteX8" fmla="*/ 266129 w 371569"/>
                  <a:gd name="connsiteY8" fmla="*/ 447580 h 453294"/>
                  <a:gd name="connsiteX9" fmla="*/ 261271 w 371569"/>
                  <a:gd name="connsiteY9" fmla="*/ 446246 h 453294"/>
                  <a:gd name="connsiteX10" fmla="*/ 254127 w 371569"/>
                  <a:gd name="connsiteY10" fmla="*/ 444056 h 453294"/>
                  <a:gd name="connsiteX11" fmla="*/ 249555 w 371569"/>
                  <a:gd name="connsiteY11" fmla="*/ 442627 h 453294"/>
                  <a:gd name="connsiteX12" fmla="*/ 231743 w 371569"/>
                  <a:gd name="connsiteY12" fmla="*/ 436055 h 453294"/>
                  <a:gd name="connsiteX13" fmla="*/ 227647 w 371569"/>
                  <a:gd name="connsiteY13" fmla="*/ 434340 h 453294"/>
                  <a:gd name="connsiteX14" fmla="*/ 225837 w 371569"/>
                  <a:gd name="connsiteY14" fmla="*/ 433578 h 453294"/>
                  <a:gd name="connsiteX15" fmla="*/ 221551 w 371569"/>
                  <a:gd name="connsiteY15" fmla="*/ 431673 h 453294"/>
                  <a:gd name="connsiteX16" fmla="*/ 216979 w 371569"/>
                  <a:gd name="connsiteY16" fmla="*/ 429578 h 453294"/>
                  <a:gd name="connsiteX17" fmla="*/ 213360 w 371569"/>
                  <a:gd name="connsiteY17" fmla="*/ 427863 h 453294"/>
                  <a:gd name="connsiteX18" fmla="*/ 209740 w 371569"/>
                  <a:gd name="connsiteY18" fmla="*/ 426148 h 453294"/>
                  <a:gd name="connsiteX19" fmla="*/ 204311 w 371569"/>
                  <a:gd name="connsiteY19" fmla="*/ 423291 h 453294"/>
                  <a:gd name="connsiteX20" fmla="*/ 198882 w 371569"/>
                  <a:gd name="connsiteY20" fmla="*/ 420338 h 453294"/>
                  <a:gd name="connsiteX21" fmla="*/ 216312 w 371569"/>
                  <a:gd name="connsiteY21" fmla="*/ 408337 h 453294"/>
                  <a:gd name="connsiteX22" fmla="*/ 229933 w 371569"/>
                  <a:gd name="connsiteY22" fmla="*/ 398812 h 453294"/>
                  <a:gd name="connsiteX23" fmla="*/ 236315 w 371569"/>
                  <a:gd name="connsiteY23" fmla="*/ 394621 h 453294"/>
                  <a:gd name="connsiteX24" fmla="*/ 241554 w 371569"/>
                  <a:gd name="connsiteY24" fmla="*/ 396907 h 453294"/>
                  <a:gd name="connsiteX25" fmla="*/ 251174 w 371569"/>
                  <a:gd name="connsiteY25" fmla="*/ 400812 h 453294"/>
                  <a:gd name="connsiteX26" fmla="*/ 258032 w 371569"/>
                  <a:gd name="connsiteY26" fmla="*/ 403289 h 453294"/>
                  <a:gd name="connsiteX27" fmla="*/ 262128 w 371569"/>
                  <a:gd name="connsiteY27" fmla="*/ 404717 h 453294"/>
                  <a:gd name="connsiteX28" fmla="*/ 266509 w 371569"/>
                  <a:gd name="connsiteY28" fmla="*/ 406146 h 453294"/>
                  <a:gd name="connsiteX29" fmla="*/ 271843 w 371569"/>
                  <a:gd name="connsiteY29" fmla="*/ 407765 h 453294"/>
                  <a:gd name="connsiteX30" fmla="*/ 277558 w 371569"/>
                  <a:gd name="connsiteY30" fmla="*/ 409385 h 453294"/>
                  <a:gd name="connsiteX31" fmla="*/ 296608 w 371569"/>
                  <a:gd name="connsiteY31" fmla="*/ 413861 h 453294"/>
                  <a:gd name="connsiteX32" fmla="*/ 300038 w 371569"/>
                  <a:gd name="connsiteY32" fmla="*/ 414528 h 453294"/>
                  <a:gd name="connsiteX33" fmla="*/ 305085 w 371569"/>
                  <a:gd name="connsiteY33" fmla="*/ 415385 h 453294"/>
                  <a:gd name="connsiteX34" fmla="*/ 310705 w 371569"/>
                  <a:gd name="connsiteY34" fmla="*/ 416243 h 453294"/>
                  <a:gd name="connsiteX35" fmla="*/ 314801 w 371569"/>
                  <a:gd name="connsiteY35" fmla="*/ 416814 h 453294"/>
                  <a:gd name="connsiteX36" fmla="*/ 318325 w 371569"/>
                  <a:gd name="connsiteY36" fmla="*/ 417290 h 453294"/>
                  <a:gd name="connsiteX37" fmla="*/ 206026 w 371569"/>
                  <a:gd name="connsiteY37" fmla="*/ 351377 h 453294"/>
                  <a:gd name="connsiteX38" fmla="*/ 206026 w 371569"/>
                  <a:gd name="connsiteY38" fmla="*/ 139541 h 453294"/>
                  <a:gd name="connsiteX39" fmla="*/ 262890 w 371569"/>
                  <a:gd name="connsiteY39" fmla="*/ 248317 h 453294"/>
                  <a:gd name="connsiteX40" fmla="*/ 296989 w 371569"/>
                  <a:gd name="connsiteY40" fmla="*/ 214789 h 453294"/>
                  <a:gd name="connsiteX41" fmla="*/ 241173 w 371569"/>
                  <a:gd name="connsiteY41" fmla="*/ 118872 h 453294"/>
                  <a:gd name="connsiteX42" fmla="*/ 319849 w 371569"/>
                  <a:gd name="connsiteY42" fmla="*/ 160306 h 453294"/>
                  <a:gd name="connsiteX43" fmla="*/ 322040 w 371569"/>
                  <a:gd name="connsiteY43" fmla="*/ 136017 h 453294"/>
                  <a:gd name="connsiteX44" fmla="*/ 319849 w 371569"/>
                  <a:gd name="connsiteY44" fmla="*/ 111633 h 453294"/>
                  <a:gd name="connsiteX45" fmla="*/ 242411 w 371569"/>
                  <a:gd name="connsiteY45" fmla="*/ 77819 h 453294"/>
                  <a:gd name="connsiteX46" fmla="*/ 291084 w 371569"/>
                  <a:gd name="connsiteY46" fmla="*/ 49625 h 453294"/>
                  <a:gd name="connsiteX47" fmla="*/ 259175 w 371569"/>
                  <a:gd name="connsiteY47" fmla="*/ 21336 h 453294"/>
                  <a:gd name="connsiteX48" fmla="*/ 205930 w 371569"/>
                  <a:gd name="connsiteY48" fmla="*/ 54197 h 453294"/>
                  <a:gd name="connsiteX49" fmla="*/ 205930 w 371569"/>
                  <a:gd name="connsiteY49" fmla="*/ 6287 h 453294"/>
                  <a:gd name="connsiteX50" fmla="*/ 205930 w 371569"/>
                  <a:gd name="connsiteY50" fmla="*/ 6287 h 453294"/>
                  <a:gd name="connsiteX51" fmla="*/ 205930 w 371569"/>
                  <a:gd name="connsiteY51" fmla="*/ 1429 h 453294"/>
                  <a:gd name="connsiteX52" fmla="*/ 186023 w 371569"/>
                  <a:gd name="connsiteY52" fmla="*/ 0 h 453294"/>
                  <a:gd name="connsiteX53" fmla="*/ 166116 w 371569"/>
                  <a:gd name="connsiteY53" fmla="*/ 1429 h 453294"/>
                  <a:gd name="connsiteX54" fmla="*/ 166116 w 371569"/>
                  <a:gd name="connsiteY54" fmla="*/ 54197 h 453294"/>
                  <a:gd name="connsiteX55" fmla="*/ 112776 w 371569"/>
                  <a:gd name="connsiteY55" fmla="*/ 21336 h 453294"/>
                  <a:gd name="connsiteX56" fmla="*/ 80867 w 371569"/>
                  <a:gd name="connsiteY56" fmla="*/ 49625 h 453294"/>
                  <a:gd name="connsiteX57" fmla="*/ 129540 w 371569"/>
                  <a:gd name="connsiteY57" fmla="*/ 77819 h 453294"/>
                  <a:gd name="connsiteX58" fmla="*/ 52101 w 371569"/>
                  <a:gd name="connsiteY58" fmla="*/ 111633 h 453294"/>
                  <a:gd name="connsiteX59" fmla="*/ 49911 w 371569"/>
                  <a:gd name="connsiteY59" fmla="*/ 136017 h 453294"/>
                  <a:gd name="connsiteX60" fmla="*/ 52006 w 371569"/>
                  <a:gd name="connsiteY60" fmla="*/ 160306 h 453294"/>
                  <a:gd name="connsiteX61" fmla="*/ 130873 w 371569"/>
                  <a:gd name="connsiteY61" fmla="*/ 118777 h 453294"/>
                  <a:gd name="connsiteX62" fmla="*/ 74962 w 371569"/>
                  <a:gd name="connsiteY62" fmla="*/ 214789 h 453294"/>
                  <a:gd name="connsiteX63" fmla="*/ 109061 w 371569"/>
                  <a:gd name="connsiteY63" fmla="*/ 248317 h 453294"/>
                  <a:gd name="connsiteX64" fmla="*/ 165925 w 371569"/>
                  <a:gd name="connsiteY64" fmla="*/ 139541 h 453294"/>
                  <a:gd name="connsiteX65" fmla="*/ 165925 w 371569"/>
                  <a:gd name="connsiteY65" fmla="*/ 351187 h 453294"/>
                  <a:gd name="connsiteX66" fmla="*/ 165925 w 371569"/>
                  <a:gd name="connsiteY66" fmla="*/ 351187 h 453294"/>
                  <a:gd name="connsiteX67" fmla="*/ 165925 w 371569"/>
                  <a:gd name="connsiteY67" fmla="*/ 351377 h 453294"/>
                  <a:gd name="connsiteX68" fmla="*/ 0 w 371569"/>
                  <a:gd name="connsiteY68" fmla="*/ 292132 h 453294"/>
                  <a:gd name="connsiteX69" fmla="*/ 16764 w 371569"/>
                  <a:gd name="connsiteY69" fmla="*/ 317087 h 453294"/>
                  <a:gd name="connsiteX70" fmla="*/ 29813 w 371569"/>
                  <a:gd name="connsiteY70" fmla="*/ 336518 h 453294"/>
                  <a:gd name="connsiteX71" fmla="*/ 149257 w 371569"/>
                  <a:gd name="connsiteY71" fmla="*/ 387953 h 453294"/>
                  <a:gd name="connsiteX72" fmla="*/ 47910 w 371569"/>
                  <a:gd name="connsiteY72" fmla="*/ 417767 h 453294"/>
                  <a:gd name="connsiteX73" fmla="*/ 79057 w 371569"/>
                  <a:gd name="connsiteY73" fmla="*/ 451485 h 453294"/>
                  <a:gd name="connsiteX74" fmla="*/ 80676 w 371569"/>
                  <a:gd name="connsiteY74" fmla="*/ 453295 h 453294"/>
                  <a:gd name="connsiteX75" fmla="*/ 185832 w 371569"/>
                  <a:gd name="connsiteY75" fmla="*/ 412909 h 453294"/>
                  <a:gd name="connsiteX76" fmla="*/ 208312 w 371569"/>
                  <a:gd name="connsiteY76" fmla="*/ 397859 h 453294"/>
                  <a:gd name="connsiteX77" fmla="*/ 222409 w 371569"/>
                  <a:gd name="connsiteY77" fmla="*/ 388048 h 453294"/>
                  <a:gd name="connsiteX78" fmla="*/ 341757 w 371569"/>
                  <a:gd name="connsiteY78" fmla="*/ 336614 h 453294"/>
                  <a:gd name="connsiteX79" fmla="*/ 354806 w 371569"/>
                  <a:gd name="connsiteY79" fmla="*/ 317183 h 453294"/>
                  <a:gd name="connsiteX80" fmla="*/ 371570 w 371569"/>
                  <a:gd name="connsiteY80" fmla="*/ 292227 h 453294"/>
                  <a:gd name="connsiteX81" fmla="*/ 205644 w 371569"/>
                  <a:gd name="connsiteY81" fmla="*/ 351473 h 45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71569" h="453294">
                    <a:moveTo>
                      <a:pt x="318325" y="417195"/>
                    </a:moveTo>
                    <a:cubicBezTo>
                      <a:pt x="320230" y="417481"/>
                      <a:pt x="322136" y="417671"/>
                      <a:pt x="324040" y="417767"/>
                    </a:cubicBezTo>
                    <a:lnTo>
                      <a:pt x="292894" y="451485"/>
                    </a:lnTo>
                    <a:lnTo>
                      <a:pt x="291274" y="453295"/>
                    </a:lnTo>
                    <a:cubicBezTo>
                      <a:pt x="288226" y="452723"/>
                      <a:pt x="285083" y="452057"/>
                      <a:pt x="282035" y="451390"/>
                    </a:cubicBezTo>
                    <a:cubicBezTo>
                      <a:pt x="280606" y="451104"/>
                      <a:pt x="279082" y="450818"/>
                      <a:pt x="277653" y="450437"/>
                    </a:cubicBezTo>
                    <a:cubicBezTo>
                      <a:pt x="275748" y="449961"/>
                      <a:pt x="273939" y="449580"/>
                      <a:pt x="272034" y="449104"/>
                    </a:cubicBezTo>
                    <a:cubicBezTo>
                      <a:pt x="270891" y="448818"/>
                      <a:pt x="269748" y="448532"/>
                      <a:pt x="268605" y="448246"/>
                    </a:cubicBezTo>
                    <a:cubicBezTo>
                      <a:pt x="267748" y="448056"/>
                      <a:pt x="266890" y="447770"/>
                      <a:pt x="266129" y="447580"/>
                    </a:cubicBezTo>
                    <a:cubicBezTo>
                      <a:pt x="264509" y="447104"/>
                      <a:pt x="262890" y="446723"/>
                      <a:pt x="261271" y="446246"/>
                    </a:cubicBezTo>
                    <a:cubicBezTo>
                      <a:pt x="258889" y="445580"/>
                      <a:pt x="256508" y="444818"/>
                      <a:pt x="254127" y="444056"/>
                    </a:cubicBezTo>
                    <a:cubicBezTo>
                      <a:pt x="252603" y="443579"/>
                      <a:pt x="251079" y="443103"/>
                      <a:pt x="249555" y="442627"/>
                    </a:cubicBezTo>
                    <a:cubicBezTo>
                      <a:pt x="243554" y="440627"/>
                      <a:pt x="237648" y="438436"/>
                      <a:pt x="231743" y="436055"/>
                    </a:cubicBezTo>
                    <a:cubicBezTo>
                      <a:pt x="230410" y="435483"/>
                      <a:pt x="228981" y="434912"/>
                      <a:pt x="227647" y="434340"/>
                    </a:cubicBezTo>
                    <a:cubicBezTo>
                      <a:pt x="227076" y="434054"/>
                      <a:pt x="226409" y="433864"/>
                      <a:pt x="225837" y="433578"/>
                    </a:cubicBezTo>
                    <a:cubicBezTo>
                      <a:pt x="224409" y="433007"/>
                      <a:pt x="222980" y="432340"/>
                      <a:pt x="221551" y="431673"/>
                    </a:cubicBezTo>
                    <a:cubicBezTo>
                      <a:pt x="220027" y="431006"/>
                      <a:pt x="218504" y="430340"/>
                      <a:pt x="216979" y="429578"/>
                    </a:cubicBezTo>
                    <a:cubicBezTo>
                      <a:pt x="215741" y="429006"/>
                      <a:pt x="214598" y="428435"/>
                      <a:pt x="213360" y="427863"/>
                    </a:cubicBezTo>
                    <a:cubicBezTo>
                      <a:pt x="212121" y="427292"/>
                      <a:pt x="210978" y="426720"/>
                      <a:pt x="209740" y="426148"/>
                    </a:cubicBezTo>
                    <a:cubicBezTo>
                      <a:pt x="207930" y="425196"/>
                      <a:pt x="206026" y="424244"/>
                      <a:pt x="204311" y="423291"/>
                    </a:cubicBezTo>
                    <a:cubicBezTo>
                      <a:pt x="202501" y="422339"/>
                      <a:pt x="200692" y="421291"/>
                      <a:pt x="198882" y="420338"/>
                    </a:cubicBezTo>
                    <a:cubicBezTo>
                      <a:pt x="204882" y="416528"/>
                      <a:pt x="210693" y="412528"/>
                      <a:pt x="216312" y="408337"/>
                    </a:cubicBezTo>
                    <a:cubicBezTo>
                      <a:pt x="220599" y="405194"/>
                      <a:pt x="225171" y="401955"/>
                      <a:pt x="229933" y="398812"/>
                    </a:cubicBezTo>
                    <a:cubicBezTo>
                      <a:pt x="232029" y="397383"/>
                      <a:pt x="234124" y="395954"/>
                      <a:pt x="236315" y="394621"/>
                    </a:cubicBezTo>
                    <a:cubicBezTo>
                      <a:pt x="238030" y="395383"/>
                      <a:pt x="239744" y="396145"/>
                      <a:pt x="241554" y="396907"/>
                    </a:cubicBezTo>
                    <a:cubicBezTo>
                      <a:pt x="244697" y="398240"/>
                      <a:pt x="247935" y="399574"/>
                      <a:pt x="251174" y="400812"/>
                    </a:cubicBezTo>
                    <a:cubicBezTo>
                      <a:pt x="253460" y="401669"/>
                      <a:pt x="255746" y="402527"/>
                      <a:pt x="258032" y="403289"/>
                    </a:cubicBezTo>
                    <a:cubicBezTo>
                      <a:pt x="259366" y="403765"/>
                      <a:pt x="260795" y="404241"/>
                      <a:pt x="262128" y="404717"/>
                    </a:cubicBezTo>
                    <a:cubicBezTo>
                      <a:pt x="263557" y="405194"/>
                      <a:pt x="265080" y="405670"/>
                      <a:pt x="266509" y="406146"/>
                    </a:cubicBezTo>
                    <a:cubicBezTo>
                      <a:pt x="268224" y="406718"/>
                      <a:pt x="270034" y="407289"/>
                      <a:pt x="271843" y="407765"/>
                    </a:cubicBezTo>
                    <a:cubicBezTo>
                      <a:pt x="273748" y="408337"/>
                      <a:pt x="275654" y="408908"/>
                      <a:pt x="277558" y="409385"/>
                    </a:cubicBezTo>
                    <a:cubicBezTo>
                      <a:pt x="283845" y="411099"/>
                      <a:pt x="290226" y="412528"/>
                      <a:pt x="296608" y="413861"/>
                    </a:cubicBezTo>
                    <a:cubicBezTo>
                      <a:pt x="297751" y="414147"/>
                      <a:pt x="298895" y="414338"/>
                      <a:pt x="300038" y="414528"/>
                    </a:cubicBezTo>
                    <a:cubicBezTo>
                      <a:pt x="301752" y="414909"/>
                      <a:pt x="303371" y="415100"/>
                      <a:pt x="305085" y="415385"/>
                    </a:cubicBezTo>
                    <a:cubicBezTo>
                      <a:pt x="306991" y="415671"/>
                      <a:pt x="308800" y="415957"/>
                      <a:pt x="310705" y="416243"/>
                    </a:cubicBezTo>
                    <a:cubicBezTo>
                      <a:pt x="312039" y="416433"/>
                      <a:pt x="313468" y="416623"/>
                      <a:pt x="314801" y="416814"/>
                    </a:cubicBezTo>
                    <a:cubicBezTo>
                      <a:pt x="315944" y="417005"/>
                      <a:pt x="317087" y="417100"/>
                      <a:pt x="318325" y="417290"/>
                    </a:cubicBezTo>
                    <a:close/>
                    <a:moveTo>
                      <a:pt x="206026" y="351377"/>
                    </a:moveTo>
                    <a:lnTo>
                      <a:pt x="206026" y="139541"/>
                    </a:lnTo>
                    <a:cubicBezTo>
                      <a:pt x="235458" y="170117"/>
                      <a:pt x="259080" y="206978"/>
                      <a:pt x="262890" y="248317"/>
                    </a:cubicBezTo>
                    <a:cubicBezTo>
                      <a:pt x="276130" y="239268"/>
                      <a:pt x="287750" y="227838"/>
                      <a:pt x="296989" y="214789"/>
                    </a:cubicBezTo>
                    <a:cubicBezTo>
                      <a:pt x="287083" y="178594"/>
                      <a:pt x="266223" y="146399"/>
                      <a:pt x="241173" y="118872"/>
                    </a:cubicBezTo>
                    <a:cubicBezTo>
                      <a:pt x="276701" y="129635"/>
                      <a:pt x="304514" y="148304"/>
                      <a:pt x="319849" y="160306"/>
                    </a:cubicBezTo>
                    <a:cubicBezTo>
                      <a:pt x="321278" y="152400"/>
                      <a:pt x="322040" y="144304"/>
                      <a:pt x="322040" y="136017"/>
                    </a:cubicBezTo>
                    <a:cubicBezTo>
                      <a:pt x="322040" y="127730"/>
                      <a:pt x="321278" y="119539"/>
                      <a:pt x="319849" y="111633"/>
                    </a:cubicBezTo>
                    <a:cubicBezTo>
                      <a:pt x="299942" y="99060"/>
                      <a:pt x="273558" y="85725"/>
                      <a:pt x="242411" y="77819"/>
                    </a:cubicBezTo>
                    <a:cubicBezTo>
                      <a:pt x="262794" y="64579"/>
                      <a:pt x="280511" y="55054"/>
                      <a:pt x="291084" y="49625"/>
                    </a:cubicBezTo>
                    <a:cubicBezTo>
                      <a:pt x="282035" y="38576"/>
                      <a:pt x="271272" y="29051"/>
                      <a:pt x="259175" y="21336"/>
                    </a:cubicBezTo>
                    <a:cubicBezTo>
                      <a:pt x="244983" y="29051"/>
                      <a:pt x="226123" y="40100"/>
                      <a:pt x="205930" y="54197"/>
                    </a:cubicBezTo>
                    <a:lnTo>
                      <a:pt x="205930" y="6287"/>
                    </a:lnTo>
                    <a:lnTo>
                      <a:pt x="205930" y="6287"/>
                    </a:lnTo>
                    <a:lnTo>
                      <a:pt x="205930" y="1429"/>
                    </a:lnTo>
                    <a:cubicBezTo>
                      <a:pt x="199454" y="476"/>
                      <a:pt x="192786" y="0"/>
                      <a:pt x="186023" y="0"/>
                    </a:cubicBezTo>
                    <a:cubicBezTo>
                      <a:pt x="179261" y="0"/>
                      <a:pt x="172593" y="476"/>
                      <a:pt x="166116" y="1429"/>
                    </a:cubicBezTo>
                    <a:lnTo>
                      <a:pt x="166116" y="54197"/>
                    </a:lnTo>
                    <a:cubicBezTo>
                      <a:pt x="145828" y="40100"/>
                      <a:pt x="127063" y="29051"/>
                      <a:pt x="112776" y="21336"/>
                    </a:cubicBezTo>
                    <a:cubicBezTo>
                      <a:pt x="100679" y="29051"/>
                      <a:pt x="89916" y="38576"/>
                      <a:pt x="80867" y="49625"/>
                    </a:cubicBezTo>
                    <a:cubicBezTo>
                      <a:pt x="91440" y="55054"/>
                      <a:pt x="109156" y="64579"/>
                      <a:pt x="129540" y="77819"/>
                    </a:cubicBezTo>
                    <a:cubicBezTo>
                      <a:pt x="98393" y="85725"/>
                      <a:pt x="72009" y="99060"/>
                      <a:pt x="52101" y="111633"/>
                    </a:cubicBezTo>
                    <a:cubicBezTo>
                      <a:pt x="50673" y="119539"/>
                      <a:pt x="49911" y="127635"/>
                      <a:pt x="49911" y="136017"/>
                    </a:cubicBezTo>
                    <a:cubicBezTo>
                      <a:pt x="49911" y="144399"/>
                      <a:pt x="50673" y="152400"/>
                      <a:pt x="52006" y="160306"/>
                    </a:cubicBezTo>
                    <a:cubicBezTo>
                      <a:pt x="67342" y="148304"/>
                      <a:pt x="95155" y="129540"/>
                      <a:pt x="130873" y="118777"/>
                    </a:cubicBezTo>
                    <a:cubicBezTo>
                      <a:pt x="105823" y="146304"/>
                      <a:pt x="84867" y="178498"/>
                      <a:pt x="74962" y="214789"/>
                    </a:cubicBezTo>
                    <a:cubicBezTo>
                      <a:pt x="84296" y="227838"/>
                      <a:pt x="95821" y="239268"/>
                      <a:pt x="109061" y="248317"/>
                    </a:cubicBezTo>
                    <a:cubicBezTo>
                      <a:pt x="112871" y="206978"/>
                      <a:pt x="136493" y="170117"/>
                      <a:pt x="165925" y="139541"/>
                    </a:cubicBezTo>
                    <a:lnTo>
                      <a:pt x="165925" y="351187"/>
                    </a:lnTo>
                    <a:lnTo>
                      <a:pt x="165925" y="351187"/>
                    </a:lnTo>
                    <a:lnTo>
                      <a:pt x="165925" y="351377"/>
                    </a:lnTo>
                    <a:cubicBezTo>
                      <a:pt x="124587" y="324612"/>
                      <a:pt x="67723" y="297752"/>
                      <a:pt x="0" y="292132"/>
                    </a:cubicBezTo>
                    <a:lnTo>
                      <a:pt x="16764" y="317087"/>
                    </a:lnTo>
                    <a:lnTo>
                      <a:pt x="29813" y="336518"/>
                    </a:lnTo>
                    <a:cubicBezTo>
                      <a:pt x="77819" y="346329"/>
                      <a:pt x="118586" y="367379"/>
                      <a:pt x="149257" y="387953"/>
                    </a:cubicBezTo>
                    <a:cubicBezTo>
                      <a:pt x="117824" y="404336"/>
                      <a:pt x="83629" y="414433"/>
                      <a:pt x="47910" y="417767"/>
                    </a:cubicBezTo>
                    <a:lnTo>
                      <a:pt x="79057" y="451485"/>
                    </a:lnTo>
                    <a:lnTo>
                      <a:pt x="80676" y="453295"/>
                    </a:lnTo>
                    <a:cubicBezTo>
                      <a:pt x="117920" y="446342"/>
                      <a:pt x="153448" y="432721"/>
                      <a:pt x="185832" y="412909"/>
                    </a:cubicBezTo>
                    <a:cubicBezTo>
                      <a:pt x="193548" y="408242"/>
                      <a:pt x="200977" y="403193"/>
                      <a:pt x="208312" y="397859"/>
                    </a:cubicBezTo>
                    <a:cubicBezTo>
                      <a:pt x="212693" y="394621"/>
                      <a:pt x="217455" y="391287"/>
                      <a:pt x="222409" y="388048"/>
                    </a:cubicBezTo>
                    <a:cubicBezTo>
                      <a:pt x="252984" y="367475"/>
                      <a:pt x="293751" y="346424"/>
                      <a:pt x="341757" y="336614"/>
                    </a:cubicBezTo>
                    <a:lnTo>
                      <a:pt x="354806" y="317183"/>
                    </a:lnTo>
                    <a:lnTo>
                      <a:pt x="371570" y="292227"/>
                    </a:lnTo>
                    <a:cubicBezTo>
                      <a:pt x="303847" y="297847"/>
                      <a:pt x="246983" y="324707"/>
                      <a:pt x="205644" y="351473"/>
                    </a:cubicBezTo>
                    <a:close/>
                  </a:path>
                </a:pathLst>
              </a:custGeom>
              <a:solidFill>
                <a:srgbClr val="F2E5DA"/>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nvGrpSpPr>
            <p:cNvPr id="24" name="Graphic 146">
              <a:extLst>
                <a:ext uri="{FF2B5EF4-FFF2-40B4-BE49-F238E27FC236}">
                  <a16:creationId xmlns:a16="http://schemas.microsoft.com/office/drawing/2014/main" id="{1E182E16-FF8F-48DD-8298-41C2A9CDB4AE}"/>
                </a:ext>
              </a:extLst>
            </p:cNvPr>
            <p:cNvGrpSpPr/>
            <p:nvPr/>
          </p:nvGrpSpPr>
          <p:grpSpPr>
            <a:xfrm>
              <a:off x="0" y="360902"/>
              <a:ext cx="4050791" cy="1344929"/>
              <a:chOff x="0" y="360902"/>
              <a:chExt cx="4050791" cy="1344929"/>
            </a:xfrm>
            <a:solidFill>
              <a:srgbClr val="052976"/>
            </a:solidFill>
          </p:grpSpPr>
          <p:grpSp>
            <p:nvGrpSpPr>
              <p:cNvPr id="25" name="Graphic 146">
                <a:extLst>
                  <a:ext uri="{FF2B5EF4-FFF2-40B4-BE49-F238E27FC236}">
                    <a16:creationId xmlns:a16="http://schemas.microsoft.com/office/drawing/2014/main" id="{6A5D2E1E-270E-429B-B107-41967C35CC2C}"/>
                  </a:ext>
                </a:extLst>
              </p:cNvPr>
              <p:cNvGrpSpPr/>
              <p:nvPr/>
            </p:nvGrpSpPr>
            <p:grpSpPr>
              <a:xfrm>
                <a:off x="0" y="360902"/>
                <a:ext cx="4050791" cy="973169"/>
                <a:chOff x="0" y="360902"/>
                <a:chExt cx="4050791" cy="973169"/>
              </a:xfrm>
              <a:solidFill>
                <a:srgbClr val="052976"/>
              </a:solidFill>
            </p:grpSpPr>
            <p:sp>
              <p:nvSpPr>
                <p:cNvPr id="61" name="Freeform: Shape 60">
                  <a:extLst>
                    <a:ext uri="{FF2B5EF4-FFF2-40B4-BE49-F238E27FC236}">
                      <a16:creationId xmlns:a16="http://schemas.microsoft.com/office/drawing/2014/main" id="{36E20123-A69F-462E-B1BC-CE1DF221C92E}"/>
                    </a:ext>
                  </a:extLst>
                </p:cNvPr>
                <p:cNvSpPr/>
                <p:nvPr/>
              </p:nvSpPr>
              <p:spPr>
                <a:xfrm>
                  <a:off x="3210591" y="736949"/>
                  <a:ext cx="144494" cy="74294"/>
                </a:xfrm>
                <a:custGeom>
                  <a:avLst/>
                  <a:gdLst>
                    <a:gd name="connsiteX0" fmla="*/ 72199 w 144494"/>
                    <a:gd name="connsiteY0" fmla="*/ 35052 h 74294"/>
                    <a:gd name="connsiteX1" fmla="*/ 37147 w 144494"/>
                    <a:gd name="connsiteY1" fmla="*/ 0 h 74294"/>
                    <a:gd name="connsiteX2" fmla="*/ 0 w 144494"/>
                    <a:gd name="connsiteY2" fmla="*/ 37147 h 74294"/>
                    <a:gd name="connsiteX3" fmla="*/ 37147 w 144494"/>
                    <a:gd name="connsiteY3" fmla="*/ 74295 h 74294"/>
                    <a:gd name="connsiteX4" fmla="*/ 72199 w 144494"/>
                    <a:gd name="connsiteY4" fmla="*/ 39243 h 74294"/>
                    <a:gd name="connsiteX5" fmla="*/ 107347 w 144494"/>
                    <a:gd name="connsiteY5" fmla="*/ 74295 h 74294"/>
                    <a:gd name="connsiteX6" fmla="*/ 144494 w 144494"/>
                    <a:gd name="connsiteY6" fmla="*/ 37147 h 74294"/>
                    <a:gd name="connsiteX7" fmla="*/ 107347 w 144494"/>
                    <a:gd name="connsiteY7" fmla="*/ 0 h 74294"/>
                    <a:gd name="connsiteX8" fmla="*/ 72199 w 144494"/>
                    <a:gd name="connsiteY8" fmla="*/ 35052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4">
                      <a:moveTo>
                        <a:pt x="72199" y="35052"/>
                      </a:moveTo>
                      <a:lnTo>
                        <a:pt x="37147" y="0"/>
                      </a:lnTo>
                      <a:lnTo>
                        <a:pt x="0" y="37147"/>
                      </a:lnTo>
                      <a:lnTo>
                        <a:pt x="37147" y="74295"/>
                      </a:lnTo>
                      <a:lnTo>
                        <a:pt x="72199" y="39243"/>
                      </a:lnTo>
                      <a:lnTo>
                        <a:pt x="107347" y="74295"/>
                      </a:lnTo>
                      <a:lnTo>
                        <a:pt x="144494" y="37147"/>
                      </a:lnTo>
                      <a:lnTo>
                        <a:pt x="107347" y="0"/>
                      </a:lnTo>
                      <a:lnTo>
                        <a:pt x="72199" y="35052"/>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2" name="Freeform: Shape 61">
                  <a:extLst>
                    <a:ext uri="{FF2B5EF4-FFF2-40B4-BE49-F238E27FC236}">
                      <a16:creationId xmlns:a16="http://schemas.microsoft.com/office/drawing/2014/main" id="{65A9DE1C-561E-4FE9-9A43-65CD68F06CC1}"/>
                    </a:ext>
                  </a:extLst>
                </p:cNvPr>
                <p:cNvSpPr/>
                <p:nvPr/>
              </p:nvSpPr>
              <p:spPr>
                <a:xfrm>
                  <a:off x="2341625" y="363759"/>
                  <a:ext cx="144494" cy="74295"/>
                </a:xfrm>
                <a:custGeom>
                  <a:avLst/>
                  <a:gdLst>
                    <a:gd name="connsiteX0" fmla="*/ 72200 w 144494"/>
                    <a:gd name="connsiteY0" fmla="*/ 39243 h 74295"/>
                    <a:gd name="connsiteX1" fmla="*/ 107347 w 144494"/>
                    <a:gd name="connsiteY1" fmla="*/ 74295 h 74295"/>
                    <a:gd name="connsiteX2" fmla="*/ 144494 w 144494"/>
                    <a:gd name="connsiteY2" fmla="*/ 37148 h 74295"/>
                    <a:gd name="connsiteX3" fmla="*/ 107347 w 144494"/>
                    <a:gd name="connsiteY3" fmla="*/ 0 h 74295"/>
                    <a:gd name="connsiteX4" fmla="*/ 72200 w 144494"/>
                    <a:gd name="connsiteY4" fmla="*/ 35052 h 74295"/>
                    <a:gd name="connsiteX5" fmla="*/ 37148 w 144494"/>
                    <a:gd name="connsiteY5" fmla="*/ 0 h 74295"/>
                    <a:gd name="connsiteX6" fmla="*/ 0 w 144494"/>
                    <a:gd name="connsiteY6" fmla="*/ 37148 h 74295"/>
                    <a:gd name="connsiteX7" fmla="*/ 37148 w 144494"/>
                    <a:gd name="connsiteY7" fmla="*/ 74295 h 74295"/>
                    <a:gd name="connsiteX8" fmla="*/ 72200 w 144494"/>
                    <a:gd name="connsiteY8" fmla="*/ 3924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00" y="39243"/>
                      </a:moveTo>
                      <a:lnTo>
                        <a:pt x="107347" y="74295"/>
                      </a:lnTo>
                      <a:lnTo>
                        <a:pt x="144494" y="37148"/>
                      </a:lnTo>
                      <a:lnTo>
                        <a:pt x="107347" y="0"/>
                      </a:lnTo>
                      <a:lnTo>
                        <a:pt x="72200" y="35052"/>
                      </a:lnTo>
                      <a:lnTo>
                        <a:pt x="37148" y="0"/>
                      </a:lnTo>
                      <a:lnTo>
                        <a:pt x="0" y="37148"/>
                      </a:lnTo>
                      <a:lnTo>
                        <a:pt x="37148" y="74295"/>
                      </a:lnTo>
                      <a:lnTo>
                        <a:pt x="72200" y="3924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3" name="Freeform: Shape 62">
                  <a:extLst>
                    <a:ext uri="{FF2B5EF4-FFF2-40B4-BE49-F238E27FC236}">
                      <a16:creationId xmlns:a16="http://schemas.microsoft.com/office/drawing/2014/main" id="{FCC14025-FFC7-48A3-ACC9-A21181E7CDDD}"/>
                    </a:ext>
                  </a:extLst>
                </p:cNvPr>
                <p:cNvSpPr/>
                <p:nvPr/>
              </p:nvSpPr>
              <p:spPr>
                <a:xfrm>
                  <a:off x="3065144" y="374237"/>
                  <a:ext cx="89820" cy="78105"/>
                </a:xfrm>
                <a:custGeom>
                  <a:avLst/>
                  <a:gdLst>
                    <a:gd name="connsiteX0" fmla="*/ 89630 w 89820"/>
                    <a:gd name="connsiteY0" fmla="*/ 56483 h 78105"/>
                    <a:gd name="connsiteX1" fmla="*/ 59055 w 89820"/>
                    <a:gd name="connsiteY1" fmla="*/ 56483 h 78105"/>
                    <a:gd name="connsiteX2" fmla="*/ 39338 w 89820"/>
                    <a:gd name="connsiteY2" fmla="*/ 38957 h 78105"/>
                    <a:gd name="connsiteX3" fmla="*/ 60484 w 89820"/>
                    <a:gd name="connsiteY3" fmla="*/ 22479 h 78105"/>
                    <a:gd name="connsiteX4" fmla="*/ 81629 w 89820"/>
                    <a:gd name="connsiteY4" fmla="*/ 24765 h 78105"/>
                    <a:gd name="connsiteX5" fmla="*/ 82106 w 89820"/>
                    <a:gd name="connsiteY5" fmla="*/ 2667 h 78105"/>
                    <a:gd name="connsiteX6" fmla="*/ 52483 w 89820"/>
                    <a:gd name="connsiteY6" fmla="*/ 0 h 78105"/>
                    <a:gd name="connsiteX7" fmla="*/ 7620 w 89820"/>
                    <a:gd name="connsiteY7" fmla="*/ 34099 h 78105"/>
                    <a:gd name="connsiteX8" fmla="*/ 15240 w 89820"/>
                    <a:gd name="connsiteY8" fmla="*/ 56578 h 78105"/>
                    <a:gd name="connsiteX9" fmla="*/ 0 w 89820"/>
                    <a:gd name="connsiteY9" fmla="*/ 56578 h 78105"/>
                    <a:gd name="connsiteX10" fmla="*/ 0 w 89820"/>
                    <a:gd name="connsiteY10" fmla="*/ 78105 h 78105"/>
                    <a:gd name="connsiteX11" fmla="*/ 89821 w 89820"/>
                    <a:gd name="connsiteY11" fmla="*/ 78105 h 78105"/>
                    <a:gd name="connsiteX12" fmla="*/ 89821 w 89820"/>
                    <a:gd name="connsiteY12" fmla="*/ 56578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20" h="78105">
                      <a:moveTo>
                        <a:pt x="89630" y="56483"/>
                      </a:moveTo>
                      <a:lnTo>
                        <a:pt x="59055" y="56483"/>
                      </a:lnTo>
                      <a:cubicBezTo>
                        <a:pt x="43339" y="56483"/>
                        <a:pt x="39338" y="48863"/>
                        <a:pt x="39338" y="38957"/>
                      </a:cubicBezTo>
                      <a:cubicBezTo>
                        <a:pt x="39338" y="27718"/>
                        <a:pt x="45149" y="22479"/>
                        <a:pt x="60484" y="22479"/>
                      </a:cubicBezTo>
                      <a:cubicBezTo>
                        <a:pt x="66294" y="22479"/>
                        <a:pt x="73914" y="23336"/>
                        <a:pt x="81629" y="24765"/>
                      </a:cubicBezTo>
                      <a:lnTo>
                        <a:pt x="82106" y="2667"/>
                      </a:lnTo>
                      <a:cubicBezTo>
                        <a:pt x="71819" y="1333"/>
                        <a:pt x="61436" y="0"/>
                        <a:pt x="52483" y="0"/>
                      </a:cubicBezTo>
                      <a:cubicBezTo>
                        <a:pt x="24194" y="0"/>
                        <a:pt x="7620" y="11240"/>
                        <a:pt x="7620" y="34099"/>
                      </a:cubicBezTo>
                      <a:cubicBezTo>
                        <a:pt x="7620" y="42672"/>
                        <a:pt x="9906" y="50673"/>
                        <a:pt x="15240" y="56578"/>
                      </a:cubicBezTo>
                      <a:lnTo>
                        <a:pt x="0" y="56578"/>
                      </a:lnTo>
                      <a:lnTo>
                        <a:pt x="0" y="78105"/>
                      </a:lnTo>
                      <a:lnTo>
                        <a:pt x="89821" y="78105"/>
                      </a:lnTo>
                      <a:lnTo>
                        <a:pt x="89821" y="56578"/>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4" name="Freeform: Shape 63">
                  <a:extLst>
                    <a:ext uri="{FF2B5EF4-FFF2-40B4-BE49-F238E27FC236}">
                      <a16:creationId xmlns:a16="http://schemas.microsoft.com/office/drawing/2014/main" id="{53FB1089-29B0-4A93-A966-B6F1679D8056}"/>
                    </a:ext>
                  </a:extLst>
                </p:cNvPr>
                <p:cNvSpPr/>
                <p:nvPr/>
              </p:nvSpPr>
              <p:spPr>
                <a:xfrm>
                  <a:off x="2319432" y="362616"/>
                  <a:ext cx="1604676" cy="330612"/>
                </a:xfrm>
                <a:custGeom>
                  <a:avLst/>
                  <a:gdLst>
                    <a:gd name="connsiteX0" fmla="*/ 92297 w 1604676"/>
                    <a:gd name="connsiteY0" fmla="*/ 330613 h 330612"/>
                    <a:gd name="connsiteX1" fmla="*/ 170879 w 1604676"/>
                    <a:gd name="connsiteY1" fmla="*/ 309086 h 330612"/>
                    <a:gd name="connsiteX2" fmla="*/ 218027 w 1604676"/>
                    <a:gd name="connsiteY2" fmla="*/ 327946 h 330612"/>
                    <a:gd name="connsiteX3" fmla="*/ 749141 w 1604676"/>
                    <a:gd name="connsiteY3" fmla="*/ 327946 h 330612"/>
                    <a:gd name="connsiteX4" fmla="*/ 812578 w 1604676"/>
                    <a:gd name="connsiteY4" fmla="*/ 291656 h 330612"/>
                    <a:gd name="connsiteX5" fmla="*/ 859536 w 1604676"/>
                    <a:gd name="connsiteY5" fmla="*/ 327946 h 330612"/>
                    <a:gd name="connsiteX6" fmla="*/ 952405 w 1604676"/>
                    <a:gd name="connsiteY6" fmla="*/ 327946 h 330612"/>
                    <a:gd name="connsiteX7" fmla="*/ 1015841 w 1604676"/>
                    <a:gd name="connsiteY7" fmla="*/ 291656 h 330612"/>
                    <a:gd name="connsiteX8" fmla="*/ 1062800 w 1604676"/>
                    <a:gd name="connsiteY8" fmla="*/ 327946 h 330612"/>
                    <a:gd name="connsiteX9" fmla="*/ 1355598 w 1604676"/>
                    <a:gd name="connsiteY9" fmla="*/ 327946 h 330612"/>
                    <a:gd name="connsiteX10" fmla="*/ 1436942 w 1604676"/>
                    <a:gd name="connsiteY10" fmla="*/ 291370 h 330612"/>
                    <a:gd name="connsiteX11" fmla="*/ 1436942 w 1604676"/>
                    <a:gd name="connsiteY11" fmla="*/ 291656 h 330612"/>
                    <a:gd name="connsiteX12" fmla="*/ 1483900 w 1604676"/>
                    <a:gd name="connsiteY12" fmla="*/ 327946 h 330612"/>
                    <a:gd name="connsiteX13" fmla="*/ 1528286 w 1604676"/>
                    <a:gd name="connsiteY13" fmla="*/ 327946 h 330612"/>
                    <a:gd name="connsiteX14" fmla="*/ 1604677 w 1604676"/>
                    <a:gd name="connsiteY14" fmla="*/ 251555 h 330612"/>
                    <a:gd name="connsiteX15" fmla="*/ 1604677 w 1604676"/>
                    <a:gd name="connsiteY15" fmla="*/ 0 h 330612"/>
                    <a:gd name="connsiteX16" fmla="*/ 1540002 w 1604676"/>
                    <a:gd name="connsiteY16" fmla="*/ 0 h 330612"/>
                    <a:gd name="connsiteX17" fmla="*/ 1540002 w 1604676"/>
                    <a:gd name="connsiteY17" fmla="*/ 256889 h 330612"/>
                    <a:gd name="connsiteX18" fmla="*/ 1522762 w 1604676"/>
                    <a:gd name="connsiteY18" fmla="*/ 274130 h 330612"/>
                    <a:gd name="connsiteX19" fmla="*/ 1487615 w 1604676"/>
                    <a:gd name="connsiteY19" fmla="*/ 274130 h 330612"/>
                    <a:gd name="connsiteX20" fmla="*/ 1457325 w 1604676"/>
                    <a:gd name="connsiteY20" fmla="*/ 240221 h 330612"/>
                    <a:gd name="connsiteX21" fmla="*/ 1457230 w 1604676"/>
                    <a:gd name="connsiteY21" fmla="*/ 240221 h 330612"/>
                    <a:gd name="connsiteX22" fmla="*/ 1459802 w 1604676"/>
                    <a:gd name="connsiteY22" fmla="*/ 208312 h 330612"/>
                    <a:gd name="connsiteX23" fmla="*/ 1343977 w 1604676"/>
                    <a:gd name="connsiteY23" fmla="*/ 86677 h 330612"/>
                    <a:gd name="connsiteX24" fmla="*/ 1233773 w 1604676"/>
                    <a:gd name="connsiteY24" fmla="*/ 140684 h 330612"/>
                    <a:gd name="connsiteX25" fmla="*/ 1225677 w 1604676"/>
                    <a:gd name="connsiteY25" fmla="*/ 140684 h 330612"/>
                    <a:gd name="connsiteX26" fmla="*/ 1131856 w 1604676"/>
                    <a:gd name="connsiteY26" fmla="*/ 221075 h 330612"/>
                    <a:gd name="connsiteX27" fmla="*/ 1155383 w 1604676"/>
                    <a:gd name="connsiteY27" fmla="*/ 274225 h 330612"/>
                    <a:gd name="connsiteX28" fmla="*/ 1155383 w 1604676"/>
                    <a:gd name="connsiteY28" fmla="*/ 274225 h 330612"/>
                    <a:gd name="connsiteX29" fmla="*/ 1118521 w 1604676"/>
                    <a:gd name="connsiteY29" fmla="*/ 274225 h 330612"/>
                    <a:gd name="connsiteX30" fmla="*/ 1059752 w 1604676"/>
                    <a:gd name="connsiteY30" fmla="*/ 274225 h 330612"/>
                    <a:gd name="connsiteX31" fmla="*/ 1029462 w 1604676"/>
                    <a:gd name="connsiteY31" fmla="*/ 240316 h 330612"/>
                    <a:gd name="connsiteX32" fmla="*/ 1029462 w 1604676"/>
                    <a:gd name="connsiteY32" fmla="*/ 118110 h 330612"/>
                    <a:gd name="connsiteX33" fmla="*/ 964787 w 1604676"/>
                    <a:gd name="connsiteY33" fmla="*/ 118110 h 330612"/>
                    <a:gd name="connsiteX34" fmla="*/ 964787 w 1604676"/>
                    <a:gd name="connsiteY34" fmla="*/ 256889 h 330612"/>
                    <a:gd name="connsiteX35" fmla="*/ 947547 w 1604676"/>
                    <a:gd name="connsiteY35" fmla="*/ 274130 h 330612"/>
                    <a:gd name="connsiteX36" fmla="*/ 856583 w 1604676"/>
                    <a:gd name="connsiteY36" fmla="*/ 274130 h 330612"/>
                    <a:gd name="connsiteX37" fmla="*/ 826294 w 1604676"/>
                    <a:gd name="connsiteY37" fmla="*/ 240221 h 330612"/>
                    <a:gd name="connsiteX38" fmla="*/ 826294 w 1604676"/>
                    <a:gd name="connsiteY38" fmla="*/ 118015 h 330612"/>
                    <a:gd name="connsiteX39" fmla="*/ 761619 w 1604676"/>
                    <a:gd name="connsiteY39" fmla="*/ 118015 h 330612"/>
                    <a:gd name="connsiteX40" fmla="*/ 761619 w 1604676"/>
                    <a:gd name="connsiteY40" fmla="*/ 256794 h 330612"/>
                    <a:gd name="connsiteX41" fmla="*/ 744379 w 1604676"/>
                    <a:gd name="connsiteY41" fmla="*/ 274034 h 330612"/>
                    <a:gd name="connsiteX42" fmla="*/ 551402 w 1604676"/>
                    <a:gd name="connsiteY42" fmla="*/ 274034 h 330612"/>
                    <a:gd name="connsiteX43" fmla="*/ 244697 w 1604676"/>
                    <a:gd name="connsiteY43" fmla="*/ 274034 h 330612"/>
                    <a:gd name="connsiteX44" fmla="*/ 220027 w 1604676"/>
                    <a:gd name="connsiteY44" fmla="*/ 247555 h 330612"/>
                    <a:gd name="connsiteX45" fmla="*/ 220027 w 1604676"/>
                    <a:gd name="connsiteY45" fmla="*/ 85153 h 330612"/>
                    <a:gd name="connsiteX46" fmla="*/ 155353 w 1604676"/>
                    <a:gd name="connsiteY46" fmla="*/ 85153 h 330612"/>
                    <a:gd name="connsiteX47" fmla="*/ 155353 w 1604676"/>
                    <a:gd name="connsiteY47" fmla="*/ 108966 h 330612"/>
                    <a:gd name="connsiteX48" fmla="*/ 119443 w 1604676"/>
                    <a:gd name="connsiteY48" fmla="*/ 106204 h 330612"/>
                    <a:gd name="connsiteX49" fmla="*/ 0 w 1604676"/>
                    <a:gd name="connsiteY49" fmla="*/ 204121 h 330612"/>
                    <a:gd name="connsiteX50" fmla="*/ 0 w 1604676"/>
                    <a:gd name="connsiteY50" fmla="*/ 238030 h 330612"/>
                    <a:gd name="connsiteX51" fmla="*/ 92488 w 1604676"/>
                    <a:gd name="connsiteY51" fmla="*/ 330517 h 330612"/>
                    <a:gd name="connsiteX52" fmla="*/ 1336262 w 1604676"/>
                    <a:gd name="connsiteY52" fmla="*/ 140399 h 330612"/>
                    <a:gd name="connsiteX53" fmla="*/ 1395127 w 1604676"/>
                    <a:gd name="connsiteY53" fmla="*/ 210884 h 330612"/>
                    <a:gd name="connsiteX54" fmla="*/ 1343882 w 1604676"/>
                    <a:gd name="connsiteY54" fmla="*/ 274225 h 330612"/>
                    <a:gd name="connsiteX55" fmla="*/ 1321499 w 1604676"/>
                    <a:gd name="connsiteY55" fmla="*/ 274225 h 330612"/>
                    <a:gd name="connsiteX56" fmla="*/ 1323308 w 1604676"/>
                    <a:gd name="connsiteY56" fmla="*/ 242888 h 330612"/>
                    <a:gd name="connsiteX57" fmla="*/ 1287875 w 1604676"/>
                    <a:gd name="connsiteY57" fmla="*/ 159353 h 330612"/>
                    <a:gd name="connsiteX58" fmla="*/ 1336358 w 1604676"/>
                    <a:gd name="connsiteY58" fmla="*/ 140494 h 330612"/>
                    <a:gd name="connsiteX59" fmla="*/ 1227106 w 1604676"/>
                    <a:gd name="connsiteY59" fmla="*/ 189357 h 330612"/>
                    <a:gd name="connsiteX60" fmla="*/ 1266539 w 1604676"/>
                    <a:gd name="connsiteY60" fmla="*/ 243650 h 330612"/>
                    <a:gd name="connsiteX61" fmla="*/ 1263015 w 1604676"/>
                    <a:gd name="connsiteY61" fmla="*/ 274130 h 330612"/>
                    <a:gd name="connsiteX62" fmla="*/ 1232059 w 1604676"/>
                    <a:gd name="connsiteY62" fmla="*/ 274130 h 330612"/>
                    <a:gd name="connsiteX63" fmla="*/ 1188530 w 1604676"/>
                    <a:gd name="connsiteY63" fmla="*/ 230600 h 330612"/>
                    <a:gd name="connsiteX64" fmla="*/ 1227201 w 1604676"/>
                    <a:gd name="connsiteY64" fmla="*/ 189262 h 330612"/>
                    <a:gd name="connsiteX65" fmla="*/ 64484 w 1604676"/>
                    <a:gd name="connsiteY65" fmla="*/ 207740 h 330612"/>
                    <a:gd name="connsiteX66" fmla="*/ 122206 w 1604676"/>
                    <a:gd name="connsiteY66" fmla="*/ 160115 h 330612"/>
                    <a:gd name="connsiteX67" fmla="*/ 155162 w 1604676"/>
                    <a:gd name="connsiteY67" fmla="*/ 163259 h 330612"/>
                    <a:gd name="connsiteX68" fmla="*/ 155162 w 1604676"/>
                    <a:gd name="connsiteY68" fmla="*/ 265081 h 330612"/>
                    <a:gd name="connsiteX69" fmla="*/ 110966 w 1604676"/>
                    <a:gd name="connsiteY69" fmla="*/ 276796 h 330612"/>
                    <a:gd name="connsiteX70" fmla="*/ 64389 w 1604676"/>
                    <a:gd name="connsiteY70" fmla="*/ 235458 h 330612"/>
                    <a:gd name="connsiteX71" fmla="*/ 64389 w 1604676"/>
                    <a:gd name="connsiteY71" fmla="*/ 207645 h 33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04676" h="330612">
                      <a:moveTo>
                        <a:pt x="92297" y="330613"/>
                      </a:moveTo>
                      <a:cubicBezTo>
                        <a:pt x="119253" y="330613"/>
                        <a:pt x="145256" y="322612"/>
                        <a:pt x="170879" y="309086"/>
                      </a:cubicBezTo>
                      <a:cubicBezTo>
                        <a:pt x="182118" y="321183"/>
                        <a:pt x="198310" y="327946"/>
                        <a:pt x="218027" y="327946"/>
                      </a:cubicBezTo>
                      <a:lnTo>
                        <a:pt x="749141" y="327946"/>
                      </a:lnTo>
                      <a:cubicBezTo>
                        <a:pt x="780859" y="327946"/>
                        <a:pt x="803529" y="310134"/>
                        <a:pt x="812578" y="291656"/>
                      </a:cubicBezTo>
                      <a:cubicBezTo>
                        <a:pt x="818388" y="309944"/>
                        <a:pt x="836485" y="327946"/>
                        <a:pt x="859536" y="327946"/>
                      </a:cubicBezTo>
                      <a:lnTo>
                        <a:pt x="952405" y="327946"/>
                      </a:lnTo>
                      <a:cubicBezTo>
                        <a:pt x="984123" y="327946"/>
                        <a:pt x="1006793" y="310134"/>
                        <a:pt x="1015841" y="291656"/>
                      </a:cubicBezTo>
                      <a:cubicBezTo>
                        <a:pt x="1021651" y="309944"/>
                        <a:pt x="1039749" y="327946"/>
                        <a:pt x="1062800" y="327946"/>
                      </a:cubicBezTo>
                      <a:lnTo>
                        <a:pt x="1355598" y="327946"/>
                      </a:lnTo>
                      <a:cubicBezTo>
                        <a:pt x="1393127" y="327946"/>
                        <a:pt x="1419892" y="314515"/>
                        <a:pt x="1436942" y="291370"/>
                      </a:cubicBezTo>
                      <a:lnTo>
                        <a:pt x="1436942" y="291656"/>
                      </a:lnTo>
                      <a:cubicBezTo>
                        <a:pt x="1442657" y="309944"/>
                        <a:pt x="1460849" y="327946"/>
                        <a:pt x="1483900" y="327946"/>
                      </a:cubicBezTo>
                      <a:lnTo>
                        <a:pt x="1528286" y="327946"/>
                      </a:lnTo>
                      <a:cubicBezTo>
                        <a:pt x="1570482" y="327946"/>
                        <a:pt x="1604677" y="293751"/>
                        <a:pt x="1604677" y="251555"/>
                      </a:cubicBezTo>
                      <a:lnTo>
                        <a:pt x="1604677" y="0"/>
                      </a:lnTo>
                      <a:lnTo>
                        <a:pt x="1540002" y="0"/>
                      </a:lnTo>
                      <a:lnTo>
                        <a:pt x="1540002" y="256889"/>
                      </a:lnTo>
                      <a:cubicBezTo>
                        <a:pt x="1540002" y="266414"/>
                        <a:pt x="1532287" y="274130"/>
                        <a:pt x="1522762" y="274130"/>
                      </a:cubicBezTo>
                      <a:lnTo>
                        <a:pt x="1487615" y="274130"/>
                      </a:lnTo>
                      <a:cubicBezTo>
                        <a:pt x="1466945" y="274130"/>
                        <a:pt x="1457325" y="261271"/>
                        <a:pt x="1457325" y="240221"/>
                      </a:cubicBezTo>
                      <a:lnTo>
                        <a:pt x="1457230" y="240221"/>
                      </a:lnTo>
                      <a:cubicBezTo>
                        <a:pt x="1458849" y="230219"/>
                        <a:pt x="1459802" y="219551"/>
                        <a:pt x="1459802" y="208312"/>
                      </a:cubicBezTo>
                      <a:cubicBezTo>
                        <a:pt x="1459802" y="131064"/>
                        <a:pt x="1406366" y="87154"/>
                        <a:pt x="1343977" y="86677"/>
                      </a:cubicBezTo>
                      <a:cubicBezTo>
                        <a:pt x="1299115" y="86677"/>
                        <a:pt x="1263872" y="110585"/>
                        <a:pt x="1233773" y="140684"/>
                      </a:cubicBezTo>
                      <a:lnTo>
                        <a:pt x="1225677" y="140684"/>
                      </a:lnTo>
                      <a:cubicBezTo>
                        <a:pt x="1175385" y="140684"/>
                        <a:pt x="1131856" y="166783"/>
                        <a:pt x="1131856" y="221075"/>
                      </a:cubicBezTo>
                      <a:cubicBezTo>
                        <a:pt x="1131856" y="241745"/>
                        <a:pt x="1138714" y="261271"/>
                        <a:pt x="1155383" y="274225"/>
                      </a:cubicBezTo>
                      <a:lnTo>
                        <a:pt x="1155383" y="274225"/>
                      </a:lnTo>
                      <a:cubicBezTo>
                        <a:pt x="1155383" y="274225"/>
                        <a:pt x="1118521" y="274225"/>
                        <a:pt x="1118521" y="274225"/>
                      </a:cubicBezTo>
                      <a:lnTo>
                        <a:pt x="1059752" y="274225"/>
                      </a:lnTo>
                      <a:cubicBezTo>
                        <a:pt x="1039082" y="274225"/>
                        <a:pt x="1029462" y="261366"/>
                        <a:pt x="1029462" y="240316"/>
                      </a:cubicBezTo>
                      <a:lnTo>
                        <a:pt x="1029462" y="118110"/>
                      </a:lnTo>
                      <a:lnTo>
                        <a:pt x="964787" y="118110"/>
                      </a:lnTo>
                      <a:lnTo>
                        <a:pt x="964787" y="256889"/>
                      </a:lnTo>
                      <a:cubicBezTo>
                        <a:pt x="964787" y="266414"/>
                        <a:pt x="957072" y="274130"/>
                        <a:pt x="947547" y="274130"/>
                      </a:cubicBezTo>
                      <a:lnTo>
                        <a:pt x="856583" y="274130"/>
                      </a:lnTo>
                      <a:cubicBezTo>
                        <a:pt x="835914" y="274130"/>
                        <a:pt x="826294" y="261271"/>
                        <a:pt x="826294" y="240221"/>
                      </a:cubicBezTo>
                      <a:lnTo>
                        <a:pt x="826294" y="118015"/>
                      </a:lnTo>
                      <a:lnTo>
                        <a:pt x="761619" y="118015"/>
                      </a:lnTo>
                      <a:lnTo>
                        <a:pt x="761619" y="256794"/>
                      </a:lnTo>
                      <a:cubicBezTo>
                        <a:pt x="761619" y="266319"/>
                        <a:pt x="753904" y="274034"/>
                        <a:pt x="744379" y="274034"/>
                      </a:cubicBezTo>
                      <a:lnTo>
                        <a:pt x="551402" y="274034"/>
                      </a:lnTo>
                      <a:cubicBezTo>
                        <a:pt x="551402" y="274034"/>
                        <a:pt x="244697" y="274034"/>
                        <a:pt x="244697" y="274034"/>
                      </a:cubicBezTo>
                      <a:cubicBezTo>
                        <a:pt x="229457" y="274034"/>
                        <a:pt x="220027" y="263271"/>
                        <a:pt x="220027" y="247555"/>
                      </a:cubicBezTo>
                      <a:lnTo>
                        <a:pt x="220027" y="85153"/>
                      </a:lnTo>
                      <a:lnTo>
                        <a:pt x="155353" y="85153"/>
                      </a:lnTo>
                      <a:lnTo>
                        <a:pt x="155353" y="108966"/>
                      </a:lnTo>
                      <a:cubicBezTo>
                        <a:pt x="142780" y="107632"/>
                        <a:pt x="131064" y="106204"/>
                        <a:pt x="119443" y="106204"/>
                      </a:cubicBezTo>
                      <a:cubicBezTo>
                        <a:pt x="52864" y="106204"/>
                        <a:pt x="0" y="141542"/>
                        <a:pt x="0" y="204121"/>
                      </a:cubicBezTo>
                      <a:lnTo>
                        <a:pt x="0" y="238030"/>
                      </a:lnTo>
                      <a:cubicBezTo>
                        <a:pt x="0" y="293275"/>
                        <a:pt x="34576" y="330517"/>
                        <a:pt x="92488" y="330517"/>
                      </a:cubicBezTo>
                      <a:close/>
                      <a:moveTo>
                        <a:pt x="1336262" y="140399"/>
                      </a:moveTo>
                      <a:cubicBezTo>
                        <a:pt x="1367218" y="140399"/>
                        <a:pt x="1395127" y="164211"/>
                        <a:pt x="1395127" y="210884"/>
                      </a:cubicBezTo>
                      <a:cubicBezTo>
                        <a:pt x="1395127" y="247269"/>
                        <a:pt x="1378458" y="274225"/>
                        <a:pt x="1343882" y="274225"/>
                      </a:cubicBezTo>
                      <a:lnTo>
                        <a:pt x="1321499" y="274225"/>
                      </a:lnTo>
                      <a:cubicBezTo>
                        <a:pt x="1322927" y="263462"/>
                        <a:pt x="1323308" y="253175"/>
                        <a:pt x="1323308" y="242888"/>
                      </a:cubicBezTo>
                      <a:cubicBezTo>
                        <a:pt x="1323308" y="205550"/>
                        <a:pt x="1311212" y="176879"/>
                        <a:pt x="1287875" y="159353"/>
                      </a:cubicBezTo>
                      <a:cubicBezTo>
                        <a:pt x="1302258" y="149066"/>
                        <a:pt x="1317498" y="140494"/>
                        <a:pt x="1336358" y="140494"/>
                      </a:cubicBezTo>
                      <a:close/>
                      <a:moveTo>
                        <a:pt x="1227106" y="189357"/>
                      </a:moveTo>
                      <a:cubicBezTo>
                        <a:pt x="1257110" y="189357"/>
                        <a:pt x="1266539" y="214884"/>
                        <a:pt x="1266539" y="243650"/>
                      </a:cubicBezTo>
                      <a:cubicBezTo>
                        <a:pt x="1266539" y="254413"/>
                        <a:pt x="1265206" y="263842"/>
                        <a:pt x="1263015" y="274130"/>
                      </a:cubicBezTo>
                      <a:lnTo>
                        <a:pt x="1232059" y="274130"/>
                      </a:lnTo>
                      <a:cubicBezTo>
                        <a:pt x="1205103" y="274130"/>
                        <a:pt x="1188530" y="256699"/>
                        <a:pt x="1188530" y="230600"/>
                      </a:cubicBezTo>
                      <a:cubicBezTo>
                        <a:pt x="1188530" y="206788"/>
                        <a:pt x="1202436" y="189262"/>
                        <a:pt x="1227201" y="189262"/>
                      </a:cubicBezTo>
                      <a:close/>
                      <a:moveTo>
                        <a:pt x="64484" y="207740"/>
                      </a:moveTo>
                      <a:cubicBezTo>
                        <a:pt x="64484" y="174974"/>
                        <a:pt x="89440" y="160115"/>
                        <a:pt x="122206" y="160115"/>
                      </a:cubicBezTo>
                      <a:cubicBezTo>
                        <a:pt x="133064" y="160115"/>
                        <a:pt x="143447" y="161544"/>
                        <a:pt x="155162" y="163259"/>
                      </a:cubicBezTo>
                      <a:lnTo>
                        <a:pt x="155162" y="265081"/>
                      </a:lnTo>
                      <a:cubicBezTo>
                        <a:pt x="140303" y="271844"/>
                        <a:pt x="125825" y="276796"/>
                        <a:pt x="110966" y="276796"/>
                      </a:cubicBezTo>
                      <a:cubicBezTo>
                        <a:pt x="83058" y="276796"/>
                        <a:pt x="64389" y="258890"/>
                        <a:pt x="64389" y="235458"/>
                      </a:cubicBezTo>
                      <a:lnTo>
                        <a:pt x="64389" y="20764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5" name="Freeform: Shape 64">
                  <a:extLst>
                    <a:ext uri="{FF2B5EF4-FFF2-40B4-BE49-F238E27FC236}">
                      <a16:creationId xmlns:a16="http://schemas.microsoft.com/office/drawing/2014/main" id="{B6DD90A9-5818-4004-926D-00D21D459070}"/>
                    </a:ext>
                  </a:extLst>
                </p:cNvPr>
                <p:cNvSpPr/>
                <p:nvPr/>
              </p:nvSpPr>
              <p:spPr>
                <a:xfrm>
                  <a:off x="3985545" y="362616"/>
                  <a:ext cx="64674" cy="327945"/>
                </a:xfrm>
                <a:custGeom>
                  <a:avLst/>
                  <a:gdLst>
                    <a:gd name="connsiteX0" fmla="*/ 0 w 64674"/>
                    <a:gd name="connsiteY0" fmla="*/ 0 h 327945"/>
                    <a:gd name="connsiteX1" fmla="*/ 64675 w 64674"/>
                    <a:gd name="connsiteY1" fmla="*/ 0 h 327945"/>
                    <a:gd name="connsiteX2" fmla="*/ 64675 w 64674"/>
                    <a:gd name="connsiteY2" fmla="*/ 327946 h 327945"/>
                    <a:gd name="connsiteX3" fmla="*/ 0 w 64674"/>
                    <a:gd name="connsiteY3" fmla="*/ 327946 h 327945"/>
                  </a:gdLst>
                  <a:ahLst/>
                  <a:cxnLst>
                    <a:cxn ang="0">
                      <a:pos x="connsiteX0" y="connsiteY0"/>
                    </a:cxn>
                    <a:cxn ang="0">
                      <a:pos x="connsiteX1" y="connsiteY1"/>
                    </a:cxn>
                    <a:cxn ang="0">
                      <a:pos x="connsiteX2" y="connsiteY2"/>
                    </a:cxn>
                    <a:cxn ang="0">
                      <a:pos x="connsiteX3" y="connsiteY3"/>
                    </a:cxn>
                  </a:cxnLst>
                  <a:rect l="l" t="t" r="r" b="b"/>
                  <a:pathLst>
                    <a:path w="64674" h="327945">
                      <a:moveTo>
                        <a:pt x="0" y="0"/>
                      </a:moveTo>
                      <a:lnTo>
                        <a:pt x="64675" y="0"/>
                      </a:lnTo>
                      <a:lnTo>
                        <a:pt x="64675" y="327946"/>
                      </a:lnTo>
                      <a:lnTo>
                        <a:pt x="0" y="32794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6" name="Freeform: Shape 65">
                  <a:extLst>
                    <a:ext uri="{FF2B5EF4-FFF2-40B4-BE49-F238E27FC236}">
                      <a16:creationId xmlns:a16="http://schemas.microsoft.com/office/drawing/2014/main" id="{B3D6328A-EB56-417D-B8B5-6ED2A3A19C2D}"/>
                    </a:ext>
                  </a:extLst>
                </p:cNvPr>
                <p:cNvSpPr/>
                <p:nvPr/>
              </p:nvSpPr>
              <p:spPr>
                <a:xfrm>
                  <a:off x="1551527" y="1238440"/>
                  <a:ext cx="144494" cy="74295"/>
                </a:xfrm>
                <a:custGeom>
                  <a:avLst/>
                  <a:gdLst>
                    <a:gd name="connsiteX0" fmla="*/ 72200 w 144494"/>
                    <a:gd name="connsiteY0" fmla="*/ 35052 h 74295"/>
                    <a:gd name="connsiteX1" fmla="*/ 37147 w 144494"/>
                    <a:gd name="connsiteY1" fmla="*/ 0 h 74295"/>
                    <a:gd name="connsiteX2" fmla="*/ 0 w 144494"/>
                    <a:gd name="connsiteY2" fmla="*/ 37147 h 74295"/>
                    <a:gd name="connsiteX3" fmla="*/ 37147 w 144494"/>
                    <a:gd name="connsiteY3" fmla="*/ 74295 h 74295"/>
                    <a:gd name="connsiteX4" fmla="*/ 72200 w 144494"/>
                    <a:gd name="connsiteY4" fmla="*/ 39243 h 74295"/>
                    <a:gd name="connsiteX5" fmla="*/ 107347 w 144494"/>
                    <a:gd name="connsiteY5" fmla="*/ 74295 h 74295"/>
                    <a:gd name="connsiteX6" fmla="*/ 144494 w 144494"/>
                    <a:gd name="connsiteY6" fmla="*/ 37147 h 74295"/>
                    <a:gd name="connsiteX7" fmla="*/ 107347 w 144494"/>
                    <a:gd name="connsiteY7" fmla="*/ 0 h 74295"/>
                    <a:gd name="connsiteX8" fmla="*/ 72200 w 144494"/>
                    <a:gd name="connsiteY8" fmla="*/ 35052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00" y="35052"/>
                      </a:moveTo>
                      <a:lnTo>
                        <a:pt x="37147" y="0"/>
                      </a:lnTo>
                      <a:lnTo>
                        <a:pt x="0" y="37147"/>
                      </a:lnTo>
                      <a:lnTo>
                        <a:pt x="37147" y="74295"/>
                      </a:lnTo>
                      <a:lnTo>
                        <a:pt x="72200" y="39243"/>
                      </a:lnTo>
                      <a:lnTo>
                        <a:pt x="107347" y="74295"/>
                      </a:lnTo>
                      <a:lnTo>
                        <a:pt x="144494" y="37147"/>
                      </a:lnTo>
                      <a:lnTo>
                        <a:pt x="107347" y="0"/>
                      </a:lnTo>
                      <a:lnTo>
                        <a:pt x="72200" y="35052"/>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7" name="Freeform: Shape 66">
                  <a:extLst>
                    <a:ext uri="{FF2B5EF4-FFF2-40B4-BE49-F238E27FC236}">
                      <a16:creationId xmlns:a16="http://schemas.microsoft.com/office/drawing/2014/main" id="{2F462001-42E5-471F-8A76-3220BEE6C3F5}"/>
                    </a:ext>
                  </a:extLst>
                </p:cNvPr>
                <p:cNvSpPr/>
                <p:nvPr/>
              </p:nvSpPr>
              <p:spPr>
                <a:xfrm>
                  <a:off x="1793081" y="979646"/>
                  <a:ext cx="212312" cy="320424"/>
                </a:xfrm>
                <a:custGeom>
                  <a:avLst/>
                  <a:gdLst>
                    <a:gd name="connsiteX0" fmla="*/ 105061 w 212312"/>
                    <a:gd name="connsiteY0" fmla="*/ 0 h 320424"/>
                    <a:gd name="connsiteX1" fmla="*/ 0 w 212312"/>
                    <a:gd name="connsiteY1" fmla="*/ 109156 h 320424"/>
                    <a:gd name="connsiteX2" fmla="*/ 100108 w 212312"/>
                    <a:gd name="connsiteY2" fmla="*/ 211455 h 320424"/>
                    <a:gd name="connsiteX3" fmla="*/ 147257 w 212312"/>
                    <a:gd name="connsiteY3" fmla="*/ 211455 h 320424"/>
                    <a:gd name="connsiteX4" fmla="*/ 67723 w 212312"/>
                    <a:gd name="connsiteY4" fmla="*/ 267272 h 320424"/>
                    <a:gd name="connsiteX5" fmla="*/ 31337 w 212312"/>
                    <a:gd name="connsiteY5" fmla="*/ 265081 h 320424"/>
                    <a:gd name="connsiteX6" fmla="*/ 31337 w 212312"/>
                    <a:gd name="connsiteY6" fmla="*/ 318040 h 320424"/>
                    <a:gd name="connsiteX7" fmla="*/ 74009 w 212312"/>
                    <a:gd name="connsiteY7" fmla="*/ 320326 h 320424"/>
                    <a:gd name="connsiteX8" fmla="*/ 212312 w 212312"/>
                    <a:gd name="connsiteY8" fmla="*/ 198692 h 320424"/>
                    <a:gd name="connsiteX9" fmla="*/ 212312 w 212312"/>
                    <a:gd name="connsiteY9" fmla="*/ 114681 h 320424"/>
                    <a:gd name="connsiteX10" fmla="*/ 104966 w 212312"/>
                    <a:gd name="connsiteY10" fmla="*/ 0 h 320424"/>
                    <a:gd name="connsiteX11" fmla="*/ 147733 w 212312"/>
                    <a:gd name="connsiteY11" fmla="*/ 158687 h 320424"/>
                    <a:gd name="connsiteX12" fmla="*/ 103727 w 212312"/>
                    <a:gd name="connsiteY12" fmla="*/ 158687 h 320424"/>
                    <a:gd name="connsiteX13" fmla="*/ 64199 w 212312"/>
                    <a:gd name="connsiteY13" fmla="*/ 107537 h 320424"/>
                    <a:gd name="connsiteX14" fmla="*/ 105537 w 212312"/>
                    <a:gd name="connsiteY14" fmla="*/ 53626 h 320424"/>
                    <a:gd name="connsiteX15" fmla="*/ 147733 w 212312"/>
                    <a:gd name="connsiteY15" fmla="*/ 109252 h 320424"/>
                    <a:gd name="connsiteX16" fmla="*/ 147733 w 212312"/>
                    <a:gd name="connsiteY16" fmla="*/ 158687 h 32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12" h="320424">
                      <a:moveTo>
                        <a:pt x="105061" y="0"/>
                      </a:moveTo>
                      <a:cubicBezTo>
                        <a:pt x="40005" y="0"/>
                        <a:pt x="0" y="44482"/>
                        <a:pt x="0" y="109156"/>
                      </a:cubicBezTo>
                      <a:cubicBezTo>
                        <a:pt x="0" y="173831"/>
                        <a:pt x="37719" y="211455"/>
                        <a:pt x="100108" y="211455"/>
                      </a:cubicBezTo>
                      <a:lnTo>
                        <a:pt x="147257" y="211455"/>
                      </a:lnTo>
                      <a:cubicBezTo>
                        <a:pt x="144494" y="254127"/>
                        <a:pt x="110871" y="267272"/>
                        <a:pt x="67723" y="267272"/>
                      </a:cubicBezTo>
                      <a:cubicBezTo>
                        <a:pt x="55150" y="267272"/>
                        <a:pt x="43910" y="266414"/>
                        <a:pt x="31337" y="265081"/>
                      </a:cubicBezTo>
                      <a:lnTo>
                        <a:pt x="31337" y="318040"/>
                      </a:lnTo>
                      <a:cubicBezTo>
                        <a:pt x="46577" y="319469"/>
                        <a:pt x="60008" y="320802"/>
                        <a:pt x="74009" y="320326"/>
                      </a:cubicBezTo>
                      <a:cubicBezTo>
                        <a:pt x="155258" y="319469"/>
                        <a:pt x="212312" y="278987"/>
                        <a:pt x="212312" y="198692"/>
                      </a:cubicBezTo>
                      <a:lnTo>
                        <a:pt x="212312" y="114681"/>
                      </a:lnTo>
                      <a:cubicBezTo>
                        <a:pt x="212312" y="46863"/>
                        <a:pt x="172784" y="0"/>
                        <a:pt x="104966" y="0"/>
                      </a:cubicBezTo>
                      <a:close/>
                      <a:moveTo>
                        <a:pt x="147733" y="158687"/>
                      </a:moveTo>
                      <a:lnTo>
                        <a:pt x="103727" y="158687"/>
                      </a:lnTo>
                      <a:cubicBezTo>
                        <a:pt x="75438" y="158687"/>
                        <a:pt x="64199" y="135350"/>
                        <a:pt x="64199" y="107537"/>
                      </a:cubicBezTo>
                      <a:cubicBezTo>
                        <a:pt x="64199" y="77915"/>
                        <a:pt x="76295" y="53626"/>
                        <a:pt x="105537" y="53626"/>
                      </a:cubicBezTo>
                      <a:cubicBezTo>
                        <a:pt x="134779" y="53626"/>
                        <a:pt x="147733" y="79153"/>
                        <a:pt x="147733" y="109252"/>
                      </a:cubicBezTo>
                      <a:lnTo>
                        <a:pt x="147733" y="158687"/>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8" name="Freeform: Shape 67">
                  <a:extLst>
                    <a:ext uri="{FF2B5EF4-FFF2-40B4-BE49-F238E27FC236}">
                      <a16:creationId xmlns:a16="http://schemas.microsoft.com/office/drawing/2014/main" id="{12A9A085-05D6-4036-8F51-97E755CE483E}"/>
                    </a:ext>
                  </a:extLst>
                </p:cNvPr>
                <p:cNvSpPr/>
                <p:nvPr/>
              </p:nvSpPr>
              <p:spPr>
                <a:xfrm rot="-2700000">
                  <a:off x="1449575" y="877366"/>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9" name="Freeform: Shape 68">
                  <a:extLst>
                    <a:ext uri="{FF2B5EF4-FFF2-40B4-BE49-F238E27FC236}">
                      <a16:creationId xmlns:a16="http://schemas.microsoft.com/office/drawing/2014/main" id="{2008C1EA-739F-4428-925D-6594AA11CDF0}"/>
                    </a:ext>
                  </a:extLst>
                </p:cNvPr>
                <p:cNvSpPr/>
                <p:nvPr/>
              </p:nvSpPr>
              <p:spPr>
                <a:xfrm rot="-2700000">
                  <a:off x="1216931" y="1248696"/>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0" name="Freeform: Shape 69">
                  <a:extLst>
                    <a:ext uri="{FF2B5EF4-FFF2-40B4-BE49-F238E27FC236}">
                      <a16:creationId xmlns:a16="http://schemas.microsoft.com/office/drawing/2014/main" id="{908AEE1D-8A40-4310-B1EC-D0D2363E8519}"/>
                    </a:ext>
                  </a:extLst>
                </p:cNvPr>
                <p:cNvSpPr/>
                <p:nvPr/>
              </p:nvSpPr>
              <p:spPr>
                <a:xfrm>
                  <a:off x="0" y="978217"/>
                  <a:ext cx="1689639" cy="355854"/>
                </a:xfrm>
                <a:custGeom>
                  <a:avLst/>
                  <a:gdLst>
                    <a:gd name="connsiteX0" fmla="*/ 1597914 w 1689639"/>
                    <a:gd name="connsiteY0" fmla="*/ 213836 h 355854"/>
                    <a:gd name="connsiteX1" fmla="*/ 1613249 w 1689639"/>
                    <a:gd name="connsiteY1" fmla="*/ 213836 h 355854"/>
                    <a:gd name="connsiteX2" fmla="*/ 1689640 w 1689639"/>
                    <a:gd name="connsiteY2" fmla="*/ 137446 h 355854"/>
                    <a:gd name="connsiteX3" fmla="*/ 1689640 w 1689639"/>
                    <a:gd name="connsiteY3" fmla="*/ 3905 h 355854"/>
                    <a:gd name="connsiteX4" fmla="*/ 1624965 w 1689639"/>
                    <a:gd name="connsiteY4" fmla="*/ 3905 h 355854"/>
                    <a:gd name="connsiteX5" fmla="*/ 1624965 w 1689639"/>
                    <a:gd name="connsiteY5" fmla="*/ 142685 h 355854"/>
                    <a:gd name="connsiteX6" fmla="*/ 1607725 w 1689639"/>
                    <a:gd name="connsiteY6" fmla="*/ 159925 h 355854"/>
                    <a:gd name="connsiteX7" fmla="*/ 1539145 w 1689639"/>
                    <a:gd name="connsiteY7" fmla="*/ 159925 h 355854"/>
                    <a:gd name="connsiteX8" fmla="*/ 1508855 w 1689639"/>
                    <a:gd name="connsiteY8" fmla="*/ 126016 h 355854"/>
                    <a:gd name="connsiteX9" fmla="*/ 1508855 w 1689639"/>
                    <a:gd name="connsiteY9" fmla="*/ 3810 h 355854"/>
                    <a:gd name="connsiteX10" fmla="*/ 1444181 w 1689639"/>
                    <a:gd name="connsiteY10" fmla="*/ 3810 h 355854"/>
                    <a:gd name="connsiteX11" fmla="*/ 1444181 w 1689639"/>
                    <a:gd name="connsiteY11" fmla="*/ 142589 h 355854"/>
                    <a:gd name="connsiteX12" fmla="*/ 1426940 w 1689639"/>
                    <a:gd name="connsiteY12" fmla="*/ 159830 h 355854"/>
                    <a:gd name="connsiteX13" fmla="*/ 1335786 w 1689639"/>
                    <a:gd name="connsiteY13" fmla="*/ 159830 h 355854"/>
                    <a:gd name="connsiteX14" fmla="*/ 1305497 w 1689639"/>
                    <a:gd name="connsiteY14" fmla="*/ 125921 h 355854"/>
                    <a:gd name="connsiteX15" fmla="*/ 1305497 w 1689639"/>
                    <a:gd name="connsiteY15" fmla="*/ 3715 h 355854"/>
                    <a:gd name="connsiteX16" fmla="*/ 1240822 w 1689639"/>
                    <a:gd name="connsiteY16" fmla="*/ 3715 h 355854"/>
                    <a:gd name="connsiteX17" fmla="*/ 1240822 w 1689639"/>
                    <a:gd name="connsiteY17" fmla="*/ 142494 h 355854"/>
                    <a:gd name="connsiteX18" fmla="*/ 1223582 w 1689639"/>
                    <a:gd name="connsiteY18" fmla="*/ 159734 h 355854"/>
                    <a:gd name="connsiteX19" fmla="*/ 214598 w 1689639"/>
                    <a:gd name="connsiteY19" fmla="*/ 159734 h 355854"/>
                    <a:gd name="connsiteX20" fmla="*/ 243269 w 1689639"/>
                    <a:gd name="connsiteY20" fmla="*/ 91916 h 355854"/>
                    <a:gd name="connsiteX21" fmla="*/ 135160 w 1689639"/>
                    <a:gd name="connsiteY21" fmla="*/ 0 h 355854"/>
                    <a:gd name="connsiteX22" fmla="*/ 34576 w 1689639"/>
                    <a:gd name="connsiteY22" fmla="*/ 27813 h 355854"/>
                    <a:gd name="connsiteX23" fmla="*/ 15716 w 1689639"/>
                    <a:gd name="connsiteY23" fmla="*/ 78867 h 355854"/>
                    <a:gd name="connsiteX24" fmla="*/ 74105 w 1689639"/>
                    <a:gd name="connsiteY24" fmla="*/ 174498 h 355854"/>
                    <a:gd name="connsiteX25" fmla="*/ 0 w 1689639"/>
                    <a:gd name="connsiteY25" fmla="*/ 263842 h 355854"/>
                    <a:gd name="connsiteX26" fmla="*/ 124873 w 1689639"/>
                    <a:gd name="connsiteY26" fmla="*/ 355854 h 355854"/>
                    <a:gd name="connsiteX27" fmla="*/ 197549 w 1689639"/>
                    <a:gd name="connsiteY27" fmla="*/ 350044 h 355854"/>
                    <a:gd name="connsiteX28" fmla="*/ 197549 w 1689639"/>
                    <a:gd name="connsiteY28" fmla="*/ 298323 h 355854"/>
                    <a:gd name="connsiteX29" fmla="*/ 132017 w 1689639"/>
                    <a:gd name="connsiteY29" fmla="*/ 302800 h 355854"/>
                    <a:gd name="connsiteX30" fmla="*/ 64675 w 1689639"/>
                    <a:gd name="connsiteY30" fmla="*/ 259652 h 355854"/>
                    <a:gd name="connsiteX31" fmla="*/ 119444 w 1689639"/>
                    <a:gd name="connsiteY31" fmla="*/ 213455 h 355854"/>
                    <a:gd name="connsiteX32" fmla="*/ 1228535 w 1689639"/>
                    <a:gd name="connsiteY32" fmla="*/ 213455 h 355854"/>
                    <a:gd name="connsiteX33" fmla="*/ 1291971 w 1689639"/>
                    <a:gd name="connsiteY33" fmla="*/ 177165 h 355854"/>
                    <a:gd name="connsiteX34" fmla="*/ 1338929 w 1689639"/>
                    <a:gd name="connsiteY34" fmla="*/ 213455 h 355854"/>
                    <a:gd name="connsiteX35" fmla="*/ 1431989 w 1689639"/>
                    <a:gd name="connsiteY35" fmla="*/ 213455 h 355854"/>
                    <a:gd name="connsiteX36" fmla="*/ 1495425 w 1689639"/>
                    <a:gd name="connsiteY36" fmla="*/ 177165 h 355854"/>
                    <a:gd name="connsiteX37" fmla="*/ 1542383 w 1689639"/>
                    <a:gd name="connsiteY37" fmla="*/ 213455 h 355854"/>
                    <a:gd name="connsiteX38" fmla="*/ 1598009 w 1689639"/>
                    <a:gd name="connsiteY38" fmla="*/ 213455 h 355854"/>
                    <a:gd name="connsiteX39" fmla="*/ 136017 w 1689639"/>
                    <a:gd name="connsiteY39" fmla="*/ 160020 h 355854"/>
                    <a:gd name="connsiteX40" fmla="*/ 128397 w 1689639"/>
                    <a:gd name="connsiteY40" fmla="*/ 160020 h 355854"/>
                    <a:gd name="connsiteX41" fmla="*/ 74486 w 1689639"/>
                    <a:gd name="connsiteY41" fmla="*/ 71533 h 355854"/>
                    <a:gd name="connsiteX42" fmla="*/ 126587 w 1689639"/>
                    <a:gd name="connsiteY42" fmla="*/ 54102 h 355854"/>
                    <a:gd name="connsiteX43" fmla="*/ 179927 w 1689639"/>
                    <a:gd name="connsiteY43" fmla="*/ 102965 h 355854"/>
                    <a:gd name="connsiteX44" fmla="*/ 135922 w 1689639"/>
                    <a:gd name="connsiteY44" fmla="*/ 16002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89639" h="355854">
                      <a:moveTo>
                        <a:pt x="1597914" y="213836"/>
                      </a:moveTo>
                      <a:lnTo>
                        <a:pt x="1613249" y="213836"/>
                      </a:lnTo>
                      <a:cubicBezTo>
                        <a:pt x="1655445" y="213836"/>
                        <a:pt x="1689640" y="179642"/>
                        <a:pt x="1689640" y="137446"/>
                      </a:cubicBezTo>
                      <a:lnTo>
                        <a:pt x="1689640" y="3905"/>
                      </a:lnTo>
                      <a:lnTo>
                        <a:pt x="1624965" y="3905"/>
                      </a:lnTo>
                      <a:lnTo>
                        <a:pt x="1624965" y="142685"/>
                      </a:lnTo>
                      <a:cubicBezTo>
                        <a:pt x="1624965" y="152210"/>
                        <a:pt x="1617250" y="159925"/>
                        <a:pt x="1607725" y="159925"/>
                      </a:cubicBezTo>
                      <a:lnTo>
                        <a:pt x="1539145" y="159925"/>
                      </a:lnTo>
                      <a:cubicBezTo>
                        <a:pt x="1518476" y="159925"/>
                        <a:pt x="1508855" y="147066"/>
                        <a:pt x="1508855" y="126016"/>
                      </a:cubicBezTo>
                      <a:lnTo>
                        <a:pt x="1508855" y="3810"/>
                      </a:lnTo>
                      <a:lnTo>
                        <a:pt x="1444181" y="3810"/>
                      </a:lnTo>
                      <a:lnTo>
                        <a:pt x="1444181" y="142589"/>
                      </a:lnTo>
                      <a:cubicBezTo>
                        <a:pt x="1444181" y="152114"/>
                        <a:pt x="1436465" y="159830"/>
                        <a:pt x="1426940" y="159830"/>
                      </a:cubicBezTo>
                      <a:lnTo>
                        <a:pt x="1335786" y="159830"/>
                      </a:lnTo>
                      <a:cubicBezTo>
                        <a:pt x="1315117" y="159830"/>
                        <a:pt x="1305497" y="146971"/>
                        <a:pt x="1305497" y="125921"/>
                      </a:cubicBezTo>
                      <a:lnTo>
                        <a:pt x="1305497" y="3715"/>
                      </a:lnTo>
                      <a:lnTo>
                        <a:pt x="1240822" y="3715"/>
                      </a:lnTo>
                      <a:lnTo>
                        <a:pt x="1240822" y="142494"/>
                      </a:lnTo>
                      <a:cubicBezTo>
                        <a:pt x="1240822" y="152019"/>
                        <a:pt x="1233107" y="159734"/>
                        <a:pt x="1223582" y="159734"/>
                      </a:cubicBezTo>
                      <a:lnTo>
                        <a:pt x="214598" y="159734"/>
                      </a:lnTo>
                      <a:cubicBezTo>
                        <a:pt x="233458" y="143542"/>
                        <a:pt x="243269" y="120206"/>
                        <a:pt x="243269" y="91916"/>
                      </a:cubicBezTo>
                      <a:cubicBezTo>
                        <a:pt x="243269" y="31337"/>
                        <a:pt x="196596" y="0"/>
                        <a:pt x="135160" y="0"/>
                      </a:cubicBezTo>
                      <a:cubicBezTo>
                        <a:pt x="98774" y="0"/>
                        <a:pt x="66389" y="10287"/>
                        <a:pt x="34576" y="27813"/>
                      </a:cubicBezTo>
                      <a:lnTo>
                        <a:pt x="15716" y="78867"/>
                      </a:lnTo>
                      <a:lnTo>
                        <a:pt x="74105" y="174498"/>
                      </a:lnTo>
                      <a:cubicBezTo>
                        <a:pt x="28766" y="183071"/>
                        <a:pt x="0" y="215837"/>
                        <a:pt x="0" y="263842"/>
                      </a:cubicBezTo>
                      <a:cubicBezTo>
                        <a:pt x="0" y="331184"/>
                        <a:pt x="57055" y="355854"/>
                        <a:pt x="124873" y="355854"/>
                      </a:cubicBezTo>
                      <a:cubicBezTo>
                        <a:pt x="150019" y="355854"/>
                        <a:pt x="172403" y="353663"/>
                        <a:pt x="197549" y="350044"/>
                      </a:cubicBezTo>
                      <a:lnTo>
                        <a:pt x="197549" y="298323"/>
                      </a:lnTo>
                      <a:cubicBezTo>
                        <a:pt x="175546" y="301085"/>
                        <a:pt x="154496" y="302800"/>
                        <a:pt x="132017" y="302800"/>
                      </a:cubicBezTo>
                      <a:cubicBezTo>
                        <a:pt x="96107" y="302800"/>
                        <a:pt x="64675" y="295561"/>
                        <a:pt x="64675" y="259652"/>
                      </a:cubicBezTo>
                      <a:cubicBezTo>
                        <a:pt x="64675" y="228695"/>
                        <a:pt x="88487" y="213455"/>
                        <a:pt x="119444" y="213455"/>
                      </a:cubicBezTo>
                      <a:lnTo>
                        <a:pt x="1228535" y="213455"/>
                      </a:lnTo>
                      <a:cubicBezTo>
                        <a:pt x="1260253" y="213455"/>
                        <a:pt x="1282922" y="195644"/>
                        <a:pt x="1291971" y="177165"/>
                      </a:cubicBezTo>
                      <a:cubicBezTo>
                        <a:pt x="1297781" y="195453"/>
                        <a:pt x="1315879" y="213455"/>
                        <a:pt x="1338929" y="213455"/>
                      </a:cubicBezTo>
                      <a:lnTo>
                        <a:pt x="1431989" y="213455"/>
                      </a:lnTo>
                      <a:cubicBezTo>
                        <a:pt x="1463707" y="213455"/>
                        <a:pt x="1486376" y="195644"/>
                        <a:pt x="1495425" y="177165"/>
                      </a:cubicBezTo>
                      <a:cubicBezTo>
                        <a:pt x="1501235" y="195453"/>
                        <a:pt x="1519333" y="213455"/>
                        <a:pt x="1542383" y="213455"/>
                      </a:cubicBezTo>
                      <a:lnTo>
                        <a:pt x="1598009" y="213455"/>
                      </a:lnTo>
                      <a:close/>
                      <a:moveTo>
                        <a:pt x="136017" y="160020"/>
                      </a:moveTo>
                      <a:lnTo>
                        <a:pt x="128397" y="160020"/>
                      </a:lnTo>
                      <a:lnTo>
                        <a:pt x="74486" y="71533"/>
                      </a:lnTo>
                      <a:cubicBezTo>
                        <a:pt x="90202" y="61246"/>
                        <a:pt x="106775" y="54102"/>
                        <a:pt x="126587" y="54102"/>
                      </a:cubicBezTo>
                      <a:cubicBezTo>
                        <a:pt x="156591" y="54102"/>
                        <a:pt x="179927" y="71152"/>
                        <a:pt x="179927" y="102965"/>
                      </a:cubicBezTo>
                      <a:cubicBezTo>
                        <a:pt x="179927" y="131731"/>
                        <a:pt x="161544" y="149733"/>
                        <a:pt x="135922" y="160020"/>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1" name="Freeform: Shape 70">
                  <a:extLst>
                    <a:ext uri="{FF2B5EF4-FFF2-40B4-BE49-F238E27FC236}">
                      <a16:creationId xmlns:a16="http://schemas.microsoft.com/office/drawing/2014/main" id="{FDCA41CC-42E0-4F7C-B3F5-55A9E321FB4B}"/>
                    </a:ext>
                  </a:extLst>
                </p:cNvPr>
                <p:cNvSpPr/>
                <p:nvPr/>
              </p:nvSpPr>
              <p:spPr>
                <a:xfrm rot="-2700000">
                  <a:off x="3560727" y="1248717"/>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2" name="Freeform: Shape 71">
                  <a:extLst>
                    <a:ext uri="{FF2B5EF4-FFF2-40B4-BE49-F238E27FC236}">
                      <a16:creationId xmlns:a16="http://schemas.microsoft.com/office/drawing/2014/main" id="{F2ACA250-7B3A-4F1D-AAD1-3572AEB54F90}"/>
                    </a:ext>
                  </a:extLst>
                </p:cNvPr>
                <p:cNvSpPr/>
                <p:nvPr/>
              </p:nvSpPr>
              <p:spPr>
                <a:xfrm rot="-2700000">
                  <a:off x="3291092" y="1248700"/>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3" name="Freeform: Shape 72">
                  <a:extLst>
                    <a:ext uri="{FF2B5EF4-FFF2-40B4-BE49-F238E27FC236}">
                      <a16:creationId xmlns:a16="http://schemas.microsoft.com/office/drawing/2014/main" id="{C7947EE8-3CDB-49A8-9A7F-5AD92A8CF94B}"/>
                    </a:ext>
                  </a:extLst>
                </p:cNvPr>
                <p:cNvSpPr/>
                <p:nvPr/>
              </p:nvSpPr>
              <p:spPr>
                <a:xfrm>
                  <a:off x="2133219" y="863822"/>
                  <a:ext cx="1917572" cy="425576"/>
                </a:xfrm>
                <a:custGeom>
                  <a:avLst/>
                  <a:gdLst>
                    <a:gd name="connsiteX0" fmla="*/ 1852327 w 1917572"/>
                    <a:gd name="connsiteY0" fmla="*/ 257175 h 425576"/>
                    <a:gd name="connsiteX1" fmla="*/ 1835086 w 1917572"/>
                    <a:gd name="connsiteY1" fmla="*/ 274415 h 425576"/>
                    <a:gd name="connsiteX2" fmla="*/ 1790224 w 1917572"/>
                    <a:gd name="connsiteY2" fmla="*/ 274415 h 425576"/>
                    <a:gd name="connsiteX3" fmla="*/ 1759934 w 1917572"/>
                    <a:gd name="connsiteY3" fmla="*/ 240506 h 425576"/>
                    <a:gd name="connsiteX4" fmla="*/ 1759934 w 1917572"/>
                    <a:gd name="connsiteY4" fmla="*/ 286 h 425576"/>
                    <a:gd name="connsiteX5" fmla="*/ 1695260 w 1917572"/>
                    <a:gd name="connsiteY5" fmla="*/ 286 h 425576"/>
                    <a:gd name="connsiteX6" fmla="*/ 1695260 w 1917572"/>
                    <a:gd name="connsiteY6" fmla="*/ 257175 h 425576"/>
                    <a:gd name="connsiteX7" fmla="*/ 1678019 w 1917572"/>
                    <a:gd name="connsiteY7" fmla="*/ 274415 h 425576"/>
                    <a:gd name="connsiteX8" fmla="*/ 1614011 w 1917572"/>
                    <a:gd name="connsiteY8" fmla="*/ 274415 h 425576"/>
                    <a:gd name="connsiteX9" fmla="*/ 1583722 w 1917572"/>
                    <a:gd name="connsiteY9" fmla="*/ 240506 h 425576"/>
                    <a:gd name="connsiteX10" fmla="*/ 1583722 w 1917572"/>
                    <a:gd name="connsiteY10" fmla="*/ 192881 h 425576"/>
                    <a:gd name="connsiteX11" fmla="*/ 1461611 w 1917572"/>
                    <a:gd name="connsiteY11" fmla="*/ 84677 h 425576"/>
                    <a:gd name="connsiteX12" fmla="*/ 1340072 w 1917572"/>
                    <a:gd name="connsiteY12" fmla="*/ 95155 h 425576"/>
                    <a:gd name="connsiteX13" fmla="*/ 1340072 w 1917572"/>
                    <a:gd name="connsiteY13" fmla="*/ 146971 h 425576"/>
                    <a:gd name="connsiteX14" fmla="*/ 1451324 w 1917572"/>
                    <a:gd name="connsiteY14" fmla="*/ 138398 h 425576"/>
                    <a:gd name="connsiteX15" fmla="*/ 1519142 w 1917572"/>
                    <a:gd name="connsiteY15" fmla="*/ 194500 h 425576"/>
                    <a:gd name="connsiteX16" fmla="*/ 1519142 w 1917572"/>
                    <a:gd name="connsiteY16" fmla="*/ 257080 h 425576"/>
                    <a:gd name="connsiteX17" fmla="*/ 1501902 w 1917572"/>
                    <a:gd name="connsiteY17" fmla="*/ 274320 h 425576"/>
                    <a:gd name="connsiteX18" fmla="*/ 1276921 w 1917572"/>
                    <a:gd name="connsiteY18" fmla="*/ 274320 h 425576"/>
                    <a:gd name="connsiteX19" fmla="*/ 1246632 w 1917572"/>
                    <a:gd name="connsiteY19" fmla="*/ 240411 h 425576"/>
                    <a:gd name="connsiteX20" fmla="*/ 1246632 w 1917572"/>
                    <a:gd name="connsiteY20" fmla="*/ 118205 h 425576"/>
                    <a:gd name="connsiteX21" fmla="*/ 1181957 w 1917572"/>
                    <a:gd name="connsiteY21" fmla="*/ 118205 h 425576"/>
                    <a:gd name="connsiteX22" fmla="*/ 1181957 w 1917572"/>
                    <a:gd name="connsiteY22" fmla="*/ 256984 h 425576"/>
                    <a:gd name="connsiteX23" fmla="*/ 1164717 w 1917572"/>
                    <a:gd name="connsiteY23" fmla="*/ 274225 h 425576"/>
                    <a:gd name="connsiteX24" fmla="*/ 1073753 w 1917572"/>
                    <a:gd name="connsiteY24" fmla="*/ 274225 h 425576"/>
                    <a:gd name="connsiteX25" fmla="*/ 1043464 w 1917572"/>
                    <a:gd name="connsiteY25" fmla="*/ 240316 h 425576"/>
                    <a:gd name="connsiteX26" fmla="*/ 1043464 w 1917572"/>
                    <a:gd name="connsiteY26" fmla="*/ 118110 h 425576"/>
                    <a:gd name="connsiteX27" fmla="*/ 978789 w 1917572"/>
                    <a:gd name="connsiteY27" fmla="*/ 118110 h 425576"/>
                    <a:gd name="connsiteX28" fmla="*/ 978789 w 1917572"/>
                    <a:gd name="connsiteY28" fmla="*/ 256889 h 425576"/>
                    <a:gd name="connsiteX29" fmla="*/ 961549 w 1917572"/>
                    <a:gd name="connsiteY29" fmla="*/ 274130 h 425576"/>
                    <a:gd name="connsiteX30" fmla="*/ 288036 w 1917572"/>
                    <a:gd name="connsiteY30" fmla="*/ 274130 h 425576"/>
                    <a:gd name="connsiteX31" fmla="*/ 257746 w 1917572"/>
                    <a:gd name="connsiteY31" fmla="*/ 240221 h 425576"/>
                    <a:gd name="connsiteX32" fmla="*/ 257746 w 1917572"/>
                    <a:gd name="connsiteY32" fmla="*/ 0 h 425576"/>
                    <a:gd name="connsiteX33" fmla="*/ 193072 w 1917572"/>
                    <a:gd name="connsiteY33" fmla="*/ 0 h 425576"/>
                    <a:gd name="connsiteX34" fmla="*/ 193072 w 1917572"/>
                    <a:gd name="connsiteY34" fmla="*/ 313372 h 425576"/>
                    <a:gd name="connsiteX35" fmla="*/ 129254 w 1917572"/>
                    <a:gd name="connsiteY35" fmla="*/ 373951 h 425576"/>
                    <a:gd name="connsiteX36" fmla="*/ 65056 w 1917572"/>
                    <a:gd name="connsiteY36" fmla="*/ 295846 h 425576"/>
                    <a:gd name="connsiteX37" fmla="*/ 71914 w 1917572"/>
                    <a:gd name="connsiteY37" fmla="*/ 232124 h 425576"/>
                    <a:gd name="connsiteX38" fmla="*/ 7239 w 1917572"/>
                    <a:gd name="connsiteY38" fmla="*/ 232124 h 425576"/>
                    <a:gd name="connsiteX39" fmla="*/ 0 w 1917572"/>
                    <a:gd name="connsiteY39" fmla="*/ 307086 h 425576"/>
                    <a:gd name="connsiteX40" fmla="*/ 130683 w 1917572"/>
                    <a:gd name="connsiteY40" fmla="*/ 425577 h 425576"/>
                    <a:gd name="connsiteX41" fmla="*/ 256889 w 1917572"/>
                    <a:gd name="connsiteY41" fmla="*/ 325469 h 425576"/>
                    <a:gd name="connsiteX42" fmla="*/ 257080 w 1917572"/>
                    <a:gd name="connsiteY42" fmla="*/ 292417 h 425576"/>
                    <a:gd name="connsiteX43" fmla="*/ 303847 w 1917572"/>
                    <a:gd name="connsiteY43" fmla="*/ 328041 h 425576"/>
                    <a:gd name="connsiteX44" fmla="*/ 663511 w 1917572"/>
                    <a:gd name="connsiteY44" fmla="*/ 328041 h 425576"/>
                    <a:gd name="connsiteX45" fmla="*/ 966692 w 1917572"/>
                    <a:gd name="connsiteY45" fmla="*/ 328041 h 425576"/>
                    <a:gd name="connsiteX46" fmla="*/ 1030129 w 1917572"/>
                    <a:gd name="connsiteY46" fmla="*/ 291751 h 425576"/>
                    <a:gd name="connsiteX47" fmla="*/ 1077087 w 1917572"/>
                    <a:gd name="connsiteY47" fmla="*/ 328041 h 425576"/>
                    <a:gd name="connsiteX48" fmla="*/ 1169956 w 1917572"/>
                    <a:gd name="connsiteY48" fmla="*/ 328041 h 425576"/>
                    <a:gd name="connsiteX49" fmla="*/ 1233392 w 1917572"/>
                    <a:gd name="connsiteY49" fmla="*/ 291751 h 425576"/>
                    <a:gd name="connsiteX50" fmla="*/ 1280351 w 1917572"/>
                    <a:gd name="connsiteY50" fmla="*/ 328041 h 425576"/>
                    <a:gd name="connsiteX51" fmla="*/ 1507236 w 1917572"/>
                    <a:gd name="connsiteY51" fmla="*/ 328041 h 425576"/>
                    <a:gd name="connsiteX52" fmla="*/ 1570672 w 1917572"/>
                    <a:gd name="connsiteY52" fmla="*/ 291751 h 425576"/>
                    <a:gd name="connsiteX53" fmla="*/ 1617631 w 1917572"/>
                    <a:gd name="connsiteY53" fmla="*/ 328041 h 425576"/>
                    <a:gd name="connsiteX54" fmla="*/ 1683544 w 1917572"/>
                    <a:gd name="connsiteY54" fmla="*/ 328041 h 425576"/>
                    <a:gd name="connsiteX55" fmla="*/ 1746980 w 1917572"/>
                    <a:gd name="connsiteY55" fmla="*/ 291751 h 425576"/>
                    <a:gd name="connsiteX56" fmla="*/ 1793938 w 1917572"/>
                    <a:gd name="connsiteY56" fmla="*/ 328041 h 425576"/>
                    <a:gd name="connsiteX57" fmla="*/ 1841183 w 1917572"/>
                    <a:gd name="connsiteY57" fmla="*/ 328041 h 425576"/>
                    <a:gd name="connsiteX58" fmla="*/ 1917573 w 1917572"/>
                    <a:gd name="connsiteY58" fmla="*/ 251650 h 425576"/>
                    <a:gd name="connsiteX59" fmla="*/ 1917573 w 1917572"/>
                    <a:gd name="connsiteY59" fmla="*/ 95 h 425576"/>
                    <a:gd name="connsiteX60" fmla="*/ 1852898 w 1917572"/>
                    <a:gd name="connsiteY60" fmla="*/ 95 h 425576"/>
                    <a:gd name="connsiteX61" fmla="*/ 1852898 w 1917572"/>
                    <a:gd name="connsiteY61" fmla="*/ 256984 h 42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7572" h="425576">
                      <a:moveTo>
                        <a:pt x="1852327" y="257175"/>
                      </a:moveTo>
                      <a:cubicBezTo>
                        <a:pt x="1852327" y="266700"/>
                        <a:pt x="1844611" y="274415"/>
                        <a:pt x="1835086" y="274415"/>
                      </a:cubicBezTo>
                      <a:lnTo>
                        <a:pt x="1790224" y="274415"/>
                      </a:lnTo>
                      <a:cubicBezTo>
                        <a:pt x="1769554" y="274415"/>
                        <a:pt x="1759934" y="261556"/>
                        <a:pt x="1759934" y="240506"/>
                      </a:cubicBezTo>
                      <a:lnTo>
                        <a:pt x="1759934" y="286"/>
                      </a:lnTo>
                      <a:lnTo>
                        <a:pt x="1695260" y="286"/>
                      </a:lnTo>
                      <a:lnTo>
                        <a:pt x="1695260" y="257175"/>
                      </a:lnTo>
                      <a:cubicBezTo>
                        <a:pt x="1695260" y="266700"/>
                        <a:pt x="1687544" y="274415"/>
                        <a:pt x="1678019" y="274415"/>
                      </a:cubicBezTo>
                      <a:lnTo>
                        <a:pt x="1614011" y="274415"/>
                      </a:lnTo>
                      <a:cubicBezTo>
                        <a:pt x="1593342" y="274415"/>
                        <a:pt x="1583722" y="261556"/>
                        <a:pt x="1583722" y="240506"/>
                      </a:cubicBezTo>
                      <a:lnTo>
                        <a:pt x="1583722" y="192881"/>
                      </a:lnTo>
                      <a:cubicBezTo>
                        <a:pt x="1583722" y="121920"/>
                        <a:pt x="1532096" y="84677"/>
                        <a:pt x="1461611" y="84677"/>
                      </a:cubicBezTo>
                      <a:cubicBezTo>
                        <a:pt x="1429321" y="84677"/>
                        <a:pt x="1371505" y="90202"/>
                        <a:pt x="1340072" y="95155"/>
                      </a:cubicBezTo>
                      <a:lnTo>
                        <a:pt x="1340072" y="146971"/>
                      </a:lnTo>
                      <a:cubicBezTo>
                        <a:pt x="1368361" y="142494"/>
                        <a:pt x="1422559" y="138017"/>
                        <a:pt x="1451324" y="138398"/>
                      </a:cubicBezTo>
                      <a:cubicBezTo>
                        <a:pt x="1490377" y="138398"/>
                        <a:pt x="1519142" y="155924"/>
                        <a:pt x="1519142" y="194500"/>
                      </a:cubicBezTo>
                      <a:lnTo>
                        <a:pt x="1519142" y="257080"/>
                      </a:lnTo>
                      <a:cubicBezTo>
                        <a:pt x="1519142" y="266605"/>
                        <a:pt x="1511427" y="274320"/>
                        <a:pt x="1501902" y="274320"/>
                      </a:cubicBezTo>
                      <a:lnTo>
                        <a:pt x="1276921" y="274320"/>
                      </a:lnTo>
                      <a:cubicBezTo>
                        <a:pt x="1256252" y="274320"/>
                        <a:pt x="1246632" y="261461"/>
                        <a:pt x="1246632" y="240411"/>
                      </a:cubicBezTo>
                      <a:lnTo>
                        <a:pt x="1246632" y="118205"/>
                      </a:lnTo>
                      <a:lnTo>
                        <a:pt x="1181957" y="118205"/>
                      </a:lnTo>
                      <a:lnTo>
                        <a:pt x="1181957" y="256984"/>
                      </a:lnTo>
                      <a:cubicBezTo>
                        <a:pt x="1181957" y="266509"/>
                        <a:pt x="1174242" y="274225"/>
                        <a:pt x="1164717" y="274225"/>
                      </a:cubicBezTo>
                      <a:lnTo>
                        <a:pt x="1073753" y="274225"/>
                      </a:lnTo>
                      <a:cubicBezTo>
                        <a:pt x="1053084" y="274225"/>
                        <a:pt x="1043464" y="261366"/>
                        <a:pt x="1043464" y="240316"/>
                      </a:cubicBezTo>
                      <a:lnTo>
                        <a:pt x="1043464" y="118110"/>
                      </a:lnTo>
                      <a:lnTo>
                        <a:pt x="978789" y="118110"/>
                      </a:lnTo>
                      <a:lnTo>
                        <a:pt x="978789" y="256889"/>
                      </a:lnTo>
                      <a:cubicBezTo>
                        <a:pt x="978789" y="266414"/>
                        <a:pt x="971074" y="274130"/>
                        <a:pt x="961549" y="274130"/>
                      </a:cubicBezTo>
                      <a:lnTo>
                        <a:pt x="288036" y="274130"/>
                      </a:lnTo>
                      <a:cubicBezTo>
                        <a:pt x="267367" y="274130"/>
                        <a:pt x="257746" y="261271"/>
                        <a:pt x="257746" y="240221"/>
                      </a:cubicBezTo>
                      <a:lnTo>
                        <a:pt x="257746" y="0"/>
                      </a:lnTo>
                      <a:lnTo>
                        <a:pt x="193072" y="0"/>
                      </a:lnTo>
                      <a:lnTo>
                        <a:pt x="193072" y="313372"/>
                      </a:lnTo>
                      <a:cubicBezTo>
                        <a:pt x="193072" y="351472"/>
                        <a:pt x="166973" y="373951"/>
                        <a:pt x="129254" y="373951"/>
                      </a:cubicBezTo>
                      <a:cubicBezTo>
                        <a:pt x="87535" y="373951"/>
                        <a:pt x="65056" y="342995"/>
                        <a:pt x="65056" y="295846"/>
                      </a:cubicBezTo>
                      <a:cubicBezTo>
                        <a:pt x="65056" y="280130"/>
                        <a:pt x="69247" y="253174"/>
                        <a:pt x="71914" y="232124"/>
                      </a:cubicBezTo>
                      <a:lnTo>
                        <a:pt x="7239" y="232124"/>
                      </a:lnTo>
                      <a:cubicBezTo>
                        <a:pt x="4096" y="254984"/>
                        <a:pt x="0" y="284226"/>
                        <a:pt x="0" y="307086"/>
                      </a:cubicBezTo>
                      <a:cubicBezTo>
                        <a:pt x="0" y="383381"/>
                        <a:pt x="54769" y="425577"/>
                        <a:pt x="130683" y="425577"/>
                      </a:cubicBezTo>
                      <a:cubicBezTo>
                        <a:pt x="198882" y="425577"/>
                        <a:pt x="252984" y="390049"/>
                        <a:pt x="256889" y="325469"/>
                      </a:cubicBezTo>
                      <a:cubicBezTo>
                        <a:pt x="257270" y="318611"/>
                        <a:pt x="257175" y="304038"/>
                        <a:pt x="257080" y="292417"/>
                      </a:cubicBezTo>
                      <a:cubicBezTo>
                        <a:pt x="263080" y="310515"/>
                        <a:pt x="281083" y="328041"/>
                        <a:pt x="303847" y="328041"/>
                      </a:cubicBezTo>
                      <a:lnTo>
                        <a:pt x="663511" y="328041"/>
                      </a:lnTo>
                      <a:cubicBezTo>
                        <a:pt x="663511" y="328041"/>
                        <a:pt x="966692" y="328041"/>
                        <a:pt x="966692" y="328041"/>
                      </a:cubicBezTo>
                      <a:cubicBezTo>
                        <a:pt x="998410" y="328041"/>
                        <a:pt x="1021080" y="310229"/>
                        <a:pt x="1030129" y="291751"/>
                      </a:cubicBezTo>
                      <a:cubicBezTo>
                        <a:pt x="1035939" y="310039"/>
                        <a:pt x="1054036" y="328041"/>
                        <a:pt x="1077087" y="328041"/>
                      </a:cubicBezTo>
                      <a:lnTo>
                        <a:pt x="1169956" y="328041"/>
                      </a:lnTo>
                      <a:cubicBezTo>
                        <a:pt x="1201674" y="328041"/>
                        <a:pt x="1224343" y="310229"/>
                        <a:pt x="1233392" y="291751"/>
                      </a:cubicBezTo>
                      <a:cubicBezTo>
                        <a:pt x="1239202" y="310039"/>
                        <a:pt x="1257300" y="328041"/>
                        <a:pt x="1280351" y="328041"/>
                      </a:cubicBezTo>
                      <a:lnTo>
                        <a:pt x="1507236" y="328041"/>
                      </a:lnTo>
                      <a:cubicBezTo>
                        <a:pt x="1538954" y="328041"/>
                        <a:pt x="1561624" y="310229"/>
                        <a:pt x="1570672" y="291751"/>
                      </a:cubicBezTo>
                      <a:cubicBezTo>
                        <a:pt x="1576483" y="310039"/>
                        <a:pt x="1594580" y="328041"/>
                        <a:pt x="1617631" y="328041"/>
                      </a:cubicBezTo>
                      <a:lnTo>
                        <a:pt x="1683544" y="328041"/>
                      </a:lnTo>
                      <a:cubicBezTo>
                        <a:pt x="1715262" y="328041"/>
                        <a:pt x="1737932" y="310229"/>
                        <a:pt x="1746980" y="291751"/>
                      </a:cubicBezTo>
                      <a:cubicBezTo>
                        <a:pt x="1752791" y="310039"/>
                        <a:pt x="1770888" y="328041"/>
                        <a:pt x="1793938" y="328041"/>
                      </a:cubicBezTo>
                      <a:lnTo>
                        <a:pt x="1841183" y="328041"/>
                      </a:lnTo>
                      <a:cubicBezTo>
                        <a:pt x="1883378" y="328041"/>
                        <a:pt x="1917573" y="293846"/>
                        <a:pt x="1917573" y="251650"/>
                      </a:cubicBezTo>
                      <a:lnTo>
                        <a:pt x="1917573" y="95"/>
                      </a:lnTo>
                      <a:lnTo>
                        <a:pt x="1852898" y="95"/>
                      </a:lnTo>
                      <a:lnTo>
                        <a:pt x="1852898" y="256984"/>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4" name="Freeform: Shape 73">
                  <a:extLst>
                    <a:ext uri="{FF2B5EF4-FFF2-40B4-BE49-F238E27FC236}">
                      <a16:creationId xmlns:a16="http://schemas.microsoft.com/office/drawing/2014/main" id="{CD53A325-822B-4193-A6E2-CFCCF58A5358}"/>
                    </a:ext>
                  </a:extLst>
                </p:cNvPr>
                <p:cNvSpPr/>
                <p:nvPr/>
              </p:nvSpPr>
              <p:spPr>
                <a:xfrm>
                  <a:off x="3038189" y="1238440"/>
                  <a:ext cx="144494" cy="74295"/>
                </a:xfrm>
                <a:custGeom>
                  <a:avLst/>
                  <a:gdLst>
                    <a:gd name="connsiteX0" fmla="*/ 72295 w 144494"/>
                    <a:gd name="connsiteY0" fmla="*/ 35052 h 74295"/>
                    <a:gd name="connsiteX1" fmla="*/ 37243 w 144494"/>
                    <a:gd name="connsiteY1" fmla="*/ 0 h 74295"/>
                    <a:gd name="connsiteX2" fmla="*/ 0 w 144494"/>
                    <a:gd name="connsiteY2" fmla="*/ 37147 h 74295"/>
                    <a:gd name="connsiteX3" fmla="*/ 37243 w 144494"/>
                    <a:gd name="connsiteY3" fmla="*/ 74295 h 74295"/>
                    <a:gd name="connsiteX4" fmla="*/ 72295 w 144494"/>
                    <a:gd name="connsiteY4" fmla="*/ 39243 h 74295"/>
                    <a:gd name="connsiteX5" fmla="*/ 107347 w 144494"/>
                    <a:gd name="connsiteY5" fmla="*/ 74295 h 74295"/>
                    <a:gd name="connsiteX6" fmla="*/ 144494 w 144494"/>
                    <a:gd name="connsiteY6" fmla="*/ 37147 h 74295"/>
                    <a:gd name="connsiteX7" fmla="*/ 107347 w 144494"/>
                    <a:gd name="connsiteY7" fmla="*/ 0 h 74295"/>
                    <a:gd name="connsiteX8" fmla="*/ 72295 w 144494"/>
                    <a:gd name="connsiteY8" fmla="*/ 35052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95" y="35052"/>
                      </a:moveTo>
                      <a:lnTo>
                        <a:pt x="37243" y="0"/>
                      </a:lnTo>
                      <a:lnTo>
                        <a:pt x="0" y="37147"/>
                      </a:lnTo>
                      <a:lnTo>
                        <a:pt x="37243" y="74295"/>
                      </a:lnTo>
                      <a:lnTo>
                        <a:pt x="72295" y="39243"/>
                      </a:lnTo>
                      <a:lnTo>
                        <a:pt x="107347" y="74295"/>
                      </a:lnTo>
                      <a:lnTo>
                        <a:pt x="144494" y="37147"/>
                      </a:lnTo>
                      <a:lnTo>
                        <a:pt x="107347" y="0"/>
                      </a:lnTo>
                      <a:lnTo>
                        <a:pt x="72295" y="35052"/>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5" name="Freeform: Shape 74">
                  <a:extLst>
                    <a:ext uri="{FF2B5EF4-FFF2-40B4-BE49-F238E27FC236}">
                      <a16:creationId xmlns:a16="http://schemas.microsoft.com/office/drawing/2014/main" id="{FD365279-B712-4203-825C-FEFD80756D6D}"/>
                    </a:ext>
                  </a:extLst>
                </p:cNvPr>
                <p:cNvSpPr/>
                <p:nvPr/>
              </p:nvSpPr>
              <p:spPr>
                <a:xfrm>
                  <a:off x="27717" y="363759"/>
                  <a:ext cx="144494" cy="74295"/>
                </a:xfrm>
                <a:custGeom>
                  <a:avLst/>
                  <a:gdLst>
                    <a:gd name="connsiteX0" fmla="*/ 72295 w 144494"/>
                    <a:gd name="connsiteY0" fmla="*/ 39243 h 74295"/>
                    <a:gd name="connsiteX1" fmla="*/ 107347 w 144494"/>
                    <a:gd name="connsiteY1" fmla="*/ 74295 h 74295"/>
                    <a:gd name="connsiteX2" fmla="*/ 144494 w 144494"/>
                    <a:gd name="connsiteY2" fmla="*/ 37148 h 74295"/>
                    <a:gd name="connsiteX3" fmla="*/ 107347 w 144494"/>
                    <a:gd name="connsiteY3" fmla="*/ 0 h 74295"/>
                    <a:gd name="connsiteX4" fmla="*/ 72295 w 144494"/>
                    <a:gd name="connsiteY4" fmla="*/ 35052 h 74295"/>
                    <a:gd name="connsiteX5" fmla="*/ 37243 w 144494"/>
                    <a:gd name="connsiteY5" fmla="*/ 0 h 74295"/>
                    <a:gd name="connsiteX6" fmla="*/ 0 w 144494"/>
                    <a:gd name="connsiteY6" fmla="*/ 37148 h 74295"/>
                    <a:gd name="connsiteX7" fmla="*/ 37243 w 144494"/>
                    <a:gd name="connsiteY7" fmla="*/ 74295 h 74295"/>
                    <a:gd name="connsiteX8" fmla="*/ 72295 w 144494"/>
                    <a:gd name="connsiteY8" fmla="*/ 3924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95" y="39243"/>
                      </a:moveTo>
                      <a:lnTo>
                        <a:pt x="107347" y="74295"/>
                      </a:lnTo>
                      <a:lnTo>
                        <a:pt x="144494" y="37148"/>
                      </a:lnTo>
                      <a:lnTo>
                        <a:pt x="107347" y="0"/>
                      </a:lnTo>
                      <a:lnTo>
                        <a:pt x="72295" y="35052"/>
                      </a:lnTo>
                      <a:lnTo>
                        <a:pt x="37243" y="0"/>
                      </a:lnTo>
                      <a:lnTo>
                        <a:pt x="0" y="37148"/>
                      </a:lnTo>
                      <a:lnTo>
                        <a:pt x="37243" y="74295"/>
                      </a:lnTo>
                      <a:lnTo>
                        <a:pt x="72295" y="3924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6" name="Freeform: Shape 75">
                  <a:extLst>
                    <a:ext uri="{FF2B5EF4-FFF2-40B4-BE49-F238E27FC236}">
                      <a16:creationId xmlns:a16="http://schemas.microsoft.com/office/drawing/2014/main" id="{985C6AFD-9692-4C56-8EC9-1C5100069A74}"/>
                    </a:ext>
                  </a:extLst>
                </p:cNvPr>
                <p:cNvSpPr/>
                <p:nvPr/>
              </p:nvSpPr>
              <p:spPr>
                <a:xfrm>
                  <a:off x="2109597" y="362616"/>
                  <a:ext cx="64674" cy="327945"/>
                </a:xfrm>
                <a:custGeom>
                  <a:avLst/>
                  <a:gdLst>
                    <a:gd name="connsiteX0" fmla="*/ 0 w 64674"/>
                    <a:gd name="connsiteY0" fmla="*/ 0 h 327945"/>
                    <a:gd name="connsiteX1" fmla="*/ 64675 w 64674"/>
                    <a:gd name="connsiteY1" fmla="*/ 0 h 327945"/>
                    <a:gd name="connsiteX2" fmla="*/ 64675 w 64674"/>
                    <a:gd name="connsiteY2" fmla="*/ 327946 h 327945"/>
                    <a:gd name="connsiteX3" fmla="*/ 0 w 64674"/>
                    <a:gd name="connsiteY3" fmla="*/ 327946 h 327945"/>
                  </a:gdLst>
                  <a:ahLst/>
                  <a:cxnLst>
                    <a:cxn ang="0">
                      <a:pos x="connsiteX0" y="connsiteY0"/>
                    </a:cxn>
                    <a:cxn ang="0">
                      <a:pos x="connsiteX1" y="connsiteY1"/>
                    </a:cxn>
                    <a:cxn ang="0">
                      <a:pos x="connsiteX2" y="connsiteY2"/>
                    </a:cxn>
                    <a:cxn ang="0">
                      <a:pos x="connsiteX3" y="connsiteY3"/>
                    </a:cxn>
                  </a:cxnLst>
                  <a:rect l="l" t="t" r="r" b="b"/>
                  <a:pathLst>
                    <a:path w="64674" h="327945">
                      <a:moveTo>
                        <a:pt x="0" y="0"/>
                      </a:moveTo>
                      <a:lnTo>
                        <a:pt x="64675" y="0"/>
                      </a:lnTo>
                      <a:lnTo>
                        <a:pt x="64675" y="327946"/>
                      </a:lnTo>
                      <a:lnTo>
                        <a:pt x="0" y="32794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7" name="Freeform: Shape 76">
                  <a:extLst>
                    <a:ext uri="{FF2B5EF4-FFF2-40B4-BE49-F238E27FC236}">
                      <a16:creationId xmlns:a16="http://schemas.microsoft.com/office/drawing/2014/main" id="{AA93581E-E616-48C2-AFB2-33485DF9CA26}"/>
                    </a:ext>
                  </a:extLst>
                </p:cNvPr>
                <p:cNvSpPr/>
                <p:nvPr/>
              </p:nvSpPr>
              <p:spPr>
                <a:xfrm>
                  <a:off x="5429" y="360902"/>
                  <a:ext cx="2042731" cy="332612"/>
                </a:xfrm>
                <a:custGeom>
                  <a:avLst/>
                  <a:gdLst>
                    <a:gd name="connsiteX0" fmla="*/ 1977962 w 2042731"/>
                    <a:gd name="connsiteY0" fmla="*/ 258604 h 332612"/>
                    <a:gd name="connsiteX1" fmla="*/ 1960626 w 2042731"/>
                    <a:gd name="connsiteY1" fmla="*/ 275939 h 332612"/>
                    <a:gd name="connsiteX2" fmla="*/ 1900047 w 2042731"/>
                    <a:gd name="connsiteY2" fmla="*/ 275939 h 332612"/>
                    <a:gd name="connsiteX3" fmla="*/ 1869758 w 2042731"/>
                    <a:gd name="connsiteY3" fmla="*/ 242030 h 332612"/>
                    <a:gd name="connsiteX4" fmla="*/ 1869758 w 2042731"/>
                    <a:gd name="connsiteY4" fmla="*/ 242030 h 332612"/>
                    <a:gd name="connsiteX5" fmla="*/ 1871377 w 2042731"/>
                    <a:gd name="connsiteY5" fmla="*/ 225552 h 332612"/>
                    <a:gd name="connsiteX6" fmla="*/ 1762982 w 2042731"/>
                    <a:gd name="connsiteY6" fmla="*/ 120968 h 332612"/>
                    <a:gd name="connsiteX7" fmla="*/ 1654588 w 2042731"/>
                    <a:gd name="connsiteY7" fmla="*/ 225552 h 332612"/>
                    <a:gd name="connsiteX8" fmla="*/ 1664589 w 2042731"/>
                    <a:gd name="connsiteY8" fmla="*/ 275939 h 332612"/>
                    <a:gd name="connsiteX9" fmla="*/ 1607534 w 2042731"/>
                    <a:gd name="connsiteY9" fmla="*/ 275939 h 332612"/>
                    <a:gd name="connsiteX10" fmla="*/ 1577245 w 2042731"/>
                    <a:gd name="connsiteY10" fmla="*/ 242030 h 332612"/>
                    <a:gd name="connsiteX11" fmla="*/ 1577245 w 2042731"/>
                    <a:gd name="connsiteY11" fmla="*/ 1810 h 332612"/>
                    <a:gd name="connsiteX12" fmla="*/ 1512570 w 2042731"/>
                    <a:gd name="connsiteY12" fmla="*/ 1810 h 332612"/>
                    <a:gd name="connsiteX13" fmla="*/ 1512570 w 2042731"/>
                    <a:gd name="connsiteY13" fmla="*/ 258699 h 332612"/>
                    <a:gd name="connsiteX14" fmla="*/ 1495330 w 2042731"/>
                    <a:gd name="connsiteY14" fmla="*/ 276035 h 332612"/>
                    <a:gd name="connsiteX15" fmla="*/ 1435037 w 2042731"/>
                    <a:gd name="connsiteY15" fmla="*/ 276035 h 332612"/>
                    <a:gd name="connsiteX16" fmla="*/ 1404747 w 2042731"/>
                    <a:gd name="connsiteY16" fmla="*/ 242126 h 332612"/>
                    <a:gd name="connsiteX17" fmla="*/ 1404747 w 2042731"/>
                    <a:gd name="connsiteY17" fmla="*/ 234029 h 332612"/>
                    <a:gd name="connsiteX18" fmla="*/ 1300448 w 2042731"/>
                    <a:gd name="connsiteY18" fmla="*/ 129730 h 332612"/>
                    <a:gd name="connsiteX19" fmla="*/ 1042321 w 2042731"/>
                    <a:gd name="connsiteY19" fmla="*/ 129730 h 332612"/>
                    <a:gd name="connsiteX20" fmla="*/ 1174242 w 2042731"/>
                    <a:gd name="connsiteY20" fmla="*/ 42863 h 332612"/>
                    <a:gd name="connsiteX21" fmla="*/ 1144238 w 2042731"/>
                    <a:gd name="connsiteY21" fmla="*/ 0 h 332612"/>
                    <a:gd name="connsiteX22" fmla="*/ 950405 w 2042731"/>
                    <a:gd name="connsiteY22" fmla="*/ 136303 h 332612"/>
                    <a:gd name="connsiteX23" fmla="*/ 968597 w 2042731"/>
                    <a:gd name="connsiteY23" fmla="*/ 183547 h 332612"/>
                    <a:gd name="connsiteX24" fmla="*/ 1296543 w 2042731"/>
                    <a:gd name="connsiteY24" fmla="*/ 183547 h 332612"/>
                    <a:gd name="connsiteX25" fmla="*/ 1340168 w 2042731"/>
                    <a:gd name="connsiteY25" fmla="*/ 227171 h 332612"/>
                    <a:gd name="connsiteX26" fmla="*/ 1340168 w 2042731"/>
                    <a:gd name="connsiteY26" fmla="*/ 258794 h 332612"/>
                    <a:gd name="connsiteX27" fmla="*/ 1322832 w 2042731"/>
                    <a:gd name="connsiteY27" fmla="*/ 276130 h 332612"/>
                    <a:gd name="connsiteX28" fmla="*/ 886111 w 2042731"/>
                    <a:gd name="connsiteY28" fmla="*/ 276130 h 332612"/>
                    <a:gd name="connsiteX29" fmla="*/ 855821 w 2042731"/>
                    <a:gd name="connsiteY29" fmla="*/ 242221 h 332612"/>
                    <a:gd name="connsiteX30" fmla="*/ 855821 w 2042731"/>
                    <a:gd name="connsiteY30" fmla="*/ 120015 h 332612"/>
                    <a:gd name="connsiteX31" fmla="*/ 791147 w 2042731"/>
                    <a:gd name="connsiteY31" fmla="*/ 120015 h 332612"/>
                    <a:gd name="connsiteX32" fmla="*/ 791147 w 2042731"/>
                    <a:gd name="connsiteY32" fmla="*/ 258794 h 332612"/>
                    <a:gd name="connsiteX33" fmla="*/ 773811 w 2042731"/>
                    <a:gd name="connsiteY33" fmla="*/ 276130 h 332612"/>
                    <a:gd name="connsiteX34" fmla="*/ 244697 w 2042731"/>
                    <a:gd name="connsiteY34" fmla="*/ 276130 h 332612"/>
                    <a:gd name="connsiteX35" fmla="*/ 220028 w 2042731"/>
                    <a:gd name="connsiteY35" fmla="*/ 249650 h 332612"/>
                    <a:gd name="connsiteX36" fmla="*/ 220028 w 2042731"/>
                    <a:gd name="connsiteY36" fmla="*/ 87249 h 332612"/>
                    <a:gd name="connsiteX37" fmla="*/ 155353 w 2042731"/>
                    <a:gd name="connsiteY37" fmla="*/ 87249 h 332612"/>
                    <a:gd name="connsiteX38" fmla="*/ 155353 w 2042731"/>
                    <a:gd name="connsiteY38" fmla="*/ 111062 h 332612"/>
                    <a:gd name="connsiteX39" fmla="*/ 119444 w 2042731"/>
                    <a:gd name="connsiteY39" fmla="*/ 108299 h 332612"/>
                    <a:gd name="connsiteX40" fmla="*/ 0 w 2042731"/>
                    <a:gd name="connsiteY40" fmla="*/ 206216 h 332612"/>
                    <a:gd name="connsiteX41" fmla="*/ 0 w 2042731"/>
                    <a:gd name="connsiteY41" fmla="*/ 240125 h 332612"/>
                    <a:gd name="connsiteX42" fmla="*/ 92488 w 2042731"/>
                    <a:gd name="connsiteY42" fmla="*/ 332613 h 332612"/>
                    <a:gd name="connsiteX43" fmla="*/ 171069 w 2042731"/>
                    <a:gd name="connsiteY43" fmla="*/ 311087 h 332612"/>
                    <a:gd name="connsiteX44" fmla="*/ 218218 w 2042731"/>
                    <a:gd name="connsiteY44" fmla="*/ 329946 h 332612"/>
                    <a:gd name="connsiteX45" fmla="*/ 778764 w 2042731"/>
                    <a:gd name="connsiteY45" fmla="*/ 329946 h 332612"/>
                    <a:gd name="connsiteX46" fmla="*/ 842201 w 2042731"/>
                    <a:gd name="connsiteY46" fmla="*/ 293656 h 332612"/>
                    <a:gd name="connsiteX47" fmla="*/ 889159 w 2042731"/>
                    <a:gd name="connsiteY47" fmla="*/ 329946 h 332612"/>
                    <a:gd name="connsiteX48" fmla="*/ 1327785 w 2042731"/>
                    <a:gd name="connsiteY48" fmla="*/ 329946 h 332612"/>
                    <a:gd name="connsiteX49" fmla="*/ 1391222 w 2042731"/>
                    <a:gd name="connsiteY49" fmla="*/ 293656 h 332612"/>
                    <a:gd name="connsiteX50" fmla="*/ 1438180 w 2042731"/>
                    <a:gd name="connsiteY50" fmla="*/ 329946 h 332612"/>
                    <a:gd name="connsiteX51" fmla="*/ 1500283 w 2042731"/>
                    <a:gd name="connsiteY51" fmla="*/ 329946 h 332612"/>
                    <a:gd name="connsiteX52" fmla="*/ 1563719 w 2042731"/>
                    <a:gd name="connsiteY52" fmla="*/ 293656 h 332612"/>
                    <a:gd name="connsiteX53" fmla="*/ 1610678 w 2042731"/>
                    <a:gd name="connsiteY53" fmla="*/ 329946 h 332612"/>
                    <a:gd name="connsiteX54" fmla="*/ 1775365 w 2042731"/>
                    <a:gd name="connsiteY54" fmla="*/ 329946 h 332612"/>
                    <a:gd name="connsiteX55" fmla="*/ 1845945 w 2042731"/>
                    <a:gd name="connsiteY55" fmla="*/ 293656 h 332612"/>
                    <a:gd name="connsiteX56" fmla="*/ 1892903 w 2042731"/>
                    <a:gd name="connsiteY56" fmla="*/ 329946 h 332612"/>
                    <a:gd name="connsiteX57" fmla="*/ 1966341 w 2042731"/>
                    <a:gd name="connsiteY57" fmla="*/ 329946 h 332612"/>
                    <a:gd name="connsiteX58" fmla="*/ 2042732 w 2042731"/>
                    <a:gd name="connsiteY58" fmla="*/ 253556 h 332612"/>
                    <a:gd name="connsiteX59" fmla="*/ 2042732 w 2042731"/>
                    <a:gd name="connsiteY59" fmla="*/ 2000 h 332612"/>
                    <a:gd name="connsiteX60" fmla="*/ 1978057 w 2042731"/>
                    <a:gd name="connsiteY60" fmla="*/ 2000 h 332612"/>
                    <a:gd name="connsiteX61" fmla="*/ 1978057 w 2042731"/>
                    <a:gd name="connsiteY61" fmla="*/ 258890 h 332612"/>
                    <a:gd name="connsiteX62" fmla="*/ 155353 w 2042731"/>
                    <a:gd name="connsiteY62" fmla="*/ 266891 h 332612"/>
                    <a:gd name="connsiteX63" fmla="*/ 111157 w 2042731"/>
                    <a:gd name="connsiteY63" fmla="*/ 278606 h 332612"/>
                    <a:gd name="connsiteX64" fmla="*/ 64580 w 2042731"/>
                    <a:gd name="connsiteY64" fmla="*/ 237268 h 332612"/>
                    <a:gd name="connsiteX65" fmla="*/ 64580 w 2042731"/>
                    <a:gd name="connsiteY65" fmla="*/ 209455 h 332612"/>
                    <a:gd name="connsiteX66" fmla="*/ 122301 w 2042731"/>
                    <a:gd name="connsiteY66" fmla="*/ 161830 h 332612"/>
                    <a:gd name="connsiteX67" fmla="*/ 155258 w 2042731"/>
                    <a:gd name="connsiteY67" fmla="*/ 164973 h 332612"/>
                    <a:gd name="connsiteX68" fmla="*/ 155258 w 2042731"/>
                    <a:gd name="connsiteY68" fmla="*/ 266795 h 332612"/>
                    <a:gd name="connsiteX69" fmla="*/ 1806702 w 2042731"/>
                    <a:gd name="connsiteY69" fmla="*/ 232505 h 332612"/>
                    <a:gd name="connsiteX70" fmla="*/ 1763268 w 2042731"/>
                    <a:gd name="connsiteY70" fmla="*/ 275939 h 332612"/>
                    <a:gd name="connsiteX71" fmla="*/ 1725644 w 2042731"/>
                    <a:gd name="connsiteY71" fmla="*/ 275939 h 332612"/>
                    <a:gd name="connsiteX72" fmla="*/ 1719072 w 2042731"/>
                    <a:gd name="connsiteY72" fmla="*/ 231839 h 332612"/>
                    <a:gd name="connsiteX73" fmla="*/ 1762506 w 2042731"/>
                    <a:gd name="connsiteY73" fmla="*/ 174784 h 332612"/>
                    <a:gd name="connsiteX74" fmla="*/ 1763078 w 2042731"/>
                    <a:gd name="connsiteY74" fmla="*/ 174784 h 332612"/>
                    <a:gd name="connsiteX75" fmla="*/ 1806607 w 2042731"/>
                    <a:gd name="connsiteY75" fmla="*/ 231839 h 332612"/>
                    <a:gd name="connsiteX76" fmla="*/ 1806607 w 2042731"/>
                    <a:gd name="connsiteY76" fmla="*/ 232601 h 3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42731" h="332612">
                      <a:moveTo>
                        <a:pt x="1977962" y="258604"/>
                      </a:moveTo>
                      <a:cubicBezTo>
                        <a:pt x="1977962" y="268129"/>
                        <a:pt x="1970246" y="275939"/>
                        <a:pt x="1960626" y="275939"/>
                      </a:cubicBezTo>
                      <a:lnTo>
                        <a:pt x="1900047" y="275939"/>
                      </a:lnTo>
                      <a:cubicBezTo>
                        <a:pt x="1879283" y="275939"/>
                        <a:pt x="1869758" y="263081"/>
                        <a:pt x="1869758" y="242030"/>
                      </a:cubicBezTo>
                      <a:lnTo>
                        <a:pt x="1869758" y="242030"/>
                      </a:lnTo>
                      <a:cubicBezTo>
                        <a:pt x="1870805" y="236411"/>
                        <a:pt x="1871377" y="230886"/>
                        <a:pt x="1871377" y="225552"/>
                      </a:cubicBezTo>
                      <a:cubicBezTo>
                        <a:pt x="1871377" y="163068"/>
                        <a:pt x="1826990" y="120968"/>
                        <a:pt x="1762982" y="120968"/>
                      </a:cubicBezTo>
                      <a:cubicBezTo>
                        <a:pt x="1698974" y="120968"/>
                        <a:pt x="1654588" y="163068"/>
                        <a:pt x="1654588" y="225552"/>
                      </a:cubicBezTo>
                      <a:cubicBezTo>
                        <a:pt x="1654588" y="251365"/>
                        <a:pt x="1661541" y="269177"/>
                        <a:pt x="1664589" y="275939"/>
                      </a:cubicBezTo>
                      <a:lnTo>
                        <a:pt x="1607534" y="275939"/>
                      </a:lnTo>
                      <a:cubicBezTo>
                        <a:pt x="1586865" y="275939"/>
                        <a:pt x="1577245" y="263081"/>
                        <a:pt x="1577245" y="242030"/>
                      </a:cubicBezTo>
                      <a:lnTo>
                        <a:pt x="1577245" y="1810"/>
                      </a:lnTo>
                      <a:lnTo>
                        <a:pt x="1512570" y="1810"/>
                      </a:lnTo>
                      <a:lnTo>
                        <a:pt x="1512570" y="258699"/>
                      </a:lnTo>
                      <a:cubicBezTo>
                        <a:pt x="1512570" y="268224"/>
                        <a:pt x="1504855" y="276035"/>
                        <a:pt x="1495330" y="276035"/>
                      </a:cubicBezTo>
                      <a:lnTo>
                        <a:pt x="1435037" y="276035"/>
                      </a:lnTo>
                      <a:cubicBezTo>
                        <a:pt x="1414367" y="276035"/>
                        <a:pt x="1404747" y="263176"/>
                        <a:pt x="1404747" y="242126"/>
                      </a:cubicBezTo>
                      <a:lnTo>
                        <a:pt x="1404747" y="234029"/>
                      </a:lnTo>
                      <a:cubicBezTo>
                        <a:pt x="1404747" y="176403"/>
                        <a:pt x="1357979" y="129730"/>
                        <a:pt x="1300448" y="129730"/>
                      </a:cubicBezTo>
                      <a:lnTo>
                        <a:pt x="1042321" y="129730"/>
                      </a:lnTo>
                      <a:lnTo>
                        <a:pt x="1174242" y="42863"/>
                      </a:lnTo>
                      <a:lnTo>
                        <a:pt x="1144238" y="0"/>
                      </a:lnTo>
                      <a:lnTo>
                        <a:pt x="950405" y="136303"/>
                      </a:lnTo>
                      <a:lnTo>
                        <a:pt x="968597" y="183547"/>
                      </a:lnTo>
                      <a:lnTo>
                        <a:pt x="1296543" y="183547"/>
                      </a:lnTo>
                      <a:cubicBezTo>
                        <a:pt x="1320641" y="183547"/>
                        <a:pt x="1340168" y="203073"/>
                        <a:pt x="1340168" y="227171"/>
                      </a:cubicBezTo>
                      <a:lnTo>
                        <a:pt x="1340168" y="258794"/>
                      </a:lnTo>
                      <a:cubicBezTo>
                        <a:pt x="1340168" y="268415"/>
                        <a:pt x="1332452" y="276130"/>
                        <a:pt x="1322832" y="276130"/>
                      </a:cubicBezTo>
                      <a:lnTo>
                        <a:pt x="886111" y="276130"/>
                      </a:lnTo>
                      <a:cubicBezTo>
                        <a:pt x="865442" y="276130"/>
                        <a:pt x="855821" y="263271"/>
                        <a:pt x="855821" y="242221"/>
                      </a:cubicBezTo>
                      <a:lnTo>
                        <a:pt x="855821" y="120015"/>
                      </a:lnTo>
                      <a:lnTo>
                        <a:pt x="791147" y="120015"/>
                      </a:lnTo>
                      <a:lnTo>
                        <a:pt x="791147" y="258794"/>
                      </a:lnTo>
                      <a:cubicBezTo>
                        <a:pt x="791147" y="268319"/>
                        <a:pt x="783431" y="276130"/>
                        <a:pt x="773811" y="276130"/>
                      </a:cubicBezTo>
                      <a:lnTo>
                        <a:pt x="244697" y="276130"/>
                      </a:lnTo>
                      <a:cubicBezTo>
                        <a:pt x="229457" y="276130"/>
                        <a:pt x="220028" y="265367"/>
                        <a:pt x="220028" y="249650"/>
                      </a:cubicBezTo>
                      <a:lnTo>
                        <a:pt x="220028" y="87249"/>
                      </a:lnTo>
                      <a:lnTo>
                        <a:pt x="155353" y="87249"/>
                      </a:lnTo>
                      <a:lnTo>
                        <a:pt x="155353" y="111062"/>
                      </a:lnTo>
                      <a:cubicBezTo>
                        <a:pt x="142780" y="109728"/>
                        <a:pt x="131064" y="108299"/>
                        <a:pt x="119444" y="108299"/>
                      </a:cubicBezTo>
                      <a:cubicBezTo>
                        <a:pt x="52864" y="108299"/>
                        <a:pt x="0" y="143637"/>
                        <a:pt x="0" y="206216"/>
                      </a:cubicBezTo>
                      <a:lnTo>
                        <a:pt x="0" y="240125"/>
                      </a:lnTo>
                      <a:cubicBezTo>
                        <a:pt x="0" y="295370"/>
                        <a:pt x="34576" y="332613"/>
                        <a:pt x="92488" y="332613"/>
                      </a:cubicBezTo>
                      <a:cubicBezTo>
                        <a:pt x="119444" y="332613"/>
                        <a:pt x="145447" y="324612"/>
                        <a:pt x="171069" y="311087"/>
                      </a:cubicBezTo>
                      <a:cubicBezTo>
                        <a:pt x="182308" y="323183"/>
                        <a:pt x="198501" y="329946"/>
                        <a:pt x="218218" y="329946"/>
                      </a:cubicBezTo>
                      <a:lnTo>
                        <a:pt x="778764" y="329946"/>
                      </a:lnTo>
                      <a:cubicBezTo>
                        <a:pt x="810482" y="329946"/>
                        <a:pt x="833152" y="312134"/>
                        <a:pt x="842201" y="293656"/>
                      </a:cubicBezTo>
                      <a:cubicBezTo>
                        <a:pt x="848011" y="311944"/>
                        <a:pt x="866108" y="329946"/>
                        <a:pt x="889159" y="329946"/>
                      </a:cubicBezTo>
                      <a:lnTo>
                        <a:pt x="1327785" y="329946"/>
                      </a:lnTo>
                      <a:cubicBezTo>
                        <a:pt x="1359503" y="329946"/>
                        <a:pt x="1382173" y="312134"/>
                        <a:pt x="1391222" y="293656"/>
                      </a:cubicBezTo>
                      <a:cubicBezTo>
                        <a:pt x="1397032" y="311944"/>
                        <a:pt x="1415129" y="329946"/>
                        <a:pt x="1438180" y="329946"/>
                      </a:cubicBezTo>
                      <a:lnTo>
                        <a:pt x="1500283" y="329946"/>
                      </a:lnTo>
                      <a:cubicBezTo>
                        <a:pt x="1532001" y="329946"/>
                        <a:pt x="1554670" y="312134"/>
                        <a:pt x="1563719" y="293656"/>
                      </a:cubicBezTo>
                      <a:cubicBezTo>
                        <a:pt x="1569530" y="311944"/>
                        <a:pt x="1587627" y="329946"/>
                        <a:pt x="1610678" y="329946"/>
                      </a:cubicBezTo>
                      <a:lnTo>
                        <a:pt x="1775365" y="329946"/>
                      </a:lnTo>
                      <a:cubicBezTo>
                        <a:pt x="1804797" y="329946"/>
                        <a:pt x="1829181" y="314611"/>
                        <a:pt x="1845945" y="293656"/>
                      </a:cubicBezTo>
                      <a:cubicBezTo>
                        <a:pt x="1851755" y="311944"/>
                        <a:pt x="1869853" y="329946"/>
                        <a:pt x="1892903" y="329946"/>
                      </a:cubicBezTo>
                      <a:lnTo>
                        <a:pt x="1966341" y="329946"/>
                      </a:lnTo>
                      <a:cubicBezTo>
                        <a:pt x="2008537" y="329946"/>
                        <a:pt x="2042732" y="295751"/>
                        <a:pt x="2042732" y="253556"/>
                      </a:cubicBezTo>
                      <a:lnTo>
                        <a:pt x="2042732" y="2000"/>
                      </a:lnTo>
                      <a:lnTo>
                        <a:pt x="1978057" y="2000"/>
                      </a:lnTo>
                      <a:lnTo>
                        <a:pt x="1978057" y="258890"/>
                      </a:lnTo>
                      <a:close/>
                      <a:moveTo>
                        <a:pt x="155353" y="266891"/>
                      </a:moveTo>
                      <a:cubicBezTo>
                        <a:pt x="140494" y="273653"/>
                        <a:pt x="126016" y="278606"/>
                        <a:pt x="111157" y="278606"/>
                      </a:cubicBezTo>
                      <a:cubicBezTo>
                        <a:pt x="83249" y="278606"/>
                        <a:pt x="64580" y="260699"/>
                        <a:pt x="64580" y="237268"/>
                      </a:cubicBezTo>
                      <a:lnTo>
                        <a:pt x="64580" y="209455"/>
                      </a:lnTo>
                      <a:cubicBezTo>
                        <a:pt x="64580" y="176689"/>
                        <a:pt x="89535" y="161830"/>
                        <a:pt x="122301" y="161830"/>
                      </a:cubicBezTo>
                      <a:cubicBezTo>
                        <a:pt x="133160" y="161830"/>
                        <a:pt x="143637" y="163259"/>
                        <a:pt x="155258" y="164973"/>
                      </a:cubicBezTo>
                      <a:lnTo>
                        <a:pt x="155258" y="266795"/>
                      </a:lnTo>
                      <a:close/>
                      <a:moveTo>
                        <a:pt x="1806702" y="232505"/>
                      </a:moveTo>
                      <a:cubicBezTo>
                        <a:pt x="1806702" y="256413"/>
                        <a:pt x="1787271" y="275939"/>
                        <a:pt x="1763268" y="275939"/>
                      </a:cubicBezTo>
                      <a:lnTo>
                        <a:pt x="1725644" y="275939"/>
                      </a:lnTo>
                      <a:cubicBezTo>
                        <a:pt x="1725644" y="275939"/>
                        <a:pt x="1719072" y="255937"/>
                        <a:pt x="1719072" y="231839"/>
                      </a:cubicBezTo>
                      <a:cubicBezTo>
                        <a:pt x="1719072" y="198215"/>
                        <a:pt x="1731455" y="175165"/>
                        <a:pt x="1762506" y="174784"/>
                      </a:cubicBezTo>
                      <a:lnTo>
                        <a:pt x="1763078" y="174784"/>
                      </a:lnTo>
                      <a:cubicBezTo>
                        <a:pt x="1794129" y="175070"/>
                        <a:pt x="1806607" y="198215"/>
                        <a:pt x="1806607" y="231839"/>
                      </a:cubicBezTo>
                      <a:lnTo>
                        <a:pt x="1806607" y="232601"/>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8" name="Freeform: Shape 77">
                  <a:extLst>
                    <a:ext uri="{FF2B5EF4-FFF2-40B4-BE49-F238E27FC236}">
                      <a16:creationId xmlns:a16="http://schemas.microsoft.com/office/drawing/2014/main" id="{10CD2605-D58B-4C34-9F94-19C0910EE562}"/>
                    </a:ext>
                  </a:extLst>
                </p:cNvPr>
                <p:cNvSpPr/>
                <p:nvPr/>
              </p:nvSpPr>
              <p:spPr>
                <a:xfrm>
                  <a:off x="722947" y="736949"/>
                  <a:ext cx="144494" cy="74294"/>
                </a:xfrm>
                <a:custGeom>
                  <a:avLst/>
                  <a:gdLst>
                    <a:gd name="connsiteX0" fmla="*/ 72200 w 144494"/>
                    <a:gd name="connsiteY0" fmla="*/ 39243 h 74294"/>
                    <a:gd name="connsiteX1" fmla="*/ 107347 w 144494"/>
                    <a:gd name="connsiteY1" fmla="*/ 74295 h 74294"/>
                    <a:gd name="connsiteX2" fmla="*/ 144494 w 144494"/>
                    <a:gd name="connsiteY2" fmla="*/ 37147 h 74294"/>
                    <a:gd name="connsiteX3" fmla="*/ 107347 w 144494"/>
                    <a:gd name="connsiteY3" fmla="*/ 0 h 74294"/>
                    <a:gd name="connsiteX4" fmla="*/ 72200 w 144494"/>
                    <a:gd name="connsiteY4" fmla="*/ 35052 h 74294"/>
                    <a:gd name="connsiteX5" fmla="*/ 37148 w 144494"/>
                    <a:gd name="connsiteY5" fmla="*/ 0 h 74294"/>
                    <a:gd name="connsiteX6" fmla="*/ 0 w 144494"/>
                    <a:gd name="connsiteY6" fmla="*/ 37147 h 74294"/>
                    <a:gd name="connsiteX7" fmla="*/ 37148 w 144494"/>
                    <a:gd name="connsiteY7" fmla="*/ 74295 h 74294"/>
                    <a:gd name="connsiteX8" fmla="*/ 72200 w 144494"/>
                    <a:gd name="connsiteY8" fmla="*/ 39243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4">
                      <a:moveTo>
                        <a:pt x="72200" y="39243"/>
                      </a:moveTo>
                      <a:lnTo>
                        <a:pt x="107347" y="74295"/>
                      </a:lnTo>
                      <a:lnTo>
                        <a:pt x="144494" y="37147"/>
                      </a:lnTo>
                      <a:lnTo>
                        <a:pt x="107347" y="0"/>
                      </a:lnTo>
                      <a:lnTo>
                        <a:pt x="72200" y="35052"/>
                      </a:lnTo>
                      <a:lnTo>
                        <a:pt x="37148" y="0"/>
                      </a:lnTo>
                      <a:lnTo>
                        <a:pt x="0" y="37147"/>
                      </a:lnTo>
                      <a:lnTo>
                        <a:pt x="37148" y="74295"/>
                      </a:lnTo>
                      <a:lnTo>
                        <a:pt x="72200" y="3924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nvGrpSpPr>
              <p:cNvPr id="26" name="Graphic 146">
                <a:extLst>
                  <a:ext uri="{FF2B5EF4-FFF2-40B4-BE49-F238E27FC236}">
                    <a16:creationId xmlns:a16="http://schemas.microsoft.com/office/drawing/2014/main" id="{5BA5F243-5BCA-49E5-8FB8-299331205625}"/>
                  </a:ext>
                </a:extLst>
              </p:cNvPr>
              <p:cNvGrpSpPr/>
              <p:nvPr/>
            </p:nvGrpSpPr>
            <p:grpSpPr>
              <a:xfrm>
                <a:off x="5429" y="1476755"/>
                <a:ext cx="4044790" cy="229076"/>
                <a:chOff x="5429" y="1476755"/>
                <a:chExt cx="4044790" cy="229076"/>
              </a:xfrm>
              <a:solidFill>
                <a:srgbClr val="052976"/>
              </a:solidFill>
            </p:grpSpPr>
            <p:sp>
              <p:nvSpPr>
                <p:cNvPr id="27" name="Freeform: Shape 26">
                  <a:extLst>
                    <a:ext uri="{FF2B5EF4-FFF2-40B4-BE49-F238E27FC236}">
                      <a16:creationId xmlns:a16="http://schemas.microsoft.com/office/drawing/2014/main" id="{F690D811-BF61-491D-A0FC-EB6F3341BD7F}"/>
                    </a:ext>
                  </a:extLst>
                </p:cNvPr>
                <p:cNvSpPr/>
                <p:nvPr/>
              </p:nvSpPr>
              <p:spPr>
                <a:xfrm>
                  <a:off x="5429" y="1486471"/>
                  <a:ext cx="145827" cy="168878"/>
                </a:xfrm>
                <a:custGeom>
                  <a:avLst/>
                  <a:gdLst>
                    <a:gd name="connsiteX0" fmla="*/ 106013 w 145827"/>
                    <a:gd name="connsiteY0" fmla="*/ 168783 h 168878"/>
                    <a:gd name="connsiteX1" fmla="*/ 72676 w 145827"/>
                    <a:gd name="connsiteY1" fmla="*/ 118205 h 168878"/>
                    <a:gd name="connsiteX2" fmla="*/ 50768 w 145827"/>
                    <a:gd name="connsiteY2" fmla="*/ 105346 h 168878"/>
                    <a:gd name="connsiteX3" fmla="*/ 34195 w 145827"/>
                    <a:gd name="connsiteY3" fmla="*/ 105346 h 168878"/>
                    <a:gd name="connsiteX4" fmla="*/ 34195 w 145827"/>
                    <a:gd name="connsiteY4" fmla="*/ 168783 h 168878"/>
                    <a:gd name="connsiteX5" fmla="*/ 0 w 145827"/>
                    <a:gd name="connsiteY5" fmla="*/ 168783 h 168878"/>
                    <a:gd name="connsiteX6" fmla="*/ 0 w 145827"/>
                    <a:gd name="connsiteY6" fmla="*/ 0 h 168878"/>
                    <a:gd name="connsiteX7" fmla="*/ 69914 w 145827"/>
                    <a:gd name="connsiteY7" fmla="*/ 0 h 168878"/>
                    <a:gd name="connsiteX8" fmla="*/ 132683 w 145827"/>
                    <a:gd name="connsiteY8" fmla="*/ 50578 h 168878"/>
                    <a:gd name="connsiteX9" fmla="*/ 93345 w 145827"/>
                    <a:gd name="connsiteY9" fmla="*/ 99632 h 168878"/>
                    <a:gd name="connsiteX10" fmla="*/ 116586 w 145827"/>
                    <a:gd name="connsiteY10" fmla="*/ 123920 h 168878"/>
                    <a:gd name="connsiteX11" fmla="*/ 145828 w 145827"/>
                    <a:gd name="connsiteY11" fmla="*/ 168878 h 168878"/>
                    <a:gd name="connsiteX12" fmla="*/ 106013 w 145827"/>
                    <a:gd name="connsiteY12" fmla="*/ 168878 h 168878"/>
                    <a:gd name="connsiteX13" fmla="*/ 66675 w 145827"/>
                    <a:gd name="connsiteY13" fmla="*/ 80010 h 168878"/>
                    <a:gd name="connsiteX14" fmla="*/ 98298 w 145827"/>
                    <a:gd name="connsiteY14" fmla="*/ 53530 h 168878"/>
                    <a:gd name="connsiteX15" fmla="*/ 66675 w 145827"/>
                    <a:gd name="connsiteY15" fmla="*/ 28194 h 168878"/>
                    <a:gd name="connsiteX16" fmla="*/ 34195 w 145827"/>
                    <a:gd name="connsiteY16" fmla="*/ 28194 h 168878"/>
                    <a:gd name="connsiteX17" fmla="*/ 34195 w 145827"/>
                    <a:gd name="connsiteY17" fmla="*/ 80010 h 168878"/>
                    <a:gd name="connsiteX18" fmla="*/ 66675 w 145827"/>
                    <a:gd name="connsiteY18" fmla="*/ 80010 h 16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827" h="168878">
                      <a:moveTo>
                        <a:pt x="106013" y="168783"/>
                      </a:moveTo>
                      <a:lnTo>
                        <a:pt x="72676" y="118205"/>
                      </a:lnTo>
                      <a:cubicBezTo>
                        <a:pt x="67342" y="110204"/>
                        <a:pt x="60198" y="105346"/>
                        <a:pt x="50768" y="105346"/>
                      </a:cubicBezTo>
                      <a:lnTo>
                        <a:pt x="34195" y="105346"/>
                      </a:lnTo>
                      <a:lnTo>
                        <a:pt x="34195" y="168783"/>
                      </a:lnTo>
                      <a:lnTo>
                        <a:pt x="0" y="168783"/>
                      </a:lnTo>
                      <a:lnTo>
                        <a:pt x="0" y="0"/>
                      </a:lnTo>
                      <a:lnTo>
                        <a:pt x="69914" y="0"/>
                      </a:lnTo>
                      <a:cubicBezTo>
                        <a:pt x="104775" y="0"/>
                        <a:pt x="132683" y="16383"/>
                        <a:pt x="132683" y="50578"/>
                      </a:cubicBezTo>
                      <a:cubicBezTo>
                        <a:pt x="132683" y="76200"/>
                        <a:pt x="117158" y="92964"/>
                        <a:pt x="93345" y="99632"/>
                      </a:cubicBezTo>
                      <a:cubicBezTo>
                        <a:pt x="102775" y="106299"/>
                        <a:pt x="110109" y="114300"/>
                        <a:pt x="116586" y="123920"/>
                      </a:cubicBezTo>
                      <a:lnTo>
                        <a:pt x="145828" y="168878"/>
                      </a:lnTo>
                      <a:lnTo>
                        <a:pt x="106013" y="168878"/>
                      </a:lnTo>
                      <a:close/>
                      <a:moveTo>
                        <a:pt x="66675" y="80010"/>
                      </a:moveTo>
                      <a:cubicBezTo>
                        <a:pt x="84296" y="80010"/>
                        <a:pt x="98965" y="71438"/>
                        <a:pt x="98298" y="53530"/>
                      </a:cubicBezTo>
                      <a:cubicBezTo>
                        <a:pt x="97631" y="36290"/>
                        <a:pt x="83630" y="28194"/>
                        <a:pt x="66675" y="28194"/>
                      </a:cubicBezTo>
                      <a:lnTo>
                        <a:pt x="34195" y="28194"/>
                      </a:lnTo>
                      <a:lnTo>
                        <a:pt x="34195" y="80010"/>
                      </a:lnTo>
                      <a:lnTo>
                        <a:pt x="66675" y="8001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28" name="Freeform: Shape 27">
                  <a:extLst>
                    <a:ext uri="{FF2B5EF4-FFF2-40B4-BE49-F238E27FC236}">
                      <a16:creationId xmlns:a16="http://schemas.microsoft.com/office/drawing/2014/main" id="{BB78BA10-101B-4CF0-9F90-11C4BC02D200}"/>
                    </a:ext>
                  </a:extLst>
                </p:cNvPr>
                <p:cNvSpPr/>
                <p:nvPr/>
              </p:nvSpPr>
              <p:spPr>
                <a:xfrm>
                  <a:off x="155067" y="1531810"/>
                  <a:ext cx="129539" cy="125541"/>
                </a:xfrm>
                <a:custGeom>
                  <a:avLst/>
                  <a:gdLst>
                    <a:gd name="connsiteX0" fmla="*/ 129445 w 129539"/>
                    <a:gd name="connsiteY0" fmla="*/ 62579 h 125541"/>
                    <a:gd name="connsiteX1" fmla="*/ 64484 w 129539"/>
                    <a:gd name="connsiteY1" fmla="*/ 125539 h 125541"/>
                    <a:gd name="connsiteX2" fmla="*/ 0 w 129539"/>
                    <a:gd name="connsiteY2" fmla="*/ 62579 h 125541"/>
                    <a:gd name="connsiteX3" fmla="*/ 64770 w 129539"/>
                    <a:gd name="connsiteY3" fmla="*/ 0 h 125541"/>
                    <a:gd name="connsiteX4" fmla="*/ 129540 w 129539"/>
                    <a:gd name="connsiteY4" fmla="*/ 62579 h 125541"/>
                    <a:gd name="connsiteX5" fmla="*/ 95059 w 129539"/>
                    <a:gd name="connsiteY5" fmla="*/ 62579 h 125541"/>
                    <a:gd name="connsiteX6" fmla="*/ 64484 w 129539"/>
                    <a:gd name="connsiteY6" fmla="*/ 28194 h 125541"/>
                    <a:gd name="connsiteX7" fmla="*/ 34195 w 129539"/>
                    <a:gd name="connsiteY7" fmla="*/ 63055 h 125541"/>
                    <a:gd name="connsiteX8" fmla="*/ 64484 w 129539"/>
                    <a:gd name="connsiteY8" fmla="*/ 97441 h 125541"/>
                    <a:gd name="connsiteX9" fmla="*/ 95059 w 129539"/>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9" h="125541">
                      <a:moveTo>
                        <a:pt x="129445" y="62579"/>
                      </a:moveTo>
                      <a:cubicBezTo>
                        <a:pt x="129445" y="101060"/>
                        <a:pt x="102965" y="125825"/>
                        <a:pt x="64484" y="125539"/>
                      </a:cubicBezTo>
                      <a:cubicBezTo>
                        <a:pt x="26003" y="125539"/>
                        <a:pt x="0" y="100774"/>
                        <a:pt x="0" y="62579"/>
                      </a:cubicBezTo>
                      <a:cubicBezTo>
                        <a:pt x="0" y="24384"/>
                        <a:pt x="26479" y="190"/>
                        <a:pt x="64770" y="0"/>
                      </a:cubicBezTo>
                      <a:cubicBezTo>
                        <a:pt x="103061" y="0"/>
                        <a:pt x="129540" y="24289"/>
                        <a:pt x="129540" y="62579"/>
                      </a:cubicBezTo>
                      <a:close/>
                      <a:moveTo>
                        <a:pt x="95059" y="62579"/>
                      </a:moveTo>
                      <a:cubicBezTo>
                        <a:pt x="95059" y="43053"/>
                        <a:pt x="84296" y="28194"/>
                        <a:pt x="64484" y="28194"/>
                      </a:cubicBezTo>
                      <a:cubicBezTo>
                        <a:pt x="44672" y="28194"/>
                        <a:pt x="34195" y="43243"/>
                        <a:pt x="34195" y="63055"/>
                      </a:cubicBezTo>
                      <a:cubicBezTo>
                        <a:pt x="34195" y="82867"/>
                        <a:pt x="44767" y="97441"/>
                        <a:pt x="64484" y="97441"/>
                      </a:cubicBezTo>
                      <a:cubicBezTo>
                        <a:pt x="84201" y="97441"/>
                        <a:pt x="95059" y="82391"/>
                        <a:pt x="95059"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29" name="Freeform: Shape 28">
                  <a:extLst>
                    <a:ext uri="{FF2B5EF4-FFF2-40B4-BE49-F238E27FC236}">
                      <a16:creationId xmlns:a16="http://schemas.microsoft.com/office/drawing/2014/main" id="{B7F7D429-4208-4D4B-80C6-09F85B0D3C05}"/>
                    </a:ext>
                  </a:extLst>
                </p:cNvPr>
                <p:cNvSpPr/>
                <p:nvPr/>
              </p:nvSpPr>
              <p:spPr>
                <a:xfrm>
                  <a:off x="291369" y="1535525"/>
                  <a:ext cx="131159" cy="170306"/>
                </a:xfrm>
                <a:custGeom>
                  <a:avLst/>
                  <a:gdLst>
                    <a:gd name="connsiteX0" fmla="*/ 37814 w 131159"/>
                    <a:gd name="connsiteY0" fmla="*/ 0 h 170306"/>
                    <a:gd name="connsiteX1" fmla="*/ 70485 w 131159"/>
                    <a:gd name="connsiteY1" fmla="*/ 81248 h 170306"/>
                    <a:gd name="connsiteX2" fmla="*/ 98679 w 131159"/>
                    <a:gd name="connsiteY2" fmla="*/ 0 h 170306"/>
                    <a:gd name="connsiteX3" fmla="*/ 131159 w 131159"/>
                    <a:gd name="connsiteY3" fmla="*/ 0 h 170306"/>
                    <a:gd name="connsiteX4" fmla="*/ 67056 w 131159"/>
                    <a:gd name="connsiteY4" fmla="*/ 170307 h 170306"/>
                    <a:gd name="connsiteX5" fmla="*/ 36767 w 131159"/>
                    <a:gd name="connsiteY5" fmla="*/ 170307 h 170306"/>
                    <a:gd name="connsiteX6" fmla="*/ 55435 w 131159"/>
                    <a:gd name="connsiteY6" fmla="*/ 119348 h 170306"/>
                    <a:gd name="connsiteX7" fmla="*/ 0 w 131159"/>
                    <a:gd name="connsiteY7" fmla="*/ 0 h 170306"/>
                    <a:gd name="connsiteX8" fmla="*/ 37814 w 131159"/>
                    <a:gd name="connsiteY8" fmla="*/ 0 h 17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59" h="170306">
                      <a:moveTo>
                        <a:pt x="37814" y="0"/>
                      </a:moveTo>
                      <a:lnTo>
                        <a:pt x="70485" y="81248"/>
                      </a:lnTo>
                      <a:lnTo>
                        <a:pt x="98679" y="0"/>
                      </a:lnTo>
                      <a:lnTo>
                        <a:pt x="131159" y="0"/>
                      </a:lnTo>
                      <a:lnTo>
                        <a:pt x="67056" y="170307"/>
                      </a:lnTo>
                      <a:lnTo>
                        <a:pt x="36767" y="170307"/>
                      </a:lnTo>
                      <a:lnTo>
                        <a:pt x="55435" y="119348"/>
                      </a:lnTo>
                      <a:lnTo>
                        <a:pt x="0" y="0"/>
                      </a:lnTo>
                      <a:lnTo>
                        <a:pt x="37814"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0" name="Freeform: Shape 29">
                  <a:extLst>
                    <a:ext uri="{FF2B5EF4-FFF2-40B4-BE49-F238E27FC236}">
                      <a16:creationId xmlns:a16="http://schemas.microsoft.com/office/drawing/2014/main" id="{FABBB91C-9B64-4632-8BA0-A5047D5AC42C}"/>
                    </a:ext>
                  </a:extLst>
                </p:cNvPr>
                <p:cNvSpPr/>
                <p:nvPr/>
              </p:nvSpPr>
              <p:spPr>
                <a:xfrm>
                  <a:off x="429577" y="1531524"/>
                  <a:ext cx="124587" cy="125920"/>
                </a:xfrm>
                <a:custGeom>
                  <a:avLst/>
                  <a:gdLst>
                    <a:gd name="connsiteX0" fmla="*/ 124587 w 124587"/>
                    <a:gd name="connsiteY0" fmla="*/ 3524 h 125920"/>
                    <a:gd name="connsiteX1" fmla="*/ 124587 w 124587"/>
                    <a:gd name="connsiteY1" fmla="*/ 123730 h 125920"/>
                    <a:gd name="connsiteX2" fmla="*/ 92297 w 124587"/>
                    <a:gd name="connsiteY2" fmla="*/ 123730 h 125920"/>
                    <a:gd name="connsiteX3" fmla="*/ 92297 w 124587"/>
                    <a:gd name="connsiteY3" fmla="*/ 105251 h 125920"/>
                    <a:gd name="connsiteX4" fmla="*/ 51626 w 124587"/>
                    <a:gd name="connsiteY4" fmla="*/ 125921 h 125920"/>
                    <a:gd name="connsiteX5" fmla="*/ 0 w 124587"/>
                    <a:gd name="connsiteY5" fmla="*/ 62960 h 125920"/>
                    <a:gd name="connsiteX6" fmla="*/ 51626 w 124587"/>
                    <a:gd name="connsiteY6" fmla="*/ 0 h 125920"/>
                    <a:gd name="connsiteX7" fmla="*/ 92297 w 124587"/>
                    <a:gd name="connsiteY7" fmla="*/ 20860 h 125920"/>
                    <a:gd name="connsiteX8" fmla="*/ 92297 w 124587"/>
                    <a:gd name="connsiteY8" fmla="*/ 3620 h 125920"/>
                    <a:gd name="connsiteX9" fmla="*/ 124587 w 124587"/>
                    <a:gd name="connsiteY9" fmla="*/ 3620 h 125920"/>
                    <a:gd name="connsiteX10" fmla="*/ 90392 w 124587"/>
                    <a:gd name="connsiteY10" fmla="*/ 63151 h 125920"/>
                    <a:gd name="connsiteX11" fmla="*/ 90392 w 124587"/>
                    <a:gd name="connsiteY11" fmla="*/ 62484 h 125920"/>
                    <a:gd name="connsiteX12" fmla="*/ 62484 w 124587"/>
                    <a:gd name="connsiteY12" fmla="*/ 28099 h 125920"/>
                    <a:gd name="connsiteX13" fmla="*/ 34576 w 124587"/>
                    <a:gd name="connsiteY13" fmla="*/ 62675 h 125920"/>
                    <a:gd name="connsiteX14" fmla="*/ 62770 w 124587"/>
                    <a:gd name="connsiteY14" fmla="*/ 97727 h 125920"/>
                    <a:gd name="connsiteX15" fmla="*/ 90488 w 124587"/>
                    <a:gd name="connsiteY15" fmla="*/ 6315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87" h="125920">
                      <a:moveTo>
                        <a:pt x="124587" y="3524"/>
                      </a:moveTo>
                      <a:lnTo>
                        <a:pt x="124587" y="123730"/>
                      </a:lnTo>
                      <a:lnTo>
                        <a:pt x="92297" y="123730"/>
                      </a:lnTo>
                      <a:lnTo>
                        <a:pt x="92297" y="105251"/>
                      </a:lnTo>
                      <a:cubicBezTo>
                        <a:pt x="83725" y="117920"/>
                        <a:pt x="70390" y="125921"/>
                        <a:pt x="51626" y="125921"/>
                      </a:cubicBezTo>
                      <a:cubicBezTo>
                        <a:pt x="16764" y="125921"/>
                        <a:pt x="0" y="98012"/>
                        <a:pt x="0" y="62960"/>
                      </a:cubicBezTo>
                      <a:cubicBezTo>
                        <a:pt x="0" y="27908"/>
                        <a:pt x="16574" y="0"/>
                        <a:pt x="51626" y="0"/>
                      </a:cubicBezTo>
                      <a:cubicBezTo>
                        <a:pt x="70295" y="0"/>
                        <a:pt x="83630" y="8001"/>
                        <a:pt x="92297" y="20860"/>
                      </a:cubicBezTo>
                      <a:lnTo>
                        <a:pt x="92297" y="3620"/>
                      </a:lnTo>
                      <a:lnTo>
                        <a:pt x="124587" y="3620"/>
                      </a:lnTo>
                      <a:close/>
                      <a:moveTo>
                        <a:pt x="90392" y="63151"/>
                      </a:moveTo>
                      <a:lnTo>
                        <a:pt x="90392" y="62484"/>
                      </a:lnTo>
                      <a:cubicBezTo>
                        <a:pt x="90202" y="43529"/>
                        <a:pt x="81344" y="28099"/>
                        <a:pt x="62484" y="28099"/>
                      </a:cubicBezTo>
                      <a:cubicBezTo>
                        <a:pt x="43625" y="28099"/>
                        <a:pt x="34576" y="43625"/>
                        <a:pt x="34576" y="62675"/>
                      </a:cubicBezTo>
                      <a:cubicBezTo>
                        <a:pt x="34576" y="81725"/>
                        <a:pt x="43434" y="97727"/>
                        <a:pt x="62770" y="97727"/>
                      </a:cubicBezTo>
                      <a:cubicBezTo>
                        <a:pt x="82106" y="97727"/>
                        <a:pt x="90488" y="82201"/>
                        <a:pt x="90488" y="63151"/>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1" name="Freeform: Shape 30">
                  <a:extLst>
                    <a:ext uri="{FF2B5EF4-FFF2-40B4-BE49-F238E27FC236}">
                      <a16:creationId xmlns:a16="http://schemas.microsoft.com/office/drawing/2014/main" id="{A42CB5B7-9E41-4D20-80D2-12BEB0401854}"/>
                    </a:ext>
                  </a:extLst>
                </p:cNvPr>
                <p:cNvSpPr/>
                <p:nvPr/>
              </p:nvSpPr>
              <p:spPr>
                <a:xfrm>
                  <a:off x="581215" y="1483709"/>
                  <a:ext cx="32670" cy="171640"/>
                </a:xfrm>
                <a:custGeom>
                  <a:avLst/>
                  <a:gdLst>
                    <a:gd name="connsiteX0" fmla="*/ 32671 w 32670"/>
                    <a:gd name="connsiteY0" fmla="*/ 0 h 171640"/>
                    <a:gd name="connsiteX1" fmla="*/ 32671 w 32670"/>
                    <a:gd name="connsiteY1" fmla="*/ 171640 h 171640"/>
                    <a:gd name="connsiteX2" fmla="*/ 0 w 32670"/>
                    <a:gd name="connsiteY2" fmla="*/ 171640 h 171640"/>
                    <a:gd name="connsiteX3" fmla="*/ 0 w 32670"/>
                    <a:gd name="connsiteY3" fmla="*/ 0 h 171640"/>
                    <a:gd name="connsiteX4" fmla="*/ 32671 w 32670"/>
                    <a:gd name="connsiteY4" fmla="*/ 0 h 17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0" h="171640">
                      <a:moveTo>
                        <a:pt x="32671" y="0"/>
                      </a:moveTo>
                      <a:lnTo>
                        <a:pt x="32671" y="171640"/>
                      </a:lnTo>
                      <a:lnTo>
                        <a:pt x="0" y="171640"/>
                      </a:lnTo>
                      <a:lnTo>
                        <a:pt x="0" y="0"/>
                      </a:lnTo>
                      <a:lnTo>
                        <a:pt x="32671"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2" name="Freeform: Shape 31">
                  <a:extLst>
                    <a:ext uri="{FF2B5EF4-FFF2-40B4-BE49-F238E27FC236}">
                      <a16:creationId xmlns:a16="http://schemas.microsoft.com/office/drawing/2014/main" id="{C414167B-DC2F-4C5A-9DED-47E43E5F2630}"/>
                    </a:ext>
                  </a:extLst>
                </p:cNvPr>
                <p:cNvSpPr/>
                <p:nvPr/>
              </p:nvSpPr>
              <p:spPr>
                <a:xfrm>
                  <a:off x="681704" y="1483709"/>
                  <a:ext cx="137350" cy="173831"/>
                </a:xfrm>
                <a:custGeom>
                  <a:avLst/>
                  <a:gdLst>
                    <a:gd name="connsiteX0" fmla="*/ 135827 w 137350"/>
                    <a:gd name="connsiteY0" fmla="*/ 9906 h 173831"/>
                    <a:gd name="connsiteX1" fmla="*/ 135827 w 137350"/>
                    <a:gd name="connsiteY1" fmla="*/ 35242 h 173831"/>
                    <a:gd name="connsiteX2" fmla="*/ 133255 w 137350"/>
                    <a:gd name="connsiteY2" fmla="*/ 37433 h 173831"/>
                    <a:gd name="connsiteX3" fmla="*/ 92012 w 137350"/>
                    <a:gd name="connsiteY3" fmla="*/ 28004 h 173831"/>
                    <a:gd name="connsiteX4" fmla="*/ 35909 w 137350"/>
                    <a:gd name="connsiteY4" fmla="*/ 86677 h 173831"/>
                    <a:gd name="connsiteX5" fmla="*/ 93726 w 137350"/>
                    <a:gd name="connsiteY5" fmla="*/ 146209 h 173831"/>
                    <a:gd name="connsiteX6" fmla="*/ 134588 w 137350"/>
                    <a:gd name="connsiteY6" fmla="*/ 135255 h 173831"/>
                    <a:gd name="connsiteX7" fmla="*/ 137350 w 137350"/>
                    <a:gd name="connsiteY7" fmla="*/ 137446 h 173831"/>
                    <a:gd name="connsiteX8" fmla="*/ 137350 w 137350"/>
                    <a:gd name="connsiteY8" fmla="*/ 164116 h 173831"/>
                    <a:gd name="connsiteX9" fmla="*/ 90488 w 137350"/>
                    <a:gd name="connsiteY9" fmla="*/ 173831 h 173831"/>
                    <a:gd name="connsiteX10" fmla="*/ 0 w 137350"/>
                    <a:gd name="connsiteY10" fmla="*/ 85630 h 173831"/>
                    <a:gd name="connsiteX11" fmla="*/ 83248 w 137350"/>
                    <a:gd name="connsiteY11" fmla="*/ 0 h 173831"/>
                    <a:gd name="connsiteX12" fmla="*/ 135922 w 137350"/>
                    <a:gd name="connsiteY12" fmla="*/ 9906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50" h="173831">
                      <a:moveTo>
                        <a:pt x="135827" y="9906"/>
                      </a:moveTo>
                      <a:lnTo>
                        <a:pt x="135827" y="35242"/>
                      </a:lnTo>
                      <a:lnTo>
                        <a:pt x="133255" y="37433"/>
                      </a:lnTo>
                      <a:cubicBezTo>
                        <a:pt x="119539" y="31813"/>
                        <a:pt x="106204" y="28004"/>
                        <a:pt x="92012" y="28004"/>
                      </a:cubicBezTo>
                      <a:cubicBezTo>
                        <a:pt x="56483" y="28004"/>
                        <a:pt x="35909" y="51911"/>
                        <a:pt x="35909" y="86677"/>
                      </a:cubicBezTo>
                      <a:cubicBezTo>
                        <a:pt x="35909" y="121444"/>
                        <a:pt x="57817" y="146209"/>
                        <a:pt x="93726" y="146209"/>
                      </a:cubicBezTo>
                      <a:cubicBezTo>
                        <a:pt x="108109" y="146209"/>
                        <a:pt x="121634" y="142304"/>
                        <a:pt x="134588" y="135255"/>
                      </a:cubicBezTo>
                      <a:lnTo>
                        <a:pt x="137350" y="137446"/>
                      </a:lnTo>
                      <a:lnTo>
                        <a:pt x="137350" y="164116"/>
                      </a:lnTo>
                      <a:cubicBezTo>
                        <a:pt x="122111" y="170307"/>
                        <a:pt x="107061" y="173831"/>
                        <a:pt x="90488" y="173831"/>
                      </a:cubicBezTo>
                      <a:cubicBezTo>
                        <a:pt x="36481" y="173831"/>
                        <a:pt x="0" y="139827"/>
                        <a:pt x="0" y="85630"/>
                      </a:cubicBezTo>
                      <a:cubicBezTo>
                        <a:pt x="0" y="34671"/>
                        <a:pt x="32004" y="0"/>
                        <a:pt x="83248" y="0"/>
                      </a:cubicBezTo>
                      <a:cubicBezTo>
                        <a:pt x="101727" y="0"/>
                        <a:pt x="118967" y="3048"/>
                        <a:pt x="135922" y="9906"/>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3" name="Freeform: Shape 32">
                  <a:extLst>
                    <a:ext uri="{FF2B5EF4-FFF2-40B4-BE49-F238E27FC236}">
                      <a16:creationId xmlns:a16="http://schemas.microsoft.com/office/drawing/2014/main" id="{65F67480-B2F0-4DCA-A2A1-4030C0CB5AF4}"/>
                    </a:ext>
                  </a:extLst>
                </p:cNvPr>
                <p:cNvSpPr/>
                <p:nvPr/>
              </p:nvSpPr>
              <p:spPr>
                <a:xfrm>
                  <a:off x="832770" y="1531810"/>
                  <a:ext cx="129539" cy="125541"/>
                </a:xfrm>
                <a:custGeom>
                  <a:avLst/>
                  <a:gdLst>
                    <a:gd name="connsiteX0" fmla="*/ 129445 w 129539"/>
                    <a:gd name="connsiteY0" fmla="*/ 62579 h 125541"/>
                    <a:gd name="connsiteX1" fmla="*/ 64484 w 129539"/>
                    <a:gd name="connsiteY1" fmla="*/ 125539 h 125541"/>
                    <a:gd name="connsiteX2" fmla="*/ 0 w 129539"/>
                    <a:gd name="connsiteY2" fmla="*/ 62579 h 125541"/>
                    <a:gd name="connsiteX3" fmla="*/ 64770 w 129539"/>
                    <a:gd name="connsiteY3" fmla="*/ 0 h 125541"/>
                    <a:gd name="connsiteX4" fmla="*/ 129540 w 129539"/>
                    <a:gd name="connsiteY4" fmla="*/ 62579 h 125541"/>
                    <a:gd name="connsiteX5" fmla="*/ 95060 w 129539"/>
                    <a:gd name="connsiteY5" fmla="*/ 62579 h 125541"/>
                    <a:gd name="connsiteX6" fmla="*/ 64484 w 129539"/>
                    <a:gd name="connsiteY6" fmla="*/ 28194 h 125541"/>
                    <a:gd name="connsiteX7" fmla="*/ 34195 w 129539"/>
                    <a:gd name="connsiteY7" fmla="*/ 63055 h 125541"/>
                    <a:gd name="connsiteX8" fmla="*/ 64484 w 129539"/>
                    <a:gd name="connsiteY8" fmla="*/ 97441 h 125541"/>
                    <a:gd name="connsiteX9" fmla="*/ 95060 w 129539"/>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9" h="125541">
                      <a:moveTo>
                        <a:pt x="129445" y="62579"/>
                      </a:moveTo>
                      <a:cubicBezTo>
                        <a:pt x="129445" y="101060"/>
                        <a:pt x="102965" y="125825"/>
                        <a:pt x="64484" y="125539"/>
                      </a:cubicBezTo>
                      <a:cubicBezTo>
                        <a:pt x="26003" y="125539"/>
                        <a:pt x="0" y="100774"/>
                        <a:pt x="0" y="62579"/>
                      </a:cubicBezTo>
                      <a:cubicBezTo>
                        <a:pt x="0" y="24384"/>
                        <a:pt x="26479" y="190"/>
                        <a:pt x="64770" y="0"/>
                      </a:cubicBezTo>
                      <a:cubicBezTo>
                        <a:pt x="103061" y="0"/>
                        <a:pt x="129540" y="24289"/>
                        <a:pt x="129540" y="62579"/>
                      </a:cubicBezTo>
                      <a:close/>
                      <a:moveTo>
                        <a:pt x="95060" y="62579"/>
                      </a:moveTo>
                      <a:cubicBezTo>
                        <a:pt x="95060" y="43053"/>
                        <a:pt x="84296" y="28194"/>
                        <a:pt x="64484" y="28194"/>
                      </a:cubicBezTo>
                      <a:cubicBezTo>
                        <a:pt x="44672" y="28194"/>
                        <a:pt x="34195" y="43243"/>
                        <a:pt x="34195" y="63055"/>
                      </a:cubicBezTo>
                      <a:cubicBezTo>
                        <a:pt x="34195" y="82867"/>
                        <a:pt x="44767" y="97441"/>
                        <a:pt x="64484" y="97441"/>
                      </a:cubicBezTo>
                      <a:cubicBezTo>
                        <a:pt x="84201" y="97441"/>
                        <a:pt x="95060" y="82391"/>
                        <a:pt x="95060"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4" name="Freeform: Shape 33">
                  <a:extLst>
                    <a:ext uri="{FF2B5EF4-FFF2-40B4-BE49-F238E27FC236}">
                      <a16:creationId xmlns:a16="http://schemas.microsoft.com/office/drawing/2014/main" id="{4D260DFF-5628-49FA-B7AF-1BA3A85B05B8}"/>
                    </a:ext>
                  </a:extLst>
                </p:cNvPr>
                <p:cNvSpPr/>
                <p:nvPr/>
              </p:nvSpPr>
              <p:spPr>
                <a:xfrm>
                  <a:off x="982503" y="1531810"/>
                  <a:ext cx="193452" cy="123443"/>
                </a:xfrm>
                <a:custGeom>
                  <a:avLst/>
                  <a:gdLst>
                    <a:gd name="connsiteX0" fmla="*/ 193453 w 193452"/>
                    <a:gd name="connsiteY0" fmla="*/ 52483 h 123443"/>
                    <a:gd name="connsiteX1" fmla="*/ 193453 w 193452"/>
                    <a:gd name="connsiteY1" fmla="*/ 123444 h 123443"/>
                    <a:gd name="connsiteX2" fmla="*/ 160973 w 193452"/>
                    <a:gd name="connsiteY2" fmla="*/ 123444 h 123443"/>
                    <a:gd name="connsiteX3" fmla="*/ 160973 w 193452"/>
                    <a:gd name="connsiteY3" fmla="*/ 60865 h 123443"/>
                    <a:gd name="connsiteX4" fmla="*/ 137922 w 193452"/>
                    <a:gd name="connsiteY4" fmla="*/ 28194 h 123443"/>
                    <a:gd name="connsiteX5" fmla="*/ 112967 w 193452"/>
                    <a:gd name="connsiteY5" fmla="*/ 69437 h 123443"/>
                    <a:gd name="connsiteX6" fmla="*/ 112967 w 193452"/>
                    <a:gd name="connsiteY6" fmla="*/ 123444 h 123443"/>
                    <a:gd name="connsiteX7" fmla="*/ 80486 w 193452"/>
                    <a:gd name="connsiteY7" fmla="*/ 123444 h 123443"/>
                    <a:gd name="connsiteX8" fmla="*/ 80486 w 193452"/>
                    <a:gd name="connsiteY8" fmla="*/ 60865 h 123443"/>
                    <a:gd name="connsiteX9" fmla="*/ 57436 w 193452"/>
                    <a:gd name="connsiteY9" fmla="*/ 28194 h 123443"/>
                    <a:gd name="connsiteX10" fmla="*/ 32480 w 193452"/>
                    <a:gd name="connsiteY10" fmla="*/ 69437 h 123443"/>
                    <a:gd name="connsiteX11" fmla="*/ 32480 w 193452"/>
                    <a:gd name="connsiteY11" fmla="*/ 123444 h 123443"/>
                    <a:gd name="connsiteX12" fmla="*/ 0 w 193452"/>
                    <a:gd name="connsiteY12" fmla="*/ 123444 h 123443"/>
                    <a:gd name="connsiteX13" fmla="*/ 0 w 193452"/>
                    <a:gd name="connsiteY13" fmla="*/ 3238 h 123443"/>
                    <a:gd name="connsiteX14" fmla="*/ 30766 w 193452"/>
                    <a:gd name="connsiteY14" fmla="*/ 3238 h 123443"/>
                    <a:gd name="connsiteX15" fmla="*/ 30766 w 193452"/>
                    <a:gd name="connsiteY15" fmla="*/ 22574 h 123443"/>
                    <a:gd name="connsiteX16" fmla="*/ 69913 w 193452"/>
                    <a:gd name="connsiteY16" fmla="*/ 0 h 123443"/>
                    <a:gd name="connsiteX17" fmla="*/ 108871 w 193452"/>
                    <a:gd name="connsiteY17" fmla="*/ 26860 h 123443"/>
                    <a:gd name="connsiteX18" fmla="*/ 150400 w 193452"/>
                    <a:gd name="connsiteY18" fmla="*/ 0 h 123443"/>
                    <a:gd name="connsiteX19" fmla="*/ 193453 w 193452"/>
                    <a:gd name="connsiteY19" fmla="*/ 52483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452" h="123443">
                      <a:moveTo>
                        <a:pt x="193453" y="52483"/>
                      </a:moveTo>
                      <a:lnTo>
                        <a:pt x="193453" y="123444"/>
                      </a:lnTo>
                      <a:lnTo>
                        <a:pt x="160973" y="123444"/>
                      </a:lnTo>
                      <a:lnTo>
                        <a:pt x="160973" y="60865"/>
                      </a:lnTo>
                      <a:cubicBezTo>
                        <a:pt x="160973" y="43243"/>
                        <a:pt x="156210" y="28194"/>
                        <a:pt x="137922" y="28194"/>
                      </a:cubicBezTo>
                      <a:cubicBezTo>
                        <a:pt x="117538" y="28194"/>
                        <a:pt x="113633" y="47720"/>
                        <a:pt x="112967" y="69437"/>
                      </a:cubicBezTo>
                      <a:lnTo>
                        <a:pt x="112967" y="123444"/>
                      </a:lnTo>
                      <a:lnTo>
                        <a:pt x="80486" y="123444"/>
                      </a:lnTo>
                      <a:lnTo>
                        <a:pt x="80486" y="60865"/>
                      </a:lnTo>
                      <a:cubicBezTo>
                        <a:pt x="80486" y="43243"/>
                        <a:pt x="75724" y="28194"/>
                        <a:pt x="57436" y="28194"/>
                      </a:cubicBezTo>
                      <a:cubicBezTo>
                        <a:pt x="37052" y="28194"/>
                        <a:pt x="33147" y="47720"/>
                        <a:pt x="32480" y="69437"/>
                      </a:cubicBezTo>
                      <a:lnTo>
                        <a:pt x="32480" y="123444"/>
                      </a:lnTo>
                      <a:lnTo>
                        <a:pt x="0" y="123444"/>
                      </a:lnTo>
                      <a:lnTo>
                        <a:pt x="0" y="3238"/>
                      </a:lnTo>
                      <a:lnTo>
                        <a:pt x="30766" y="3238"/>
                      </a:lnTo>
                      <a:lnTo>
                        <a:pt x="30766" y="22574"/>
                      </a:lnTo>
                      <a:cubicBezTo>
                        <a:pt x="38481" y="8858"/>
                        <a:pt x="51435" y="0"/>
                        <a:pt x="69913" y="0"/>
                      </a:cubicBezTo>
                      <a:cubicBezTo>
                        <a:pt x="90297" y="0"/>
                        <a:pt x="103061" y="10763"/>
                        <a:pt x="108871" y="26860"/>
                      </a:cubicBezTo>
                      <a:cubicBezTo>
                        <a:pt x="116396" y="10763"/>
                        <a:pt x="129921" y="0"/>
                        <a:pt x="150400" y="0"/>
                      </a:cubicBezTo>
                      <a:cubicBezTo>
                        <a:pt x="180499" y="0"/>
                        <a:pt x="193453" y="23241"/>
                        <a:pt x="193453" y="52483"/>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5" name="Freeform: Shape 34">
                  <a:extLst>
                    <a:ext uri="{FF2B5EF4-FFF2-40B4-BE49-F238E27FC236}">
                      <a16:creationId xmlns:a16="http://schemas.microsoft.com/office/drawing/2014/main" id="{4C1843EB-88AF-4654-A061-8005CD3E8E29}"/>
                    </a:ext>
                  </a:extLst>
                </p:cNvPr>
                <p:cNvSpPr/>
                <p:nvPr/>
              </p:nvSpPr>
              <p:spPr>
                <a:xfrm>
                  <a:off x="1200626" y="1531810"/>
                  <a:ext cx="193452" cy="123443"/>
                </a:xfrm>
                <a:custGeom>
                  <a:avLst/>
                  <a:gdLst>
                    <a:gd name="connsiteX0" fmla="*/ 193453 w 193452"/>
                    <a:gd name="connsiteY0" fmla="*/ 52483 h 123443"/>
                    <a:gd name="connsiteX1" fmla="*/ 193453 w 193452"/>
                    <a:gd name="connsiteY1" fmla="*/ 123444 h 123443"/>
                    <a:gd name="connsiteX2" fmla="*/ 160972 w 193452"/>
                    <a:gd name="connsiteY2" fmla="*/ 123444 h 123443"/>
                    <a:gd name="connsiteX3" fmla="*/ 160972 w 193452"/>
                    <a:gd name="connsiteY3" fmla="*/ 60865 h 123443"/>
                    <a:gd name="connsiteX4" fmla="*/ 137922 w 193452"/>
                    <a:gd name="connsiteY4" fmla="*/ 28194 h 123443"/>
                    <a:gd name="connsiteX5" fmla="*/ 112967 w 193452"/>
                    <a:gd name="connsiteY5" fmla="*/ 69437 h 123443"/>
                    <a:gd name="connsiteX6" fmla="*/ 112967 w 193452"/>
                    <a:gd name="connsiteY6" fmla="*/ 123444 h 123443"/>
                    <a:gd name="connsiteX7" fmla="*/ 80486 w 193452"/>
                    <a:gd name="connsiteY7" fmla="*/ 123444 h 123443"/>
                    <a:gd name="connsiteX8" fmla="*/ 80486 w 193452"/>
                    <a:gd name="connsiteY8" fmla="*/ 60865 h 123443"/>
                    <a:gd name="connsiteX9" fmla="*/ 57436 w 193452"/>
                    <a:gd name="connsiteY9" fmla="*/ 28194 h 123443"/>
                    <a:gd name="connsiteX10" fmla="*/ 32480 w 193452"/>
                    <a:gd name="connsiteY10" fmla="*/ 69437 h 123443"/>
                    <a:gd name="connsiteX11" fmla="*/ 32480 w 193452"/>
                    <a:gd name="connsiteY11" fmla="*/ 123444 h 123443"/>
                    <a:gd name="connsiteX12" fmla="*/ 0 w 193452"/>
                    <a:gd name="connsiteY12" fmla="*/ 123444 h 123443"/>
                    <a:gd name="connsiteX13" fmla="*/ 0 w 193452"/>
                    <a:gd name="connsiteY13" fmla="*/ 3238 h 123443"/>
                    <a:gd name="connsiteX14" fmla="*/ 30766 w 193452"/>
                    <a:gd name="connsiteY14" fmla="*/ 3238 h 123443"/>
                    <a:gd name="connsiteX15" fmla="*/ 30766 w 193452"/>
                    <a:gd name="connsiteY15" fmla="*/ 22574 h 123443"/>
                    <a:gd name="connsiteX16" fmla="*/ 69913 w 193452"/>
                    <a:gd name="connsiteY16" fmla="*/ 0 h 123443"/>
                    <a:gd name="connsiteX17" fmla="*/ 108871 w 193452"/>
                    <a:gd name="connsiteY17" fmla="*/ 26860 h 123443"/>
                    <a:gd name="connsiteX18" fmla="*/ 150400 w 193452"/>
                    <a:gd name="connsiteY18" fmla="*/ 0 h 123443"/>
                    <a:gd name="connsiteX19" fmla="*/ 193453 w 193452"/>
                    <a:gd name="connsiteY19" fmla="*/ 52483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452" h="123443">
                      <a:moveTo>
                        <a:pt x="193453" y="52483"/>
                      </a:moveTo>
                      <a:lnTo>
                        <a:pt x="193453" y="123444"/>
                      </a:lnTo>
                      <a:lnTo>
                        <a:pt x="160972" y="123444"/>
                      </a:lnTo>
                      <a:lnTo>
                        <a:pt x="160972" y="60865"/>
                      </a:lnTo>
                      <a:cubicBezTo>
                        <a:pt x="160972" y="43243"/>
                        <a:pt x="156210" y="28194"/>
                        <a:pt x="137922" y="28194"/>
                      </a:cubicBezTo>
                      <a:cubicBezTo>
                        <a:pt x="117538" y="28194"/>
                        <a:pt x="113633" y="47720"/>
                        <a:pt x="112967" y="69437"/>
                      </a:cubicBezTo>
                      <a:lnTo>
                        <a:pt x="112967" y="123444"/>
                      </a:lnTo>
                      <a:lnTo>
                        <a:pt x="80486" y="123444"/>
                      </a:lnTo>
                      <a:lnTo>
                        <a:pt x="80486" y="60865"/>
                      </a:lnTo>
                      <a:cubicBezTo>
                        <a:pt x="80486" y="43243"/>
                        <a:pt x="75724" y="28194"/>
                        <a:pt x="57436" y="28194"/>
                      </a:cubicBezTo>
                      <a:cubicBezTo>
                        <a:pt x="37052" y="28194"/>
                        <a:pt x="33147" y="47720"/>
                        <a:pt x="32480" y="69437"/>
                      </a:cubicBezTo>
                      <a:lnTo>
                        <a:pt x="32480" y="123444"/>
                      </a:lnTo>
                      <a:lnTo>
                        <a:pt x="0" y="123444"/>
                      </a:lnTo>
                      <a:lnTo>
                        <a:pt x="0" y="3238"/>
                      </a:lnTo>
                      <a:lnTo>
                        <a:pt x="30766" y="3238"/>
                      </a:lnTo>
                      <a:lnTo>
                        <a:pt x="30766" y="22574"/>
                      </a:lnTo>
                      <a:cubicBezTo>
                        <a:pt x="38481" y="8858"/>
                        <a:pt x="51435" y="0"/>
                        <a:pt x="69913" y="0"/>
                      </a:cubicBezTo>
                      <a:cubicBezTo>
                        <a:pt x="90297" y="0"/>
                        <a:pt x="103060" y="10763"/>
                        <a:pt x="108871" y="26860"/>
                      </a:cubicBezTo>
                      <a:cubicBezTo>
                        <a:pt x="116396" y="10763"/>
                        <a:pt x="129921" y="0"/>
                        <a:pt x="150400" y="0"/>
                      </a:cubicBezTo>
                      <a:cubicBezTo>
                        <a:pt x="180499" y="0"/>
                        <a:pt x="193453" y="23241"/>
                        <a:pt x="193453" y="52483"/>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6" name="Freeform: Shape 35">
                  <a:extLst>
                    <a:ext uri="{FF2B5EF4-FFF2-40B4-BE49-F238E27FC236}">
                      <a16:creationId xmlns:a16="http://schemas.microsoft.com/office/drawing/2014/main" id="{42780358-28D6-4D43-A06B-123C532B14BC}"/>
                    </a:ext>
                  </a:extLst>
                </p:cNvPr>
                <p:cNvSpPr/>
                <p:nvPr/>
              </p:nvSpPr>
              <p:spPr>
                <a:xfrm>
                  <a:off x="1472088" y="1531905"/>
                  <a:ext cx="108013" cy="125539"/>
                </a:xfrm>
                <a:custGeom>
                  <a:avLst/>
                  <a:gdLst>
                    <a:gd name="connsiteX0" fmla="*/ 99155 w 108013"/>
                    <a:gd name="connsiteY0" fmla="*/ 5525 h 125539"/>
                    <a:gd name="connsiteX1" fmla="*/ 99155 w 108013"/>
                    <a:gd name="connsiteY1" fmla="*/ 32385 h 125539"/>
                    <a:gd name="connsiteX2" fmla="*/ 97441 w 108013"/>
                    <a:gd name="connsiteY2" fmla="*/ 33718 h 125539"/>
                    <a:gd name="connsiteX3" fmla="*/ 57245 w 108013"/>
                    <a:gd name="connsiteY3" fmla="*/ 28384 h 125539"/>
                    <a:gd name="connsiteX4" fmla="*/ 34862 w 108013"/>
                    <a:gd name="connsiteY4" fmla="*/ 37243 h 125539"/>
                    <a:gd name="connsiteX5" fmla="*/ 63246 w 108013"/>
                    <a:gd name="connsiteY5" fmla="*/ 49911 h 125539"/>
                    <a:gd name="connsiteX6" fmla="*/ 108013 w 108013"/>
                    <a:gd name="connsiteY6" fmla="*/ 87725 h 125539"/>
                    <a:gd name="connsiteX7" fmla="*/ 49530 w 108013"/>
                    <a:gd name="connsiteY7" fmla="*/ 125539 h 125539"/>
                    <a:gd name="connsiteX8" fmla="*/ 3048 w 108013"/>
                    <a:gd name="connsiteY8" fmla="*/ 118396 h 125539"/>
                    <a:gd name="connsiteX9" fmla="*/ 3048 w 108013"/>
                    <a:gd name="connsiteY9" fmla="*/ 91726 h 125539"/>
                    <a:gd name="connsiteX10" fmla="*/ 4763 w 108013"/>
                    <a:gd name="connsiteY10" fmla="*/ 90392 h 125539"/>
                    <a:gd name="connsiteX11" fmla="*/ 47530 w 108013"/>
                    <a:gd name="connsiteY11" fmla="*/ 97250 h 125539"/>
                    <a:gd name="connsiteX12" fmla="*/ 72485 w 108013"/>
                    <a:gd name="connsiteY12" fmla="*/ 86677 h 125539"/>
                    <a:gd name="connsiteX13" fmla="*/ 43910 w 108013"/>
                    <a:gd name="connsiteY13" fmla="*/ 72962 h 125539"/>
                    <a:gd name="connsiteX14" fmla="*/ 0 w 108013"/>
                    <a:gd name="connsiteY14" fmla="*/ 36385 h 125539"/>
                    <a:gd name="connsiteX15" fmla="*/ 56579 w 108013"/>
                    <a:gd name="connsiteY15" fmla="*/ 0 h 125539"/>
                    <a:gd name="connsiteX16" fmla="*/ 99155 w 108013"/>
                    <a:gd name="connsiteY16" fmla="*/ 5334 h 12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13" h="125539">
                      <a:moveTo>
                        <a:pt x="99155" y="5525"/>
                      </a:moveTo>
                      <a:lnTo>
                        <a:pt x="99155" y="32385"/>
                      </a:lnTo>
                      <a:lnTo>
                        <a:pt x="97441" y="33718"/>
                      </a:lnTo>
                      <a:cubicBezTo>
                        <a:pt x="83248" y="30671"/>
                        <a:pt x="69723" y="28384"/>
                        <a:pt x="57245" y="28384"/>
                      </a:cubicBezTo>
                      <a:cubicBezTo>
                        <a:pt x="44767" y="28384"/>
                        <a:pt x="34862" y="30575"/>
                        <a:pt x="34862" y="37243"/>
                      </a:cubicBezTo>
                      <a:cubicBezTo>
                        <a:pt x="34862" y="45434"/>
                        <a:pt x="49721" y="46958"/>
                        <a:pt x="63246" y="49911"/>
                      </a:cubicBezTo>
                      <a:cubicBezTo>
                        <a:pt x="87344" y="55054"/>
                        <a:pt x="108013" y="63913"/>
                        <a:pt x="108013" y="87725"/>
                      </a:cubicBezTo>
                      <a:cubicBezTo>
                        <a:pt x="108013" y="114586"/>
                        <a:pt x="81343" y="125539"/>
                        <a:pt x="49530" y="125539"/>
                      </a:cubicBezTo>
                      <a:cubicBezTo>
                        <a:pt x="33433" y="125539"/>
                        <a:pt x="18097" y="123825"/>
                        <a:pt x="3048" y="118396"/>
                      </a:cubicBezTo>
                      <a:lnTo>
                        <a:pt x="3048" y="91726"/>
                      </a:lnTo>
                      <a:lnTo>
                        <a:pt x="4763" y="90392"/>
                      </a:lnTo>
                      <a:cubicBezTo>
                        <a:pt x="18764" y="94679"/>
                        <a:pt x="32480" y="97250"/>
                        <a:pt x="47530" y="97250"/>
                      </a:cubicBezTo>
                      <a:cubicBezTo>
                        <a:pt x="59531" y="97250"/>
                        <a:pt x="72485" y="94679"/>
                        <a:pt x="72485" y="86677"/>
                      </a:cubicBezTo>
                      <a:cubicBezTo>
                        <a:pt x="72485" y="78105"/>
                        <a:pt x="56959" y="75724"/>
                        <a:pt x="43910" y="72962"/>
                      </a:cubicBezTo>
                      <a:cubicBezTo>
                        <a:pt x="19812" y="67342"/>
                        <a:pt x="0" y="59436"/>
                        <a:pt x="0" y="36385"/>
                      </a:cubicBezTo>
                      <a:cubicBezTo>
                        <a:pt x="0" y="10382"/>
                        <a:pt x="25813" y="0"/>
                        <a:pt x="56579" y="0"/>
                      </a:cubicBezTo>
                      <a:cubicBezTo>
                        <a:pt x="71438" y="0"/>
                        <a:pt x="84963" y="2381"/>
                        <a:pt x="99155" y="5334"/>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7" name="Freeform: Shape 36">
                  <a:extLst>
                    <a:ext uri="{FF2B5EF4-FFF2-40B4-BE49-F238E27FC236}">
                      <a16:creationId xmlns:a16="http://schemas.microsoft.com/office/drawing/2014/main" id="{01F315EA-C87C-4488-A07E-E772B522D1F7}"/>
                    </a:ext>
                  </a:extLst>
                </p:cNvPr>
                <p:cNvSpPr/>
                <p:nvPr/>
              </p:nvSpPr>
              <p:spPr>
                <a:xfrm>
                  <a:off x="1594199" y="1531905"/>
                  <a:ext cx="108013" cy="125539"/>
                </a:xfrm>
                <a:custGeom>
                  <a:avLst/>
                  <a:gdLst>
                    <a:gd name="connsiteX0" fmla="*/ 99155 w 108013"/>
                    <a:gd name="connsiteY0" fmla="*/ 5525 h 125539"/>
                    <a:gd name="connsiteX1" fmla="*/ 99155 w 108013"/>
                    <a:gd name="connsiteY1" fmla="*/ 32385 h 125539"/>
                    <a:gd name="connsiteX2" fmla="*/ 97441 w 108013"/>
                    <a:gd name="connsiteY2" fmla="*/ 33718 h 125539"/>
                    <a:gd name="connsiteX3" fmla="*/ 57245 w 108013"/>
                    <a:gd name="connsiteY3" fmla="*/ 28384 h 125539"/>
                    <a:gd name="connsiteX4" fmla="*/ 34862 w 108013"/>
                    <a:gd name="connsiteY4" fmla="*/ 37243 h 125539"/>
                    <a:gd name="connsiteX5" fmla="*/ 63246 w 108013"/>
                    <a:gd name="connsiteY5" fmla="*/ 49911 h 125539"/>
                    <a:gd name="connsiteX6" fmla="*/ 108014 w 108013"/>
                    <a:gd name="connsiteY6" fmla="*/ 87725 h 125539"/>
                    <a:gd name="connsiteX7" fmla="*/ 49530 w 108013"/>
                    <a:gd name="connsiteY7" fmla="*/ 125539 h 125539"/>
                    <a:gd name="connsiteX8" fmla="*/ 3048 w 108013"/>
                    <a:gd name="connsiteY8" fmla="*/ 118396 h 125539"/>
                    <a:gd name="connsiteX9" fmla="*/ 3048 w 108013"/>
                    <a:gd name="connsiteY9" fmla="*/ 91726 h 125539"/>
                    <a:gd name="connsiteX10" fmla="*/ 4763 w 108013"/>
                    <a:gd name="connsiteY10" fmla="*/ 90392 h 125539"/>
                    <a:gd name="connsiteX11" fmla="*/ 47530 w 108013"/>
                    <a:gd name="connsiteY11" fmla="*/ 97250 h 125539"/>
                    <a:gd name="connsiteX12" fmla="*/ 72485 w 108013"/>
                    <a:gd name="connsiteY12" fmla="*/ 86677 h 125539"/>
                    <a:gd name="connsiteX13" fmla="*/ 43910 w 108013"/>
                    <a:gd name="connsiteY13" fmla="*/ 72962 h 125539"/>
                    <a:gd name="connsiteX14" fmla="*/ 0 w 108013"/>
                    <a:gd name="connsiteY14" fmla="*/ 36385 h 125539"/>
                    <a:gd name="connsiteX15" fmla="*/ 56579 w 108013"/>
                    <a:gd name="connsiteY15" fmla="*/ 0 h 125539"/>
                    <a:gd name="connsiteX16" fmla="*/ 99155 w 108013"/>
                    <a:gd name="connsiteY16" fmla="*/ 5334 h 12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13" h="125539">
                      <a:moveTo>
                        <a:pt x="99155" y="5525"/>
                      </a:moveTo>
                      <a:lnTo>
                        <a:pt x="99155" y="32385"/>
                      </a:lnTo>
                      <a:lnTo>
                        <a:pt x="97441" y="33718"/>
                      </a:lnTo>
                      <a:cubicBezTo>
                        <a:pt x="83249" y="30671"/>
                        <a:pt x="69723" y="28384"/>
                        <a:pt x="57245" y="28384"/>
                      </a:cubicBezTo>
                      <a:cubicBezTo>
                        <a:pt x="44768" y="28384"/>
                        <a:pt x="34862" y="30575"/>
                        <a:pt x="34862" y="37243"/>
                      </a:cubicBezTo>
                      <a:cubicBezTo>
                        <a:pt x="34862" y="45434"/>
                        <a:pt x="49721" y="46958"/>
                        <a:pt x="63246" y="49911"/>
                      </a:cubicBezTo>
                      <a:cubicBezTo>
                        <a:pt x="87344" y="55054"/>
                        <a:pt x="108014" y="63913"/>
                        <a:pt x="108014" y="87725"/>
                      </a:cubicBezTo>
                      <a:cubicBezTo>
                        <a:pt x="108014" y="114586"/>
                        <a:pt x="81344" y="125539"/>
                        <a:pt x="49530" y="125539"/>
                      </a:cubicBezTo>
                      <a:cubicBezTo>
                        <a:pt x="33433" y="125539"/>
                        <a:pt x="18098" y="123825"/>
                        <a:pt x="3048" y="118396"/>
                      </a:cubicBezTo>
                      <a:lnTo>
                        <a:pt x="3048" y="91726"/>
                      </a:lnTo>
                      <a:lnTo>
                        <a:pt x="4763" y="90392"/>
                      </a:lnTo>
                      <a:cubicBezTo>
                        <a:pt x="18764" y="94679"/>
                        <a:pt x="32480" y="97250"/>
                        <a:pt x="47530" y="97250"/>
                      </a:cubicBezTo>
                      <a:cubicBezTo>
                        <a:pt x="59531" y="97250"/>
                        <a:pt x="72485" y="94679"/>
                        <a:pt x="72485" y="86677"/>
                      </a:cubicBezTo>
                      <a:cubicBezTo>
                        <a:pt x="72485" y="78105"/>
                        <a:pt x="56960" y="75724"/>
                        <a:pt x="43910" y="72962"/>
                      </a:cubicBezTo>
                      <a:cubicBezTo>
                        <a:pt x="19812" y="67342"/>
                        <a:pt x="0" y="59436"/>
                        <a:pt x="0" y="36385"/>
                      </a:cubicBezTo>
                      <a:cubicBezTo>
                        <a:pt x="0" y="10382"/>
                        <a:pt x="25813" y="0"/>
                        <a:pt x="56579" y="0"/>
                      </a:cubicBezTo>
                      <a:cubicBezTo>
                        <a:pt x="71438" y="0"/>
                        <a:pt x="84963" y="2381"/>
                        <a:pt x="99155" y="5334"/>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8" name="Freeform: Shape 37">
                  <a:extLst>
                    <a:ext uri="{FF2B5EF4-FFF2-40B4-BE49-F238E27FC236}">
                      <a16:creationId xmlns:a16="http://schemas.microsoft.com/office/drawing/2014/main" id="{E7484EF8-798C-47D2-A0D8-6A46041D238D}"/>
                    </a:ext>
                  </a:extLst>
                </p:cNvPr>
                <p:cNvSpPr/>
                <p:nvPr/>
              </p:nvSpPr>
              <p:spPr>
                <a:xfrm>
                  <a:off x="1775269" y="1531810"/>
                  <a:ext cx="129539" cy="125541"/>
                </a:xfrm>
                <a:custGeom>
                  <a:avLst/>
                  <a:gdLst>
                    <a:gd name="connsiteX0" fmla="*/ 129445 w 129539"/>
                    <a:gd name="connsiteY0" fmla="*/ 62579 h 125541"/>
                    <a:gd name="connsiteX1" fmla="*/ 64484 w 129539"/>
                    <a:gd name="connsiteY1" fmla="*/ 125539 h 125541"/>
                    <a:gd name="connsiteX2" fmla="*/ 0 w 129539"/>
                    <a:gd name="connsiteY2" fmla="*/ 62579 h 125541"/>
                    <a:gd name="connsiteX3" fmla="*/ 64770 w 129539"/>
                    <a:gd name="connsiteY3" fmla="*/ 0 h 125541"/>
                    <a:gd name="connsiteX4" fmla="*/ 129540 w 129539"/>
                    <a:gd name="connsiteY4" fmla="*/ 62579 h 125541"/>
                    <a:gd name="connsiteX5" fmla="*/ 95059 w 129539"/>
                    <a:gd name="connsiteY5" fmla="*/ 62579 h 125541"/>
                    <a:gd name="connsiteX6" fmla="*/ 64484 w 129539"/>
                    <a:gd name="connsiteY6" fmla="*/ 28194 h 125541"/>
                    <a:gd name="connsiteX7" fmla="*/ 34195 w 129539"/>
                    <a:gd name="connsiteY7" fmla="*/ 63055 h 125541"/>
                    <a:gd name="connsiteX8" fmla="*/ 64484 w 129539"/>
                    <a:gd name="connsiteY8" fmla="*/ 97441 h 125541"/>
                    <a:gd name="connsiteX9" fmla="*/ 95059 w 129539"/>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9" h="125541">
                      <a:moveTo>
                        <a:pt x="129445" y="62579"/>
                      </a:moveTo>
                      <a:cubicBezTo>
                        <a:pt x="129445" y="101060"/>
                        <a:pt x="102965" y="125825"/>
                        <a:pt x="64484" y="125539"/>
                      </a:cubicBezTo>
                      <a:cubicBezTo>
                        <a:pt x="26003" y="125539"/>
                        <a:pt x="0" y="100774"/>
                        <a:pt x="0" y="62579"/>
                      </a:cubicBezTo>
                      <a:cubicBezTo>
                        <a:pt x="0" y="24384"/>
                        <a:pt x="26479" y="190"/>
                        <a:pt x="64770" y="0"/>
                      </a:cubicBezTo>
                      <a:cubicBezTo>
                        <a:pt x="103060" y="0"/>
                        <a:pt x="129540" y="24289"/>
                        <a:pt x="129540" y="62579"/>
                      </a:cubicBezTo>
                      <a:close/>
                      <a:moveTo>
                        <a:pt x="95059" y="62579"/>
                      </a:moveTo>
                      <a:cubicBezTo>
                        <a:pt x="95059" y="43053"/>
                        <a:pt x="84296" y="28194"/>
                        <a:pt x="64484" y="28194"/>
                      </a:cubicBezTo>
                      <a:cubicBezTo>
                        <a:pt x="44672" y="28194"/>
                        <a:pt x="34195" y="43243"/>
                        <a:pt x="34195" y="63055"/>
                      </a:cubicBezTo>
                      <a:cubicBezTo>
                        <a:pt x="34195" y="82867"/>
                        <a:pt x="44767" y="97441"/>
                        <a:pt x="64484" y="97441"/>
                      </a:cubicBezTo>
                      <a:cubicBezTo>
                        <a:pt x="84201" y="97441"/>
                        <a:pt x="95059" y="82391"/>
                        <a:pt x="95059"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9" name="Freeform: Shape 38">
                  <a:extLst>
                    <a:ext uri="{FF2B5EF4-FFF2-40B4-BE49-F238E27FC236}">
                      <a16:creationId xmlns:a16="http://schemas.microsoft.com/office/drawing/2014/main" id="{5A394222-52DA-43ED-A79B-E379633660F3}"/>
                    </a:ext>
                  </a:extLst>
                </p:cNvPr>
                <p:cNvSpPr/>
                <p:nvPr/>
              </p:nvSpPr>
              <p:spPr>
                <a:xfrm>
                  <a:off x="1924907" y="1531810"/>
                  <a:ext cx="113157" cy="123443"/>
                </a:xfrm>
                <a:custGeom>
                  <a:avLst/>
                  <a:gdLst>
                    <a:gd name="connsiteX0" fmla="*/ 30766 w 113157"/>
                    <a:gd name="connsiteY0" fmla="*/ 3238 h 123443"/>
                    <a:gd name="connsiteX1" fmla="*/ 30766 w 113157"/>
                    <a:gd name="connsiteY1" fmla="*/ 22765 h 123443"/>
                    <a:gd name="connsiteX2" fmla="*/ 70104 w 113157"/>
                    <a:gd name="connsiteY2" fmla="*/ 0 h 123443"/>
                    <a:gd name="connsiteX3" fmla="*/ 113157 w 113157"/>
                    <a:gd name="connsiteY3" fmla="*/ 52483 h 123443"/>
                    <a:gd name="connsiteX4" fmla="*/ 113157 w 113157"/>
                    <a:gd name="connsiteY4" fmla="*/ 123444 h 123443"/>
                    <a:gd name="connsiteX5" fmla="*/ 80677 w 113157"/>
                    <a:gd name="connsiteY5" fmla="*/ 123444 h 123443"/>
                    <a:gd name="connsiteX6" fmla="*/ 80677 w 113157"/>
                    <a:gd name="connsiteY6" fmla="*/ 60865 h 123443"/>
                    <a:gd name="connsiteX7" fmla="*/ 58293 w 113157"/>
                    <a:gd name="connsiteY7" fmla="*/ 28194 h 123443"/>
                    <a:gd name="connsiteX8" fmla="*/ 32671 w 113157"/>
                    <a:gd name="connsiteY8" fmla="*/ 76771 h 123443"/>
                    <a:gd name="connsiteX9" fmla="*/ 32480 w 113157"/>
                    <a:gd name="connsiteY9" fmla="*/ 76581 h 123443"/>
                    <a:gd name="connsiteX10" fmla="*/ 32480 w 113157"/>
                    <a:gd name="connsiteY10" fmla="*/ 123444 h 123443"/>
                    <a:gd name="connsiteX11" fmla="*/ 0 w 113157"/>
                    <a:gd name="connsiteY11" fmla="*/ 123444 h 123443"/>
                    <a:gd name="connsiteX12" fmla="*/ 0 w 113157"/>
                    <a:gd name="connsiteY12" fmla="*/ 3238 h 123443"/>
                    <a:gd name="connsiteX13" fmla="*/ 30766 w 113157"/>
                    <a:gd name="connsiteY13" fmla="*/ 3238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157" h="123443">
                      <a:moveTo>
                        <a:pt x="30766" y="3238"/>
                      </a:moveTo>
                      <a:lnTo>
                        <a:pt x="30766" y="22765"/>
                      </a:lnTo>
                      <a:cubicBezTo>
                        <a:pt x="38481" y="9049"/>
                        <a:pt x="51435" y="0"/>
                        <a:pt x="70104" y="0"/>
                      </a:cubicBezTo>
                      <a:cubicBezTo>
                        <a:pt x="100203" y="0"/>
                        <a:pt x="113157" y="23241"/>
                        <a:pt x="113157" y="52483"/>
                      </a:cubicBezTo>
                      <a:lnTo>
                        <a:pt x="113157" y="123444"/>
                      </a:lnTo>
                      <a:lnTo>
                        <a:pt x="80677" y="123444"/>
                      </a:lnTo>
                      <a:lnTo>
                        <a:pt x="80677" y="60865"/>
                      </a:lnTo>
                      <a:cubicBezTo>
                        <a:pt x="80677" y="43243"/>
                        <a:pt x="75914" y="28194"/>
                        <a:pt x="58293" y="28194"/>
                      </a:cubicBezTo>
                      <a:cubicBezTo>
                        <a:pt x="35909" y="28194"/>
                        <a:pt x="32671" y="52292"/>
                        <a:pt x="32671" y="76771"/>
                      </a:cubicBezTo>
                      <a:lnTo>
                        <a:pt x="32480" y="76581"/>
                      </a:lnTo>
                      <a:lnTo>
                        <a:pt x="32480" y="123444"/>
                      </a:lnTo>
                      <a:lnTo>
                        <a:pt x="0" y="123444"/>
                      </a:lnTo>
                      <a:lnTo>
                        <a:pt x="0" y="3238"/>
                      </a:lnTo>
                      <a:lnTo>
                        <a:pt x="30766" y="3238"/>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0" name="Freeform: Shape 39">
                  <a:extLst>
                    <a:ext uri="{FF2B5EF4-FFF2-40B4-BE49-F238E27FC236}">
                      <a16:creationId xmlns:a16="http://schemas.microsoft.com/office/drawing/2014/main" id="{4855EBCD-F018-454A-A9BB-EC994BD436CC}"/>
                    </a:ext>
                  </a:extLst>
                </p:cNvPr>
                <p:cNvSpPr/>
                <p:nvPr/>
              </p:nvSpPr>
              <p:spPr>
                <a:xfrm>
                  <a:off x="2097404" y="1478089"/>
                  <a:ext cx="94487" cy="177260"/>
                </a:xfrm>
                <a:custGeom>
                  <a:avLst/>
                  <a:gdLst>
                    <a:gd name="connsiteX0" fmla="*/ 0 w 94487"/>
                    <a:gd name="connsiteY0" fmla="*/ 58293 h 177260"/>
                    <a:gd name="connsiteX1" fmla="*/ 17431 w 94487"/>
                    <a:gd name="connsiteY1" fmla="*/ 58293 h 177260"/>
                    <a:gd name="connsiteX2" fmla="*/ 17431 w 94487"/>
                    <a:gd name="connsiteY2" fmla="*/ 40005 h 177260"/>
                    <a:gd name="connsiteX3" fmla="*/ 63056 w 94487"/>
                    <a:gd name="connsiteY3" fmla="*/ 0 h 177260"/>
                    <a:gd name="connsiteX4" fmla="*/ 94488 w 94487"/>
                    <a:gd name="connsiteY4" fmla="*/ 7144 h 177260"/>
                    <a:gd name="connsiteX5" fmla="*/ 94298 w 94487"/>
                    <a:gd name="connsiteY5" fmla="*/ 31623 h 177260"/>
                    <a:gd name="connsiteX6" fmla="*/ 93250 w 94487"/>
                    <a:gd name="connsiteY6" fmla="*/ 33147 h 177260"/>
                    <a:gd name="connsiteX7" fmla="*/ 70199 w 94487"/>
                    <a:gd name="connsiteY7" fmla="*/ 28194 h 177260"/>
                    <a:gd name="connsiteX8" fmla="*/ 50197 w 94487"/>
                    <a:gd name="connsiteY8" fmla="*/ 47720 h 177260"/>
                    <a:gd name="connsiteX9" fmla="*/ 50197 w 94487"/>
                    <a:gd name="connsiteY9" fmla="*/ 58293 h 177260"/>
                    <a:gd name="connsiteX10" fmla="*/ 87440 w 94487"/>
                    <a:gd name="connsiteY10" fmla="*/ 58293 h 177260"/>
                    <a:gd name="connsiteX11" fmla="*/ 87440 w 94487"/>
                    <a:gd name="connsiteY11" fmla="*/ 86487 h 177260"/>
                    <a:gd name="connsiteX12" fmla="*/ 50197 w 94487"/>
                    <a:gd name="connsiteY12" fmla="*/ 86487 h 177260"/>
                    <a:gd name="connsiteX13" fmla="*/ 50197 w 94487"/>
                    <a:gd name="connsiteY13" fmla="*/ 177260 h 177260"/>
                    <a:gd name="connsiteX14" fmla="*/ 17526 w 94487"/>
                    <a:gd name="connsiteY14" fmla="*/ 177260 h 177260"/>
                    <a:gd name="connsiteX15" fmla="*/ 17526 w 94487"/>
                    <a:gd name="connsiteY15" fmla="*/ 86487 h 177260"/>
                    <a:gd name="connsiteX16" fmla="*/ 95 w 94487"/>
                    <a:gd name="connsiteY16" fmla="*/ 86487 h 177260"/>
                    <a:gd name="connsiteX17" fmla="*/ 95 w 94487"/>
                    <a:gd name="connsiteY17" fmla="*/ 58293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487" h="177260">
                      <a:moveTo>
                        <a:pt x="0" y="58293"/>
                      </a:moveTo>
                      <a:lnTo>
                        <a:pt x="17431" y="58293"/>
                      </a:lnTo>
                      <a:lnTo>
                        <a:pt x="17431" y="40005"/>
                      </a:lnTo>
                      <a:cubicBezTo>
                        <a:pt x="17431" y="14192"/>
                        <a:pt x="37243" y="0"/>
                        <a:pt x="63056" y="0"/>
                      </a:cubicBezTo>
                      <a:cubicBezTo>
                        <a:pt x="74200" y="0"/>
                        <a:pt x="84582" y="1905"/>
                        <a:pt x="94488" y="7144"/>
                      </a:cubicBezTo>
                      <a:lnTo>
                        <a:pt x="94298" y="31623"/>
                      </a:lnTo>
                      <a:lnTo>
                        <a:pt x="93250" y="33147"/>
                      </a:lnTo>
                      <a:cubicBezTo>
                        <a:pt x="85725" y="30385"/>
                        <a:pt x="78391" y="28194"/>
                        <a:pt x="70199" y="28194"/>
                      </a:cubicBezTo>
                      <a:cubicBezTo>
                        <a:pt x="58198" y="28194"/>
                        <a:pt x="50197" y="35528"/>
                        <a:pt x="50197" y="47720"/>
                      </a:cubicBezTo>
                      <a:lnTo>
                        <a:pt x="50197" y="58293"/>
                      </a:lnTo>
                      <a:lnTo>
                        <a:pt x="87440" y="58293"/>
                      </a:lnTo>
                      <a:lnTo>
                        <a:pt x="87440" y="86487"/>
                      </a:lnTo>
                      <a:lnTo>
                        <a:pt x="50197" y="86487"/>
                      </a:lnTo>
                      <a:lnTo>
                        <a:pt x="50197" y="177260"/>
                      </a:lnTo>
                      <a:lnTo>
                        <a:pt x="17526" y="177260"/>
                      </a:lnTo>
                      <a:lnTo>
                        <a:pt x="17526" y="86487"/>
                      </a:lnTo>
                      <a:lnTo>
                        <a:pt x="95" y="86487"/>
                      </a:lnTo>
                      <a:lnTo>
                        <a:pt x="95" y="5829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1" name="Freeform: Shape 40">
                  <a:extLst>
                    <a:ext uri="{FF2B5EF4-FFF2-40B4-BE49-F238E27FC236}">
                      <a16:creationId xmlns:a16="http://schemas.microsoft.com/office/drawing/2014/main" id="{964A89D9-AFEC-4EE4-AF8B-B4303F7F9003}"/>
                    </a:ext>
                  </a:extLst>
                </p:cNvPr>
                <p:cNvSpPr/>
                <p:nvPr/>
              </p:nvSpPr>
              <p:spPr>
                <a:xfrm>
                  <a:off x="2192464" y="1531810"/>
                  <a:ext cx="129540" cy="125541"/>
                </a:xfrm>
                <a:custGeom>
                  <a:avLst/>
                  <a:gdLst>
                    <a:gd name="connsiteX0" fmla="*/ 129445 w 129540"/>
                    <a:gd name="connsiteY0" fmla="*/ 62579 h 125541"/>
                    <a:gd name="connsiteX1" fmla="*/ 64484 w 129540"/>
                    <a:gd name="connsiteY1" fmla="*/ 125539 h 125541"/>
                    <a:gd name="connsiteX2" fmla="*/ 0 w 129540"/>
                    <a:gd name="connsiteY2" fmla="*/ 62579 h 125541"/>
                    <a:gd name="connsiteX3" fmla="*/ 64770 w 129540"/>
                    <a:gd name="connsiteY3" fmla="*/ 0 h 125541"/>
                    <a:gd name="connsiteX4" fmla="*/ 129540 w 129540"/>
                    <a:gd name="connsiteY4" fmla="*/ 62579 h 125541"/>
                    <a:gd name="connsiteX5" fmla="*/ 94964 w 129540"/>
                    <a:gd name="connsiteY5" fmla="*/ 62579 h 125541"/>
                    <a:gd name="connsiteX6" fmla="*/ 64389 w 129540"/>
                    <a:gd name="connsiteY6" fmla="*/ 28194 h 125541"/>
                    <a:gd name="connsiteX7" fmla="*/ 34100 w 129540"/>
                    <a:gd name="connsiteY7" fmla="*/ 63055 h 125541"/>
                    <a:gd name="connsiteX8" fmla="*/ 64389 w 129540"/>
                    <a:gd name="connsiteY8" fmla="*/ 97441 h 125541"/>
                    <a:gd name="connsiteX9" fmla="*/ 94964 w 129540"/>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5541">
                      <a:moveTo>
                        <a:pt x="129445" y="62579"/>
                      </a:moveTo>
                      <a:cubicBezTo>
                        <a:pt x="129445" y="101060"/>
                        <a:pt x="102965" y="125825"/>
                        <a:pt x="64484" y="125539"/>
                      </a:cubicBezTo>
                      <a:cubicBezTo>
                        <a:pt x="26003" y="125539"/>
                        <a:pt x="0" y="100774"/>
                        <a:pt x="0" y="62579"/>
                      </a:cubicBezTo>
                      <a:cubicBezTo>
                        <a:pt x="0" y="24384"/>
                        <a:pt x="26480" y="190"/>
                        <a:pt x="64770" y="0"/>
                      </a:cubicBezTo>
                      <a:cubicBezTo>
                        <a:pt x="103061" y="0"/>
                        <a:pt x="129540" y="24289"/>
                        <a:pt x="129540" y="62579"/>
                      </a:cubicBezTo>
                      <a:close/>
                      <a:moveTo>
                        <a:pt x="94964" y="62579"/>
                      </a:moveTo>
                      <a:cubicBezTo>
                        <a:pt x="94964" y="43053"/>
                        <a:pt x="84201" y="28194"/>
                        <a:pt x="64389" y="28194"/>
                      </a:cubicBezTo>
                      <a:cubicBezTo>
                        <a:pt x="44577" y="28194"/>
                        <a:pt x="34100" y="43243"/>
                        <a:pt x="34100" y="63055"/>
                      </a:cubicBezTo>
                      <a:cubicBezTo>
                        <a:pt x="34100" y="82867"/>
                        <a:pt x="44672" y="97441"/>
                        <a:pt x="64389" y="97441"/>
                      </a:cubicBezTo>
                      <a:cubicBezTo>
                        <a:pt x="84106" y="97441"/>
                        <a:pt x="94964" y="82391"/>
                        <a:pt x="94964"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2" name="Freeform: Shape 41">
                  <a:extLst>
                    <a:ext uri="{FF2B5EF4-FFF2-40B4-BE49-F238E27FC236}">
                      <a16:creationId xmlns:a16="http://schemas.microsoft.com/office/drawing/2014/main" id="{7D61A6EA-2B3F-4045-930E-280597B9DC97}"/>
                    </a:ext>
                  </a:extLst>
                </p:cNvPr>
                <p:cNvSpPr/>
                <p:nvPr/>
              </p:nvSpPr>
              <p:spPr>
                <a:xfrm>
                  <a:off x="2342007" y="1531660"/>
                  <a:ext cx="77438" cy="123594"/>
                </a:xfrm>
                <a:custGeom>
                  <a:avLst/>
                  <a:gdLst>
                    <a:gd name="connsiteX0" fmla="*/ 30385 w 77438"/>
                    <a:gd name="connsiteY0" fmla="*/ 3389 h 123594"/>
                    <a:gd name="connsiteX1" fmla="*/ 30385 w 77438"/>
                    <a:gd name="connsiteY1" fmla="*/ 23582 h 123594"/>
                    <a:gd name="connsiteX2" fmla="*/ 77438 w 77438"/>
                    <a:gd name="connsiteY2" fmla="*/ 150 h 123594"/>
                    <a:gd name="connsiteX3" fmla="*/ 77438 w 77438"/>
                    <a:gd name="connsiteY3" fmla="*/ 28535 h 123594"/>
                    <a:gd name="connsiteX4" fmla="*/ 67532 w 77438"/>
                    <a:gd name="connsiteY4" fmla="*/ 27677 h 123594"/>
                    <a:gd name="connsiteX5" fmla="*/ 32480 w 77438"/>
                    <a:gd name="connsiteY5" fmla="*/ 59491 h 123594"/>
                    <a:gd name="connsiteX6" fmla="*/ 32480 w 77438"/>
                    <a:gd name="connsiteY6" fmla="*/ 123594 h 123594"/>
                    <a:gd name="connsiteX7" fmla="*/ 0 w 77438"/>
                    <a:gd name="connsiteY7" fmla="*/ 123594 h 123594"/>
                    <a:gd name="connsiteX8" fmla="*/ 0 w 77438"/>
                    <a:gd name="connsiteY8" fmla="*/ 3389 h 123594"/>
                    <a:gd name="connsiteX9" fmla="*/ 30289 w 77438"/>
                    <a:gd name="connsiteY9" fmla="*/ 3389 h 12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38" h="123594">
                      <a:moveTo>
                        <a:pt x="30385" y="3389"/>
                      </a:moveTo>
                      <a:lnTo>
                        <a:pt x="30385" y="23582"/>
                      </a:lnTo>
                      <a:cubicBezTo>
                        <a:pt x="40957" y="6341"/>
                        <a:pt x="57055" y="-1183"/>
                        <a:pt x="77438" y="150"/>
                      </a:cubicBezTo>
                      <a:lnTo>
                        <a:pt x="77438" y="28535"/>
                      </a:lnTo>
                      <a:cubicBezTo>
                        <a:pt x="74009" y="27868"/>
                        <a:pt x="70771" y="27677"/>
                        <a:pt x="67532" y="27677"/>
                      </a:cubicBezTo>
                      <a:cubicBezTo>
                        <a:pt x="47530" y="27677"/>
                        <a:pt x="32480" y="37964"/>
                        <a:pt x="32480" y="59491"/>
                      </a:cubicBezTo>
                      <a:lnTo>
                        <a:pt x="32480" y="123594"/>
                      </a:lnTo>
                      <a:lnTo>
                        <a:pt x="0" y="123594"/>
                      </a:lnTo>
                      <a:lnTo>
                        <a:pt x="0" y="3389"/>
                      </a:lnTo>
                      <a:lnTo>
                        <a:pt x="30289" y="3389"/>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3" name="Freeform: Shape 42">
                  <a:extLst>
                    <a:ext uri="{FF2B5EF4-FFF2-40B4-BE49-F238E27FC236}">
                      <a16:creationId xmlns:a16="http://schemas.microsoft.com/office/drawing/2014/main" id="{748A6F8C-0E29-41F0-AEB9-5A99CD6C5C28}"/>
                    </a:ext>
                  </a:extLst>
                </p:cNvPr>
                <p:cNvSpPr/>
                <p:nvPr/>
              </p:nvSpPr>
              <p:spPr>
                <a:xfrm>
                  <a:off x="2470213" y="1486471"/>
                  <a:ext cx="88010" cy="170973"/>
                </a:xfrm>
                <a:custGeom>
                  <a:avLst/>
                  <a:gdLst>
                    <a:gd name="connsiteX0" fmla="*/ 87916 w 88010"/>
                    <a:gd name="connsiteY0" fmla="*/ 0 h 170973"/>
                    <a:gd name="connsiteX1" fmla="*/ 87916 w 88010"/>
                    <a:gd name="connsiteY1" fmla="*/ 119348 h 170973"/>
                    <a:gd name="connsiteX2" fmla="*/ 33338 w 88010"/>
                    <a:gd name="connsiteY2" fmla="*/ 170974 h 170973"/>
                    <a:gd name="connsiteX3" fmla="*/ 0 w 88010"/>
                    <a:gd name="connsiteY3" fmla="*/ 165830 h 170973"/>
                    <a:gd name="connsiteX4" fmla="*/ 0 w 88010"/>
                    <a:gd name="connsiteY4" fmla="*/ 141351 h 170973"/>
                    <a:gd name="connsiteX5" fmla="*/ 2762 w 88010"/>
                    <a:gd name="connsiteY5" fmla="*/ 139160 h 170973"/>
                    <a:gd name="connsiteX6" fmla="*/ 24289 w 88010"/>
                    <a:gd name="connsiteY6" fmla="*/ 143066 h 170973"/>
                    <a:gd name="connsiteX7" fmla="*/ 52483 w 88010"/>
                    <a:gd name="connsiteY7" fmla="*/ 114205 h 170973"/>
                    <a:gd name="connsiteX8" fmla="*/ 52483 w 88010"/>
                    <a:gd name="connsiteY8" fmla="*/ 0 h 170973"/>
                    <a:gd name="connsiteX9" fmla="*/ 88011 w 88010"/>
                    <a:gd name="connsiteY9" fmla="*/ 0 h 17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0" h="170973">
                      <a:moveTo>
                        <a:pt x="87916" y="0"/>
                      </a:moveTo>
                      <a:lnTo>
                        <a:pt x="87916" y="119348"/>
                      </a:lnTo>
                      <a:cubicBezTo>
                        <a:pt x="87916" y="151352"/>
                        <a:pt x="66008" y="170974"/>
                        <a:pt x="33338" y="170974"/>
                      </a:cubicBezTo>
                      <a:cubicBezTo>
                        <a:pt x="22193" y="170974"/>
                        <a:pt x="11430" y="168783"/>
                        <a:pt x="0" y="165830"/>
                      </a:cubicBezTo>
                      <a:lnTo>
                        <a:pt x="0" y="141351"/>
                      </a:lnTo>
                      <a:lnTo>
                        <a:pt x="2762" y="139160"/>
                      </a:lnTo>
                      <a:cubicBezTo>
                        <a:pt x="10096" y="141351"/>
                        <a:pt x="17145" y="143066"/>
                        <a:pt x="24289" y="143066"/>
                      </a:cubicBezTo>
                      <a:cubicBezTo>
                        <a:pt x="41910" y="142875"/>
                        <a:pt x="52483" y="131254"/>
                        <a:pt x="52483" y="114205"/>
                      </a:cubicBezTo>
                      <a:lnTo>
                        <a:pt x="52483" y="0"/>
                      </a:lnTo>
                      <a:lnTo>
                        <a:pt x="88011"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4" name="Freeform: Shape 43">
                  <a:extLst>
                    <a:ext uri="{FF2B5EF4-FFF2-40B4-BE49-F238E27FC236}">
                      <a16:creationId xmlns:a16="http://schemas.microsoft.com/office/drawing/2014/main" id="{904640F5-AE13-4B94-85FF-36B17419A4AE}"/>
                    </a:ext>
                  </a:extLst>
                </p:cNvPr>
                <p:cNvSpPr/>
                <p:nvPr/>
              </p:nvSpPr>
              <p:spPr>
                <a:xfrm>
                  <a:off x="2579750" y="1535144"/>
                  <a:ext cx="118014" cy="122300"/>
                </a:xfrm>
                <a:custGeom>
                  <a:avLst/>
                  <a:gdLst>
                    <a:gd name="connsiteX0" fmla="*/ 87249 w 118014"/>
                    <a:gd name="connsiteY0" fmla="*/ 120110 h 122300"/>
                    <a:gd name="connsiteX1" fmla="*/ 87249 w 118014"/>
                    <a:gd name="connsiteY1" fmla="*/ 101632 h 122300"/>
                    <a:gd name="connsiteX2" fmla="*/ 47720 w 118014"/>
                    <a:gd name="connsiteY2" fmla="*/ 122301 h 122300"/>
                    <a:gd name="connsiteX3" fmla="*/ 0 w 118014"/>
                    <a:gd name="connsiteY3" fmla="*/ 70485 h 122300"/>
                    <a:gd name="connsiteX4" fmla="*/ 0 w 118014"/>
                    <a:gd name="connsiteY4" fmla="*/ 0 h 122300"/>
                    <a:gd name="connsiteX5" fmla="*/ 32671 w 118014"/>
                    <a:gd name="connsiteY5" fmla="*/ 0 h 122300"/>
                    <a:gd name="connsiteX6" fmla="*/ 32671 w 118014"/>
                    <a:gd name="connsiteY6" fmla="*/ 62770 h 122300"/>
                    <a:gd name="connsiteX7" fmla="*/ 57626 w 118014"/>
                    <a:gd name="connsiteY7" fmla="*/ 94202 h 122300"/>
                    <a:gd name="connsiteX8" fmla="*/ 85344 w 118014"/>
                    <a:gd name="connsiteY8" fmla="*/ 55721 h 122300"/>
                    <a:gd name="connsiteX9" fmla="*/ 85535 w 118014"/>
                    <a:gd name="connsiteY9" fmla="*/ 55912 h 122300"/>
                    <a:gd name="connsiteX10" fmla="*/ 85535 w 118014"/>
                    <a:gd name="connsiteY10" fmla="*/ 0 h 122300"/>
                    <a:gd name="connsiteX11" fmla="*/ 118015 w 118014"/>
                    <a:gd name="connsiteY11" fmla="*/ 0 h 122300"/>
                    <a:gd name="connsiteX12" fmla="*/ 118015 w 118014"/>
                    <a:gd name="connsiteY12" fmla="*/ 120205 h 122300"/>
                    <a:gd name="connsiteX13" fmla="*/ 87249 w 118014"/>
                    <a:gd name="connsiteY13" fmla="*/ 120205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014" h="122300">
                      <a:moveTo>
                        <a:pt x="87249" y="120110"/>
                      </a:moveTo>
                      <a:lnTo>
                        <a:pt x="87249" y="101632"/>
                      </a:lnTo>
                      <a:cubicBezTo>
                        <a:pt x="79915" y="114491"/>
                        <a:pt x="66580" y="122301"/>
                        <a:pt x="47720" y="122301"/>
                      </a:cubicBezTo>
                      <a:cubicBezTo>
                        <a:pt x="16764" y="122301"/>
                        <a:pt x="0" y="101917"/>
                        <a:pt x="0" y="70485"/>
                      </a:cubicBezTo>
                      <a:lnTo>
                        <a:pt x="0" y="0"/>
                      </a:lnTo>
                      <a:lnTo>
                        <a:pt x="32671" y="0"/>
                      </a:lnTo>
                      <a:lnTo>
                        <a:pt x="32671" y="62770"/>
                      </a:lnTo>
                      <a:cubicBezTo>
                        <a:pt x="32671" y="80200"/>
                        <a:pt x="39719" y="94202"/>
                        <a:pt x="57626" y="94202"/>
                      </a:cubicBezTo>
                      <a:cubicBezTo>
                        <a:pt x="77819" y="94202"/>
                        <a:pt x="85344" y="76391"/>
                        <a:pt x="85344" y="55721"/>
                      </a:cubicBezTo>
                      <a:lnTo>
                        <a:pt x="85535" y="55912"/>
                      </a:lnTo>
                      <a:lnTo>
                        <a:pt x="85535" y="0"/>
                      </a:lnTo>
                      <a:lnTo>
                        <a:pt x="118015" y="0"/>
                      </a:lnTo>
                      <a:lnTo>
                        <a:pt x="118015" y="120205"/>
                      </a:lnTo>
                      <a:lnTo>
                        <a:pt x="87249"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5" name="Freeform: Shape 44">
                  <a:extLst>
                    <a:ext uri="{FF2B5EF4-FFF2-40B4-BE49-F238E27FC236}">
                      <a16:creationId xmlns:a16="http://schemas.microsoft.com/office/drawing/2014/main" id="{2294B949-2FE0-4751-9760-F1E79F74F9BF}"/>
                    </a:ext>
                  </a:extLst>
                </p:cNvPr>
                <p:cNvSpPr/>
                <p:nvPr/>
              </p:nvSpPr>
              <p:spPr>
                <a:xfrm>
                  <a:off x="2724911" y="1483613"/>
                  <a:ext cx="122967" cy="174021"/>
                </a:xfrm>
                <a:custGeom>
                  <a:avLst/>
                  <a:gdLst>
                    <a:gd name="connsiteX0" fmla="*/ 122873 w 122967"/>
                    <a:gd name="connsiteY0" fmla="*/ 111062 h 174021"/>
                    <a:gd name="connsiteX1" fmla="*/ 71057 w 122967"/>
                    <a:gd name="connsiteY1" fmla="*/ 174022 h 174021"/>
                    <a:gd name="connsiteX2" fmla="*/ 30671 w 122967"/>
                    <a:gd name="connsiteY2" fmla="*/ 153162 h 174021"/>
                    <a:gd name="connsiteX3" fmla="*/ 30671 w 122967"/>
                    <a:gd name="connsiteY3" fmla="*/ 171450 h 174021"/>
                    <a:gd name="connsiteX4" fmla="*/ 21241 w 122967"/>
                    <a:gd name="connsiteY4" fmla="*/ 171641 h 174021"/>
                    <a:gd name="connsiteX5" fmla="*/ 0 w 122967"/>
                    <a:gd name="connsiteY5" fmla="*/ 171641 h 174021"/>
                    <a:gd name="connsiteX6" fmla="*/ 0 w 122967"/>
                    <a:gd name="connsiteY6" fmla="*/ 0 h 174021"/>
                    <a:gd name="connsiteX7" fmla="*/ 32671 w 122967"/>
                    <a:gd name="connsiteY7" fmla="*/ 0 h 174021"/>
                    <a:gd name="connsiteX8" fmla="*/ 32671 w 122967"/>
                    <a:gd name="connsiteY8" fmla="*/ 66199 h 174021"/>
                    <a:gd name="connsiteX9" fmla="*/ 71342 w 122967"/>
                    <a:gd name="connsiteY9" fmla="*/ 47911 h 174021"/>
                    <a:gd name="connsiteX10" fmla="*/ 122968 w 122967"/>
                    <a:gd name="connsiteY10" fmla="*/ 110871 h 174021"/>
                    <a:gd name="connsiteX11" fmla="*/ 88487 w 122967"/>
                    <a:gd name="connsiteY11" fmla="*/ 111062 h 174021"/>
                    <a:gd name="connsiteX12" fmla="*/ 60579 w 122967"/>
                    <a:gd name="connsiteY12" fmla="*/ 76200 h 174021"/>
                    <a:gd name="connsiteX13" fmla="*/ 32671 w 122967"/>
                    <a:gd name="connsiteY13" fmla="*/ 111062 h 174021"/>
                    <a:gd name="connsiteX14" fmla="*/ 60389 w 122967"/>
                    <a:gd name="connsiteY14" fmla="*/ 145923 h 174021"/>
                    <a:gd name="connsiteX15" fmla="*/ 88583 w 122967"/>
                    <a:gd name="connsiteY15" fmla="*/ 111062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67" h="174021">
                      <a:moveTo>
                        <a:pt x="122873" y="111062"/>
                      </a:moveTo>
                      <a:cubicBezTo>
                        <a:pt x="122873" y="145923"/>
                        <a:pt x="106109" y="174022"/>
                        <a:pt x="71057" y="174022"/>
                      </a:cubicBezTo>
                      <a:cubicBezTo>
                        <a:pt x="52388" y="174022"/>
                        <a:pt x="39053" y="166021"/>
                        <a:pt x="30671" y="153162"/>
                      </a:cubicBezTo>
                      <a:lnTo>
                        <a:pt x="30671" y="171450"/>
                      </a:lnTo>
                      <a:lnTo>
                        <a:pt x="21241" y="171641"/>
                      </a:lnTo>
                      <a:lnTo>
                        <a:pt x="0" y="171641"/>
                      </a:lnTo>
                      <a:lnTo>
                        <a:pt x="0" y="0"/>
                      </a:lnTo>
                      <a:lnTo>
                        <a:pt x="32671" y="0"/>
                      </a:lnTo>
                      <a:lnTo>
                        <a:pt x="32671" y="66199"/>
                      </a:lnTo>
                      <a:cubicBezTo>
                        <a:pt x="41243" y="54769"/>
                        <a:pt x="53912" y="47911"/>
                        <a:pt x="71342" y="47911"/>
                      </a:cubicBezTo>
                      <a:cubicBezTo>
                        <a:pt x="106204" y="47911"/>
                        <a:pt x="122968" y="76105"/>
                        <a:pt x="122968" y="110871"/>
                      </a:cubicBezTo>
                      <a:close/>
                      <a:moveTo>
                        <a:pt x="88487" y="111062"/>
                      </a:moveTo>
                      <a:cubicBezTo>
                        <a:pt x="88487" y="91916"/>
                        <a:pt x="79629" y="76200"/>
                        <a:pt x="60579" y="76200"/>
                      </a:cubicBezTo>
                      <a:cubicBezTo>
                        <a:pt x="41529" y="76200"/>
                        <a:pt x="32671" y="91916"/>
                        <a:pt x="32671" y="111062"/>
                      </a:cubicBezTo>
                      <a:cubicBezTo>
                        <a:pt x="32671" y="130207"/>
                        <a:pt x="41243" y="145923"/>
                        <a:pt x="60389" y="145923"/>
                      </a:cubicBezTo>
                      <a:cubicBezTo>
                        <a:pt x="79534" y="145923"/>
                        <a:pt x="88583" y="130207"/>
                        <a:pt x="88583" y="111062"/>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6" name="Freeform: Shape 45">
                  <a:extLst>
                    <a:ext uri="{FF2B5EF4-FFF2-40B4-BE49-F238E27FC236}">
                      <a16:creationId xmlns:a16="http://schemas.microsoft.com/office/drawing/2014/main" id="{86AF7A1C-737C-48BB-9804-7EFF6A0EE585}"/>
                    </a:ext>
                  </a:extLst>
                </p:cNvPr>
                <p:cNvSpPr/>
                <p:nvPr/>
              </p:nvSpPr>
              <p:spPr>
                <a:xfrm>
                  <a:off x="2861500" y="1531524"/>
                  <a:ext cx="124586" cy="125920"/>
                </a:xfrm>
                <a:custGeom>
                  <a:avLst/>
                  <a:gdLst>
                    <a:gd name="connsiteX0" fmla="*/ 124587 w 124586"/>
                    <a:gd name="connsiteY0" fmla="*/ 3524 h 125920"/>
                    <a:gd name="connsiteX1" fmla="*/ 124587 w 124586"/>
                    <a:gd name="connsiteY1" fmla="*/ 123730 h 125920"/>
                    <a:gd name="connsiteX2" fmla="*/ 92297 w 124586"/>
                    <a:gd name="connsiteY2" fmla="*/ 123730 h 125920"/>
                    <a:gd name="connsiteX3" fmla="*/ 92297 w 124586"/>
                    <a:gd name="connsiteY3" fmla="*/ 105251 h 125920"/>
                    <a:gd name="connsiteX4" fmla="*/ 51625 w 124586"/>
                    <a:gd name="connsiteY4" fmla="*/ 125921 h 125920"/>
                    <a:gd name="connsiteX5" fmla="*/ 0 w 124586"/>
                    <a:gd name="connsiteY5" fmla="*/ 62960 h 125920"/>
                    <a:gd name="connsiteX6" fmla="*/ 51625 w 124586"/>
                    <a:gd name="connsiteY6" fmla="*/ 0 h 125920"/>
                    <a:gd name="connsiteX7" fmla="*/ 92297 w 124586"/>
                    <a:gd name="connsiteY7" fmla="*/ 20860 h 125920"/>
                    <a:gd name="connsiteX8" fmla="*/ 92297 w 124586"/>
                    <a:gd name="connsiteY8" fmla="*/ 3620 h 125920"/>
                    <a:gd name="connsiteX9" fmla="*/ 124587 w 124586"/>
                    <a:gd name="connsiteY9" fmla="*/ 3620 h 125920"/>
                    <a:gd name="connsiteX10" fmla="*/ 90392 w 124586"/>
                    <a:gd name="connsiteY10" fmla="*/ 63151 h 125920"/>
                    <a:gd name="connsiteX11" fmla="*/ 90392 w 124586"/>
                    <a:gd name="connsiteY11" fmla="*/ 62484 h 125920"/>
                    <a:gd name="connsiteX12" fmla="*/ 62484 w 124586"/>
                    <a:gd name="connsiteY12" fmla="*/ 28099 h 125920"/>
                    <a:gd name="connsiteX13" fmla="*/ 34576 w 124586"/>
                    <a:gd name="connsiteY13" fmla="*/ 62675 h 125920"/>
                    <a:gd name="connsiteX14" fmla="*/ 62770 w 124586"/>
                    <a:gd name="connsiteY14" fmla="*/ 97727 h 125920"/>
                    <a:gd name="connsiteX15" fmla="*/ 90488 w 124586"/>
                    <a:gd name="connsiteY15" fmla="*/ 6315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86" h="125920">
                      <a:moveTo>
                        <a:pt x="124587" y="3524"/>
                      </a:moveTo>
                      <a:lnTo>
                        <a:pt x="124587" y="123730"/>
                      </a:lnTo>
                      <a:lnTo>
                        <a:pt x="92297" y="123730"/>
                      </a:lnTo>
                      <a:lnTo>
                        <a:pt x="92297" y="105251"/>
                      </a:lnTo>
                      <a:cubicBezTo>
                        <a:pt x="83725" y="117920"/>
                        <a:pt x="70390" y="125921"/>
                        <a:pt x="51625" y="125921"/>
                      </a:cubicBezTo>
                      <a:cubicBezTo>
                        <a:pt x="16764" y="125921"/>
                        <a:pt x="0" y="98012"/>
                        <a:pt x="0" y="62960"/>
                      </a:cubicBezTo>
                      <a:cubicBezTo>
                        <a:pt x="0" y="27908"/>
                        <a:pt x="16573" y="0"/>
                        <a:pt x="51625" y="0"/>
                      </a:cubicBezTo>
                      <a:cubicBezTo>
                        <a:pt x="70294" y="0"/>
                        <a:pt x="83629" y="8001"/>
                        <a:pt x="92297" y="20860"/>
                      </a:cubicBezTo>
                      <a:lnTo>
                        <a:pt x="92297" y="3620"/>
                      </a:lnTo>
                      <a:lnTo>
                        <a:pt x="124587" y="3620"/>
                      </a:lnTo>
                      <a:close/>
                      <a:moveTo>
                        <a:pt x="90392" y="63151"/>
                      </a:moveTo>
                      <a:lnTo>
                        <a:pt x="90392" y="62484"/>
                      </a:lnTo>
                      <a:cubicBezTo>
                        <a:pt x="90202" y="43529"/>
                        <a:pt x="81343" y="28099"/>
                        <a:pt x="62484" y="28099"/>
                      </a:cubicBezTo>
                      <a:cubicBezTo>
                        <a:pt x="43624" y="28099"/>
                        <a:pt x="34576" y="43625"/>
                        <a:pt x="34576" y="62675"/>
                      </a:cubicBezTo>
                      <a:cubicBezTo>
                        <a:pt x="34576" y="81725"/>
                        <a:pt x="43434" y="97727"/>
                        <a:pt x="62770" y="97727"/>
                      </a:cubicBezTo>
                      <a:cubicBezTo>
                        <a:pt x="82105" y="97727"/>
                        <a:pt x="90488" y="82201"/>
                        <a:pt x="90488" y="63151"/>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7" name="Freeform: Shape 46">
                  <a:extLst>
                    <a:ext uri="{FF2B5EF4-FFF2-40B4-BE49-F238E27FC236}">
                      <a16:creationId xmlns:a16="http://schemas.microsoft.com/office/drawing/2014/main" id="{0A7D2799-45C3-4EB5-AFAD-888D3DE24083}"/>
                    </a:ext>
                  </a:extLst>
                </p:cNvPr>
                <p:cNvSpPr/>
                <p:nvPr/>
              </p:nvSpPr>
              <p:spPr>
                <a:xfrm>
                  <a:off x="3009042" y="1476755"/>
                  <a:ext cx="40957" cy="178498"/>
                </a:xfrm>
                <a:custGeom>
                  <a:avLst/>
                  <a:gdLst>
                    <a:gd name="connsiteX0" fmla="*/ 36766 w 40957"/>
                    <a:gd name="connsiteY0" fmla="*/ 58293 h 178498"/>
                    <a:gd name="connsiteX1" fmla="*/ 36766 w 40957"/>
                    <a:gd name="connsiteY1" fmla="*/ 178499 h 178498"/>
                    <a:gd name="connsiteX2" fmla="*/ 4096 w 40957"/>
                    <a:gd name="connsiteY2" fmla="*/ 178499 h 178498"/>
                    <a:gd name="connsiteX3" fmla="*/ 4096 w 40957"/>
                    <a:gd name="connsiteY3" fmla="*/ 58293 h 178498"/>
                    <a:gd name="connsiteX4" fmla="*/ 36766 w 40957"/>
                    <a:gd name="connsiteY4" fmla="*/ 58293 h 178498"/>
                    <a:gd name="connsiteX5" fmla="*/ 40957 w 40957"/>
                    <a:gd name="connsiteY5" fmla="*/ 20479 h 178498"/>
                    <a:gd name="connsiteX6" fmla="*/ 20479 w 40957"/>
                    <a:gd name="connsiteY6" fmla="*/ 40958 h 178498"/>
                    <a:gd name="connsiteX7" fmla="*/ 0 w 40957"/>
                    <a:gd name="connsiteY7" fmla="*/ 20479 h 178498"/>
                    <a:gd name="connsiteX8" fmla="*/ 20479 w 40957"/>
                    <a:gd name="connsiteY8" fmla="*/ 0 h 178498"/>
                    <a:gd name="connsiteX9" fmla="*/ 40957 w 40957"/>
                    <a:gd name="connsiteY9" fmla="*/ 20479 h 17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7" h="178498">
                      <a:moveTo>
                        <a:pt x="36766" y="58293"/>
                      </a:moveTo>
                      <a:lnTo>
                        <a:pt x="36766" y="178499"/>
                      </a:lnTo>
                      <a:lnTo>
                        <a:pt x="4096" y="178499"/>
                      </a:lnTo>
                      <a:lnTo>
                        <a:pt x="4096" y="58293"/>
                      </a:lnTo>
                      <a:lnTo>
                        <a:pt x="36766" y="58293"/>
                      </a:lnTo>
                      <a:close/>
                      <a:moveTo>
                        <a:pt x="40957" y="20479"/>
                      </a:moveTo>
                      <a:lnTo>
                        <a:pt x="20479" y="40958"/>
                      </a:lnTo>
                      <a:lnTo>
                        <a:pt x="0" y="20479"/>
                      </a:lnTo>
                      <a:lnTo>
                        <a:pt x="20479" y="0"/>
                      </a:lnTo>
                      <a:lnTo>
                        <a:pt x="40957" y="20479"/>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8" name="Freeform: Shape 47">
                  <a:extLst>
                    <a:ext uri="{FF2B5EF4-FFF2-40B4-BE49-F238E27FC236}">
                      <a16:creationId xmlns:a16="http://schemas.microsoft.com/office/drawing/2014/main" id="{EF4C9A4F-949B-4B52-8BDC-98A3EB0027AC}"/>
                    </a:ext>
                  </a:extLst>
                </p:cNvPr>
                <p:cNvSpPr/>
                <p:nvPr/>
              </p:nvSpPr>
              <p:spPr>
                <a:xfrm>
                  <a:off x="3072765" y="1483709"/>
                  <a:ext cx="32670" cy="171640"/>
                </a:xfrm>
                <a:custGeom>
                  <a:avLst/>
                  <a:gdLst>
                    <a:gd name="connsiteX0" fmla="*/ 32671 w 32670"/>
                    <a:gd name="connsiteY0" fmla="*/ 0 h 171640"/>
                    <a:gd name="connsiteX1" fmla="*/ 32671 w 32670"/>
                    <a:gd name="connsiteY1" fmla="*/ 171640 h 171640"/>
                    <a:gd name="connsiteX2" fmla="*/ 0 w 32670"/>
                    <a:gd name="connsiteY2" fmla="*/ 171640 h 171640"/>
                    <a:gd name="connsiteX3" fmla="*/ 0 w 32670"/>
                    <a:gd name="connsiteY3" fmla="*/ 0 h 171640"/>
                    <a:gd name="connsiteX4" fmla="*/ 32671 w 32670"/>
                    <a:gd name="connsiteY4" fmla="*/ 0 h 17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0" h="171640">
                      <a:moveTo>
                        <a:pt x="32671" y="0"/>
                      </a:moveTo>
                      <a:lnTo>
                        <a:pt x="32671" y="171640"/>
                      </a:lnTo>
                      <a:lnTo>
                        <a:pt x="0" y="171640"/>
                      </a:lnTo>
                      <a:lnTo>
                        <a:pt x="0" y="0"/>
                      </a:lnTo>
                      <a:lnTo>
                        <a:pt x="32671"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9" name="Freeform: Shape 48">
                  <a:extLst>
                    <a:ext uri="{FF2B5EF4-FFF2-40B4-BE49-F238E27FC236}">
                      <a16:creationId xmlns:a16="http://schemas.microsoft.com/office/drawing/2014/main" id="{DD2AC5D2-1B4F-4D8C-88F8-3FC69A51B816}"/>
                    </a:ext>
                  </a:extLst>
                </p:cNvPr>
                <p:cNvSpPr/>
                <p:nvPr/>
              </p:nvSpPr>
              <p:spPr>
                <a:xfrm>
                  <a:off x="3173825" y="1500663"/>
                  <a:ext cx="152400" cy="158019"/>
                </a:xfrm>
                <a:custGeom>
                  <a:avLst/>
                  <a:gdLst>
                    <a:gd name="connsiteX0" fmla="*/ 152400 w 152400"/>
                    <a:gd name="connsiteY0" fmla="*/ 154591 h 158019"/>
                    <a:gd name="connsiteX1" fmla="*/ 112395 w 152400"/>
                    <a:gd name="connsiteY1" fmla="*/ 154591 h 158019"/>
                    <a:gd name="connsiteX2" fmla="*/ 99727 w 152400"/>
                    <a:gd name="connsiteY2" fmla="*/ 142780 h 158019"/>
                    <a:gd name="connsiteX3" fmla="*/ 51816 w 152400"/>
                    <a:gd name="connsiteY3" fmla="*/ 158020 h 158019"/>
                    <a:gd name="connsiteX4" fmla="*/ 0 w 152400"/>
                    <a:gd name="connsiteY4" fmla="*/ 115919 h 158019"/>
                    <a:gd name="connsiteX5" fmla="*/ 27718 w 152400"/>
                    <a:gd name="connsiteY5" fmla="*/ 76581 h 158019"/>
                    <a:gd name="connsiteX6" fmla="*/ 11144 w 152400"/>
                    <a:gd name="connsiteY6" fmla="*/ 40672 h 158019"/>
                    <a:gd name="connsiteX7" fmla="*/ 58674 w 152400"/>
                    <a:gd name="connsiteY7" fmla="*/ 0 h 158019"/>
                    <a:gd name="connsiteX8" fmla="*/ 105156 w 152400"/>
                    <a:gd name="connsiteY8" fmla="*/ 39148 h 158019"/>
                    <a:gd name="connsiteX9" fmla="*/ 72485 w 152400"/>
                    <a:gd name="connsiteY9" fmla="*/ 80200 h 158019"/>
                    <a:gd name="connsiteX10" fmla="*/ 100870 w 152400"/>
                    <a:gd name="connsiteY10" fmla="*/ 106680 h 158019"/>
                    <a:gd name="connsiteX11" fmla="*/ 111157 w 152400"/>
                    <a:gd name="connsiteY11" fmla="*/ 72485 h 158019"/>
                    <a:gd name="connsiteX12" fmla="*/ 141065 w 152400"/>
                    <a:gd name="connsiteY12" fmla="*/ 72485 h 158019"/>
                    <a:gd name="connsiteX13" fmla="*/ 120396 w 152400"/>
                    <a:gd name="connsiteY13" fmla="*/ 124777 h 158019"/>
                    <a:gd name="connsiteX14" fmla="*/ 152400 w 152400"/>
                    <a:gd name="connsiteY14" fmla="*/ 154686 h 158019"/>
                    <a:gd name="connsiteX15" fmla="*/ 79915 w 152400"/>
                    <a:gd name="connsiteY15" fmla="*/ 124492 h 158019"/>
                    <a:gd name="connsiteX16" fmla="*/ 45720 w 152400"/>
                    <a:gd name="connsiteY16" fmla="*/ 93059 h 158019"/>
                    <a:gd name="connsiteX17" fmla="*/ 31528 w 152400"/>
                    <a:gd name="connsiteY17" fmla="*/ 112395 h 158019"/>
                    <a:gd name="connsiteX18" fmla="*/ 54578 w 152400"/>
                    <a:gd name="connsiteY18" fmla="*/ 130683 h 158019"/>
                    <a:gd name="connsiteX19" fmla="*/ 79915 w 152400"/>
                    <a:gd name="connsiteY19" fmla="*/ 124492 h 158019"/>
                    <a:gd name="connsiteX20" fmla="*/ 55054 w 152400"/>
                    <a:gd name="connsiteY20" fmla="*/ 63913 h 158019"/>
                    <a:gd name="connsiteX21" fmla="*/ 77438 w 152400"/>
                    <a:gd name="connsiteY21" fmla="*/ 41529 h 158019"/>
                    <a:gd name="connsiteX22" fmla="*/ 59341 w 152400"/>
                    <a:gd name="connsiteY22" fmla="*/ 25432 h 158019"/>
                    <a:gd name="connsiteX23" fmla="*/ 40862 w 152400"/>
                    <a:gd name="connsiteY23" fmla="*/ 41815 h 158019"/>
                    <a:gd name="connsiteX24" fmla="*/ 55054 w 152400"/>
                    <a:gd name="connsiteY24" fmla="*/ 64008 h 1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400" h="158019">
                      <a:moveTo>
                        <a:pt x="152400" y="154591"/>
                      </a:moveTo>
                      <a:lnTo>
                        <a:pt x="112395" y="154591"/>
                      </a:lnTo>
                      <a:lnTo>
                        <a:pt x="99727" y="142780"/>
                      </a:lnTo>
                      <a:cubicBezTo>
                        <a:pt x="84868" y="152495"/>
                        <a:pt x="68104" y="158020"/>
                        <a:pt x="51816" y="158020"/>
                      </a:cubicBezTo>
                      <a:cubicBezTo>
                        <a:pt x="20669" y="158020"/>
                        <a:pt x="0" y="139922"/>
                        <a:pt x="0" y="115919"/>
                      </a:cubicBezTo>
                      <a:cubicBezTo>
                        <a:pt x="0" y="95917"/>
                        <a:pt x="12668" y="84772"/>
                        <a:pt x="27718" y="76581"/>
                      </a:cubicBezTo>
                      <a:cubicBezTo>
                        <a:pt x="17812" y="66484"/>
                        <a:pt x="11144" y="54388"/>
                        <a:pt x="11144" y="40672"/>
                      </a:cubicBezTo>
                      <a:cubicBezTo>
                        <a:pt x="11144" y="18479"/>
                        <a:pt x="30671" y="0"/>
                        <a:pt x="58674" y="0"/>
                      </a:cubicBezTo>
                      <a:cubicBezTo>
                        <a:pt x="86678" y="0"/>
                        <a:pt x="105156" y="16383"/>
                        <a:pt x="105156" y="39148"/>
                      </a:cubicBezTo>
                      <a:cubicBezTo>
                        <a:pt x="105156" y="61913"/>
                        <a:pt x="89249" y="71818"/>
                        <a:pt x="72485" y="80200"/>
                      </a:cubicBezTo>
                      <a:lnTo>
                        <a:pt x="100870" y="106680"/>
                      </a:lnTo>
                      <a:cubicBezTo>
                        <a:pt x="107347" y="97441"/>
                        <a:pt x="111157" y="85820"/>
                        <a:pt x="111157" y="72485"/>
                      </a:cubicBezTo>
                      <a:lnTo>
                        <a:pt x="141065" y="72485"/>
                      </a:lnTo>
                      <a:cubicBezTo>
                        <a:pt x="141065" y="92297"/>
                        <a:pt x="132874" y="110300"/>
                        <a:pt x="120396" y="124777"/>
                      </a:cubicBezTo>
                      <a:lnTo>
                        <a:pt x="152400" y="154686"/>
                      </a:lnTo>
                      <a:close/>
                      <a:moveTo>
                        <a:pt x="79915" y="124492"/>
                      </a:moveTo>
                      <a:lnTo>
                        <a:pt x="45720" y="93059"/>
                      </a:lnTo>
                      <a:cubicBezTo>
                        <a:pt x="37338" y="98012"/>
                        <a:pt x="31528" y="103822"/>
                        <a:pt x="31528" y="112395"/>
                      </a:cubicBezTo>
                      <a:cubicBezTo>
                        <a:pt x="31528" y="122301"/>
                        <a:pt x="40767" y="130683"/>
                        <a:pt x="54578" y="130683"/>
                      </a:cubicBezTo>
                      <a:cubicBezTo>
                        <a:pt x="63151" y="130683"/>
                        <a:pt x="72009" y="128492"/>
                        <a:pt x="79915" y="124492"/>
                      </a:cubicBezTo>
                      <a:close/>
                      <a:moveTo>
                        <a:pt x="55054" y="63913"/>
                      </a:moveTo>
                      <a:cubicBezTo>
                        <a:pt x="67723" y="58102"/>
                        <a:pt x="77438" y="51911"/>
                        <a:pt x="77438" y="41529"/>
                      </a:cubicBezTo>
                      <a:cubicBezTo>
                        <a:pt x="77438" y="32290"/>
                        <a:pt x="69247" y="25432"/>
                        <a:pt x="59341" y="25432"/>
                      </a:cubicBezTo>
                      <a:cubicBezTo>
                        <a:pt x="46863" y="25432"/>
                        <a:pt x="40862" y="33623"/>
                        <a:pt x="40862" y="41815"/>
                      </a:cubicBezTo>
                      <a:cubicBezTo>
                        <a:pt x="40862" y="48958"/>
                        <a:pt x="46196" y="55150"/>
                        <a:pt x="55054" y="64008"/>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0" name="Freeform: Shape 49">
                  <a:extLst>
                    <a:ext uri="{FF2B5EF4-FFF2-40B4-BE49-F238E27FC236}">
                      <a16:creationId xmlns:a16="http://schemas.microsoft.com/office/drawing/2014/main" id="{8757E5CE-59B6-46CF-96A4-C05C358EA4C2}"/>
                    </a:ext>
                  </a:extLst>
                </p:cNvPr>
                <p:cNvSpPr/>
                <p:nvPr/>
              </p:nvSpPr>
              <p:spPr>
                <a:xfrm>
                  <a:off x="3375850" y="1486471"/>
                  <a:ext cx="148685" cy="168783"/>
                </a:xfrm>
                <a:custGeom>
                  <a:avLst/>
                  <a:gdLst>
                    <a:gd name="connsiteX0" fmla="*/ 148685 w 148685"/>
                    <a:gd name="connsiteY0" fmla="*/ 0 h 168783"/>
                    <a:gd name="connsiteX1" fmla="*/ 94678 w 148685"/>
                    <a:gd name="connsiteY1" fmla="*/ 97155 h 168783"/>
                    <a:gd name="connsiteX2" fmla="*/ 94678 w 148685"/>
                    <a:gd name="connsiteY2" fmla="*/ 168783 h 168783"/>
                    <a:gd name="connsiteX3" fmla="*/ 59150 w 148685"/>
                    <a:gd name="connsiteY3" fmla="*/ 168783 h 168783"/>
                    <a:gd name="connsiteX4" fmla="*/ 59150 w 148685"/>
                    <a:gd name="connsiteY4" fmla="*/ 97155 h 168783"/>
                    <a:gd name="connsiteX5" fmla="*/ 0 w 148685"/>
                    <a:gd name="connsiteY5" fmla="*/ 0 h 168783"/>
                    <a:gd name="connsiteX6" fmla="*/ 41243 w 148685"/>
                    <a:gd name="connsiteY6" fmla="*/ 0 h 168783"/>
                    <a:gd name="connsiteX7" fmla="*/ 78867 w 148685"/>
                    <a:gd name="connsiteY7" fmla="*/ 67342 h 168783"/>
                    <a:gd name="connsiteX8" fmla="*/ 114300 w 148685"/>
                    <a:gd name="connsiteY8" fmla="*/ 0 h 168783"/>
                    <a:gd name="connsiteX9" fmla="*/ 148495 w 148685"/>
                    <a:gd name="connsiteY9" fmla="*/ 0 h 1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85" h="168783">
                      <a:moveTo>
                        <a:pt x="148685" y="0"/>
                      </a:moveTo>
                      <a:lnTo>
                        <a:pt x="94678" y="97155"/>
                      </a:lnTo>
                      <a:lnTo>
                        <a:pt x="94678" y="168783"/>
                      </a:lnTo>
                      <a:lnTo>
                        <a:pt x="59150" y="168783"/>
                      </a:lnTo>
                      <a:lnTo>
                        <a:pt x="59150" y="97155"/>
                      </a:lnTo>
                      <a:lnTo>
                        <a:pt x="0" y="0"/>
                      </a:lnTo>
                      <a:lnTo>
                        <a:pt x="41243" y="0"/>
                      </a:lnTo>
                      <a:lnTo>
                        <a:pt x="78867" y="67342"/>
                      </a:lnTo>
                      <a:lnTo>
                        <a:pt x="114300" y="0"/>
                      </a:lnTo>
                      <a:lnTo>
                        <a:pt x="148495"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1" name="Freeform: Shape 50">
                  <a:extLst>
                    <a:ext uri="{FF2B5EF4-FFF2-40B4-BE49-F238E27FC236}">
                      <a16:creationId xmlns:a16="http://schemas.microsoft.com/office/drawing/2014/main" id="{28D8E0E8-49AF-4090-B140-E1F0A847490B}"/>
                    </a:ext>
                  </a:extLst>
                </p:cNvPr>
                <p:cNvSpPr/>
                <p:nvPr/>
              </p:nvSpPr>
              <p:spPr>
                <a:xfrm>
                  <a:off x="3502437" y="1531524"/>
                  <a:ext cx="124587" cy="125920"/>
                </a:xfrm>
                <a:custGeom>
                  <a:avLst/>
                  <a:gdLst>
                    <a:gd name="connsiteX0" fmla="*/ 124587 w 124587"/>
                    <a:gd name="connsiteY0" fmla="*/ 3524 h 125920"/>
                    <a:gd name="connsiteX1" fmla="*/ 124587 w 124587"/>
                    <a:gd name="connsiteY1" fmla="*/ 123730 h 125920"/>
                    <a:gd name="connsiteX2" fmla="*/ 92297 w 124587"/>
                    <a:gd name="connsiteY2" fmla="*/ 123730 h 125920"/>
                    <a:gd name="connsiteX3" fmla="*/ 92297 w 124587"/>
                    <a:gd name="connsiteY3" fmla="*/ 105251 h 125920"/>
                    <a:gd name="connsiteX4" fmla="*/ 51626 w 124587"/>
                    <a:gd name="connsiteY4" fmla="*/ 125921 h 125920"/>
                    <a:gd name="connsiteX5" fmla="*/ 0 w 124587"/>
                    <a:gd name="connsiteY5" fmla="*/ 62960 h 125920"/>
                    <a:gd name="connsiteX6" fmla="*/ 51626 w 124587"/>
                    <a:gd name="connsiteY6" fmla="*/ 0 h 125920"/>
                    <a:gd name="connsiteX7" fmla="*/ 92297 w 124587"/>
                    <a:gd name="connsiteY7" fmla="*/ 20860 h 125920"/>
                    <a:gd name="connsiteX8" fmla="*/ 92297 w 124587"/>
                    <a:gd name="connsiteY8" fmla="*/ 3620 h 125920"/>
                    <a:gd name="connsiteX9" fmla="*/ 124587 w 124587"/>
                    <a:gd name="connsiteY9" fmla="*/ 3620 h 125920"/>
                    <a:gd name="connsiteX10" fmla="*/ 90392 w 124587"/>
                    <a:gd name="connsiteY10" fmla="*/ 63151 h 125920"/>
                    <a:gd name="connsiteX11" fmla="*/ 90392 w 124587"/>
                    <a:gd name="connsiteY11" fmla="*/ 62484 h 125920"/>
                    <a:gd name="connsiteX12" fmla="*/ 62484 w 124587"/>
                    <a:gd name="connsiteY12" fmla="*/ 28099 h 125920"/>
                    <a:gd name="connsiteX13" fmla="*/ 34576 w 124587"/>
                    <a:gd name="connsiteY13" fmla="*/ 62675 h 125920"/>
                    <a:gd name="connsiteX14" fmla="*/ 62770 w 124587"/>
                    <a:gd name="connsiteY14" fmla="*/ 97727 h 125920"/>
                    <a:gd name="connsiteX15" fmla="*/ 90488 w 124587"/>
                    <a:gd name="connsiteY15" fmla="*/ 6315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87" h="125920">
                      <a:moveTo>
                        <a:pt x="124587" y="3524"/>
                      </a:moveTo>
                      <a:lnTo>
                        <a:pt x="124587" y="123730"/>
                      </a:lnTo>
                      <a:lnTo>
                        <a:pt x="92297" y="123730"/>
                      </a:lnTo>
                      <a:lnTo>
                        <a:pt x="92297" y="105251"/>
                      </a:lnTo>
                      <a:cubicBezTo>
                        <a:pt x="83725" y="117920"/>
                        <a:pt x="70390" y="125921"/>
                        <a:pt x="51626" y="125921"/>
                      </a:cubicBezTo>
                      <a:cubicBezTo>
                        <a:pt x="16764" y="125921"/>
                        <a:pt x="0" y="98012"/>
                        <a:pt x="0" y="62960"/>
                      </a:cubicBezTo>
                      <a:cubicBezTo>
                        <a:pt x="0" y="27908"/>
                        <a:pt x="16574" y="0"/>
                        <a:pt x="51626" y="0"/>
                      </a:cubicBezTo>
                      <a:cubicBezTo>
                        <a:pt x="70295" y="0"/>
                        <a:pt x="83629" y="8001"/>
                        <a:pt x="92297" y="20860"/>
                      </a:cubicBezTo>
                      <a:lnTo>
                        <a:pt x="92297" y="3620"/>
                      </a:lnTo>
                      <a:lnTo>
                        <a:pt x="124587" y="3620"/>
                      </a:lnTo>
                      <a:close/>
                      <a:moveTo>
                        <a:pt x="90392" y="63151"/>
                      </a:moveTo>
                      <a:lnTo>
                        <a:pt x="90392" y="62484"/>
                      </a:lnTo>
                      <a:cubicBezTo>
                        <a:pt x="90202" y="43529"/>
                        <a:pt x="81344" y="28099"/>
                        <a:pt x="62484" y="28099"/>
                      </a:cubicBezTo>
                      <a:cubicBezTo>
                        <a:pt x="43625" y="28099"/>
                        <a:pt x="34576" y="43625"/>
                        <a:pt x="34576" y="62675"/>
                      </a:cubicBezTo>
                      <a:cubicBezTo>
                        <a:pt x="34576" y="81725"/>
                        <a:pt x="43434" y="97727"/>
                        <a:pt x="62770" y="97727"/>
                      </a:cubicBezTo>
                      <a:cubicBezTo>
                        <a:pt x="82105" y="97727"/>
                        <a:pt x="90488" y="82201"/>
                        <a:pt x="90488" y="63151"/>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2" name="Freeform: Shape 51">
                  <a:extLst>
                    <a:ext uri="{FF2B5EF4-FFF2-40B4-BE49-F238E27FC236}">
                      <a16:creationId xmlns:a16="http://schemas.microsoft.com/office/drawing/2014/main" id="{226D077A-0FE3-40A8-834B-137E2FB26A94}"/>
                    </a:ext>
                  </a:extLst>
                </p:cNvPr>
                <p:cNvSpPr/>
                <p:nvPr/>
              </p:nvSpPr>
              <p:spPr>
                <a:xfrm>
                  <a:off x="3654171" y="1531810"/>
                  <a:ext cx="113156" cy="123443"/>
                </a:xfrm>
                <a:custGeom>
                  <a:avLst/>
                  <a:gdLst>
                    <a:gd name="connsiteX0" fmla="*/ 30766 w 113156"/>
                    <a:gd name="connsiteY0" fmla="*/ 3238 h 123443"/>
                    <a:gd name="connsiteX1" fmla="*/ 30766 w 113156"/>
                    <a:gd name="connsiteY1" fmla="*/ 22765 h 123443"/>
                    <a:gd name="connsiteX2" fmla="*/ 70104 w 113156"/>
                    <a:gd name="connsiteY2" fmla="*/ 0 h 123443"/>
                    <a:gd name="connsiteX3" fmla="*/ 113157 w 113156"/>
                    <a:gd name="connsiteY3" fmla="*/ 52483 h 123443"/>
                    <a:gd name="connsiteX4" fmla="*/ 113157 w 113156"/>
                    <a:gd name="connsiteY4" fmla="*/ 123444 h 123443"/>
                    <a:gd name="connsiteX5" fmla="*/ 80676 w 113156"/>
                    <a:gd name="connsiteY5" fmla="*/ 123444 h 123443"/>
                    <a:gd name="connsiteX6" fmla="*/ 80676 w 113156"/>
                    <a:gd name="connsiteY6" fmla="*/ 60865 h 123443"/>
                    <a:gd name="connsiteX7" fmla="*/ 58293 w 113156"/>
                    <a:gd name="connsiteY7" fmla="*/ 28194 h 123443"/>
                    <a:gd name="connsiteX8" fmla="*/ 32671 w 113156"/>
                    <a:gd name="connsiteY8" fmla="*/ 76771 h 123443"/>
                    <a:gd name="connsiteX9" fmla="*/ 32480 w 113156"/>
                    <a:gd name="connsiteY9" fmla="*/ 76581 h 123443"/>
                    <a:gd name="connsiteX10" fmla="*/ 32480 w 113156"/>
                    <a:gd name="connsiteY10" fmla="*/ 123444 h 123443"/>
                    <a:gd name="connsiteX11" fmla="*/ 0 w 113156"/>
                    <a:gd name="connsiteY11" fmla="*/ 123444 h 123443"/>
                    <a:gd name="connsiteX12" fmla="*/ 0 w 113156"/>
                    <a:gd name="connsiteY12" fmla="*/ 3238 h 123443"/>
                    <a:gd name="connsiteX13" fmla="*/ 30766 w 113156"/>
                    <a:gd name="connsiteY13" fmla="*/ 3238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156" h="123443">
                      <a:moveTo>
                        <a:pt x="30766" y="3238"/>
                      </a:moveTo>
                      <a:lnTo>
                        <a:pt x="30766" y="22765"/>
                      </a:lnTo>
                      <a:cubicBezTo>
                        <a:pt x="38481" y="9049"/>
                        <a:pt x="51435" y="0"/>
                        <a:pt x="70104" y="0"/>
                      </a:cubicBezTo>
                      <a:cubicBezTo>
                        <a:pt x="100203" y="0"/>
                        <a:pt x="113157" y="23241"/>
                        <a:pt x="113157" y="52483"/>
                      </a:cubicBezTo>
                      <a:lnTo>
                        <a:pt x="113157" y="123444"/>
                      </a:lnTo>
                      <a:lnTo>
                        <a:pt x="80676" y="123444"/>
                      </a:lnTo>
                      <a:lnTo>
                        <a:pt x="80676" y="60865"/>
                      </a:lnTo>
                      <a:cubicBezTo>
                        <a:pt x="80676" y="43243"/>
                        <a:pt x="75914" y="28194"/>
                        <a:pt x="58293" y="28194"/>
                      </a:cubicBezTo>
                      <a:cubicBezTo>
                        <a:pt x="35909" y="28194"/>
                        <a:pt x="32671" y="52292"/>
                        <a:pt x="32671" y="76771"/>
                      </a:cubicBezTo>
                      <a:lnTo>
                        <a:pt x="32480" y="76581"/>
                      </a:lnTo>
                      <a:lnTo>
                        <a:pt x="32480" y="123444"/>
                      </a:lnTo>
                      <a:lnTo>
                        <a:pt x="0" y="123444"/>
                      </a:lnTo>
                      <a:lnTo>
                        <a:pt x="0" y="3238"/>
                      </a:lnTo>
                      <a:lnTo>
                        <a:pt x="30766" y="3238"/>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3" name="Freeform: Shape 52">
                  <a:extLst>
                    <a:ext uri="{FF2B5EF4-FFF2-40B4-BE49-F238E27FC236}">
                      <a16:creationId xmlns:a16="http://schemas.microsoft.com/office/drawing/2014/main" id="{33FACE60-DE30-43CE-BA74-612FE10B7C6D}"/>
                    </a:ext>
                  </a:extLst>
                </p:cNvPr>
                <p:cNvSpPr/>
                <p:nvPr/>
              </p:nvSpPr>
              <p:spPr>
                <a:xfrm>
                  <a:off x="3791616" y="1483613"/>
                  <a:ext cx="122967" cy="174021"/>
                </a:xfrm>
                <a:custGeom>
                  <a:avLst/>
                  <a:gdLst>
                    <a:gd name="connsiteX0" fmla="*/ 122968 w 122967"/>
                    <a:gd name="connsiteY0" fmla="*/ 111062 h 174021"/>
                    <a:gd name="connsiteX1" fmla="*/ 71152 w 122967"/>
                    <a:gd name="connsiteY1" fmla="*/ 174022 h 174021"/>
                    <a:gd name="connsiteX2" fmla="*/ 30766 w 122967"/>
                    <a:gd name="connsiteY2" fmla="*/ 153162 h 174021"/>
                    <a:gd name="connsiteX3" fmla="*/ 30766 w 122967"/>
                    <a:gd name="connsiteY3" fmla="*/ 171450 h 174021"/>
                    <a:gd name="connsiteX4" fmla="*/ 21336 w 122967"/>
                    <a:gd name="connsiteY4" fmla="*/ 171641 h 174021"/>
                    <a:gd name="connsiteX5" fmla="*/ 0 w 122967"/>
                    <a:gd name="connsiteY5" fmla="*/ 171641 h 174021"/>
                    <a:gd name="connsiteX6" fmla="*/ 0 w 122967"/>
                    <a:gd name="connsiteY6" fmla="*/ 0 h 174021"/>
                    <a:gd name="connsiteX7" fmla="*/ 32671 w 122967"/>
                    <a:gd name="connsiteY7" fmla="*/ 0 h 174021"/>
                    <a:gd name="connsiteX8" fmla="*/ 32671 w 122967"/>
                    <a:gd name="connsiteY8" fmla="*/ 66199 h 174021"/>
                    <a:gd name="connsiteX9" fmla="*/ 71342 w 122967"/>
                    <a:gd name="connsiteY9" fmla="*/ 47911 h 174021"/>
                    <a:gd name="connsiteX10" fmla="*/ 122968 w 122967"/>
                    <a:gd name="connsiteY10" fmla="*/ 110871 h 174021"/>
                    <a:gd name="connsiteX11" fmla="*/ 88487 w 122967"/>
                    <a:gd name="connsiteY11" fmla="*/ 111062 h 174021"/>
                    <a:gd name="connsiteX12" fmla="*/ 60579 w 122967"/>
                    <a:gd name="connsiteY12" fmla="*/ 76200 h 174021"/>
                    <a:gd name="connsiteX13" fmla="*/ 32671 w 122967"/>
                    <a:gd name="connsiteY13" fmla="*/ 111062 h 174021"/>
                    <a:gd name="connsiteX14" fmla="*/ 60388 w 122967"/>
                    <a:gd name="connsiteY14" fmla="*/ 145923 h 174021"/>
                    <a:gd name="connsiteX15" fmla="*/ 88582 w 122967"/>
                    <a:gd name="connsiteY15" fmla="*/ 111062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67" h="174021">
                      <a:moveTo>
                        <a:pt x="122968" y="111062"/>
                      </a:moveTo>
                      <a:cubicBezTo>
                        <a:pt x="122968" y="145923"/>
                        <a:pt x="106204" y="174022"/>
                        <a:pt x="71152" y="174022"/>
                      </a:cubicBezTo>
                      <a:cubicBezTo>
                        <a:pt x="52483" y="174022"/>
                        <a:pt x="39148" y="166021"/>
                        <a:pt x="30766" y="153162"/>
                      </a:cubicBezTo>
                      <a:lnTo>
                        <a:pt x="30766" y="171450"/>
                      </a:lnTo>
                      <a:lnTo>
                        <a:pt x="21336" y="171641"/>
                      </a:lnTo>
                      <a:lnTo>
                        <a:pt x="0" y="171641"/>
                      </a:lnTo>
                      <a:lnTo>
                        <a:pt x="0" y="0"/>
                      </a:lnTo>
                      <a:lnTo>
                        <a:pt x="32671" y="0"/>
                      </a:lnTo>
                      <a:lnTo>
                        <a:pt x="32671" y="66199"/>
                      </a:lnTo>
                      <a:cubicBezTo>
                        <a:pt x="41243" y="54769"/>
                        <a:pt x="54007" y="47911"/>
                        <a:pt x="71342" y="47911"/>
                      </a:cubicBezTo>
                      <a:cubicBezTo>
                        <a:pt x="106204" y="47911"/>
                        <a:pt x="122968" y="76105"/>
                        <a:pt x="122968" y="110871"/>
                      </a:cubicBezTo>
                      <a:close/>
                      <a:moveTo>
                        <a:pt x="88487" y="111062"/>
                      </a:moveTo>
                      <a:cubicBezTo>
                        <a:pt x="88487" y="91916"/>
                        <a:pt x="79629" y="76200"/>
                        <a:pt x="60579" y="76200"/>
                      </a:cubicBezTo>
                      <a:cubicBezTo>
                        <a:pt x="41529" y="76200"/>
                        <a:pt x="32671" y="91916"/>
                        <a:pt x="32671" y="111062"/>
                      </a:cubicBezTo>
                      <a:cubicBezTo>
                        <a:pt x="32671" y="130207"/>
                        <a:pt x="41243" y="145923"/>
                        <a:pt x="60388" y="145923"/>
                      </a:cubicBezTo>
                      <a:cubicBezTo>
                        <a:pt x="79534" y="145923"/>
                        <a:pt x="88582" y="130207"/>
                        <a:pt x="88582" y="111062"/>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4" name="Freeform: Shape 53">
                  <a:extLst>
                    <a:ext uri="{FF2B5EF4-FFF2-40B4-BE49-F238E27FC236}">
                      <a16:creationId xmlns:a16="http://schemas.microsoft.com/office/drawing/2014/main" id="{3EF0BEA5-1E68-4616-B4F5-42699094258A}"/>
                    </a:ext>
                  </a:extLst>
                </p:cNvPr>
                <p:cNvSpPr/>
                <p:nvPr/>
              </p:nvSpPr>
              <p:spPr>
                <a:xfrm>
                  <a:off x="3932205" y="1535144"/>
                  <a:ext cx="118014" cy="122300"/>
                </a:xfrm>
                <a:custGeom>
                  <a:avLst/>
                  <a:gdLst>
                    <a:gd name="connsiteX0" fmla="*/ 87249 w 118014"/>
                    <a:gd name="connsiteY0" fmla="*/ 120110 h 122300"/>
                    <a:gd name="connsiteX1" fmla="*/ 87249 w 118014"/>
                    <a:gd name="connsiteY1" fmla="*/ 101632 h 122300"/>
                    <a:gd name="connsiteX2" fmla="*/ 47720 w 118014"/>
                    <a:gd name="connsiteY2" fmla="*/ 122301 h 122300"/>
                    <a:gd name="connsiteX3" fmla="*/ 0 w 118014"/>
                    <a:gd name="connsiteY3" fmla="*/ 70485 h 122300"/>
                    <a:gd name="connsiteX4" fmla="*/ 0 w 118014"/>
                    <a:gd name="connsiteY4" fmla="*/ 0 h 122300"/>
                    <a:gd name="connsiteX5" fmla="*/ 32671 w 118014"/>
                    <a:gd name="connsiteY5" fmla="*/ 0 h 122300"/>
                    <a:gd name="connsiteX6" fmla="*/ 32671 w 118014"/>
                    <a:gd name="connsiteY6" fmla="*/ 62770 h 122300"/>
                    <a:gd name="connsiteX7" fmla="*/ 57626 w 118014"/>
                    <a:gd name="connsiteY7" fmla="*/ 94202 h 122300"/>
                    <a:gd name="connsiteX8" fmla="*/ 85344 w 118014"/>
                    <a:gd name="connsiteY8" fmla="*/ 55721 h 122300"/>
                    <a:gd name="connsiteX9" fmla="*/ 85535 w 118014"/>
                    <a:gd name="connsiteY9" fmla="*/ 55912 h 122300"/>
                    <a:gd name="connsiteX10" fmla="*/ 85535 w 118014"/>
                    <a:gd name="connsiteY10" fmla="*/ 0 h 122300"/>
                    <a:gd name="connsiteX11" fmla="*/ 118015 w 118014"/>
                    <a:gd name="connsiteY11" fmla="*/ 0 h 122300"/>
                    <a:gd name="connsiteX12" fmla="*/ 118015 w 118014"/>
                    <a:gd name="connsiteY12" fmla="*/ 120205 h 122300"/>
                    <a:gd name="connsiteX13" fmla="*/ 87249 w 118014"/>
                    <a:gd name="connsiteY13" fmla="*/ 120205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014" h="122300">
                      <a:moveTo>
                        <a:pt x="87249" y="120110"/>
                      </a:moveTo>
                      <a:lnTo>
                        <a:pt x="87249" y="101632"/>
                      </a:lnTo>
                      <a:cubicBezTo>
                        <a:pt x="79915" y="114491"/>
                        <a:pt x="66580" y="122301"/>
                        <a:pt x="47720" y="122301"/>
                      </a:cubicBezTo>
                      <a:cubicBezTo>
                        <a:pt x="16764" y="122301"/>
                        <a:pt x="0" y="101917"/>
                        <a:pt x="0" y="70485"/>
                      </a:cubicBezTo>
                      <a:lnTo>
                        <a:pt x="0" y="0"/>
                      </a:lnTo>
                      <a:lnTo>
                        <a:pt x="32671" y="0"/>
                      </a:lnTo>
                      <a:lnTo>
                        <a:pt x="32671" y="62770"/>
                      </a:lnTo>
                      <a:cubicBezTo>
                        <a:pt x="32671" y="80200"/>
                        <a:pt x="39719" y="94202"/>
                        <a:pt x="57626" y="94202"/>
                      </a:cubicBezTo>
                      <a:cubicBezTo>
                        <a:pt x="77819" y="94202"/>
                        <a:pt x="85344" y="76391"/>
                        <a:pt x="85344" y="55721"/>
                      </a:cubicBezTo>
                      <a:lnTo>
                        <a:pt x="85535" y="55912"/>
                      </a:lnTo>
                      <a:lnTo>
                        <a:pt x="85535" y="0"/>
                      </a:lnTo>
                      <a:lnTo>
                        <a:pt x="118015" y="0"/>
                      </a:lnTo>
                      <a:lnTo>
                        <a:pt x="118015" y="120205"/>
                      </a:lnTo>
                      <a:lnTo>
                        <a:pt x="87249"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nvGrpSpPr>
                <p:cNvPr id="55" name="Graphic 146">
                  <a:extLst>
                    <a:ext uri="{FF2B5EF4-FFF2-40B4-BE49-F238E27FC236}">
                      <a16:creationId xmlns:a16="http://schemas.microsoft.com/office/drawing/2014/main" id="{3767592C-8181-4634-A0E6-003E9BB749E7}"/>
                    </a:ext>
                  </a:extLst>
                </p:cNvPr>
                <p:cNvGrpSpPr/>
                <p:nvPr/>
              </p:nvGrpSpPr>
              <p:grpSpPr>
                <a:xfrm>
                  <a:off x="1722120" y="1482699"/>
                  <a:ext cx="32670" cy="172555"/>
                  <a:chOff x="1722120" y="1482699"/>
                  <a:chExt cx="32670" cy="172555"/>
                </a:xfrm>
                <a:solidFill>
                  <a:srgbClr val="052976"/>
                </a:solidFill>
              </p:grpSpPr>
              <p:sp>
                <p:nvSpPr>
                  <p:cNvPr id="59" name="Freeform: Shape 58">
                    <a:extLst>
                      <a:ext uri="{FF2B5EF4-FFF2-40B4-BE49-F238E27FC236}">
                        <a16:creationId xmlns:a16="http://schemas.microsoft.com/office/drawing/2014/main" id="{3D158F75-E052-4708-9596-9C0AFF835044}"/>
                      </a:ext>
                    </a:extLst>
                  </p:cNvPr>
                  <p:cNvSpPr/>
                  <p:nvPr/>
                </p:nvSpPr>
                <p:spPr>
                  <a:xfrm>
                    <a:off x="1722120" y="1535049"/>
                    <a:ext cx="32670" cy="120205"/>
                  </a:xfrm>
                  <a:custGeom>
                    <a:avLst/>
                    <a:gdLst>
                      <a:gd name="connsiteX0" fmla="*/ 0 w 32670"/>
                      <a:gd name="connsiteY0" fmla="*/ 0 h 120205"/>
                      <a:gd name="connsiteX1" fmla="*/ 32671 w 32670"/>
                      <a:gd name="connsiteY1" fmla="*/ 0 h 120205"/>
                      <a:gd name="connsiteX2" fmla="*/ 32671 w 32670"/>
                      <a:gd name="connsiteY2" fmla="*/ 120205 h 120205"/>
                      <a:gd name="connsiteX3" fmla="*/ 0 w 32670"/>
                      <a:gd name="connsiteY3" fmla="*/ 120205 h 120205"/>
                    </a:gdLst>
                    <a:ahLst/>
                    <a:cxnLst>
                      <a:cxn ang="0">
                        <a:pos x="connsiteX0" y="connsiteY0"/>
                      </a:cxn>
                      <a:cxn ang="0">
                        <a:pos x="connsiteX1" y="connsiteY1"/>
                      </a:cxn>
                      <a:cxn ang="0">
                        <a:pos x="connsiteX2" y="connsiteY2"/>
                      </a:cxn>
                      <a:cxn ang="0">
                        <a:pos x="connsiteX3" y="connsiteY3"/>
                      </a:cxn>
                    </a:cxnLst>
                    <a:rect l="l" t="t" r="r" b="b"/>
                    <a:pathLst>
                      <a:path w="32670" h="120205">
                        <a:moveTo>
                          <a:pt x="0" y="0"/>
                        </a:moveTo>
                        <a:lnTo>
                          <a:pt x="32671" y="0"/>
                        </a:lnTo>
                        <a:lnTo>
                          <a:pt x="32671" y="120205"/>
                        </a:lnTo>
                        <a:lnTo>
                          <a:pt x="0"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0" name="Freeform: Shape 59">
                    <a:extLst>
                      <a:ext uri="{FF2B5EF4-FFF2-40B4-BE49-F238E27FC236}">
                        <a16:creationId xmlns:a16="http://schemas.microsoft.com/office/drawing/2014/main" id="{E3A22E84-5CE2-4354-9351-FFA6AE96A59A}"/>
                      </a:ext>
                    </a:extLst>
                  </p:cNvPr>
                  <p:cNvSpPr/>
                  <p:nvPr/>
                </p:nvSpPr>
                <p:spPr>
                  <a:xfrm rot="-2700000">
                    <a:off x="1724057" y="1482699"/>
                    <a:ext cx="29051" cy="29051"/>
                  </a:xfrm>
                  <a:custGeom>
                    <a:avLst/>
                    <a:gdLst>
                      <a:gd name="connsiteX0" fmla="*/ 0 w 29051"/>
                      <a:gd name="connsiteY0" fmla="*/ 0 h 29051"/>
                      <a:gd name="connsiteX1" fmla="*/ 29051 w 29051"/>
                      <a:gd name="connsiteY1" fmla="*/ 0 h 29051"/>
                      <a:gd name="connsiteX2" fmla="*/ 29051 w 29051"/>
                      <a:gd name="connsiteY2" fmla="*/ 29051 h 29051"/>
                      <a:gd name="connsiteX3" fmla="*/ 0 w 29051"/>
                      <a:gd name="connsiteY3" fmla="*/ 29051 h 29051"/>
                    </a:gdLst>
                    <a:ahLst/>
                    <a:cxnLst>
                      <a:cxn ang="0">
                        <a:pos x="connsiteX0" y="connsiteY0"/>
                      </a:cxn>
                      <a:cxn ang="0">
                        <a:pos x="connsiteX1" y="connsiteY1"/>
                      </a:cxn>
                      <a:cxn ang="0">
                        <a:pos x="connsiteX2" y="connsiteY2"/>
                      </a:cxn>
                      <a:cxn ang="0">
                        <a:pos x="connsiteX3" y="connsiteY3"/>
                      </a:cxn>
                    </a:cxnLst>
                    <a:rect l="l" t="t" r="r" b="b"/>
                    <a:pathLst>
                      <a:path w="29051" h="29051">
                        <a:moveTo>
                          <a:pt x="0" y="0"/>
                        </a:moveTo>
                        <a:lnTo>
                          <a:pt x="29051" y="0"/>
                        </a:lnTo>
                        <a:lnTo>
                          <a:pt x="29051" y="29051"/>
                        </a:lnTo>
                        <a:lnTo>
                          <a:pt x="0" y="29051"/>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nvGrpSpPr>
                <p:cNvPr id="56" name="Graphic 146">
                  <a:extLst>
                    <a:ext uri="{FF2B5EF4-FFF2-40B4-BE49-F238E27FC236}">
                      <a16:creationId xmlns:a16="http://schemas.microsoft.com/office/drawing/2014/main" id="{2AE45C2F-7043-46F4-9EBF-610374B94B91}"/>
                    </a:ext>
                  </a:extLst>
                </p:cNvPr>
                <p:cNvGrpSpPr/>
                <p:nvPr/>
              </p:nvGrpSpPr>
              <p:grpSpPr>
                <a:xfrm>
                  <a:off x="1418367" y="1482763"/>
                  <a:ext cx="32670" cy="172491"/>
                  <a:chOff x="1418367" y="1482763"/>
                  <a:chExt cx="32670" cy="172491"/>
                </a:xfrm>
                <a:solidFill>
                  <a:srgbClr val="052976"/>
                </a:solidFill>
              </p:grpSpPr>
              <p:sp>
                <p:nvSpPr>
                  <p:cNvPr id="57" name="Freeform: Shape 56">
                    <a:extLst>
                      <a:ext uri="{FF2B5EF4-FFF2-40B4-BE49-F238E27FC236}">
                        <a16:creationId xmlns:a16="http://schemas.microsoft.com/office/drawing/2014/main" id="{8599A8BE-4E67-4F66-A843-27D383ED1ADE}"/>
                      </a:ext>
                    </a:extLst>
                  </p:cNvPr>
                  <p:cNvSpPr/>
                  <p:nvPr/>
                </p:nvSpPr>
                <p:spPr>
                  <a:xfrm>
                    <a:off x="1418367" y="1535049"/>
                    <a:ext cx="32670" cy="120205"/>
                  </a:xfrm>
                  <a:custGeom>
                    <a:avLst/>
                    <a:gdLst>
                      <a:gd name="connsiteX0" fmla="*/ 0 w 32670"/>
                      <a:gd name="connsiteY0" fmla="*/ 0 h 120205"/>
                      <a:gd name="connsiteX1" fmla="*/ 32671 w 32670"/>
                      <a:gd name="connsiteY1" fmla="*/ 0 h 120205"/>
                      <a:gd name="connsiteX2" fmla="*/ 32671 w 32670"/>
                      <a:gd name="connsiteY2" fmla="*/ 120205 h 120205"/>
                      <a:gd name="connsiteX3" fmla="*/ 0 w 32670"/>
                      <a:gd name="connsiteY3" fmla="*/ 120205 h 120205"/>
                    </a:gdLst>
                    <a:ahLst/>
                    <a:cxnLst>
                      <a:cxn ang="0">
                        <a:pos x="connsiteX0" y="connsiteY0"/>
                      </a:cxn>
                      <a:cxn ang="0">
                        <a:pos x="connsiteX1" y="connsiteY1"/>
                      </a:cxn>
                      <a:cxn ang="0">
                        <a:pos x="connsiteX2" y="connsiteY2"/>
                      </a:cxn>
                      <a:cxn ang="0">
                        <a:pos x="connsiteX3" y="connsiteY3"/>
                      </a:cxn>
                    </a:cxnLst>
                    <a:rect l="l" t="t" r="r" b="b"/>
                    <a:pathLst>
                      <a:path w="32670" h="120205">
                        <a:moveTo>
                          <a:pt x="0" y="0"/>
                        </a:moveTo>
                        <a:lnTo>
                          <a:pt x="32671" y="0"/>
                        </a:lnTo>
                        <a:lnTo>
                          <a:pt x="32671" y="120205"/>
                        </a:lnTo>
                        <a:lnTo>
                          <a:pt x="0"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8" name="Freeform: Shape 57">
                    <a:extLst>
                      <a:ext uri="{FF2B5EF4-FFF2-40B4-BE49-F238E27FC236}">
                        <a16:creationId xmlns:a16="http://schemas.microsoft.com/office/drawing/2014/main" id="{FB0B050F-F50C-4BFD-B1B0-9604EA0671DB}"/>
                      </a:ext>
                    </a:extLst>
                  </p:cNvPr>
                  <p:cNvSpPr/>
                  <p:nvPr/>
                </p:nvSpPr>
                <p:spPr>
                  <a:xfrm rot="-2700000">
                    <a:off x="1420241" y="1482763"/>
                    <a:ext cx="29051" cy="29051"/>
                  </a:xfrm>
                  <a:custGeom>
                    <a:avLst/>
                    <a:gdLst>
                      <a:gd name="connsiteX0" fmla="*/ 0 w 29051"/>
                      <a:gd name="connsiteY0" fmla="*/ 0 h 29051"/>
                      <a:gd name="connsiteX1" fmla="*/ 29051 w 29051"/>
                      <a:gd name="connsiteY1" fmla="*/ 0 h 29051"/>
                      <a:gd name="connsiteX2" fmla="*/ 29051 w 29051"/>
                      <a:gd name="connsiteY2" fmla="*/ 29051 h 29051"/>
                      <a:gd name="connsiteX3" fmla="*/ 0 w 29051"/>
                      <a:gd name="connsiteY3" fmla="*/ 29051 h 29051"/>
                    </a:gdLst>
                    <a:ahLst/>
                    <a:cxnLst>
                      <a:cxn ang="0">
                        <a:pos x="connsiteX0" y="connsiteY0"/>
                      </a:cxn>
                      <a:cxn ang="0">
                        <a:pos x="connsiteX1" y="connsiteY1"/>
                      </a:cxn>
                      <a:cxn ang="0">
                        <a:pos x="connsiteX2" y="connsiteY2"/>
                      </a:cxn>
                      <a:cxn ang="0">
                        <a:pos x="connsiteX3" y="connsiteY3"/>
                      </a:cxn>
                    </a:cxnLst>
                    <a:rect l="l" t="t" r="r" b="b"/>
                    <a:pathLst>
                      <a:path w="29051" h="29051">
                        <a:moveTo>
                          <a:pt x="0" y="0"/>
                        </a:moveTo>
                        <a:lnTo>
                          <a:pt x="29051" y="0"/>
                        </a:lnTo>
                        <a:lnTo>
                          <a:pt x="29051" y="29051"/>
                        </a:lnTo>
                        <a:lnTo>
                          <a:pt x="0" y="29051"/>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grpSp>
      </p:grpSp>
      <p:sp>
        <p:nvSpPr>
          <p:cNvPr id="93" name="Slide Number Placeholder 92">
            <a:extLst>
              <a:ext uri="{FF2B5EF4-FFF2-40B4-BE49-F238E27FC236}">
                <a16:creationId xmlns:a16="http://schemas.microsoft.com/office/drawing/2014/main" id="{DAEA4EF9-0105-49B3-A7CF-33B646F8F866}"/>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7840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10</a:t>
            </a:fld>
            <a:endParaRPr lang="en-US" sz="2000" dirty="0"/>
          </a:p>
        </p:txBody>
      </p:sp>
      <p:sp>
        <p:nvSpPr>
          <p:cNvPr id="6" name="Subtitle 2">
            <a:extLst>
              <a:ext uri="{FF2B5EF4-FFF2-40B4-BE49-F238E27FC236}">
                <a16:creationId xmlns:a16="http://schemas.microsoft.com/office/drawing/2014/main" id="{30FC7017-E557-4F6D-8E5C-265488FE4275}"/>
              </a:ext>
            </a:extLst>
          </p:cNvPr>
          <p:cNvSpPr txBox="1">
            <a:spLocks/>
          </p:cNvSpPr>
          <p:nvPr/>
        </p:nvSpPr>
        <p:spPr bwMode="auto">
          <a:xfrm>
            <a:off x="850737" y="17907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Dossier of Past Achievements at Royal Commission in Jubail Resulting from Implementation of an Effective Corrosion Control Program</a:t>
            </a:r>
          </a:p>
        </p:txBody>
      </p:sp>
      <p:sp>
        <p:nvSpPr>
          <p:cNvPr id="11" name="TextBox 1">
            <a:extLst>
              <a:ext uri="{FF2B5EF4-FFF2-40B4-BE49-F238E27FC236}">
                <a16:creationId xmlns:a16="http://schemas.microsoft.com/office/drawing/2014/main" id="{BCDFDA03-B1F2-4DE0-84C4-280AF61244E6}"/>
              </a:ext>
            </a:extLst>
          </p:cNvPr>
          <p:cNvSpPr txBox="1">
            <a:spLocks noChangeArrowheads="1"/>
          </p:cNvSpPr>
          <p:nvPr/>
        </p:nvSpPr>
        <p:spPr bwMode="auto">
          <a:xfrm>
            <a:off x="2133600" y="8921146"/>
            <a:ext cx="5638800"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chemeClr val="accent6"/>
                </a:solidFill>
                <a:cs typeface="Calibri" panose="020F0502020204030204" pitchFamily="34" charset="0"/>
              </a:rPr>
              <a:t>Raft Foundation Protection –  “Sheet Waterproofing”</a:t>
            </a:r>
          </a:p>
        </p:txBody>
      </p:sp>
      <p:sp>
        <p:nvSpPr>
          <p:cNvPr id="12" name="TextBox 34">
            <a:extLst>
              <a:ext uri="{FF2B5EF4-FFF2-40B4-BE49-F238E27FC236}">
                <a16:creationId xmlns:a16="http://schemas.microsoft.com/office/drawing/2014/main" id="{B40B8727-851A-4C61-AA85-85EF654F090C}"/>
              </a:ext>
            </a:extLst>
          </p:cNvPr>
          <p:cNvSpPr txBox="1">
            <a:spLocks noChangeArrowheads="1"/>
          </p:cNvSpPr>
          <p:nvPr/>
        </p:nvSpPr>
        <p:spPr bwMode="auto">
          <a:xfrm>
            <a:off x="9601200" y="8921147"/>
            <a:ext cx="7725712"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chemeClr val="accent6"/>
                </a:solidFill>
                <a:cs typeface="Calibri" panose="020F0502020204030204" pitchFamily="34" charset="0"/>
              </a:rPr>
              <a:t>Manhole For Chilled Water Underground Network –  “High performance coatings”</a:t>
            </a:r>
          </a:p>
        </p:txBody>
      </p:sp>
      <p:pic>
        <p:nvPicPr>
          <p:cNvPr id="17" name="Picture 2" descr="E:\photos\2015-12-07\311.JPG">
            <a:extLst>
              <a:ext uri="{FF2B5EF4-FFF2-40B4-BE49-F238E27FC236}">
                <a16:creationId xmlns:a16="http://schemas.microsoft.com/office/drawing/2014/main" id="{A7334C19-44F5-4697-9F7C-7D645D74CDC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0440" y="3210819"/>
            <a:ext cx="7132320" cy="56692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3" descr="E:\photos\2015-12-07\341.JPG">
            <a:extLst>
              <a:ext uri="{FF2B5EF4-FFF2-40B4-BE49-F238E27FC236}">
                <a16:creationId xmlns:a16="http://schemas.microsoft.com/office/drawing/2014/main" id="{120D887A-01F0-4670-BD35-15282F4B4E5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5239" y="3210819"/>
            <a:ext cx="7132320" cy="56692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4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7840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11</a:t>
            </a:fld>
            <a:endParaRPr lang="en-US" sz="2000" dirty="0"/>
          </a:p>
        </p:txBody>
      </p:sp>
      <p:sp>
        <p:nvSpPr>
          <p:cNvPr id="6" name="Subtitle 2">
            <a:extLst>
              <a:ext uri="{FF2B5EF4-FFF2-40B4-BE49-F238E27FC236}">
                <a16:creationId xmlns:a16="http://schemas.microsoft.com/office/drawing/2014/main" id="{30FC7017-E557-4F6D-8E5C-265488FE4275}"/>
              </a:ext>
            </a:extLst>
          </p:cNvPr>
          <p:cNvSpPr txBox="1">
            <a:spLocks/>
          </p:cNvSpPr>
          <p:nvPr/>
        </p:nvSpPr>
        <p:spPr bwMode="auto">
          <a:xfrm>
            <a:off x="850737" y="17907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Dossier of Past Achievements at Royal Commission in Jubail Resulting from Implementation of an Effective Corrosion Control Program</a:t>
            </a:r>
          </a:p>
        </p:txBody>
      </p:sp>
      <p:sp>
        <p:nvSpPr>
          <p:cNvPr id="13" name="TextBox 1">
            <a:extLst>
              <a:ext uri="{FF2B5EF4-FFF2-40B4-BE49-F238E27FC236}">
                <a16:creationId xmlns:a16="http://schemas.microsoft.com/office/drawing/2014/main" id="{7E9330E5-0C2B-4609-BDF9-CF12161DFF77}"/>
              </a:ext>
            </a:extLst>
          </p:cNvPr>
          <p:cNvSpPr txBox="1">
            <a:spLocks noChangeArrowheads="1"/>
          </p:cNvSpPr>
          <p:nvPr/>
        </p:nvSpPr>
        <p:spPr bwMode="auto">
          <a:xfrm>
            <a:off x="1789374" y="8972039"/>
            <a:ext cx="7064727"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chemeClr val="accent6"/>
                </a:solidFill>
                <a:latin typeface="+mj-lt"/>
              </a:rPr>
              <a:t>Potable Water Pump Station – “Paints” &amp; “High Performance Coatings” </a:t>
            </a:r>
          </a:p>
        </p:txBody>
      </p:sp>
      <p:pic>
        <p:nvPicPr>
          <p:cNvPr id="14" name="Picture 3" descr="E:\photos\2015-12-07\177.JPG">
            <a:extLst>
              <a:ext uri="{FF2B5EF4-FFF2-40B4-BE49-F238E27FC236}">
                <a16:creationId xmlns:a16="http://schemas.microsoft.com/office/drawing/2014/main" id="{583370FE-CE4C-4200-ACCE-64C806313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3" y="3245458"/>
            <a:ext cx="7316999" cy="566927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34">
            <a:extLst>
              <a:ext uri="{FF2B5EF4-FFF2-40B4-BE49-F238E27FC236}">
                <a16:creationId xmlns:a16="http://schemas.microsoft.com/office/drawing/2014/main" id="{094B8EEA-F0A3-458B-AC3D-AB7B201103F1}"/>
              </a:ext>
            </a:extLst>
          </p:cNvPr>
          <p:cNvSpPr txBox="1">
            <a:spLocks noChangeArrowheads="1"/>
          </p:cNvSpPr>
          <p:nvPr/>
        </p:nvSpPr>
        <p:spPr bwMode="auto">
          <a:xfrm>
            <a:off x="9677403" y="8967935"/>
            <a:ext cx="7316999"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chemeClr val="accent6"/>
                </a:solidFill>
                <a:latin typeface="+mj-lt"/>
              </a:rPr>
              <a:t>Pile Caps </a:t>
            </a:r>
            <a:r>
              <a:rPr lang="en-US" altLang="en-US" dirty="0" err="1">
                <a:solidFill>
                  <a:schemeClr val="accent6"/>
                </a:solidFill>
                <a:latin typeface="+mj-lt"/>
              </a:rPr>
              <a:t>Waterpoofing</a:t>
            </a:r>
            <a:r>
              <a:rPr lang="en-US" altLang="en-US" dirty="0">
                <a:solidFill>
                  <a:schemeClr val="accent6"/>
                </a:solidFill>
                <a:latin typeface="+mj-lt"/>
              </a:rPr>
              <a:t> –  “Sheet waterproofing”</a:t>
            </a:r>
          </a:p>
        </p:txBody>
      </p:sp>
      <p:pic>
        <p:nvPicPr>
          <p:cNvPr id="16" name="Picture 9" descr="C:\Users\galanopoulose\Desktop\Transporatation layout and structue details\IMG_1565.JPG">
            <a:extLst>
              <a:ext uri="{FF2B5EF4-FFF2-40B4-BE49-F238E27FC236}">
                <a16:creationId xmlns:a16="http://schemas.microsoft.com/office/drawing/2014/main" id="{1FB58F8E-0ED4-4E2A-A82D-EB45CF655E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6887" y="3245455"/>
            <a:ext cx="7064728" cy="56692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4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7840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12</a:t>
            </a:fld>
            <a:endParaRPr lang="en-US" sz="2000" dirty="0"/>
          </a:p>
        </p:txBody>
      </p:sp>
      <p:sp>
        <p:nvSpPr>
          <p:cNvPr id="6" name="Subtitle 2">
            <a:extLst>
              <a:ext uri="{FF2B5EF4-FFF2-40B4-BE49-F238E27FC236}">
                <a16:creationId xmlns:a16="http://schemas.microsoft.com/office/drawing/2014/main" id="{30FC7017-E557-4F6D-8E5C-265488FE4275}"/>
              </a:ext>
            </a:extLst>
          </p:cNvPr>
          <p:cNvSpPr txBox="1">
            <a:spLocks/>
          </p:cNvSpPr>
          <p:nvPr/>
        </p:nvSpPr>
        <p:spPr bwMode="auto">
          <a:xfrm>
            <a:off x="850737" y="17907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Dossier of Past Achievements at Royal Commission in Jubail Resulting from Implementation of an Effective Corrosion Control Program</a:t>
            </a:r>
          </a:p>
        </p:txBody>
      </p:sp>
      <p:sp>
        <p:nvSpPr>
          <p:cNvPr id="11" name="TextBox 34">
            <a:extLst>
              <a:ext uri="{FF2B5EF4-FFF2-40B4-BE49-F238E27FC236}">
                <a16:creationId xmlns:a16="http://schemas.microsoft.com/office/drawing/2014/main" id="{C291B32D-92CA-4D79-B490-9182C2B08EDE}"/>
              </a:ext>
            </a:extLst>
          </p:cNvPr>
          <p:cNvSpPr txBox="1">
            <a:spLocks noChangeArrowheads="1"/>
          </p:cNvSpPr>
          <p:nvPr/>
        </p:nvSpPr>
        <p:spPr bwMode="auto">
          <a:xfrm>
            <a:off x="1778990" y="8888413"/>
            <a:ext cx="8217063"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chemeClr val="accent6"/>
                </a:solidFill>
                <a:latin typeface="+mj-lt"/>
              </a:rPr>
              <a:t>Protective coating in cast iron materials, fittings, </a:t>
            </a:r>
          </a:p>
          <a:p>
            <a:pPr eaLnBrk="1" hangingPunct="1">
              <a:lnSpc>
                <a:spcPct val="100000"/>
              </a:lnSpc>
              <a:spcBef>
                <a:spcPct val="0"/>
              </a:spcBef>
              <a:buFontTx/>
              <a:buNone/>
            </a:pPr>
            <a:r>
              <a:rPr lang="en-US" altLang="en-US" dirty="0">
                <a:solidFill>
                  <a:schemeClr val="accent6"/>
                </a:solidFill>
                <a:latin typeface="+mj-lt"/>
              </a:rPr>
              <a:t>Valves  etc. used in all bellow ground and above ground installations</a:t>
            </a:r>
          </a:p>
        </p:txBody>
      </p:sp>
      <p:pic>
        <p:nvPicPr>
          <p:cNvPr id="12" name="Picture 3" descr="E:\photos\2015-12-07\419.JPG">
            <a:extLst>
              <a:ext uri="{FF2B5EF4-FFF2-40B4-BE49-F238E27FC236}">
                <a16:creationId xmlns:a16="http://schemas.microsoft.com/office/drawing/2014/main" id="{234D835A-027A-495F-A8C9-83B185FBE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6887" y="3245455"/>
            <a:ext cx="7064728" cy="568750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2" descr="E:\photos\2015-12-07\539.JPG">
            <a:extLst>
              <a:ext uri="{FF2B5EF4-FFF2-40B4-BE49-F238E27FC236}">
                <a16:creationId xmlns:a16="http://schemas.microsoft.com/office/drawing/2014/main" id="{8D3A2C0E-71EB-4ED8-A184-81CD450E20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2802" y="3245457"/>
            <a:ext cx="7316999" cy="56546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853CD3FA-3098-4197-90FF-066B79BF4BFE}"/>
              </a:ext>
            </a:extLst>
          </p:cNvPr>
          <p:cNvSpPr txBox="1">
            <a:spLocks noChangeArrowheads="1"/>
          </p:cNvSpPr>
          <p:nvPr/>
        </p:nvSpPr>
        <p:spPr bwMode="auto">
          <a:xfrm>
            <a:off x="10763250" y="8953503"/>
            <a:ext cx="6229351"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solidFill>
                  <a:schemeClr val="accent6"/>
                </a:solidFill>
                <a:latin typeface="+mj-lt"/>
              </a:rPr>
              <a:t>Carbon Steel Pipes in CHW underground </a:t>
            </a:r>
          </a:p>
          <a:p>
            <a:pPr eaLnBrk="1" hangingPunct="1">
              <a:lnSpc>
                <a:spcPct val="100000"/>
              </a:lnSpc>
              <a:spcBef>
                <a:spcPct val="0"/>
              </a:spcBef>
              <a:buFontTx/>
              <a:buNone/>
            </a:pPr>
            <a:r>
              <a:rPr lang="en-US" altLang="en-US" dirty="0">
                <a:solidFill>
                  <a:schemeClr val="accent6"/>
                </a:solidFill>
                <a:latin typeface="+mj-lt"/>
              </a:rPr>
              <a:t>system of the new City Centre area</a:t>
            </a:r>
          </a:p>
        </p:txBody>
      </p:sp>
    </p:spTree>
    <p:extLst>
      <p:ext uri="{BB962C8B-B14F-4D97-AF65-F5344CB8AC3E}">
        <p14:creationId xmlns:p14="http://schemas.microsoft.com/office/powerpoint/2010/main" val="4706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10888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13</a:t>
            </a:fld>
            <a:endParaRPr lang="en-US" sz="2000" dirty="0"/>
          </a:p>
        </p:txBody>
      </p:sp>
      <p:sp>
        <p:nvSpPr>
          <p:cNvPr id="6" name="Subtitle 2">
            <a:extLst>
              <a:ext uri="{FF2B5EF4-FFF2-40B4-BE49-F238E27FC236}">
                <a16:creationId xmlns:a16="http://schemas.microsoft.com/office/drawing/2014/main" id="{30FC7017-E557-4F6D-8E5C-265488FE4275}"/>
              </a:ext>
            </a:extLst>
          </p:cNvPr>
          <p:cNvSpPr txBox="1">
            <a:spLocks/>
          </p:cNvSpPr>
          <p:nvPr/>
        </p:nvSpPr>
        <p:spPr bwMode="auto">
          <a:xfrm>
            <a:off x="850737" y="2161282"/>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dirty="0">
                <a:latin typeface="+mj-lt"/>
                <a:ea typeface="+mj-ea"/>
              </a:rPr>
              <a:t>    </a:t>
            </a:r>
            <a:r>
              <a:rPr lang="en-US" sz="3200" b="1" u="sng" dirty="0">
                <a:latin typeface="+mj-lt"/>
                <a:ea typeface="+mj-ea"/>
              </a:rPr>
              <a:t>Royal Commission Arrangement in Engineering Department for </a:t>
            </a:r>
          </a:p>
          <a:p>
            <a:pPr marL="342891" lvl="2" indent="-342891" algn="ctr" eaLnBrk="1" hangingPunct="1">
              <a:tabLst>
                <a:tab pos="571486" algn="l"/>
                <a:tab pos="857229" algn="l"/>
              </a:tabLst>
              <a:defRPr/>
            </a:pPr>
            <a:r>
              <a:rPr lang="en-US" sz="3200" b="1" u="sng" dirty="0">
                <a:latin typeface="+mj-lt"/>
                <a:ea typeface="+mj-ea"/>
              </a:rPr>
              <a:t>Corrosion Prevention and Protection of Civil Assets</a:t>
            </a:r>
          </a:p>
        </p:txBody>
      </p:sp>
      <p:sp>
        <p:nvSpPr>
          <p:cNvPr id="13" name="Subtitle 2">
            <a:extLst>
              <a:ext uri="{FF2B5EF4-FFF2-40B4-BE49-F238E27FC236}">
                <a16:creationId xmlns:a16="http://schemas.microsoft.com/office/drawing/2014/main" id="{FD8D3062-D709-40C2-A388-E0E2CB29A4BE}"/>
              </a:ext>
            </a:extLst>
          </p:cNvPr>
          <p:cNvSpPr txBox="1">
            <a:spLocks/>
          </p:cNvSpPr>
          <p:nvPr/>
        </p:nvSpPr>
        <p:spPr bwMode="auto">
          <a:xfrm>
            <a:off x="990602" y="3669161"/>
            <a:ext cx="16737959" cy="467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71500" algn="l"/>
                <a:tab pos="8572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71500" algn="l"/>
                <a:tab pos="8572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71500" algn="l"/>
                <a:tab pos="8572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71500" algn="l"/>
                <a:tab pos="8572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71500" algn="l"/>
                <a:tab pos="8572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9pPr>
          </a:lstStyle>
          <a:p>
            <a:pPr lvl="1" algn="just">
              <a:lnSpc>
                <a:spcPct val="120000"/>
              </a:lnSpc>
              <a:spcBef>
                <a:spcPct val="20000"/>
              </a:spcBef>
              <a:spcAft>
                <a:spcPts val="1200"/>
              </a:spcAft>
            </a:pPr>
            <a:r>
              <a:rPr lang="en-US" altLang="en-US" sz="3200" dirty="0">
                <a:latin typeface="+mj-lt"/>
              </a:rPr>
              <a:t>Focusing monitoring and Initiation of the repair/replacement processes of highly critical structures from safety and operational perspective such as bridges, culverts, buildings and pipeline structures inside pipeline corridor</a:t>
            </a:r>
          </a:p>
          <a:p>
            <a:pPr lvl="1" algn="just">
              <a:lnSpc>
                <a:spcPct val="120000"/>
              </a:lnSpc>
              <a:spcBef>
                <a:spcPct val="20000"/>
              </a:spcBef>
              <a:spcAft>
                <a:spcPts val="1200"/>
              </a:spcAft>
            </a:pPr>
            <a:r>
              <a:rPr lang="en-US" altLang="en-US" sz="3200" dirty="0">
                <a:latin typeface="+mj-lt"/>
              </a:rPr>
              <a:t>Implementation of Operation and maintenance of these structures through future Royal Commission repair Contracts .</a:t>
            </a:r>
          </a:p>
          <a:p>
            <a:pPr lvl="1" algn="just">
              <a:lnSpc>
                <a:spcPct val="120000"/>
              </a:lnSpc>
              <a:spcBef>
                <a:spcPct val="20000"/>
              </a:spcBef>
              <a:spcAft>
                <a:spcPts val="1200"/>
              </a:spcAft>
            </a:pPr>
            <a:r>
              <a:rPr lang="en-US" altLang="en-US" sz="3200" dirty="0">
                <a:latin typeface="+mj-lt"/>
              </a:rPr>
              <a:t>Specialized consultation services and repair contractors are utilized to carry out these O &amp; M works</a:t>
            </a:r>
          </a:p>
        </p:txBody>
      </p:sp>
    </p:spTree>
    <p:extLst>
      <p:ext uri="{BB962C8B-B14F-4D97-AF65-F5344CB8AC3E}">
        <p14:creationId xmlns:p14="http://schemas.microsoft.com/office/powerpoint/2010/main" val="97139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34290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14</a:t>
            </a:fld>
            <a:endParaRPr lang="en-US" sz="2000" dirty="0"/>
          </a:p>
        </p:txBody>
      </p:sp>
      <p:grpSp>
        <p:nvGrpSpPr>
          <p:cNvPr id="71" name="Group 70">
            <a:extLst>
              <a:ext uri="{FF2B5EF4-FFF2-40B4-BE49-F238E27FC236}">
                <a16:creationId xmlns:a16="http://schemas.microsoft.com/office/drawing/2014/main" id="{847EC37A-A7AD-4444-936B-FDD9DF89F121}"/>
              </a:ext>
            </a:extLst>
          </p:cNvPr>
          <p:cNvGrpSpPr/>
          <p:nvPr/>
        </p:nvGrpSpPr>
        <p:grpSpPr>
          <a:xfrm>
            <a:off x="838200" y="2705100"/>
            <a:ext cx="9325861" cy="6763063"/>
            <a:chOff x="8908256" y="3425825"/>
            <a:chExt cx="4794437" cy="4598379"/>
          </a:xfrm>
        </p:grpSpPr>
        <p:sp>
          <p:nvSpPr>
            <p:cNvPr id="16" name="Rounded Rectangle 1">
              <a:extLst>
                <a:ext uri="{FF2B5EF4-FFF2-40B4-BE49-F238E27FC236}">
                  <a16:creationId xmlns:a16="http://schemas.microsoft.com/office/drawing/2014/main" id="{33C2B737-E74B-4B41-A06E-A173F6B192F7}"/>
                </a:ext>
              </a:extLst>
            </p:cNvPr>
            <p:cNvSpPr/>
            <p:nvPr/>
          </p:nvSpPr>
          <p:spPr>
            <a:xfrm>
              <a:off x="9630569" y="3425825"/>
              <a:ext cx="2146300" cy="867754"/>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Corrosion Prevention and Protection of Civil Assets</a:t>
              </a:r>
            </a:p>
          </p:txBody>
        </p:sp>
        <p:cxnSp>
          <p:nvCxnSpPr>
            <p:cNvPr id="17" name="Straight Arrow Connector 16">
              <a:extLst>
                <a:ext uri="{FF2B5EF4-FFF2-40B4-BE49-F238E27FC236}">
                  <a16:creationId xmlns:a16="http://schemas.microsoft.com/office/drawing/2014/main" id="{1AD1EEFD-CFEB-46D7-8F6E-FC8DB01A7601}"/>
                </a:ext>
              </a:extLst>
            </p:cNvPr>
            <p:cNvCxnSpPr>
              <a:cxnSpLocks/>
            </p:cNvCxnSpPr>
            <p:nvPr/>
          </p:nvCxnSpPr>
          <p:spPr>
            <a:xfrm>
              <a:off x="11776869" y="3859702"/>
              <a:ext cx="1925824" cy="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6F50C56-776C-4C7E-AF45-A4CF0506A987}"/>
                </a:ext>
              </a:extLst>
            </p:cNvPr>
            <p:cNvCxnSpPr>
              <a:cxnSpLocks/>
            </p:cNvCxnSpPr>
            <p:nvPr/>
          </p:nvCxnSpPr>
          <p:spPr>
            <a:xfrm>
              <a:off x="10584656" y="4268180"/>
              <a:ext cx="0" cy="47527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4">
              <a:extLst>
                <a:ext uri="{FF2B5EF4-FFF2-40B4-BE49-F238E27FC236}">
                  <a16:creationId xmlns:a16="http://schemas.microsoft.com/office/drawing/2014/main" id="{81666468-E0F7-4C74-8576-539C49253E72}"/>
                </a:ext>
              </a:extLst>
            </p:cNvPr>
            <p:cNvSpPr/>
            <p:nvPr/>
          </p:nvSpPr>
          <p:spPr>
            <a:xfrm>
              <a:off x="12175331" y="4748213"/>
              <a:ext cx="1441450" cy="867753"/>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Reviewed and approved by RC</a:t>
              </a:r>
            </a:p>
          </p:txBody>
        </p:sp>
        <p:sp>
          <p:nvSpPr>
            <p:cNvPr id="23" name="Rounded Rectangle 26">
              <a:extLst>
                <a:ext uri="{FF2B5EF4-FFF2-40B4-BE49-F238E27FC236}">
                  <a16:creationId xmlns:a16="http://schemas.microsoft.com/office/drawing/2014/main" id="{9212F4E4-9A5C-431A-85FC-5164A3389AA4}"/>
                </a:ext>
              </a:extLst>
            </p:cNvPr>
            <p:cNvSpPr/>
            <p:nvPr/>
          </p:nvSpPr>
          <p:spPr>
            <a:xfrm>
              <a:off x="9643269" y="4735513"/>
              <a:ext cx="2001837" cy="867753"/>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Produce an Inspection Schedule</a:t>
              </a:r>
            </a:p>
          </p:txBody>
        </p:sp>
        <p:cxnSp>
          <p:nvCxnSpPr>
            <p:cNvPr id="24" name="Straight Arrow Connector 23">
              <a:extLst>
                <a:ext uri="{FF2B5EF4-FFF2-40B4-BE49-F238E27FC236}">
                  <a16:creationId xmlns:a16="http://schemas.microsoft.com/office/drawing/2014/main" id="{1EB2EC9E-4132-45F5-A527-0ABA0C5DE22F}"/>
                </a:ext>
              </a:extLst>
            </p:cNvPr>
            <p:cNvCxnSpPr/>
            <p:nvPr/>
          </p:nvCxnSpPr>
          <p:spPr>
            <a:xfrm>
              <a:off x="11627644" y="5126038"/>
              <a:ext cx="547687" cy="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841FFC-C0EF-4E2F-9129-B3BFF5AFD9DD}"/>
                </a:ext>
              </a:extLst>
            </p:cNvPr>
            <p:cNvCxnSpPr/>
            <p:nvPr/>
          </p:nvCxnSpPr>
          <p:spPr>
            <a:xfrm>
              <a:off x="10573544" y="5494338"/>
              <a:ext cx="0" cy="58896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EB763B-30FB-41B5-B484-5A794A1F6E44}"/>
                </a:ext>
              </a:extLst>
            </p:cNvPr>
            <p:cNvCxnSpPr/>
            <p:nvPr/>
          </p:nvCxnSpPr>
          <p:spPr>
            <a:xfrm flipH="1">
              <a:off x="9448006" y="6069013"/>
              <a:ext cx="16478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Rounded Rectangle 66">
              <a:extLst>
                <a:ext uri="{FF2B5EF4-FFF2-40B4-BE49-F238E27FC236}">
                  <a16:creationId xmlns:a16="http://schemas.microsoft.com/office/drawing/2014/main" id="{433A3EAE-B548-44DF-8E90-2CA121C4032D}"/>
                </a:ext>
              </a:extLst>
            </p:cNvPr>
            <p:cNvSpPr/>
            <p:nvPr/>
          </p:nvSpPr>
          <p:spPr>
            <a:xfrm>
              <a:off x="8908256" y="7156450"/>
              <a:ext cx="1463675" cy="867754"/>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Schedule for </a:t>
              </a:r>
            </a:p>
            <a:p>
              <a:pPr algn="ctr" eaLnBrk="1" hangingPunct="1">
                <a:defRPr/>
              </a:pPr>
              <a:r>
                <a:rPr lang="en-US" sz="2600" dirty="0">
                  <a:solidFill>
                    <a:schemeClr val="tx1"/>
                  </a:solidFill>
                  <a:latin typeface="+mj-lt"/>
                </a:rPr>
                <a:t>Re-inspection after 5 years</a:t>
              </a:r>
            </a:p>
          </p:txBody>
        </p:sp>
        <p:cxnSp>
          <p:nvCxnSpPr>
            <p:cNvPr id="38" name="Straight Arrow Connector 37">
              <a:extLst>
                <a:ext uri="{FF2B5EF4-FFF2-40B4-BE49-F238E27FC236}">
                  <a16:creationId xmlns:a16="http://schemas.microsoft.com/office/drawing/2014/main" id="{3B8F65FF-D279-43DA-AF9E-C9B72974DCAC}"/>
                </a:ext>
              </a:extLst>
            </p:cNvPr>
            <p:cNvCxnSpPr/>
            <p:nvPr/>
          </p:nvCxnSpPr>
          <p:spPr>
            <a:xfrm>
              <a:off x="9460706" y="6080125"/>
              <a:ext cx="0" cy="10318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9" name="Rounded Rectangle 72">
              <a:extLst>
                <a:ext uri="{FF2B5EF4-FFF2-40B4-BE49-F238E27FC236}">
                  <a16:creationId xmlns:a16="http://schemas.microsoft.com/office/drawing/2014/main" id="{176EE34E-20AF-460A-8006-964AE797E6C9}"/>
                </a:ext>
              </a:extLst>
            </p:cNvPr>
            <p:cNvSpPr/>
            <p:nvPr/>
          </p:nvSpPr>
          <p:spPr>
            <a:xfrm>
              <a:off x="10460831" y="6400801"/>
              <a:ext cx="1441450" cy="747711"/>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Detailed Inspection and reporting</a:t>
              </a:r>
            </a:p>
          </p:txBody>
        </p:sp>
        <p:cxnSp>
          <p:nvCxnSpPr>
            <p:cNvPr id="40" name="Straight Arrow Connector 39">
              <a:extLst>
                <a:ext uri="{FF2B5EF4-FFF2-40B4-BE49-F238E27FC236}">
                  <a16:creationId xmlns:a16="http://schemas.microsoft.com/office/drawing/2014/main" id="{4FB3F9FD-E8B4-40B7-BAF0-3E0E64C42EFC}"/>
                </a:ext>
              </a:extLst>
            </p:cNvPr>
            <p:cNvCxnSpPr/>
            <p:nvPr/>
          </p:nvCxnSpPr>
          <p:spPr>
            <a:xfrm>
              <a:off x="11076781" y="6056313"/>
              <a:ext cx="0" cy="36512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77">
              <a:extLst>
                <a:ext uri="{FF2B5EF4-FFF2-40B4-BE49-F238E27FC236}">
                  <a16:creationId xmlns:a16="http://schemas.microsoft.com/office/drawing/2014/main" id="{D2557BC7-FAD4-4D2B-9AB0-16EAB5E520C0}"/>
                </a:ext>
              </a:extLst>
            </p:cNvPr>
            <p:cNvSpPr/>
            <p:nvPr/>
          </p:nvSpPr>
          <p:spPr>
            <a:xfrm>
              <a:off x="12129294" y="6386513"/>
              <a:ext cx="1441450" cy="715169"/>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Reviewed and approved by RC</a:t>
              </a:r>
            </a:p>
          </p:txBody>
        </p:sp>
        <p:cxnSp>
          <p:nvCxnSpPr>
            <p:cNvPr id="42" name="Straight Arrow Connector 41">
              <a:extLst>
                <a:ext uri="{FF2B5EF4-FFF2-40B4-BE49-F238E27FC236}">
                  <a16:creationId xmlns:a16="http://schemas.microsoft.com/office/drawing/2014/main" id="{ADE6D7CC-7938-4C35-B84C-745778F0B9A9}"/>
                </a:ext>
              </a:extLst>
            </p:cNvPr>
            <p:cNvCxnSpPr>
              <a:cxnSpLocks/>
              <a:stCxn id="39" idx="3"/>
            </p:cNvCxnSpPr>
            <p:nvPr/>
          </p:nvCxnSpPr>
          <p:spPr>
            <a:xfrm flipV="1">
              <a:off x="11902281" y="6764339"/>
              <a:ext cx="227013" cy="1031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91">
              <a:extLst>
                <a:ext uri="{FF2B5EF4-FFF2-40B4-BE49-F238E27FC236}">
                  <a16:creationId xmlns:a16="http://schemas.microsoft.com/office/drawing/2014/main" id="{6AABBB55-F534-469B-A320-EECF0A18DEE9}"/>
                </a:ext>
              </a:extLst>
            </p:cNvPr>
            <p:cNvSpPr/>
            <p:nvPr/>
          </p:nvSpPr>
          <p:spPr>
            <a:xfrm>
              <a:off x="10431562" y="7363878"/>
              <a:ext cx="1441450" cy="659796"/>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Add structure to repair contract</a:t>
              </a:r>
            </a:p>
          </p:txBody>
        </p:sp>
        <p:sp>
          <p:nvSpPr>
            <p:cNvPr id="44" name="Rounded Rectangle 93">
              <a:extLst>
                <a:ext uri="{FF2B5EF4-FFF2-40B4-BE49-F238E27FC236}">
                  <a16:creationId xmlns:a16="http://schemas.microsoft.com/office/drawing/2014/main" id="{265631C7-31FB-4F7F-B07B-7CA28D5E59C3}"/>
                </a:ext>
              </a:extLst>
            </p:cNvPr>
            <p:cNvSpPr/>
            <p:nvPr/>
          </p:nvSpPr>
          <p:spPr>
            <a:xfrm>
              <a:off x="12113606" y="7363878"/>
              <a:ext cx="1503175" cy="659795"/>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sz="2600" dirty="0">
                  <a:solidFill>
                    <a:schemeClr val="tx1"/>
                  </a:solidFill>
                  <a:latin typeface="+mj-lt"/>
                </a:rPr>
                <a:t>Execute the repair/replacement</a:t>
              </a:r>
            </a:p>
          </p:txBody>
        </p:sp>
        <p:cxnSp>
          <p:nvCxnSpPr>
            <p:cNvPr id="45" name="Straight Arrow Connector 44">
              <a:extLst>
                <a:ext uri="{FF2B5EF4-FFF2-40B4-BE49-F238E27FC236}">
                  <a16:creationId xmlns:a16="http://schemas.microsoft.com/office/drawing/2014/main" id="{D5A745FF-B338-4D90-A26A-53ECF737BE64}"/>
                </a:ext>
              </a:extLst>
            </p:cNvPr>
            <p:cNvCxnSpPr>
              <a:cxnSpLocks/>
              <a:stCxn id="43" idx="3"/>
              <a:endCxn id="44" idx="1"/>
            </p:cNvCxnSpPr>
            <p:nvPr/>
          </p:nvCxnSpPr>
          <p:spPr>
            <a:xfrm flipV="1">
              <a:off x="11873012" y="7693776"/>
              <a:ext cx="240594" cy="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a:extLst>
              <a:ext uri="{FF2B5EF4-FFF2-40B4-BE49-F238E27FC236}">
                <a16:creationId xmlns:a16="http://schemas.microsoft.com/office/drawing/2014/main" id="{F32FB177-116E-4E2D-82F4-263B2F60B7F8}"/>
              </a:ext>
            </a:extLst>
          </p:cNvPr>
          <p:cNvCxnSpPr>
            <a:cxnSpLocks/>
            <a:endCxn id="43" idx="0"/>
          </p:cNvCxnSpPr>
          <p:nvPr/>
        </p:nvCxnSpPr>
        <p:spPr>
          <a:xfrm>
            <a:off x="5203159" y="8111364"/>
            <a:ext cx="1" cy="38562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0" name="TextBox 31">
            <a:extLst>
              <a:ext uri="{FF2B5EF4-FFF2-40B4-BE49-F238E27FC236}">
                <a16:creationId xmlns:a16="http://schemas.microsoft.com/office/drawing/2014/main" id="{DBA15C7E-312C-4978-A8B3-17BE300EFAE4}"/>
              </a:ext>
            </a:extLst>
          </p:cNvPr>
          <p:cNvSpPr txBox="1">
            <a:spLocks noChangeArrowheads="1"/>
          </p:cNvSpPr>
          <p:nvPr/>
        </p:nvSpPr>
        <p:spPr bwMode="auto">
          <a:xfrm>
            <a:off x="1759629" y="6216696"/>
            <a:ext cx="2659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latin typeface="Arial" panose="020B0604020202020204" pitchFamily="34" charset="0"/>
              </a:rPr>
              <a:t>Good Condition</a:t>
            </a:r>
          </a:p>
        </p:txBody>
      </p:sp>
      <p:sp>
        <p:nvSpPr>
          <p:cNvPr id="81" name="TextBox 44">
            <a:extLst>
              <a:ext uri="{FF2B5EF4-FFF2-40B4-BE49-F238E27FC236}">
                <a16:creationId xmlns:a16="http://schemas.microsoft.com/office/drawing/2014/main" id="{C063F04B-867B-4EBB-A80C-A77962F61B4A}"/>
              </a:ext>
            </a:extLst>
          </p:cNvPr>
          <p:cNvSpPr txBox="1">
            <a:spLocks noChangeArrowheads="1"/>
          </p:cNvSpPr>
          <p:nvPr/>
        </p:nvSpPr>
        <p:spPr bwMode="auto">
          <a:xfrm>
            <a:off x="4049231" y="6221161"/>
            <a:ext cx="4316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latin typeface="Arial" panose="020B0604020202020204" pitchFamily="34" charset="0"/>
              </a:rPr>
              <a:t>Severe/Moderate Condition</a:t>
            </a:r>
          </a:p>
        </p:txBody>
      </p:sp>
      <p:sp>
        <p:nvSpPr>
          <p:cNvPr id="46" name="Subtitle 2">
            <a:extLst>
              <a:ext uri="{FF2B5EF4-FFF2-40B4-BE49-F238E27FC236}">
                <a16:creationId xmlns:a16="http://schemas.microsoft.com/office/drawing/2014/main" id="{22E1A87E-0951-4024-AC88-8DEAB2F04CD4}"/>
              </a:ext>
            </a:extLst>
          </p:cNvPr>
          <p:cNvSpPr txBox="1">
            <a:spLocks/>
          </p:cNvSpPr>
          <p:nvPr/>
        </p:nvSpPr>
        <p:spPr bwMode="auto">
          <a:xfrm>
            <a:off x="5093344" y="1104900"/>
            <a:ext cx="8915400"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in Engineering for </a:t>
            </a:r>
          </a:p>
          <a:p>
            <a:pPr marL="342891" lvl="2" indent="-342891" algn="ctr" eaLnBrk="1" hangingPunct="1">
              <a:tabLst>
                <a:tab pos="571486" algn="l"/>
                <a:tab pos="857229" algn="l"/>
              </a:tabLst>
              <a:defRPr/>
            </a:pPr>
            <a:r>
              <a:rPr lang="en-US" sz="3200" b="1" u="sng" dirty="0">
                <a:latin typeface="+mj-lt"/>
                <a:ea typeface="+mj-ea"/>
              </a:rPr>
              <a:t>Corrosion Prevention and Protection of Civil Assets</a:t>
            </a:r>
          </a:p>
        </p:txBody>
      </p:sp>
      <p:sp>
        <p:nvSpPr>
          <p:cNvPr id="48" name="Rounded Rectangle 17">
            <a:extLst>
              <a:ext uri="{FF2B5EF4-FFF2-40B4-BE49-F238E27FC236}">
                <a16:creationId xmlns:a16="http://schemas.microsoft.com/office/drawing/2014/main" id="{D101A5C4-A01B-4A1F-B511-32425E0B5080}"/>
              </a:ext>
            </a:extLst>
          </p:cNvPr>
          <p:cNvSpPr/>
          <p:nvPr/>
        </p:nvSpPr>
        <p:spPr>
          <a:xfrm>
            <a:off x="10188937" y="2809229"/>
            <a:ext cx="4177948" cy="127624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solidFill>
                  <a:schemeClr val="tx1"/>
                </a:solidFill>
                <a:latin typeface="+mj-lt"/>
              </a:rPr>
              <a:t>CP Monitoring of Structures</a:t>
            </a:r>
          </a:p>
        </p:txBody>
      </p:sp>
      <p:cxnSp>
        <p:nvCxnSpPr>
          <p:cNvPr id="49" name="Straight Arrow Connector 48">
            <a:extLst>
              <a:ext uri="{FF2B5EF4-FFF2-40B4-BE49-F238E27FC236}">
                <a16:creationId xmlns:a16="http://schemas.microsoft.com/office/drawing/2014/main" id="{A3686D7F-95E5-4B2B-8C6A-0EAC7018755F}"/>
              </a:ext>
            </a:extLst>
          </p:cNvPr>
          <p:cNvCxnSpPr>
            <a:cxnSpLocks/>
          </p:cNvCxnSpPr>
          <p:nvPr/>
        </p:nvCxnSpPr>
        <p:spPr>
          <a:xfrm>
            <a:off x="12121971" y="4122836"/>
            <a:ext cx="0" cy="6546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25">
            <a:extLst>
              <a:ext uri="{FF2B5EF4-FFF2-40B4-BE49-F238E27FC236}">
                <a16:creationId xmlns:a16="http://schemas.microsoft.com/office/drawing/2014/main" id="{8ED30F69-AA14-4804-9BD6-F891AC3F361D}"/>
              </a:ext>
            </a:extLst>
          </p:cNvPr>
          <p:cNvSpPr/>
          <p:nvPr/>
        </p:nvSpPr>
        <p:spPr>
          <a:xfrm>
            <a:off x="10250695" y="4805496"/>
            <a:ext cx="4116190" cy="127624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solidFill>
                  <a:schemeClr val="tx1"/>
                </a:solidFill>
                <a:latin typeface="+mj-lt"/>
              </a:rPr>
              <a:t>Produce a monitoring schedule</a:t>
            </a:r>
          </a:p>
        </p:txBody>
      </p:sp>
      <p:sp>
        <p:nvSpPr>
          <p:cNvPr id="51" name="Rounded Rectangle 36">
            <a:extLst>
              <a:ext uri="{FF2B5EF4-FFF2-40B4-BE49-F238E27FC236}">
                <a16:creationId xmlns:a16="http://schemas.microsoft.com/office/drawing/2014/main" id="{9250C75B-D40F-424A-9BC1-C331C5816967}"/>
              </a:ext>
            </a:extLst>
          </p:cNvPr>
          <p:cNvSpPr/>
          <p:nvPr/>
        </p:nvSpPr>
        <p:spPr>
          <a:xfrm>
            <a:off x="15138863" y="4814835"/>
            <a:ext cx="2626368" cy="127902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solidFill>
                  <a:schemeClr val="tx1"/>
                </a:solidFill>
                <a:latin typeface="+mj-lt"/>
              </a:rPr>
              <a:t>Reviewed and approved by RC</a:t>
            </a:r>
          </a:p>
        </p:txBody>
      </p:sp>
      <p:cxnSp>
        <p:nvCxnSpPr>
          <p:cNvPr id="52" name="Straight Arrow Connector 51">
            <a:extLst>
              <a:ext uri="{FF2B5EF4-FFF2-40B4-BE49-F238E27FC236}">
                <a16:creationId xmlns:a16="http://schemas.microsoft.com/office/drawing/2014/main" id="{19339D57-E7CA-4808-B23A-4B659EFCF4CD}"/>
              </a:ext>
            </a:extLst>
          </p:cNvPr>
          <p:cNvCxnSpPr/>
          <p:nvPr/>
        </p:nvCxnSpPr>
        <p:spPr>
          <a:xfrm>
            <a:off x="14425554" y="5333164"/>
            <a:ext cx="71330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46">
            <a:extLst>
              <a:ext uri="{FF2B5EF4-FFF2-40B4-BE49-F238E27FC236}">
                <a16:creationId xmlns:a16="http://schemas.microsoft.com/office/drawing/2014/main" id="{FE4AD6BD-5906-4B96-905A-B3F74BEAC98E}"/>
              </a:ext>
            </a:extLst>
          </p:cNvPr>
          <p:cNvSpPr/>
          <p:nvPr/>
        </p:nvSpPr>
        <p:spPr>
          <a:xfrm>
            <a:off x="10247607" y="6696696"/>
            <a:ext cx="4177948" cy="127624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solidFill>
                  <a:schemeClr val="tx1"/>
                </a:solidFill>
                <a:latin typeface="+mj-lt"/>
              </a:rPr>
              <a:t>Submit Bi-monthly reports</a:t>
            </a:r>
          </a:p>
        </p:txBody>
      </p:sp>
      <p:sp>
        <p:nvSpPr>
          <p:cNvPr id="54" name="Rounded Rectangle 47">
            <a:extLst>
              <a:ext uri="{FF2B5EF4-FFF2-40B4-BE49-F238E27FC236}">
                <a16:creationId xmlns:a16="http://schemas.microsoft.com/office/drawing/2014/main" id="{27DFF22E-54B7-4C76-BBB4-278CBCBCE719}"/>
              </a:ext>
            </a:extLst>
          </p:cNvPr>
          <p:cNvSpPr/>
          <p:nvPr/>
        </p:nvSpPr>
        <p:spPr>
          <a:xfrm>
            <a:off x="10247607" y="8342739"/>
            <a:ext cx="4177948" cy="127624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solidFill>
                  <a:schemeClr val="tx1"/>
                </a:solidFill>
                <a:latin typeface="+mj-lt"/>
              </a:rPr>
              <a:t>Submit Six-monthly reports</a:t>
            </a:r>
          </a:p>
        </p:txBody>
      </p:sp>
      <p:sp>
        <p:nvSpPr>
          <p:cNvPr id="55" name="Rounded Rectangle 58">
            <a:extLst>
              <a:ext uri="{FF2B5EF4-FFF2-40B4-BE49-F238E27FC236}">
                <a16:creationId xmlns:a16="http://schemas.microsoft.com/office/drawing/2014/main" id="{94B98A79-F8CD-47A8-A029-3D98BAC059B8}"/>
              </a:ext>
            </a:extLst>
          </p:cNvPr>
          <p:cNvSpPr/>
          <p:nvPr/>
        </p:nvSpPr>
        <p:spPr>
          <a:xfrm>
            <a:off x="15126512" y="6715374"/>
            <a:ext cx="2638719" cy="127624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solidFill>
                  <a:schemeClr val="tx1"/>
                </a:solidFill>
                <a:latin typeface="+mj-lt"/>
              </a:rPr>
              <a:t>Reviewed and approved by RC</a:t>
            </a:r>
          </a:p>
        </p:txBody>
      </p:sp>
      <p:cxnSp>
        <p:nvCxnSpPr>
          <p:cNvPr id="56" name="Straight Arrow Connector 55">
            <a:extLst>
              <a:ext uri="{FF2B5EF4-FFF2-40B4-BE49-F238E27FC236}">
                <a16:creationId xmlns:a16="http://schemas.microsoft.com/office/drawing/2014/main" id="{ACF5E4DA-A778-4FF1-8AC3-44F06CE2FF0E}"/>
              </a:ext>
            </a:extLst>
          </p:cNvPr>
          <p:cNvCxnSpPr/>
          <p:nvPr/>
        </p:nvCxnSpPr>
        <p:spPr>
          <a:xfrm>
            <a:off x="14413203" y="7233703"/>
            <a:ext cx="71330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ounded Rectangle 64">
            <a:extLst>
              <a:ext uri="{FF2B5EF4-FFF2-40B4-BE49-F238E27FC236}">
                <a16:creationId xmlns:a16="http://schemas.microsoft.com/office/drawing/2014/main" id="{E449081B-6D4D-4462-8226-FDE11715F7BB}"/>
              </a:ext>
            </a:extLst>
          </p:cNvPr>
          <p:cNvSpPr/>
          <p:nvPr/>
        </p:nvSpPr>
        <p:spPr>
          <a:xfrm>
            <a:off x="15138864" y="8342739"/>
            <a:ext cx="2626368" cy="127624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solidFill>
                  <a:schemeClr val="tx1"/>
                </a:solidFill>
                <a:latin typeface="+mj-lt"/>
              </a:rPr>
              <a:t>Reviewed and approved by RC</a:t>
            </a:r>
          </a:p>
        </p:txBody>
      </p:sp>
      <p:cxnSp>
        <p:nvCxnSpPr>
          <p:cNvPr id="58" name="Straight Arrow Connector 57">
            <a:extLst>
              <a:ext uri="{FF2B5EF4-FFF2-40B4-BE49-F238E27FC236}">
                <a16:creationId xmlns:a16="http://schemas.microsoft.com/office/drawing/2014/main" id="{C0184238-F819-4E76-8DBD-08C7720F495A}"/>
              </a:ext>
            </a:extLst>
          </p:cNvPr>
          <p:cNvCxnSpPr/>
          <p:nvPr/>
        </p:nvCxnSpPr>
        <p:spPr>
          <a:xfrm>
            <a:off x="14425554" y="8861068"/>
            <a:ext cx="71330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AB3051E-11B3-41BC-AF36-91540DACD557}"/>
              </a:ext>
            </a:extLst>
          </p:cNvPr>
          <p:cNvCxnSpPr>
            <a:cxnSpLocks/>
          </p:cNvCxnSpPr>
          <p:nvPr/>
        </p:nvCxnSpPr>
        <p:spPr>
          <a:xfrm>
            <a:off x="12192000" y="6081743"/>
            <a:ext cx="0" cy="5966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24B3996-2649-4550-AC50-4D0F1D2C3AA0}"/>
              </a:ext>
            </a:extLst>
          </p:cNvPr>
          <p:cNvCxnSpPr>
            <a:cxnSpLocks/>
          </p:cNvCxnSpPr>
          <p:nvPr/>
        </p:nvCxnSpPr>
        <p:spPr>
          <a:xfrm>
            <a:off x="12192000" y="7972943"/>
            <a:ext cx="0" cy="369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3BE4A9F-8BE3-4194-9D7B-B499CEDA0F3A}"/>
              </a:ext>
            </a:extLst>
          </p:cNvPr>
          <p:cNvSpPr txBox="1"/>
          <p:nvPr/>
        </p:nvSpPr>
        <p:spPr>
          <a:xfrm>
            <a:off x="2296079" y="2064828"/>
            <a:ext cx="3124200" cy="1077218"/>
          </a:xfrm>
          <a:prstGeom prst="rect">
            <a:avLst/>
          </a:prstGeom>
          <a:noFill/>
        </p:spPr>
        <p:txBody>
          <a:bodyPr wrap="square" rtlCol="0">
            <a:spAutoFit/>
          </a:bodyPr>
          <a:lstStyle/>
          <a:p>
            <a:r>
              <a:rPr lang="en-US" sz="3200" b="1" u="sng" dirty="0">
                <a:solidFill>
                  <a:schemeClr val="tx1"/>
                </a:solidFill>
                <a:latin typeface="+mj-lt"/>
              </a:rPr>
              <a:t>Inspection Team</a:t>
            </a:r>
          </a:p>
          <a:p>
            <a:endParaRPr lang="en-US" sz="3200" dirty="0"/>
          </a:p>
        </p:txBody>
      </p:sp>
      <p:sp>
        <p:nvSpPr>
          <p:cNvPr id="60" name="TextBox 59">
            <a:extLst>
              <a:ext uri="{FF2B5EF4-FFF2-40B4-BE49-F238E27FC236}">
                <a16:creationId xmlns:a16="http://schemas.microsoft.com/office/drawing/2014/main" id="{BB988ECC-819D-4972-9A7F-7E1DA1A1A425}"/>
              </a:ext>
            </a:extLst>
          </p:cNvPr>
          <p:cNvSpPr txBox="1"/>
          <p:nvPr/>
        </p:nvSpPr>
        <p:spPr>
          <a:xfrm>
            <a:off x="10307843" y="2166491"/>
            <a:ext cx="3124200" cy="1077218"/>
          </a:xfrm>
          <a:prstGeom prst="rect">
            <a:avLst/>
          </a:prstGeom>
          <a:noFill/>
        </p:spPr>
        <p:txBody>
          <a:bodyPr wrap="square" rtlCol="0">
            <a:spAutoFit/>
          </a:bodyPr>
          <a:lstStyle/>
          <a:p>
            <a:r>
              <a:rPr lang="en-US" sz="3200" b="1" u="sng" dirty="0">
                <a:solidFill>
                  <a:schemeClr val="tx1"/>
                </a:solidFill>
                <a:latin typeface="+mj-lt"/>
              </a:rPr>
              <a:t>Monitoring Team</a:t>
            </a:r>
          </a:p>
          <a:p>
            <a:endParaRPr lang="en-US" sz="3200" dirty="0"/>
          </a:p>
        </p:txBody>
      </p:sp>
    </p:spTree>
    <p:extLst>
      <p:ext uri="{BB962C8B-B14F-4D97-AF65-F5344CB8AC3E}">
        <p14:creationId xmlns:p14="http://schemas.microsoft.com/office/powerpoint/2010/main" val="3394720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15</a:t>
            </a:fld>
            <a:endParaRPr lang="en-US" sz="2000" dirty="0"/>
          </a:p>
        </p:txBody>
      </p:sp>
      <p:graphicFrame>
        <p:nvGraphicFramePr>
          <p:cNvPr id="7" name="Chart 11">
            <a:extLst>
              <a:ext uri="{FF2B5EF4-FFF2-40B4-BE49-F238E27FC236}">
                <a16:creationId xmlns:a16="http://schemas.microsoft.com/office/drawing/2014/main" id="{00FFEF60-E024-4F1D-8354-5B9E2633D2E4}"/>
              </a:ext>
            </a:extLst>
          </p:cNvPr>
          <p:cNvGraphicFramePr>
            <a:graphicFrameLocks/>
          </p:cNvGraphicFramePr>
          <p:nvPr>
            <p:extLst>
              <p:ext uri="{D42A27DB-BD31-4B8C-83A1-F6EECF244321}">
                <p14:modId xmlns:p14="http://schemas.microsoft.com/office/powerpoint/2010/main" val="1398287680"/>
              </p:ext>
            </p:extLst>
          </p:nvPr>
        </p:nvGraphicFramePr>
        <p:xfrm>
          <a:off x="2123465" y="2628901"/>
          <a:ext cx="14716737" cy="6553200"/>
        </p:xfrm>
        <a:graphic>
          <a:graphicData uri="http://schemas.openxmlformats.org/presentationml/2006/ole">
            <mc:AlternateContent xmlns:mc="http://schemas.openxmlformats.org/markup-compatibility/2006">
              <mc:Choice xmlns:v="urn:schemas-microsoft-com:vml" Requires="v">
                <p:oleObj spid="_x0000_s1162" name="Chart" r:id="rId7" imgW="7296114" imgH="5705462" progId="Excel.Chart.8">
                  <p:embed/>
                </p:oleObj>
              </mc:Choice>
              <mc:Fallback>
                <p:oleObj name="Chart" r:id="rId7" imgW="7296114" imgH="5705462" progId="Excel.Chart.8">
                  <p:embed/>
                  <p:pic>
                    <p:nvPicPr>
                      <p:cNvPr id="67589" name="Chart 11">
                        <a:extLst>
                          <a:ext uri="{FF2B5EF4-FFF2-40B4-BE49-F238E27FC236}">
                            <a16:creationId xmlns:a16="http://schemas.microsoft.com/office/drawing/2014/main" id="{6594AA67-AF5A-4C62-9346-BFE901BF2356}"/>
                          </a:ext>
                        </a:extLst>
                      </p:cNvPr>
                      <p:cNvPicPr>
                        <a:picLocks noChangeArrowheads="1"/>
                      </p:cNvPicPr>
                      <p:nvPr/>
                    </p:nvPicPr>
                    <p:blipFill>
                      <a:blip r:embed="rId8"/>
                      <a:srcRect/>
                      <a:stretch>
                        <a:fillRect/>
                      </a:stretch>
                    </p:blipFill>
                    <p:spPr bwMode="auto">
                      <a:xfrm>
                        <a:off x="2123465" y="2628901"/>
                        <a:ext cx="14716737" cy="6553200"/>
                      </a:xfrm>
                      <a:prstGeom prst="rect">
                        <a:avLst/>
                      </a:prstGeom>
                      <a:noFill/>
                      <a:ln>
                        <a:noFill/>
                      </a:ln>
                    </p:spPr>
                  </p:pic>
                </p:oleObj>
              </mc:Fallback>
            </mc:AlternateContent>
          </a:graphicData>
        </a:graphic>
      </p:graphicFrame>
      <p:sp>
        <p:nvSpPr>
          <p:cNvPr id="11" name="Subtitle 2">
            <a:extLst>
              <a:ext uri="{FF2B5EF4-FFF2-40B4-BE49-F238E27FC236}">
                <a16:creationId xmlns:a16="http://schemas.microsoft.com/office/drawing/2014/main" id="{E0166909-6B40-4EEF-8047-C4E5C3EFB88D}"/>
              </a:ext>
            </a:extLst>
          </p:cNvPr>
          <p:cNvSpPr txBox="1">
            <a:spLocks/>
          </p:cNvSpPr>
          <p:nvPr/>
        </p:nvSpPr>
        <p:spPr bwMode="auto">
          <a:xfrm>
            <a:off x="850737" y="14097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in Engineering for Corrosion Prevention and Protection of Civil Assets</a:t>
            </a:r>
          </a:p>
        </p:txBody>
      </p:sp>
      <p:sp>
        <p:nvSpPr>
          <p:cNvPr id="4" name="TextBox 3">
            <a:extLst>
              <a:ext uri="{FF2B5EF4-FFF2-40B4-BE49-F238E27FC236}">
                <a16:creationId xmlns:a16="http://schemas.microsoft.com/office/drawing/2014/main" id="{D4454C44-D610-4078-A30C-A437D0CB9234}"/>
              </a:ext>
            </a:extLst>
          </p:cNvPr>
          <p:cNvSpPr txBox="1"/>
          <p:nvPr/>
        </p:nvSpPr>
        <p:spPr>
          <a:xfrm>
            <a:off x="2958454" y="8805378"/>
            <a:ext cx="12312975" cy="646331"/>
          </a:xfrm>
          <a:prstGeom prst="rect">
            <a:avLst/>
          </a:prstGeom>
          <a:noFill/>
        </p:spPr>
        <p:txBody>
          <a:bodyPr wrap="square" rtlCol="0">
            <a:spAutoFit/>
          </a:bodyPr>
          <a:lstStyle/>
          <a:p>
            <a:r>
              <a:rPr lang="en-US" sz="3600" dirty="0"/>
              <a:t>Reports Produced for Various RC Facilities between 2008 to 2024</a:t>
            </a:r>
          </a:p>
        </p:txBody>
      </p:sp>
    </p:spTree>
    <p:extLst>
      <p:ext uri="{BB962C8B-B14F-4D97-AF65-F5344CB8AC3E}">
        <p14:creationId xmlns:p14="http://schemas.microsoft.com/office/powerpoint/2010/main" val="174745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16</a:t>
            </a:fld>
            <a:endParaRPr lang="en-US" sz="2000" dirty="0"/>
          </a:p>
        </p:txBody>
      </p:sp>
      <p:cxnSp>
        <p:nvCxnSpPr>
          <p:cNvPr id="25" name="Straight Arrow Connector 24">
            <a:extLst>
              <a:ext uri="{FF2B5EF4-FFF2-40B4-BE49-F238E27FC236}">
                <a16:creationId xmlns:a16="http://schemas.microsoft.com/office/drawing/2014/main" id="{4B38D75D-4879-4061-8173-2A94FA7EA671}"/>
              </a:ext>
            </a:extLst>
          </p:cNvPr>
          <p:cNvCxnSpPr>
            <a:cxnSpLocks/>
          </p:cNvCxnSpPr>
          <p:nvPr/>
        </p:nvCxnSpPr>
        <p:spPr>
          <a:xfrm>
            <a:off x="8909844" y="5449232"/>
            <a:ext cx="0" cy="10459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72975E0-2BF7-43B6-9452-510D97288450}"/>
              </a:ext>
            </a:extLst>
          </p:cNvPr>
          <p:cNvCxnSpPr>
            <a:cxnSpLocks/>
          </p:cNvCxnSpPr>
          <p:nvPr/>
        </p:nvCxnSpPr>
        <p:spPr>
          <a:xfrm flipH="1">
            <a:off x="8909844" y="3790950"/>
            <a:ext cx="795" cy="8840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8B445794-8D8F-40EA-A999-F357C5C7A63E}"/>
              </a:ext>
            </a:extLst>
          </p:cNvPr>
          <p:cNvSpPr/>
          <p:nvPr/>
        </p:nvSpPr>
        <p:spPr>
          <a:xfrm>
            <a:off x="6477002" y="2656771"/>
            <a:ext cx="5027612" cy="113506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eaLnBrk="1" hangingPunct="1">
              <a:lnSpc>
                <a:spcPct val="100000"/>
              </a:lnSpc>
              <a:spcBef>
                <a:spcPct val="0"/>
              </a:spcBef>
              <a:buFontTx/>
              <a:buNone/>
            </a:pPr>
            <a:r>
              <a:rPr lang="en-US" altLang="en-US" sz="2800" dirty="0">
                <a:solidFill>
                  <a:schemeClr val="tx1"/>
                </a:solidFill>
                <a:latin typeface="+mj-lt"/>
              </a:rPr>
              <a:t>For the time period 2008-2024</a:t>
            </a:r>
          </a:p>
        </p:txBody>
      </p:sp>
      <p:sp>
        <p:nvSpPr>
          <p:cNvPr id="27" name="Rectangle: Rounded Corners 26">
            <a:extLst>
              <a:ext uri="{FF2B5EF4-FFF2-40B4-BE49-F238E27FC236}">
                <a16:creationId xmlns:a16="http://schemas.microsoft.com/office/drawing/2014/main" id="{F7311EB0-40AC-44CE-927C-E575E7CA5EDA}"/>
              </a:ext>
            </a:extLst>
          </p:cNvPr>
          <p:cNvSpPr/>
          <p:nvPr/>
        </p:nvSpPr>
        <p:spPr>
          <a:xfrm>
            <a:off x="6511638" y="4675045"/>
            <a:ext cx="5027612" cy="113506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eaLnBrk="1" hangingPunct="1">
              <a:lnSpc>
                <a:spcPct val="100000"/>
              </a:lnSpc>
              <a:spcBef>
                <a:spcPct val="0"/>
              </a:spcBef>
              <a:buFontTx/>
              <a:buNone/>
            </a:pPr>
            <a:r>
              <a:rPr lang="en-US" altLang="en-US" sz="2800" dirty="0">
                <a:solidFill>
                  <a:schemeClr val="tx1"/>
                </a:solidFill>
                <a:latin typeface="+mj-lt"/>
              </a:rPr>
              <a:t>3689 Reports Produced </a:t>
            </a:r>
          </a:p>
        </p:txBody>
      </p:sp>
      <p:sp>
        <p:nvSpPr>
          <p:cNvPr id="28" name="Rectangle: Rounded Corners 27">
            <a:extLst>
              <a:ext uri="{FF2B5EF4-FFF2-40B4-BE49-F238E27FC236}">
                <a16:creationId xmlns:a16="http://schemas.microsoft.com/office/drawing/2014/main" id="{6D964E7E-03CC-4625-8876-BC21C19C1242}"/>
              </a:ext>
            </a:extLst>
          </p:cNvPr>
          <p:cNvSpPr/>
          <p:nvPr/>
        </p:nvSpPr>
        <p:spPr>
          <a:xfrm>
            <a:off x="5334003" y="6495169"/>
            <a:ext cx="7391399" cy="2534532"/>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eaLnBrk="1" hangingPunct="1">
              <a:lnSpc>
                <a:spcPct val="100000"/>
              </a:lnSpc>
              <a:spcBef>
                <a:spcPct val="0"/>
              </a:spcBef>
              <a:buFontTx/>
              <a:buNone/>
            </a:pPr>
            <a:r>
              <a:rPr lang="en-US" altLang="en-US" sz="2800" dirty="0">
                <a:solidFill>
                  <a:schemeClr val="tx1"/>
                </a:solidFill>
                <a:latin typeface="+mj-lt"/>
              </a:rPr>
              <a:t>1 Report every 1.6 days (which includes </a:t>
            </a:r>
            <a:r>
              <a:rPr lang="en-US" altLang="en-US" sz="2800" dirty="0" err="1">
                <a:solidFill>
                  <a:schemeClr val="tx1"/>
                </a:solidFill>
                <a:latin typeface="+mj-lt"/>
              </a:rPr>
              <a:t>Mobilisation</a:t>
            </a:r>
            <a:r>
              <a:rPr lang="en-US" altLang="en-US" sz="2800" dirty="0">
                <a:solidFill>
                  <a:schemeClr val="tx1"/>
                </a:solidFill>
                <a:latin typeface="+mj-lt"/>
              </a:rPr>
              <a:t>/</a:t>
            </a:r>
            <a:r>
              <a:rPr lang="en-US" altLang="en-US" sz="2800" dirty="0" err="1">
                <a:solidFill>
                  <a:schemeClr val="tx1"/>
                </a:solidFill>
                <a:latin typeface="+mj-lt"/>
              </a:rPr>
              <a:t>Demobilisation</a:t>
            </a:r>
            <a:r>
              <a:rPr lang="en-US" altLang="en-US" sz="2800" dirty="0">
                <a:solidFill>
                  <a:schemeClr val="tx1"/>
                </a:solidFill>
                <a:latin typeface="+mj-lt"/>
              </a:rPr>
              <a:t>, Inspection, Calculations, Drawings production, Report Submission) </a:t>
            </a:r>
          </a:p>
        </p:txBody>
      </p:sp>
      <p:sp>
        <p:nvSpPr>
          <p:cNvPr id="12" name="Subtitle 2">
            <a:extLst>
              <a:ext uri="{FF2B5EF4-FFF2-40B4-BE49-F238E27FC236}">
                <a16:creationId xmlns:a16="http://schemas.microsoft.com/office/drawing/2014/main" id="{D3490E5E-CA6C-424D-8600-0D9E1E289029}"/>
              </a:ext>
            </a:extLst>
          </p:cNvPr>
          <p:cNvSpPr txBox="1">
            <a:spLocks/>
          </p:cNvSpPr>
          <p:nvPr/>
        </p:nvSpPr>
        <p:spPr bwMode="auto">
          <a:xfrm>
            <a:off x="850737" y="14859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in Engineering for Corrosion Prevention and Protection of Civil Assets</a:t>
            </a:r>
          </a:p>
        </p:txBody>
      </p:sp>
    </p:spTree>
    <p:extLst>
      <p:ext uri="{BB962C8B-B14F-4D97-AF65-F5344CB8AC3E}">
        <p14:creationId xmlns:p14="http://schemas.microsoft.com/office/powerpoint/2010/main" val="110837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17</a:t>
            </a:fld>
            <a:endParaRPr lang="en-US" sz="2000" dirty="0"/>
          </a:p>
        </p:txBody>
      </p:sp>
      <p:sp>
        <p:nvSpPr>
          <p:cNvPr id="9" name="Subtitle 2">
            <a:extLst>
              <a:ext uri="{FF2B5EF4-FFF2-40B4-BE49-F238E27FC236}">
                <a16:creationId xmlns:a16="http://schemas.microsoft.com/office/drawing/2014/main" id="{43EDD585-DC71-4885-814C-11B602B1A2F1}"/>
              </a:ext>
            </a:extLst>
          </p:cNvPr>
          <p:cNvSpPr txBox="1">
            <a:spLocks/>
          </p:cNvSpPr>
          <p:nvPr/>
        </p:nvSpPr>
        <p:spPr bwMode="auto">
          <a:xfrm>
            <a:off x="816101" y="16383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for Corrosion Prevention and Protection of Civil Assets </a:t>
            </a:r>
          </a:p>
          <a:p>
            <a:pPr marL="342891" lvl="2" indent="-342891" algn="ctr" eaLnBrk="1" hangingPunct="1">
              <a:tabLst>
                <a:tab pos="571486" algn="l"/>
                <a:tab pos="857229" algn="l"/>
              </a:tabLst>
              <a:defRPr/>
            </a:pPr>
            <a:r>
              <a:rPr lang="en-US" sz="3200" b="1" u="sng" dirty="0">
                <a:latin typeface="+mj-lt"/>
                <a:ea typeface="+mj-ea"/>
              </a:rPr>
              <a:t>(Example of Survey Schedule)</a:t>
            </a:r>
          </a:p>
        </p:txBody>
      </p:sp>
      <p:pic>
        <p:nvPicPr>
          <p:cNvPr id="13" name="Picture 12">
            <a:extLst>
              <a:ext uri="{FF2B5EF4-FFF2-40B4-BE49-F238E27FC236}">
                <a16:creationId xmlns:a16="http://schemas.microsoft.com/office/drawing/2014/main" id="{DFAAD012-EE66-43C0-9B09-5CCBF571ABD9}"/>
              </a:ext>
            </a:extLst>
          </p:cNvPr>
          <p:cNvPicPr>
            <a:picLocks noChangeAspect="1"/>
          </p:cNvPicPr>
          <p:nvPr/>
        </p:nvPicPr>
        <p:blipFill>
          <a:blip r:embed="rId6"/>
          <a:stretch>
            <a:fillRect/>
          </a:stretch>
        </p:blipFill>
        <p:spPr>
          <a:xfrm>
            <a:off x="1981200" y="2715520"/>
            <a:ext cx="15087600" cy="6998325"/>
          </a:xfrm>
          <a:prstGeom prst="rect">
            <a:avLst/>
          </a:prstGeom>
        </p:spPr>
      </p:pic>
    </p:spTree>
    <p:extLst>
      <p:ext uri="{BB962C8B-B14F-4D97-AF65-F5344CB8AC3E}">
        <p14:creationId xmlns:p14="http://schemas.microsoft.com/office/powerpoint/2010/main" val="58678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18</a:t>
            </a:fld>
            <a:endParaRPr lang="en-US" sz="2000" dirty="0"/>
          </a:p>
        </p:txBody>
      </p:sp>
      <p:sp>
        <p:nvSpPr>
          <p:cNvPr id="9" name="Subtitle 2">
            <a:extLst>
              <a:ext uri="{FF2B5EF4-FFF2-40B4-BE49-F238E27FC236}">
                <a16:creationId xmlns:a16="http://schemas.microsoft.com/office/drawing/2014/main" id="{43EDD585-DC71-4885-814C-11B602B1A2F1}"/>
              </a:ext>
            </a:extLst>
          </p:cNvPr>
          <p:cNvSpPr txBox="1">
            <a:spLocks/>
          </p:cNvSpPr>
          <p:nvPr/>
        </p:nvSpPr>
        <p:spPr bwMode="auto">
          <a:xfrm>
            <a:off x="816101" y="1485901"/>
            <a:ext cx="17284864" cy="1015663"/>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000" b="1" u="sng" dirty="0">
                <a:latin typeface="+mj-lt"/>
                <a:ea typeface="+mj-ea"/>
              </a:rPr>
              <a:t>Royal Commission Arrangement for Corrosion Prevention and Protection of Civil Assets </a:t>
            </a:r>
          </a:p>
          <a:p>
            <a:pPr marL="342891" lvl="2" indent="-342891" algn="ctr" eaLnBrk="1" hangingPunct="1">
              <a:tabLst>
                <a:tab pos="571486" algn="l"/>
                <a:tab pos="857229" algn="l"/>
              </a:tabLst>
              <a:defRPr/>
            </a:pPr>
            <a:r>
              <a:rPr lang="en-US" sz="3000" b="1" u="sng" dirty="0">
                <a:latin typeface="+mj-lt"/>
                <a:ea typeface="+mj-ea"/>
              </a:rPr>
              <a:t>(Example of Report)</a:t>
            </a:r>
          </a:p>
        </p:txBody>
      </p:sp>
      <p:pic>
        <p:nvPicPr>
          <p:cNvPr id="11" name="Picture 3" descr="C:\Users\azharm\Desktop\CONTENTS_Page_1.jpg">
            <a:extLst>
              <a:ext uri="{FF2B5EF4-FFF2-40B4-BE49-F238E27FC236}">
                <a16:creationId xmlns:a16="http://schemas.microsoft.com/office/drawing/2014/main" id="{FE46F15F-657F-4FF8-90FD-D66CF3E42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552700"/>
            <a:ext cx="1485900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23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19</a:t>
            </a:fld>
            <a:endParaRPr lang="en-US" sz="2000" dirty="0"/>
          </a:p>
        </p:txBody>
      </p:sp>
      <p:sp>
        <p:nvSpPr>
          <p:cNvPr id="9" name="Subtitle 2">
            <a:extLst>
              <a:ext uri="{FF2B5EF4-FFF2-40B4-BE49-F238E27FC236}">
                <a16:creationId xmlns:a16="http://schemas.microsoft.com/office/drawing/2014/main" id="{43EDD585-DC71-4885-814C-11B602B1A2F1}"/>
              </a:ext>
            </a:extLst>
          </p:cNvPr>
          <p:cNvSpPr txBox="1">
            <a:spLocks/>
          </p:cNvSpPr>
          <p:nvPr/>
        </p:nvSpPr>
        <p:spPr bwMode="auto">
          <a:xfrm>
            <a:off x="816101" y="1638303"/>
            <a:ext cx="17284864" cy="584775"/>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Impact of Survey/Monitoring on Corrosion Condition of RC Structures from 2008 to 2024</a:t>
            </a:r>
          </a:p>
        </p:txBody>
      </p:sp>
      <p:graphicFrame>
        <p:nvGraphicFramePr>
          <p:cNvPr id="12" name="Chart 9">
            <a:extLst>
              <a:ext uri="{FF2B5EF4-FFF2-40B4-BE49-F238E27FC236}">
                <a16:creationId xmlns:a16="http://schemas.microsoft.com/office/drawing/2014/main" id="{7ACD20C5-BFF7-4CC9-B9AC-E7647CE3721F}"/>
              </a:ext>
            </a:extLst>
          </p:cNvPr>
          <p:cNvGraphicFramePr>
            <a:graphicFrameLocks/>
          </p:cNvGraphicFramePr>
          <p:nvPr>
            <p:extLst>
              <p:ext uri="{D42A27DB-BD31-4B8C-83A1-F6EECF244321}">
                <p14:modId xmlns:p14="http://schemas.microsoft.com/office/powerpoint/2010/main" val="980184153"/>
              </p:ext>
            </p:extLst>
          </p:nvPr>
        </p:nvGraphicFramePr>
        <p:xfrm>
          <a:off x="2438401" y="2476500"/>
          <a:ext cx="13868400" cy="6781800"/>
        </p:xfrm>
        <a:graphic>
          <a:graphicData uri="http://schemas.openxmlformats.org/presentationml/2006/ole">
            <mc:AlternateContent xmlns:mc="http://schemas.openxmlformats.org/markup-compatibility/2006">
              <mc:Choice xmlns:v="urn:schemas-microsoft-com:vml" Requires="v">
                <p:oleObj spid="_x0000_s13445" name="Chart" r:id="rId7" imgW="8258056" imgH="3971964" progId="Excel.Chart.8">
                  <p:embed/>
                </p:oleObj>
              </mc:Choice>
              <mc:Fallback>
                <p:oleObj name="Chart" r:id="rId7" imgW="8258056" imgH="3971964" progId="Excel.Chart.8">
                  <p:embed/>
                  <p:pic>
                    <p:nvPicPr>
                      <p:cNvPr id="75780" name="Chart 9">
                        <a:extLst>
                          <a:ext uri="{FF2B5EF4-FFF2-40B4-BE49-F238E27FC236}">
                            <a16:creationId xmlns:a16="http://schemas.microsoft.com/office/drawing/2014/main" id="{5C773191-A6CE-4333-853A-24DA9E57C316}"/>
                          </a:ext>
                        </a:extLst>
                      </p:cNvPr>
                      <p:cNvPicPr>
                        <a:picLocks noChangeArrowheads="1"/>
                      </p:cNvPicPr>
                      <p:nvPr/>
                    </p:nvPicPr>
                    <p:blipFill>
                      <a:blip r:embed="rId8"/>
                      <a:srcRect/>
                      <a:stretch>
                        <a:fillRect/>
                      </a:stretch>
                    </p:blipFill>
                    <p:spPr bwMode="auto">
                      <a:xfrm>
                        <a:off x="2438401" y="2476500"/>
                        <a:ext cx="13868400" cy="6781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0743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4">
            <a:extLst>
              <a:ext uri="{FF2B5EF4-FFF2-40B4-BE49-F238E27FC236}">
                <a16:creationId xmlns:a16="http://schemas.microsoft.com/office/drawing/2014/main" id="{742C2E6F-97B5-44A6-8054-BCA640C2FFA9}"/>
              </a:ext>
            </a:extLst>
          </p:cNvPr>
          <p:cNvSpPr txBox="1"/>
          <p:nvPr/>
        </p:nvSpPr>
        <p:spPr>
          <a:xfrm>
            <a:off x="914400" y="3673482"/>
            <a:ext cx="16590115" cy="2232021"/>
          </a:xfrm>
          <a:prstGeom prst="rect">
            <a:avLst/>
          </a:prstGeom>
          <a:solidFill>
            <a:schemeClr val="bg1"/>
          </a:solidFill>
        </p:spPr>
        <p:txBody>
          <a:bodyPr wrap="square">
            <a:spAutoFit/>
          </a:bodyPr>
          <a:lstStyle/>
          <a:p>
            <a:pPr algn="just">
              <a:lnSpc>
                <a:spcPct val="150000"/>
              </a:lnSpc>
              <a:spcBef>
                <a:spcPts val="600"/>
              </a:spcBef>
              <a:spcAft>
                <a:spcPts val="600"/>
              </a:spcAft>
            </a:pPr>
            <a:r>
              <a:rPr lang="en-US" sz="3200" dirty="0"/>
              <a:t>Corrosion is a natural process in which a refined metal is converted to a more chemically stable form, such as oxide, hydroxide, or sulphide. It is the gradual decomposition of materials (usually metals) as a result of chemical and/or electrochemical reactions with their surroundings.</a:t>
            </a:r>
          </a:p>
        </p:txBody>
      </p:sp>
      <p:sp>
        <p:nvSpPr>
          <p:cNvPr id="8" name="TextBox 6">
            <a:extLst>
              <a:ext uri="{FF2B5EF4-FFF2-40B4-BE49-F238E27FC236}">
                <a16:creationId xmlns:a16="http://schemas.microsoft.com/office/drawing/2014/main" id="{24AAA36F-8467-45E0-B32A-1D49FA25BD55}"/>
              </a:ext>
            </a:extLst>
          </p:cNvPr>
          <p:cNvSpPr txBox="1"/>
          <p:nvPr/>
        </p:nvSpPr>
        <p:spPr>
          <a:xfrm>
            <a:off x="3642779" y="10888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9" name="TextBox 6">
            <a:extLst>
              <a:ext uri="{FF2B5EF4-FFF2-40B4-BE49-F238E27FC236}">
                <a16:creationId xmlns:a16="http://schemas.microsoft.com/office/drawing/2014/main" id="{673F7BB0-19A3-4997-BE3F-DFADFC9161AB}"/>
              </a:ext>
            </a:extLst>
          </p:cNvPr>
          <p:cNvSpPr txBox="1"/>
          <p:nvPr/>
        </p:nvSpPr>
        <p:spPr>
          <a:xfrm>
            <a:off x="924341" y="2575881"/>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Definition of Corrosion</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a:t>
            </a:fld>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20</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816101" y="1891728"/>
            <a:ext cx="17284864" cy="584775"/>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for Corrosion Prevention and Protection of Civil Assets</a:t>
            </a:r>
          </a:p>
        </p:txBody>
      </p:sp>
      <p:sp>
        <p:nvSpPr>
          <p:cNvPr id="13" name="Rectangle 12">
            <a:extLst>
              <a:ext uri="{FF2B5EF4-FFF2-40B4-BE49-F238E27FC236}">
                <a16:creationId xmlns:a16="http://schemas.microsoft.com/office/drawing/2014/main" id="{DFA1920B-7168-4C7F-B8E5-C54F24AD866F}"/>
              </a:ext>
            </a:extLst>
          </p:cNvPr>
          <p:cNvSpPr/>
          <p:nvPr/>
        </p:nvSpPr>
        <p:spPr>
          <a:xfrm>
            <a:off x="1676401" y="2857500"/>
            <a:ext cx="14350673" cy="5109091"/>
          </a:xfrm>
          <a:prstGeom prst="rect">
            <a:avLst/>
          </a:prstGeom>
        </p:spPr>
        <p:txBody>
          <a:bodyPr wrap="square">
            <a:spAutoFit/>
          </a:bodyPr>
          <a:lstStyle/>
          <a:p>
            <a:pPr algn="just">
              <a:spcBef>
                <a:spcPts val="600"/>
              </a:spcBef>
              <a:spcAft>
                <a:spcPts val="600"/>
              </a:spcAft>
              <a:defRPr/>
            </a:pPr>
            <a:r>
              <a:rPr lang="en-US" sz="3200" u="sng" dirty="0">
                <a:cs typeface="Arial" pitchFamily="34" charset="0"/>
              </a:rPr>
              <a:t>Monitoring of Cathodic Protection System</a:t>
            </a:r>
            <a:r>
              <a:rPr lang="en-US" sz="3200" dirty="0">
                <a:cs typeface="Arial" pitchFamily="34" charset="0"/>
              </a:rPr>
              <a:t>: </a:t>
            </a:r>
          </a:p>
          <a:p>
            <a:pPr marL="682608" indent="-280981" algn="just">
              <a:spcBef>
                <a:spcPts val="600"/>
              </a:spcBef>
              <a:spcAft>
                <a:spcPts val="600"/>
              </a:spcAft>
              <a:buSzPct val="50000"/>
              <a:buFont typeface="Wingdings" pitchFamily="2" charset="2"/>
              <a:buChar char="Ø"/>
              <a:defRPr/>
            </a:pPr>
            <a:r>
              <a:rPr lang="en-US" sz="3200" dirty="0">
                <a:cs typeface="Arial" pitchFamily="34" charset="0"/>
              </a:rPr>
              <a:t>Building Foundations at Royal Commission Main Headquarters (Jubail)</a:t>
            </a:r>
          </a:p>
          <a:p>
            <a:pPr marL="682608" indent="-280981" algn="just">
              <a:spcBef>
                <a:spcPts val="600"/>
              </a:spcBef>
              <a:spcAft>
                <a:spcPts val="600"/>
              </a:spcAft>
              <a:buSzPct val="50000"/>
              <a:buFont typeface="Wingdings" pitchFamily="2" charset="2"/>
              <a:buChar char="Ø"/>
              <a:defRPr/>
            </a:pPr>
            <a:r>
              <a:rPr lang="en-US" sz="3200" dirty="0">
                <a:cs typeface="Arial" pitchFamily="34" charset="0"/>
              </a:rPr>
              <a:t>Steel Tanks -21 Nos. (Jubail)</a:t>
            </a:r>
          </a:p>
          <a:p>
            <a:pPr marL="682608" indent="-280981" algn="just">
              <a:spcBef>
                <a:spcPts val="600"/>
              </a:spcBef>
              <a:spcAft>
                <a:spcPts val="600"/>
              </a:spcAft>
              <a:buSzPct val="50000"/>
              <a:buFont typeface="Wingdings" pitchFamily="2" charset="2"/>
              <a:buChar char="Ø"/>
              <a:defRPr/>
            </a:pPr>
            <a:r>
              <a:rPr lang="en-US" sz="3200" dirty="0">
                <a:cs typeface="Arial" pitchFamily="34" charset="0"/>
              </a:rPr>
              <a:t>Concrete Tanks -3 Nos. (</a:t>
            </a:r>
            <a:r>
              <a:rPr lang="en-US" sz="3200" dirty="0" err="1">
                <a:cs typeface="Arial" pitchFamily="34" charset="0"/>
              </a:rPr>
              <a:t>Fanateer</a:t>
            </a:r>
            <a:r>
              <a:rPr lang="en-US" sz="3200" dirty="0">
                <a:cs typeface="Arial" pitchFamily="34" charset="0"/>
              </a:rPr>
              <a:t> and </a:t>
            </a:r>
            <a:r>
              <a:rPr lang="en-US" sz="3200" dirty="0" err="1">
                <a:cs typeface="Arial" pitchFamily="34" charset="0"/>
              </a:rPr>
              <a:t>Deffi</a:t>
            </a:r>
            <a:r>
              <a:rPr lang="en-US" sz="3200" dirty="0">
                <a:cs typeface="Arial" pitchFamily="34" charset="0"/>
              </a:rPr>
              <a:t> area)</a:t>
            </a:r>
          </a:p>
          <a:p>
            <a:pPr marL="682608" indent="-280981" algn="just">
              <a:spcBef>
                <a:spcPts val="600"/>
              </a:spcBef>
              <a:spcAft>
                <a:spcPts val="600"/>
              </a:spcAft>
              <a:buSzPct val="50000"/>
              <a:buFont typeface="Wingdings" pitchFamily="2" charset="2"/>
              <a:buChar char="Ø"/>
              <a:defRPr/>
            </a:pPr>
            <a:r>
              <a:rPr lang="en-US" sz="3200" dirty="0">
                <a:cs typeface="Arial" pitchFamily="34" charset="0"/>
              </a:rPr>
              <a:t>Reclaimed Water Pipeline (From SWTP -9 to Community area)</a:t>
            </a:r>
          </a:p>
          <a:p>
            <a:pPr marL="682608" indent="-280981" algn="just">
              <a:spcBef>
                <a:spcPts val="600"/>
              </a:spcBef>
              <a:spcAft>
                <a:spcPts val="600"/>
              </a:spcAft>
              <a:buSzPct val="50000"/>
              <a:buFont typeface="Wingdings" pitchFamily="2" charset="2"/>
              <a:buChar char="Ø"/>
              <a:defRPr/>
            </a:pPr>
            <a:r>
              <a:rPr lang="en-US" sz="3200" dirty="0">
                <a:cs typeface="Arial" pitchFamily="34" charset="0"/>
              </a:rPr>
              <a:t>Tie rods holding back the seawall at Al-</a:t>
            </a:r>
            <a:r>
              <a:rPr lang="en-US" sz="3200" dirty="0" err="1">
                <a:cs typeface="Arial" pitchFamily="34" charset="0"/>
              </a:rPr>
              <a:t>Fanateer</a:t>
            </a:r>
            <a:r>
              <a:rPr lang="en-US" sz="3200" dirty="0">
                <a:cs typeface="Arial" pitchFamily="34" charset="0"/>
              </a:rPr>
              <a:t> Corniche</a:t>
            </a:r>
          </a:p>
          <a:p>
            <a:pPr algn="just">
              <a:spcBef>
                <a:spcPts val="600"/>
              </a:spcBef>
              <a:spcAft>
                <a:spcPts val="600"/>
              </a:spcAft>
              <a:defRPr/>
            </a:pPr>
            <a:endParaRPr lang="en-US" sz="3200" dirty="0">
              <a:cs typeface="Arial" pitchFamily="34" charset="0"/>
            </a:endParaRPr>
          </a:p>
          <a:p>
            <a:pPr algn="just">
              <a:spcBef>
                <a:spcPts val="600"/>
              </a:spcBef>
              <a:spcAft>
                <a:spcPts val="600"/>
              </a:spcAft>
              <a:defRPr/>
            </a:pPr>
            <a:r>
              <a:rPr lang="en-US" sz="3200" u="sng" dirty="0">
                <a:cs typeface="Arial" pitchFamily="34" charset="0"/>
              </a:rPr>
              <a:t>Monitoring &amp; Reporting of CP </a:t>
            </a:r>
            <a:r>
              <a:rPr lang="en-US" sz="3200" u="sng" dirty="0" err="1">
                <a:cs typeface="Arial" pitchFamily="34" charset="0"/>
              </a:rPr>
              <a:t>Sytem</a:t>
            </a:r>
            <a:r>
              <a:rPr lang="en-US" sz="3200" dirty="0">
                <a:cs typeface="Arial" pitchFamily="34" charset="0"/>
              </a:rPr>
              <a:t>:  Bi-Monthly &amp; Six Monthly</a:t>
            </a:r>
          </a:p>
        </p:txBody>
      </p:sp>
    </p:spTree>
    <p:extLst>
      <p:ext uri="{BB962C8B-B14F-4D97-AF65-F5344CB8AC3E}">
        <p14:creationId xmlns:p14="http://schemas.microsoft.com/office/powerpoint/2010/main" val="345251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21</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762000" y="1650731"/>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for Corrosion Prevention and Protection of Civil Assets </a:t>
            </a:r>
          </a:p>
          <a:p>
            <a:pPr marL="342891" lvl="2" indent="-342891" algn="ctr" eaLnBrk="1" hangingPunct="1">
              <a:tabLst>
                <a:tab pos="571486" algn="l"/>
                <a:tab pos="857229" algn="l"/>
              </a:tabLst>
              <a:defRPr/>
            </a:pPr>
            <a:r>
              <a:rPr lang="en-US" sz="3200" b="1" u="sng" dirty="0">
                <a:latin typeface="+mj-lt"/>
                <a:ea typeface="+mj-ea"/>
              </a:rPr>
              <a:t>(Sample of CP Reports)</a:t>
            </a:r>
          </a:p>
        </p:txBody>
      </p:sp>
      <p:pic>
        <p:nvPicPr>
          <p:cNvPr id="5" name="Picture 4">
            <a:extLst>
              <a:ext uri="{FF2B5EF4-FFF2-40B4-BE49-F238E27FC236}">
                <a16:creationId xmlns:a16="http://schemas.microsoft.com/office/drawing/2014/main" id="{A27D6527-7733-4D59-A5CC-0D110BAAB4FF}"/>
              </a:ext>
            </a:extLst>
          </p:cNvPr>
          <p:cNvPicPr>
            <a:picLocks noChangeAspect="1"/>
          </p:cNvPicPr>
          <p:nvPr/>
        </p:nvPicPr>
        <p:blipFill>
          <a:blip r:embed="rId6"/>
          <a:stretch>
            <a:fillRect/>
          </a:stretch>
        </p:blipFill>
        <p:spPr>
          <a:xfrm>
            <a:off x="295275" y="3115545"/>
            <a:ext cx="8553451" cy="5609356"/>
          </a:xfrm>
          <a:prstGeom prst="rect">
            <a:avLst/>
          </a:prstGeom>
        </p:spPr>
      </p:pic>
      <p:pic>
        <p:nvPicPr>
          <p:cNvPr id="7" name="Picture 6">
            <a:extLst>
              <a:ext uri="{FF2B5EF4-FFF2-40B4-BE49-F238E27FC236}">
                <a16:creationId xmlns:a16="http://schemas.microsoft.com/office/drawing/2014/main" id="{BEF3283D-A5CA-4360-BE95-589C7C81BBE3}"/>
              </a:ext>
            </a:extLst>
          </p:cNvPr>
          <p:cNvPicPr>
            <a:picLocks noChangeAspect="1"/>
          </p:cNvPicPr>
          <p:nvPr/>
        </p:nvPicPr>
        <p:blipFill>
          <a:blip r:embed="rId7"/>
          <a:stretch>
            <a:fillRect/>
          </a:stretch>
        </p:blipFill>
        <p:spPr>
          <a:xfrm>
            <a:off x="9439279" y="3038478"/>
            <a:ext cx="7981948" cy="2638425"/>
          </a:xfrm>
          <a:prstGeom prst="rect">
            <a:avLst/>
          </a:prstGeom>
        </p:spPr>
      </p:pic>
      <p:pic>
        <p:nvPicPr>
          <p:cNvPr id="12" name="Picture 11">
            <a:extLst>
              <a:ext uri="{FF2B5EF4-FFF2-40B4-BE49-F238E27FC236}">
                <a16:creationId xmlns:a16="http://schemas.microsoft.com/office/drawing/2014/main" id="{56F6BFD3-4E0E-430B-AB24-702796C65B6A}"/>
              </a:ext>
            </a:extLst>
          </p:cNvPr>
          <p:cNvPicPr>
            <a:picLocks noChangeAspect="1"/>
          </p:cNvPicPr>
          <p:nvPr/>
        </p:nvPicPr>
        <p:blipFill>
          <a:blip r:embed="rId8"/>
          <a:stretch>
            <a:fillRect/>
          </a:stretch>
        </p:blipFill>
        <p:spPr>
          <a:xfrm>
            <a:off x="9366089" y="6401087"/>
            <a:ext cx="8055139" cy="3603339"/>
          </a:xfrm>
          <a:prstGeom prst="rect">
            <a:avLst/>
          </a:prstGeom>
        </p:spPr>
      </p:pic>
      <p:sp>
        <p:nvSpPr>
          <p:cNvPr id="14" name="Rounded Rectangle 16">
            <a:extLst>
              <a:ext uri="{FF2B5EF4-FFF2-40B4-BE49-F238E27FC236}">
                <a16:creationId xmlns:a16="http://schemas.microsoft.com/office/drawing/2014/main" id="{08445BC4-76BA-4B49-8783-2083098CE1D0}"/>
              </a:ext>
            </a:extLst>
          </p:cNvPr>
          <p:cNvSpPr/>
          <p:nvPr/>
        </p:nvSpPr>
        <p:spPr bwMode="auto">
          <a:xfrm>
            <a:off x="3429000" y="2504812"/>
            <a:ext cx="2286000" cy="492125"/>
          </a:xfrm>
          <a:prstGeom prst="roundRect">
            <a:avLst/>
          </a:prstGeom>
          <a:gradFill flip="none" rotWithShape="0">
            <a:gsLst>
              <a:gs pos="0">
                <a:srgbClr val="637776">
                  <a:shade val="30000"/>
                  <a:satMod val="115000"/>
                </a:srgbClr>
              </a:gs>
              <a:gs pos="50000">
                <a:srgbClr val="637776">
                  <a:shade val="67500"/>
                  <a:satMod val="115000"/>
                </a:srgbClr>
              </a:gs>
              <a:gs pos="100000">
                <a:srgbClr val="637776">
                  <a:shade val="100000"/>
                  <a:satMod val="115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eaLnBrk="1" hangingPunct="1">
              <a:defRPr/>
            </a:pPr>
            <a:r>
              <a:rPr lang="en-US" sz="1600" i="1" dirty="0">
                <a:solidFill>
                  <a:schemeClr val="bg1"/>
                </a:solidFill>
                <a:effectLst>
                  <a:outerShdw blurRad="38100" dist="38100" dir="2700000" algn="tl">
                    <a:srgbClr val="000000">
                      <a:alpha val="43137"/>
                    </a:srgbClr>
                  </a:outerShdw>
                </a:effectLst>
              </a:rPr>
              <a:t>Report to L&amp; I Dept.</a:t>
            </a:r>
          </a:p>
          <a:p>
            <a:pPr eaLnBrk="1" hangingPunct="1">
              <a:defRPr/>
            </a:pPr>
            <a:endParaRPr lang="en-US" sz="1600" dirty="0">
              <a:solidFill>
                <a:schemeClr val="bg1"/>
              </a:solidFill>
            </a:endParaRPr>
          </a:p>
        </p:txBody>
      </p:sp>
      <p:sp>
        <p:nvSpPr>
          <p:cNvPr id="15" name="Rounded Rectangle 21">
            <a:extLst>
              <a:ext uri="{FF2B5EF4-FFF2-40B4-BE49-F238E27FC236}">
                <a16:creationId xmlns:a16="http://schemas.microsoft.com/office/drawing/2014/main" id="{B9BA2FD2-2BB9-4213-AAB5-481773C7B115}"/>
              </a:ext>
            </a:extLst>
          </p:cNvPr>
          <p:cNvSpPr/>
          <p:nvPr/>
        </p:nvSpPr>
        <p:spPr bwMode="auto">
          <a:xfrm>
            <a:off x="13030200" y="2504812"/>
            <a:ext cx="2514600" cy="492125"/>
          </a:xfrm>
          <a:prstGeom prst="roundRect">
            <a:avLst/>
          </a:prstGeom>
          <a:gradFill flip="none" rotWithShape="0">
            <a:gsLst>
              <a:gs pos="0">
                <a:srgbClr val="637776">
                  <a:shade val="30000"/>
                  <a:satMod val="115000"/>
                </a:srgbClr>
              </a:gs>
              <a:gs pos="50000">
                <a:srgbClr val="637776">
                  <a:shade val="67500"/>
                  <a:satMod val="115000"/>
                </a:srgbClr>
              </a:gs>
              <a:gs pos="100000">
                <a:srgbClr val="637776">
                  <a:shade val="100000"/>
                  <a:satMod val="115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eaLnBrk="1" hangingPunct="1">
              <a:defRPr/>
            </a:pPr>
            <a:r>
              <a:rPr lang="en-US" sz="1600" i="1" dirty="0">
                <a:solidFill>
                  <a:schemeClr val="bg1"/>
                </a:solidFill>
                <a:effectLst>
                  <a:outerShdw blurRad="38100" dist="38100" dir="2700000" algn="tl">
                    <a:srgbClr val="000000">
                      <a:alpha val="43137"/>
                    </a:srgbClr>
                  </a:outerShdw>
                </a:effectLst>
              </a:rPr>
              <a:t>Report to Roads Dept.</a:t>
            </a:r>
          </a:p>
          <a:p>
            <a:pPr eaLnBrk="1" hangingPunct="1">
              <a:defRPr/>
            </a:pPr>
            <a:endParaRPr lang="en-US" sz="1600" dirty="0">
              <a:solidFill>
                <a:schemeClr val="bg1"/>
              </a:solidFill>
            </a:endParaRPr>
          </a:p>
        </p:txBody>
      </p:sp>
      <p:sp>
        <p:nvSpPr>
          <p:cNvPr id="16" name="Rounded Rectangle 23">
            <a:extLst>
              <a:ext uri="{FF2B5EF4-FFF2-40B4-BE49-F238E27FC236}">
                <a16:creationId xmlns:a16="http://schemas.microsoft.com/office/drawing/2014/main" id="{9622695C-5730-4961-881F-83DF55A47DC4}"/>
              </a:ext>
            </a:extLst>
          </p:cNvPr>
          <p:cNvSpPr/>
          <p:nvPr/>
        </p:nvSpPr>
        <p:spPr bwMode="auto">
          <a:xfrm>
            <a:off x="13030200" y="5792137"/>
            <a:ext cx="2819400" cy="493712"/>
          </a:xfrm>
          <a:prstGeom prst="roundRect">
            <a:avLst/>
          </a:prstGeom>
          <a:gradFill flip="none" rotWithShape="0">
            <a:gsLst>
              <a:gs pos="0">
                <a:srgbClr val="637776">
                  <a:shade val="30000"/>
                  <a:satMod val="115000"/>
                </a:srgbClr>
              </a:gs>
              <a:gs pos="50000">
                <a:srgbClr val="637776">
                  <a:shade val="67500"/>
                  <a:satMod val="115000"/>
                </a:srgbClr>
              </a:gs>
              <a:gs pos="100000">
                <a:srgbClr val="637776">
                  <a:shade val="100000"/>
                  <a:satMod val="115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eaLnBrk="1" hangingPunct="1">
              <a:defRPr/>
            </a:pPr>
            <a:r>
              <a:rPr lang="en-US" sz="1600" i="1" dirty="0">
                <a:solidFill>
                  <a:schemeClr val="bg1"/>
                </a:solidFill>
                <a:effectLst>
                  <a:outerShdw blurRad="38100" dist="38100" dir="2700000" algn="tl">
                    <a:srgbClr val="000000">
                      <a:alpha val="43137"/>
                    </a:srgbClr>
                  </a:outerShdw>
                </a:effectLst>
              </a:rPr>
              <a:t>Report to Buildings Dept.</a:t>
            </a:r>
          </a:p>
          <a:p>
            <a:pPr eaLnBrk="1" hangingPunct="1">
              <a:defRPr/>
            </a:pPr>
            <a:endParaRPr lang="en-US" sz="1600" dirty="0">
              <a:solidFill>
                <a:schemeClr val="bg1"/>
              </a:solidFill>
            </a:endParaRPr>
          </a:p>
        </p:txBody>
      </p:sp>
    </p:spTree>
    <p:extLst>
      <p:ext uri="{BB962C8B-B14F-4D97-AF65-F5344CB8AC3E}">
        <p14:creationId xmlns:p14="http://schemas.microsoft.com/office/powerpoint/2010/main" val="377775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22</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762000" y="1650731"/>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for Corrosion Prevention and Protection of Civil Assets </a:t>
            </a:r>
          </a:p>
          <a:p>
            <a:pPr marL="342891" lvl="2" indent="-342891" algn="ctr" eaLnBrk="1" hangingPunct="1">
              <a:tabLst>
                <a:tab pos="571486" algn="l"/>
                <a:tab pos="857229" algn="l"/>
              </a:tabLst>
              <a:defRPr/>
            </a:pPr>
            <a:r>
              <a:rPr lang="en-US" sz="3200" b="1" u="sng" dirty="0">
                <a:latin typeface="+mj-lt"/>
                <a:ea typeface="+mj-ea"/>
              </a:rPr>
              <a:t>(Corrosion Contracts Input in Updating the Manual and Specs)</a:t>
            </a:r>
          </a:p>
        </p:txBody>
      </p:sp>
      <p:sp>
        <p:nvSpPr>
          <p:cNvPr id="17" name="Subtitle 2">
            <a:extLst>
              <a:ext uri="{FF2B5EF4-FFF2-40B4-BE49-F238E27FC236}">
                <a16:creationId xmlns:a16="http://schemas.microsoft.com/office/drawing/2014/main" id="{41D3522F-5E52-42A0-9642-4E2B534E24D9}"/>
              </a:ext>
            </a:extLst>
          </p:cNvPr>
          <p:cNvSpPr txBox="1">
            <a:spLocks/>
          </p:cNvSpPr>
          <p:nvPr/>
        </p:nvSpPr>
        <p:spPr bwMode="auto">
          <a:xfrm>
            <a:off x="1758868" y="2628901"/>
            <a:ext cx="14770264" cy="5063516"/>
          </a:xfrm>
          <a:prstGeom prst="rect">
            <a:avLst/>
          </a:prstGeom>
          <a:noFill/>
          <a:ln>
            <a:noFill/>
          </a:ln>
        </p:spPr>
        <p:txBody>
          <a:bodyPr/>
          <a:lstStyle>
            <a:lvl1pPr marL="342900" indent="-342900" eaLnBrk="0" hangingPunct="0">
              <a:tabLst>
                <a:tab pos="571500" algn="l"/>
                <a:tab pos="857250" algn="l"/>
              </a:tabLst>
              <a:defRPr>
                <a:solidFill>
                  <a:schemeClr val="tx1"/>
                </a:solidFill>
                <a:latin typeface="Cambria" pitchFamily="18" charset="0"/>
                <a:cs typeface="Arial" charset="0"/>
              </a:defRPr>
            </a:lvl1pPr>
            <a:lvl2pPr marL="742950" indent="-285750" eaLnBrk="0" hangingPunct="0">
              <a:tabLst>
                <a:tab pos="571500" algn="l"/>
                <a:tab pos="857250" algn="l"/>
              </a:tabLst>
              <a:defRPr>
                <a:solidFill>
                  <a:schemeClr val="tx1"/>
                </a:solidFill>
                <a:latin typeface="Cambria" pitchFamily="18" charset="0"/>
                <a:cs typeface="Arial" charset="0"/>
              </a:defRPr>
            </a:lvl2pPr>
            <a:lvl3pPr marL="342900" indent="-342900" eaLnBrk="0" hangingPunct="0">
              <a:tabLst>
                <a:tab pos="571500" algn="l"/>
                <a:tab pos="857250" algn="l"/>
              </a:tabLst>
              <a:defRPr>
                <a:solidFill>
                  <a:schemeClr val="tx1"/>
                </a:solidFill>
                <a:latin typeface="Cambria" pitchFamily="18" charset="0"/>
                <a:cs typeface="Arial" charset="0"/>
              </a:defRPr>
            </a:lvl3pPr>
            <a:lvl4pPr marL="1600200" indent="-228600" eaLnBrk="0" hangingPunct="0">
              <a:tabLst>
                <a:tab pos="571500" algn="l"/>
                <a:tab pos="857250" algn="l"/>
              </a:tabLst>
              <a:defRPr>
                <a:solidFill>
                  <a:schemeClr val="tx1"/>
                </a:solidFill>
                <a:latin typeface="Cambria" pitchFamily="18" charset="0"/>
                <a:cs typeface="Arial" charset="0"/>
              </a:defRPr>
            </a:lvl4pPr>
            <a:lvl5pPr marL="2057400" indent="-228600" eaLnBrk="0" hangingPunct="0">
              <a:tabLst>
                <a:tab pos="571500" algn="l"/>
                <a:tab pos="857250" algn="l"/>
              </a:tabLst>
              <a:defRPr>
                <a:solidFill>
                  <a:schemeClr val="tx1"/>
                </a:solidFill>
                <a:latin typeface="Cambria" pitchFamily="18" charset="0"/>
                <a:cs typeface="Arial" charset="0"/>
              </a:defRPr>
            </a:lvl5pPr>
            <a:lvl6pPr marL="2514600" indent="-2286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6pPr>
            <a:lvl7pPr marL="2971800" indent="-2286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7pPr>
            <a:lvl8pPr marL="3429000" indent="-2286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8pPr>
            <a:lvl9pPr marL="3886200" indent="-2286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9pPr>
          </a:lstStyle>
          <a:p>
            <a:pPr lvl="2" eaLnBrk="1" hangingPunct="1">
              <a:lnSpc>
                <a:spcPct val="120000"/>
              </a:lnSpc>
              <a:buFont typeface="Calibri" pitchFamily="34" charset="0"/>
              <a:buAutoNum type="arabicPeriod"/>
              <a:defRPr/>
            </a:pPr>
            <a:endParaRPr lang="en-US" sz="3200" i="1" dirty="0">
              <a:latin typeface="Arial" charset="0"/>
            </a:endParaRPr>
          </a:p>
          <a:p>
            <a:pPr lvl="2" eaLnBrk="1" hangingPunct="1">
              <a:lnSpc>
                <a:spcPct val="120000"/>
              </a:lnSpc>
              <a:buFont typeface="Calibri" pitchFamily="34" charset="0"/>
              <a:buAutoNum type="arabicPeriod"/>
              <a:defRPr/>
            </a:pPr>
            <a:endParaRPr lang="en-US" sz="3200" dirty="0">
              <a:latin typeface="Arial" charset="0"/>
            </a:endParaRPr>
          </a:p>
          <a:p>
            <a:pPr lvl="2" eaLnBrk="1" hangingPunct="1">
              <a:lnSpc>
                <a:spcPct val="120000"/>
              </a:lnSpc>
              <a:buFont typeface="Calibri" pitchFamily="34" charset="0"/>
              <a:buAutoNum type="arabicPeriod"/>
              <a:defRPr/>
            </a:pPr>
            <a:r>
              <a:rPr lang="en-US" sz="3200" dirty="0">
                <a:latin typeface="Arial" charset="0"/>
              </a:rPr>
              <a:t>General Engineering Manual</a:t>
            </a:r>
          </a:p>
          <a:p>
            <a:pPr lvl="2" eaLnBrk="1" hangingPunct="1">
              <a:lnSpc>
                <a:spcPct val="120000"/>
              </a:lnSpc>
              <a:buFont typeface="Calibri" pitchFamily="34" charset="0"/>
              <a:buAutoNum type="arabicPeriod"/>
              <a:defRPr/>
            </a:pPr>
            <a:endParaRPr lang="en-US" sz="3200" dirty="0">
              <a:solidFill>
                <a:schemeClr val="bg1"/>
              </a:solidFill>
              <a:latin typeface="Arial" charset="0"/>
            </a:endParaRPr>
          </a:p>
          <a:p>
            <a:pPr lvl="2" eaLnBrk="1" hangingPunct="1">
              <a:lnSpc>
                <a:spcPct val="120000"/>
              </a:lnSpc>
              <a:buFont typeface="Calibri" pitchFamily="34" charset="0"/>
              <a:buAutoNum type="arabicPeriod"/>
              <a:defRPr/>
            </a:pPr>
            <a:r>
              <a:rPr lang="en-US" sz="3200" dirty="0">
                <a:latin typeface="Arial" charset="0"/>
              </a:rPr>
              <a:t>Engineering </a:t>
            </a:r>
            <a:r>
              <a:rPr lang="en-US" sz="3200" dirty="0">
                <a:solidFill>
                  <a:schemeClr val="tx2"/>
                </a:solidFill>
                <a:latin typeface="Arial" charset="0"/>
              </a:rPr>
              <a:t>Guideline Specifications</a:t>
            </a:r>
            <a:r>
              <a:rPr lang="en-US" sz="3200" dirty="0">
                <a:solidFill>
                  <a:schemeClr val="bg1"/>
                </a:solidFill>
                <a:latin typeface="Arial" charset="0"/>
              </a:rPr>
              <a:t>:</a:t>
            </a:r>
          </a:p>
          <a:p>
            <a:pPr lvl="2" indent="0" eaLnBrk="1" hangingPunct="1">
              <a:lnSpc>
                <a:spcPct val="120000"/>
              </a:lnSpc>
              <a:buFont typeface="Arial" pitchFamily="34" charset="0"/>
              <a:buChar char="•"/>
              <a:defRPr/>
            </a:pPr>
            <a:r>
              <a:rPr lang="en-US" sz="3200" dirty="0">
                <a:latin typeface="Arial" charset="0"/>
              </a:rPr>
              <a:t>Specifications related to </a:t>
            </a:r>
            <a:r>
              <a:rPr lang="en-US" sz="3200" dirty="0">
                <a:solidFill>
                  <a:schemeClr val="tx2"/>
                </a:solidFill>
                <a:latin typeface="Arial" charset="0"/>
              </a:rPr>
              <a:t>Concrete</a:t>
            </a:r>
          </a:p>
          <a:p>
            <a:pPr lvl="2" indent="0" eaLnBrk="1" hangingPunct="1">
              <a:lnSpc>
                <a:spcPct val="120000"/>
              </a:lnSpc>
              <a:buFont typeface="Arial" pitchFamily="34" charset="0"/>
              <a:buChar char="•"/>
              <a:defRPr/>
            </a:pPr>
            <a:r>
              <a:rPr lang="en-US" sz="3200" dirty="0">
                <a:latin typeface="Arial" charset="0"/>
              </a:rPr>
              <a:t>Specifications related to </a:t>
            </a:r>
            <a:r>
              <a:rPr lang="en-US" sz="3200" dirty="0">
                <a:solidFill>
                  <a:schemeClr val="tx2"/>
                </a:solidFill>
                <a:latin typeface="Arial" charset="0"/>
              </a:rPr>
              <a:t>Coating</a:t>
            </a:r>
          </a:p>
          <a:p>
            <a:pPr lvl="2" indent="0" eaLnBrk="1" hangingPunct="1">
              <a:lnSpc>
                <a:spcPct val="120000"/>
              </a:lnSpc>
              <a:buFont typeface="Arial" pitchFamily="34" charset="0"/>
              <a:buChar char="•"/>
              <a:defRPr/>
            </a:pPr>
            <a:r>
              <a:rPr lang="en-US" sz="3200" dirty="0">
                <a:latin typeface="Arial" charset="0"/>
              </a:rPr>
              <a:t>Specifications related to </a:t>
            </a:r>
            <a:r>
              <a:rPr lang="en-US" sz="3200" dirty="0" err="1">
                <a:solidFill>
                  <a:schemeClr val="tx2"/>
                </a:solidFill>
                <a:latin typeface="Arial" charset="0"/>
              </a:rPr>
              <a:t>Cathodic</a:t>
            </a:r>
            <a:r>
              <a:rPr lang="en-US" sz="3200" dirty="0">
                <a:solidFill>
                  <a:schemeClr val="tx2"/>
                </a:solidFill>
                <a:latin typeface="Arial" charset="0"/>
              </a:rPr>
              <a:t> Protection (CP)</a:t>
            </a:r>
          </a:p>
          <a:p>
            <a:pPr marL="0" lvl="2" indent="0" eaLnBrk="1" hangingPunct="1">
              <a:lnSpc>
                <a:spcPct val="120000"/>
              </a:lnSpc>
              <a:defRPr/>
            </a:pPr>
            <a:endParaRPr lang="en-US" sz="3200" dirty="0">
              <a:latin typeface="Arial" charset="0"/>
            </a:endParaRPr>
          </a:p>
        </p:txBody>
      </p:sp>
    </p:spTree>
    <p:extLst>
      <p:ext uri="{BB962C8B-B14F-4D97-AF65-F5344CB8AC3E}">
        <p14:creationId xmlns:p14="http://schemas.microsoft.com/office/powerpoint/2010/main" val="35337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23</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762000" y="14097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for Corrosion Prevention and Protection of Civil Assets </a:t>
            </a:r>
          </a:p>
          <a:p>
            <a:pPr marL="342891" lvl="2" indent="-342891" algn="ctr" eaLnBrk="1" hangingPunct="1">
              <a:tabLst>
                <a:tab pos="571486" algn="l"/>
                <a:tab pos="857229" algn="l"/>
              </a:tabLst>
              <a:defRPr/>
            </a:pPr>
            <a:r>
              <a:rPr lang="en-US" sz="3200" b="1" u="sng" dirty="0">
                <a:latin typeface="+mj-lt"/>
                <a:ea typeface="+mj-ea"/>
              </a:rPr>
              <a:t>(Corrosion Database)</a:t>
            </a:r>
          </a:p>
        </p:txBody>
      </p:sp>
      <p:sp>
        <p:nvSpPr>
          <p:cNvPr id="9" name="Subtitle 2">
            <a:extLst>
              <a:ext uri="{FF2B5EF4-FFF2-40B4-BE49-F238E27FC236}">
                <a16:creationId xmlns:a16="http://schemas.microsoft.com/office/drawing/2014/main" id="{0905CDB8-B21A-442A-B0A4-584EAF411177}"/>
              </a:ext>
            </a:extLst>
          </p:cNvPr>
          <p:cNvSpPr txBox="1">
            <a:spLocks/>
          </p:cNvSpPr>
          <p:nvPr/>
        </p:nvSpPr>
        <p:spPr bwMode="auto">
          <a:xfrm>
            <a:off x="1828800" y="2550793"/>
            <a:ext cx="14325600" cy="7621907"/>
          </a:xfrm>
          <a:prstGeom prst="rect">
            <a:avLst/>
          </a:prstGeom>
          <a:noFill/>
          <a:ln>
            <a:noFill/>
          </a:ln>
        </p:spPr>
        <p:txBody>
          <a:bodyPr/>
          <a:lstStyle>
            <a:lvl1pPr marL="342900" indent="-342900" eaLnBrk="0" hangingPunct="0">
              <a:tabLst>
                <a:tab pos="571500" algn="l"/>
                <a:tab pos="857250" algn="l"/>
              </a:tabLst>
              <a:defRPr>
                <a:solidFill>
                  <a:schemeClr val="tx1"/>
                </a:solidFill>
                <a:latin typeface="Cambria" pitchFamily="18" charset="0"/>
                <a:cs typeface="Arial" charset="0"/>
              </a:defRPr>
            </a:lvl1pPr>
            <a:lvl2pPr marL="742950" indent="-285750" eaLnBrk="0" hangingPunct="0">
              <a:tabLst>
                <a:tab pos="571500" algn="l"/>
                <a:tab pos="857250" algn="l"/>
              </a:tabLst>
              <a:defRPr>
                <a:solidFill>
                  <a:schemeClr val="tx1"/>
                </a:solidFill>
                <a:latin typeface="Cambria" pitchFamily="18" charset="0"/>
                <a:cs typeface="Arial" charset="0"/>
              </a:defRPr>
            </a:lvl2pPr>
            <a:lvl3pPr marL="1143000" indent="-228600" eaLnBrk="0" hangingPunct="0">
              <a:tabLst>
                <a:tab pos="571500" algn="l"/>
                <a:tab pos="857250" algn="l"/>
              </a:tabLst>
              <a:defRPr>
                <a:solidFill>
                  <a:schemeClr val="tx1"/>
                </a:solidFill>
                <a:latin typeface="Cambria" pitchFamily="18" charset="0"/>
                <a:cs typeface="Arial" charset="0"/>
              </a:defRPr>
            </a:lvl3pPr>
            <a:lvl4pPr marL="1600200" indent="-228600" eaLnBrk="0" hangingPunct="0">
              <a:tabLst>
                <a:tab pos="571500" algn="l"/>
                <a:tab pos="857250" algn="l"/>
              </a:tabLst>
              <a:defRPr>
                <a:solidFill>
                  <a:schemeClr val="tx1"/>
                </a:solidFill>
                <a:latin typeface="Cambria" pitchFamily="18" charset="0"/>
                <a:cs typeface="Arial" charset="0"/>
              </a:defRPr>
            </a:lvl4pPr>
            <a:lvl5pPr marL="1257300" indent="-342900" eaLnBrk="0" hangingPunct="0">
              <a:tabLst>
                <a:tab pos="571500" algn="l"/>
                <a:tab pos="857250" algn="l"/>
              </a:tabLst>
              <a:defRPr>
                <a:solidFill>
                  <a:schemeClr val="tx1"/>
                </a:solidFill>
                <a:latin typeface="Cambria" pitchFamily="18" charset="0"/>
                <a:cs typeface="Arial" charset="0"/>
              </a:defRPr>
            </a:lvl5pPr>
            <a:lvl6pPr marL="1714500" indent="-3429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6pPr>
            <a:lvl7pPr marL="2171700" indent="-3429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7pPr>
            <a:lvl8pPr marL="2628900" indent="-3429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8pPr>
            <a:lvl9pPr marL="3086100" indent="-342900" eaLnBrk="0" fontAlgn="base" hangingPunct="0">
              <a:spcBef>
                <a:spcPct val="0"/>
              </a:spcBef>
              <a:spcAft>
                <a:spcPct val="0"/>
              </a:spcAft>
              <a:tabLst>
                <a:tab pos="571500" algn="l"/>
                <a:tab pos="857250" algn="l"/>
              </a:tabLst>
              <a:defRPr>
                <a:solidFill>
                  <a:schemeClr val="tx1"/>
                </a:solidFill>
                <a:latin typeface="Cambria" pitchFamily="18" charset="0"/>
                <a:cs typeface="Arial" charset="0"/>
              </a:defRPr>
            </a:lvl9pPr>
          </a:lstStyle>
          <a:p>
            <a:pPr lvl="4" indent="-1201709" eaLnBrk="1" hangingPunct="1">
              <a:defRPr/>
            </a:pPr>
            <a:r>
              <a:rPr lang="en-US" sz="2800" dirty="0">
                <a:latin typeface="Arial" charset="0"/>
              </a:rPr>
              <a:t>It contains the following which is updated every 3 months:</a:t>
            </a:r>
          </a:p>
          <a:p>
            <a:pPr marL="517512" lvl="4" indent="-461951" eaLnBrk="1" hangingPunct="1">
              <a:lnSpc>
                <a:spcPct val="150000"/>
              </a:lnSpc>
              <a:buSzPct val="50000"/>
              <a:buFont typeface="Wingdings" pitchFamily="2" charset="2"/>
              <a:buChar char="Ø"/>
              <a:defRPr/>
            </a:pPr>
            <a:r>
              <a:rPr lang="en-US" sz="2800" dirty="0">
                <a:latin typeface="Arial" charset="0"/>
              </a:rPr>
              <a:t>List of Issued Reports</a:t>
            </a:r>
          </a:p>
          <a:p>
            <a:pPr marL="517512" lvl="4" indent="-461951" eaLnBrk="1" hangingPunct="1">
              <a:lnSpc>
                <a:spcPct val="150000"/>
              </a:lnSpc>
              <a:buSzPct val="50000"/>
              <a:buFont typeface="Wingdings" pitchFamily="2" charset="2"/>
              <a:buChar char="Ø"/>
              <a:defRPr/>
            </a:pPr>
            <a:r>
              <a:rPr lang="en-US" sz="2800" dirty="0">
                <a:latin typeface="Arial" charset="0"/>
              </a:rPr>
              <a:t>List of Research Studies</a:t>
            </a:r>
          </a:p>
          <a:p>
            <a:pPr marL="517512" lvl="4" indent="-461951" eaLnBrk="1" hangingPunct="1">
              <a:lnSpc>
                <a:spcPct val="150000"/>
              </a:lnSpc>
              <a:buSzPct val="50000"/>
              <a:buFont typeface="Wingdings" pitchFamily="2" charset="2"/>
              <a:buChar char="Ø"/>
              <a:defRPr/>
            </a:pPr>
            <a:r>
              <a:rPr lang="en-US" sz="2800" dirty="0">
                <a:latin typeface="Arial" charset="0"/>
              </a:rPr>
              <a:t>List of Corrosion Studies and Repair Contracts</a:t>
            </a:r>
          </a:p>
          <a:p>
            <a:pPr marL="517512" lvl="4" indent="-461951" eaLnBrk="1" hangingPunct="1">
              <a:lnSpc>
                <a:spcPct val="150000"/>
              </a:lnSpc>
              <a:buSzPct val="50000"/>
              <a:buFont typeface="Wingdings" pitchFamily="2" charset="2"/>
              <a:buChar char="Ø"/>
              <a:defRPr/>
            </a:pPr>
            <a:r>
              <a:rPr lang="en-US" sz="2800" dirty="0">
                <a:latin typeface="Arial" charset="0"/>
              </a:rPr>
              <a:t>Inspection, Repairs,  and As-Built Data:</a:t>
            </a:r>
          </a:p>
          <a:p>
            <a:pPr marL="974701" lvl="5" indent="-461951" eaLnBrk="1" hangingPunct="1">
              <a:lnSpc>
                <a:spcPct val="150000"/>
              </a:lnSpc>
              <a:buSzPct val="50000"/>
              <a:buFont typeface="Courier New" pitchFamily="49" charset="0"/>
              <a:buChar char="o"/>
              <a:defRPr/>
            </a:pPr>
            <a:r>
              <a:rPr lang="en-US" sz="2800" dirty="0">
                <a:latin typeface="Arial" charset="0"/>
              </a:rPr>
              <a:t>Culverts</a:t>
            </a:r>
          </a:p>
          <a:p>
            <a:pPr marL="974701" lvl="5" indent="-461951" eaLnBrk="1" hangingPunct="1">
              <a:lnSpc>
                <a:spcPct val="150000"/>
              </a:lnSpc>
              <a:buSzPct val="50000"/>
              <a:buFont typeface="Courier New" pitchFamily="49" charset="0"/>
              <a:buChar char="o"/>
              <a:defRPr/>
            </a:pPr>
            <a:r>
              <a:rPr lang="en-US" sz="2800" dirty="0">
                <a:latin typeface="Arial" charset="0"/>
              </a:rPr>
              <a:t>Bridges and Jersey Barriers</a:t>
            </a:r>
          </a:p>
          <a:p>
            <a:pPr marL="974701" lvl="5" indent="-461951" eaLnBrk="1" hangingPunct="1">
              <a:lnSpc>
                <a:spcPct val="150000"/>
              </a:lnSpc>
              <a:buSzPct val="50000"/>
              <a:buFont typeface="Courier New" pitchFamily="49" charset="0"/>
              <a:buChar char="o"/>
              <a:defRPr/>
            </a:pPr>
            <a:r>
              <a:rPr lang="en-US" sz="2800" dirty="0">
                <a:latin typeface="Arial" charset="0"/>
              </a:rPr>
              <a:t>Buildings</a:t>
            </a:r>
          </a:p>
          <a:p>
            <a:pPr marL="974701" lvl="5" indent="-461951" eaLnBrk="1" hangingPunct="1">
              <a:lnSpc>
                <a:spcPct val="150000"/>
              </a:lnSpc>
              <a:buSzPct val="50000"/>
              <a:buFont typeface="Courier New" pitchFamily="49" charset="0"/>
              <a:buChar char="o"/>
              <a:defRPr/>
            </a:pPr>
            <a:r>
              <a:rPr lang="en-US" sz="2800" dirty="0">
                <a:latin typeface="Arial" charset="0"/>
              </a:rPr>
              <a:t>Water Storage Tanks</a:t>
            </a:r>
          </a:p>
          <a:p>
            <a:pPr marL="974701" lvl="5" indent="-461951" eaLnBrk="1" hangingPunct="1">
              <a:buSzPct val="50000"/>
              <a:buFont typeface="Courier New" pitchFamily="49" charset="0"/>
              <a:buChar char="o"/>
              <a:defRPr/>
            </a:pPr>
            <a:r>
              <a:rPr lang="en-US" sz="2800" dirty="0">
                <a:latin typeface="Arial" charset="0"/>
              </a:rPr>
              <a:t>Reclaimed Water Pipelines and Valve Chambers</a:t>
            </a:r>
          </a:p>
          <a:p>
            <a:pPr marL="974701" lvl="5" indent="-461951" eaLnBrk="1" hangingPunct="1">
              <a:lnSpc>
                <a:spcPct val="150000"/>
              </a:lnSpc>
              <a:buSzPct val="50000"/>
              <a:buFont typeface="Courier New" pitchFamily="49" charset="0"/>
              <a:buChar char="o"/>
              <a:defRPr/>
            </a:pPr>
            <a:r>
              <a:rPr lang="en-US" sz="2800" dirty="0">
                <a:latin typeface="Arial" charset="0"/>
              </a:rPr>
              <a:t>Play Parks  &amp; Picnic Shelters</a:t>
            </a:r>
          </a:p>
          <a:p>
            <a:pPr marL="974701" lvl="5" indent="-461951" eaLnBrk="1" hangingPunct="1">
              <a:lnSpc>
                <a:spcPct val="150000"/>
              </a:lnSpc>
              <a:buSzPct val="50000"/>
              <a:buFont typeface="Courier New" pitchFamily="49" charset="0"/>
              <a:buChar char="o"/>
              <a:defRPr/>
            </a:pPr>
            <a:r>
              <a:rPr lang="en-US" sz="2800" dirty="0">
                <a:latin typeface="Arial" charset="0"/>
              </a:rPr>
              <a:t>Pipeline Corridor Concrete Support Structures</a:t>
            </a:r>
          </a:p>
          <a:p>
            <a:pPr marL="517512" lvl="4" indent="-461951" eaLnBrk="1" hangingPunct="1">
              <a:lnSpc>
                <a:spcPct val="150000"/>
              </a:lnSpc>
              <a:buFont typeface="Arial" pitchFamily="34" charset="0"/>
              <a:buChar char="•"/>
              <a:defRPr/>
            </a:pPr>
            <a:endParaRPr lang="en-US" sz="2800" i="1" dirty="0">
              <a:latin typeface="Arial" charset="0"/>
            </a:endParaRPr>
          </a:p>
          <a:p>
            <a:pPr marL="517512" lvl="4" indent="-461951" eaLnBrk="1" hangingPunct="1">
              <a:lnSpc>
                <a:spcPct val="150000"/>
              </a:lnSpc>
              <a:buFont typeface="Arial" pitchFamily="34" charset="0"/>
              <a:buChar char="•"/>
              <a:defRPr/>
            </a:pPr>
            <a:endParaRPr lang="en-US" sz="2800" i="1" dirty="0">
              <a:latin typeface="Arial" charset="0"/>
            </a:endParaRPr>
          </a:p>
          <a:p>
            <a:pPr marL="55561" lvl="4" indent="0" eaLnBrk="1" hangingPunct="1">
              <a:defRPr/>
            </a:pPr>
            <a:endParaRPr lang="en-US" sz="2800" i="1" dirty="0">
              <a:latin typeface="Arial" charset="0"/>
            </a:endParaRPr>
          </a:p>
          <a:p>
            <a:pPr lvl="4" indent="-1201709" eaLnBrk="1" hangingPunct="1">
              <a:buFont typeface="Arial" pitchFamily="34" charset="0"/>
              <a:buChar char="•"/>
              <a:defRPr/>
            </a:pPr>
            <a:endParaRPr lang="en-US" sz="2800" i="1" dirty="0">
              <a:latin typeface="Arial" charset="0"/>
            </a:endParaRPr>
          </a:p>
        </p:txBody>
      </p:sp>
    </p:spTree>
    <p:extLst>
      <p:ext uri="{BB962C8B-B14F-4D97-AF65-F5344CB8AC3E}">
        <p14:creationId xmlns:p14="http://schemas.microsoft.com/office/powerpoint/2010/main" val="102405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24</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762000" y="14097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Royal Commission Arrangement for Corrosion Prevention and Protection of Civil Assets </a:t>
            </a:r>
          </a:p>
          <a:p>
            <a:pPr marL="342891" lvl="2" indent="-342891" algn="ctr" eaLnBrk="1" hangingPunct="1">
              <a:tabLst>
                <a:tab pos="571486" algn="l"/>
                <a:tab pos="857229" algn="l"/>
              </a:tabLst>
              <a:defRPr/>
            </a:pPr>
            <a:r>
              <a:rPr lang="en-US" sz="3200" b="1" u="sng" dirty="0">
                <a:latin typeface="+mj-lt"/>
                <a:ea typeface="+mj-ea"/>
              </a:rPr>
              <a:t>(Every 15 days Dashboard to Monitor Performance, Example May 2024)</a:t>
            </a:r>
          </a:p>
        </p:txBody>
      </p:sp>
      <p:pic>
        <p:nvPicPr>
          <p:cNvPr id="5" name="Picture 4">
            <a:extLst>
              <a:ext uri="{FF2B5EF4-FFF2-40B4-BE49-F238E27FC236}">
                <a16:creationId xmlns:a16="http://schemas.microsoft.com/office/drawing/2014/main" id="{2B8BB40E-D26E-4CF0-92F2-21BECE3C26E6}"/>
              </a:ext>
            </a:extLst>
          </p:cNvPr>
          <p:cNvPicPr>
            <a:picLocks noChangeAspect="1"/>
          </p:cNvPicPr>
          <p:nvPr/>
        </p:nvPicPr>
        <p:blipFill>
          <a:blip r:embed="rId6"/>
          <a:stretch>
            <a:fillRect/>
          </a:stretch>
        </p:blipFill>
        <p:spPr>
          <a:xfrm>
            <a:off x="1143000" y="2400304"/>
            <a:ext cx="16002000" cy="7362825"/>
          </a:xfrm>
          <a:prstGeom prst="rect">
            <a:avLst/>
          </a:prstGeom>
        </p:spPr>
      </p:pic>
    </p:spTree>
    <p:extLst>
      <p:ext uri="{BB962C8B-B14F-4D97-AF65-F5344CB8AC3E}">
        <p14:creationId xmlns:p14="http://schemas.microsoft.com/office/powerpoint/2010/main" val="278425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25</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762000" y="1663129"/>
            <a:ext cx="17284864" cy="584775"/>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eaLnBrk="1" hangingPunct="1">
              <a:tabLst>
                <a:tab pos="571486" algn="l"/>
                <a:tab pos="857229" algn="l"/>
              </a:tabLst>
              <a:defRPr/>
            </a:pPr>
            <a:r>
              <a:rPr lang="en-US" sz="3200" b="1" u="sng" dirty="0">
                <a:latin typeface="+mj-lt"/>
                <a:ea typeface="+mj-ea"/>
              </a:rPr>
              <a:t>Management of Corrosion From RC Engineering to RC Construction</a:t>
            </a:r>
          </a:p>
        </p:txBody>
      </p:sp>
      <p:sp>
        <p:nvSpPr>
          <p:cNvPr id="17" name="Subtitle 2">
            <a:extLst>
              <a:ext uri="{FF2B5EF4-FFF2-40B4-BE49-F238E27FC236}">
                <a16:creationId xmlns:a16="http://schemas.microsoft.com/office/drawing/2014/main" id="{47445BA4-6618-4CBA-85A6-853065E66AAE}"/>
              </a:ext>
            </a:extLst>
          </p:cNvPr>
          <p:cNvSpPr txBox="1">
            <a:spLocks/>
          </p:cNvSpPr>
          <p:nvPr/>
        </p:nvSpPr>
        <p:spPr bwMode="auto">
          <a:xfrm>
            <a:off x="1219201" y="2439414"/>
            <a:ext cx="16183139" cy="645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tabLst>
                <a:tab pos="571500" algn="l"/>
                <a:tab pos="8572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71500" algn="l"/>
                <a:tab pos="8572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71500" algn="l"/>
                <a:tab pos="8572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71500" algn="l"/>
                <a:tab pos="857250" algn="l"/>
              </a:tabLst>
              <a:defRPr>
                <a:solidFill>
                  <a:schemeClr val="tx1"/>
                </a:solidFill>
                <a:latin typeface="Calibri" panose="020F0502020204030204" pitchFamily="34" charset="0"/>
              </a:defRPr>
            </a:lvl4pPr>
            <a:lvl5pPr marL="517525" indent="-461963">
              <a:lnSpc>
                <a:spcPct val="90000"/>
              </a:lnSpc>
              <a:spcBef>
                <a:spcPts val="500"/>
              </a:spcBef>
              <a:buFont typeface="Arial" panose="020B0604020202020204" pitchFamily="34" charset="0"/>
              <a:buChar char="•"/>
              <a:tabLst>
                <a:tab pos="571500" algn="l"/>
                <a:tab pos="857250" algn="l"/>
              </a:tabLst>
              <a:defRPr>
                <a:solidFill>
                  <a:schemeClr val="tx1"/>
                </a:solidFill>
                <a:latin typeface="Calibri" panose="020F0502020204030204" pitchFamily="34" charset="0"/>
              </a:defRPr>
            </a:lvl5pPr>
            <a:lvl6pPr marL="974725" indent="-461963"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6pPr>
            <a:lvl7pPr marL="1431925" indent="-461963"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7pPr>
            <a:lvl8pPr marL="1889125" indent="-461963"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8pPr>
            <a:lvl9pPr marL="2346325" indent="-461963" eaLnBrk="0" fontAlgn="base" hangingPunct="0">
              <a:lnSpc>
                <a:spcPct val="90000"/>
              </a:lnSpc>
              <a:spcBef>
                <a:spcPts val="500"/>
              </a:spcBef>
              <a:spcAft>
                <a:spcPct val="0"/>
              </a:spcAft>
              <a:buFont typeface="Arial" panose="020B0604020202020204" pitchFamily="34" charset="0"/>
              <a:buChar char="•"/>
              <a:tabLst>
                <a:tab pos="571500" algn="l"/>
                <a:tab pos="857250" algn="l"/>
              </a:tabLst>
              <a:defRPr>
                <a:solidFill>
                  <a:schemeClr val="tx1"/>
                </a:solidFill>
                <a:latin typeface="Calibri" panose="020F0502020204030204" pitchFamily="34" charset="0"/>
              </a:defRPr>
            </a:lvl9pPr>
          </a:lstStyle>
          <a:p>
            <a:pPr lvl="4" algn="just">
              <a:lnSpc>
                <a:spcPct val="150000"/>
              </a:lnSpc>
              <a:spcBef>
                <a:spcPts val="600"/>
              </a:spcBef>
              <a:spcAft>
                <a:spcPts val="600"/>
              </a:spcAft>
            </a:pPr>
            <a:r>
              <a:rPr lang="en-US" altLang="en-US" sz="3200" dirty="0">
                <a:latin typeface="+mj-lt"/>
                <a:cs typeface="Arial" panose="020B0604020202020204" pitchFamily="34" charset="0"/>
              </a:rPr>
              <a:t>The Corrosion condition surveys and reports produced under corrosion consultation contracts constitute the basis of prioritizing the repairs of structures based on the risk hazard analysis they pose for structural and public safety.  </a:t>
            </a:r>
          </a:p>
          <a:p>
            <a:pPr lvl="4" algn="just">
              <a:lnSpc>
                <a:spcPct val="150000"/>
              </a:lnSpc>
              <a:spcBef>
                <a:spcPts val="600"/>
              </a:spcBef>
              <a:spcAft>
                <a:spcPts val="600"/>
              </a:spcAft>
            </a:pPr>
            <a:r>
              <a:rPr lang="en-US" altLang="en-US" sz="3200" dirty="0">
                <a:latin typeface="+mj-lt"/>
                <a:cs typeface="Arial" panose="020B0604020202020204" pitchFamily="34" charset="0"/>
              </a:rPr>
              <a:t>The developed structure priority list, is then included under a Corrosion Repair Contract,  wherein the structures are repaired/replaced.</a:t>
            </a:r>
          </a:p>
          <a:p>
            <a:pPr lvl="4" algn="just">
              <a:lnSpc>
                <a:spcPct val="150000"/>
              </a:lnSpc>
              <a:spcBef>
                <a:spcPts val="600"/>
              </a:spcBef>
              <a:spcAft>
                <a:spcPts val="600"/>
              </a:spcAft>
            </a:pPr>
            <a:r>
              <a:rPr lang="en-US" altLang="en-US" sz="3200" dirty="0">
                <a:latin typeface="+mj-lt"/>
                <a:cs typeface="Arial" panose="020B0604020202020204" pitchFamily="34" charset="0"/>
              </a:rPr>
              <a:t>Two types of  Repair Contracts are formulated, which mainly include repair of structures such as bridges, culverts, buildings, pipeline Corridors structures, Irrigation pipes and steel tanks, Community parks etc.</a:t>
            </a:r>
          </a:p>
          <a:p>
            <a:pPr lvl="4" eaLnBrk="1" hangingPunct="1">
              <a:lnSpc>
                <a:spcPct val="150000"/>
              </a:lnSpc>
              <a:spcBef>
                <a:spcPct val="0"/>
              </a:spcBef>
            </a:pPr>
            <a:endParaRPr lang="en-US" altLang="en-US" sz="3200" i="1" dirty="0">
              <a:latin typeface="+mj-lt"/>
              <a:cs typeface="Arial" panose="020B0604020202020204" pitchFamily="34" charset="0"/>
            </a:endParaRPr>
          </a:p>
          <a:p>
            <a:pPr lvl="4" eaLnBrk="1" hangingPunct="1">
              <a:lnSpc>
                <a:spcPct val="100000"/>
              </a:lnSpc>
              <a:spcBef>
                <a:spcPct val="0"/>
              </a:spcBef>
              <a:buFontTx/>
              <a:buNone/>
            </a:pPr>
            <a:endParaRPr lang="en-US" altLang="en-US" sz="3200" i="1" dirty="0">
              <a:latin typeface="+mj-lt"/>
              <a:cs typeface="Arial" panose="020B0604020202020204" pitchFamily="34" charset="0"/>
            </a:endParaRPr>
          </a:p>
          <a:p>
            <a:pPr lvl="4" eaLnBrk="1" hangingPunct="1">
              <a:lnSpc>
                <a:spcPct val="100000"/>
              </a:lnSpc>
              <a:spcBef>
                <a:spcPct val="0"/>
              </a:spcBef>
            </a:pPr>
            <a:endParaRPr lang="en-US" altLang="en-US" sz="3200" i="1" dirty="0">
              <a:latin typeface="+mj-lt"/>
              <a:cs typeface="Arial" panose="020B0604020202020204" pitchFamily="34" charset="0"/>
            </a:endParaRPr>
          </a:p>
        </p:txBody>
      </p:sp>
    </p:spTree>
    <p:extLst>
      <p:ext uri="{BB962C8B-B14F-4D97-AF65-F5344CB8AC3E}">
        <p14:creationId xmlns:p14="http://schemas.microsoft.com/office/powerpoint/2010/main" val="95393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26</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850737" y="1455772"/>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Management of Corrosion From RC Engineering to RC Construction </a:t>
            </a:r>
          </a:p>
          <a:p>
            <a:pPr marL="342891" lvl="2" indent="-342891" algn="ctr" eaLnBrk="1" hangingPunct="1">
              <a:tabLst>
                <a:tab pos="571486" algn="l"/>
                <a:tab pos="857229" algn="l"/>
              </a:tabLst>
              <a:defRPr/>
            </a:pPr>
            <a:r>
              <a:rPr lang="en-US" sz="3200" b="1" u="sng" dirty="0">
                <a:latin typeface="+mj-lt"/>
                <a:ea typeface="+mj-ea"/>
              </a:rPr>
              <a:t>(Sample Photos of Repairs) </a:t>
            </a:r>
          </a:p>
        </p:txBody>
      </p:sp>
      <p:pic>
        <p:nvPicPr>
          <p:cNvPr id="9" name="Picture 4" descr="Q:\Corrosion Contracts\Active Corrosion Contracts\560-T37\Corrosion Pictures\Corrosion Pictures\Pictures\Pictures from Raymond (16.04.15)\عمر عيد\New Folder (24)\DSC00780.JPG">
            <a:extLst>
              <a:ext uri="{FF2B5EF4-FFF2-40B4-BE49-F238E27FC236}">
                <a16:creationId xmlns:a16="http://schemas.microsoft.com/office/drawing/2014/main" id="{F83C6C50-26C3-41EB-8CE4-4C2160DC0E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789985"/>
            <a:ext cx="7696200" cy="54015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Q:\Corrosion Contracts\Active Corrosion Contracts\560-T37\Corrosion Pictures\Corrosion Pictures\Pictures\Pictures from Raymond (16.04.15)\عمر عيد\New Folder (13)\DSC00790.JPG">
            <a:extLst>
              <a:ext uri="{FF2B5EF4-FFF2-40B4-BE49-F238E27FC236}">
                <a16:creationId xmlns:a16="http://schemas.microsoft.com/office/drawing/2014/main" id="{D201554B-CE81-4073-AFAA-1455DF2611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3600" y="2789985"/>
            <a:ext cx="7696200" cy="540151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808E633F-55A2-4F3B-BB52-1BC90CD92884}"/>
              </a:ext>
            </a:extLst>
          </p:cNvPr>
          <p:cNvSpPr txBox="1">
            <a:spLocks/>
          </p:cNvSpPr>
          <p:nvPr/>
        </p:nvSpPr>
        <p:spPr>
          <a:xfrm>
            <a:off x="-152400" y="8312541"/>
            <a:ext cx="10287000" cy="1202271"/>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8"/>
                  <a:tile tx="0" ty="0" sx="100000" sy="100000" flip="none" algn="tl"/>
                </a:blipFill>
                <a:latin typeface="+mj-lt"/>
                <a:cs typeface="Arial" pitchFamily="34" charset="0"/>
              </a:rPr>
              <a:t>Loop Support foundation</a:t>
            </a:r>
          </a:p>
          <a:p>
            <a:pPr>
              <a:spcBef>
                <a:spcPts val="0"/>
              </a:spcBef>
              <a:defRPr/>
            </a:pPr>
            <a:r>
              <a:rPr lang="en-US" sz="3600" dirty="0">
                <a:blipFill>
                  <a:blip r:embed="rId8"/>
                  <a:tile tx="0" ty="0" sx="100000" sy="100000" flip="none" algn="tl"/>
                </a:blipFill>
                <a:latin typeface="+mj-lt"/>
                <a:cs typeface="Arial" pitchFamily="34" charset="0"/>
              </a:rPr>
              <a:t>Before Repairs</a:t>
            </a:r>
          </a:p>
        </p:txBody>
      </p:sp>
      <p:sp>
        <p:nvSpPr>
          <p:cNvPr id="14" name="Subtitle 2">
            <a:extLst>
              <a:ext uri="{FF2B5EF4-FFF2-40B4-BE49-F238E27FC236}">
                <a16:creationId xmlns:a16="http://schemas.microsoft.com/office/drawing/2014/main" id="{FD90FD28-5E99-4D66-9E1A-FE3BF42C90CB}"/>
              </a:ext>
            </a:extLst>
          </p:cNvPr>
          <p:cNvSpPr txBox="1">
            <a:spLocks/>
          </p:cNvSpPr>
          <p:nvPr/>
        </p:nvSpPr>
        <p:spPr>
          <a:xfrm>
            <a:off x="10287004" y="8312542"/>
            <a:ext cx="5260729" cy="1205719"/>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8"/>
                  <a:tile tx="0" ty="0" sx="100000" sy="100000" flip="none" algn="tl"/>
                </a:blipFill>
                <a:latin typeface="+mj-lt"/>
                <a:cs typeface="Arial" pitchFamily="34" charset="0"/>
              </a:rPr>
              <a:t>Loop Support foundation</a:t>
            </a:r>
          </a:p>
          <a:p>
            <a:pPr>
              <a:spcBef>
                <a:spcPts val="0"/>
              </a:spcBef>
              <a:defRPr/>
            </a:pPr>
            <a:r>
              <a:rPr lang="en-US" sz="3600" dirty="0">
                <a:blipFill>
                  <a:blip r:embed="rId8"/>
                  <a:tile tx="0" ty="0" sx="100000" sy="100000" flip="none" algn="tl"/>
                </a:blipFill>
                <a:latin typeface="+mj-lt"/>
                <a:cs typeface="Arial" pitchFamily="34" charset="0"/>
              </a:rPr>
              <a:t>After Repairs</a:t>
            </a:r>
          </a:p>
        </p:txBody>
      </p:sp>
    </p:spTree>
    <p:extLst>
      <p:ext uri="{BB962C8B-B14F-4D97-AF65-F5344CB8AC3E}">
        <p14:creationId xmlns:p14="http://schemas.microsoft.com/office/powerpoint/2010/main" val="67618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27</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850737" y="1455772"/>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Management of Corrosion From RC Engineering to RC Construction </a:t>
            </a:r>
          </a:p>
          <a:p>
            <a:pPr marL="342891" lvl="2" indent="-342891" algn="ctr" eaLnBrk="1" hangingPunct="1">
              <a:tabLst>
                <a:tab pos="571486" algn="l"/>
                <a:tab pos="857229" algn="l"/>
              </a:tabLst>
              <a:defRPr/>
            </a:pPr>
            <a:r>
              <a:rPr lang="en-US" sz="3200" b="1" u="sng" dirty="0">
                <a:latin typeface="+mj-lt"/>
                <a:ea typeface="+mj-ea"/>
              </a:rPr>
              <a:t>(Sample Photos of Repairs) </a:t>
            </a:r>
          </a:p>
        </p:txBody>
      </p:sp>
      <p:pic>
        <p:nvPicPr>
          <p:cNvPr id="15" name="Picture 20" descr="C:\Users\azharm\Desktop\0.png">
            <a:extLst>
              <a:ext uri="{FF2B5EF4-FFF2-40B4-BE49-F238E27FC236}">
                <a16:creationId xmlns:a16="http://schemas.microsoft.com/office/drawing/2014/main" id="{5894E1E3-EEB2-4A40-AA80-93CDD9C125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789984"/>
            <a:ext cx="7696200" cy="539362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0475C89C-2100-4FE7-B533-77FB36E8B4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3600" y="2789988"/>
            <a:ext cx="7696200" cy="54015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ubtitle 2">
            <a:extLst>
              <a:ext uri="{FF2B5EF4-FFF2-40B4-BE49-F238E27FC236}">
                <a16:creationId xmlns:a16="http://schemas.microsoft.com/office/drawing/2014/main" id="{5CEA88E6-4D2E-4BDD-A4EF-A56E6F42BECA}"/>
              </a:ext>
            </a:extLst>
          </p:cNvPr>
          <p:cNvSpPr txBox="1">
            <a:spLocks/>
          </p:cNvSpPr>
          <p:nvPr/>
        </p:nvSpPr>
        <p:spPr>
          <a:xfrm>
            <a:off x="685802" y="8245133"/>
            <a:ext cx="7010399" cy="1122495"/>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8"/>
                  <a:tile tx="0" ty="0" sx="100000" sy="100000" flip="none" algn="tl"/>
                </a:blipFill>
                <a:latin typeface="+mj-lt"/>
                <a:cs typeface="Arial" pitchFamily="34" charset="0"/>
              </a:rPr>
              <a:t>Loop Support foundation</a:t>
            </a:r>
          </a:p>
          <a:p>
            <a:pPr>
              <a:spcBef>
                <a:spcPts val="0"/>
              </a:spcBef>
              <a:defRPr/>
            </a:pPr>
            <a:r>
              <a:rPr lang="en-US" sz="3600" dirty="0">
                <a:blipFill>
                  <a:blip r:embed="rId8"/>
                  <a:tile tx="0" ty="0" sx="100000" sy="100000" flip="none" algn="tl"/>
                </a:blipFill>
                <a:latin typeface="+mj-lt"/>
                <a:cs typeface="Arial" pitchFamily="34" charset="0"/>
              </a:rPr>
              <a:t>Before Repairs</a:t>
            </a:r>
          </a:p>
        </p:txBody>
      </p:sp>
      <p:sp>
        <p:nvSpPr>
          <p:cNvPr id="18" name="Subtitle 2">
            <a:extLst>
              <a:ext uri="{FF2B5EF4-FFF2-40B4-BE49-F238E27FC236}">
                <a16:creationId xmlns:a16="http://schemas.microsoft.com/office/drawing/2014/main" id="{F3B81B8D-8159-408F-8350-E0EEB44D8CA3}"/>
              </a:ext>
            </a:extLst>
          </p:cNvPr>
          <p:cNvSpPr txBox="1">
            <a:spLocks/>
          </p:cNvSpPr>
          <p:nvPr/>
        </p:nvSpPr>
        <p:spPr>
          <a:xfrm>
            <a:off x="9906000" y="8191503"/>
            <a:ext cx="7696200" cy="1229759"/>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8"/>
                  <a:tile tx="0" ty="0" sx="100000" sy="100000" flip="none" algn="tl"/>
                </a:blipFill>
                <a:latin typeface="+mj-lt"/>
                <a:cs typeface="Arial" pitchFamily="34" charset="0"/>
              </a:rPr>
              <a:t>Loop Support foundation</a:t>
            </a:r>
          </a:p>
          <a:p>
            <a:pPr>
              <a:spcBef>
                <a:spcPts val="0"/>
              </a:spcBef>
              <a:defRPr/>
            </a:pPr>
            <a:r>
              <a:rPr lang="en-US" sz="3600" dirty="0">
                <a:blipFill>
                  <a:blip r:embed="rId8"/>
                  <a:tile tx="0" ty="0" sx="100000" sy="100000" flip="none" algn="tl"/>
                </a:blipFill>
                <a:latin typeface="+mj-lt"/>
                <a:cs typeface="Arial" pitchFamily="34" charset="0"/>
              </a:rPr>
              <a:t>After Repairs</a:t>
            </a:r>
          </a:p>
        </p:txBody>
      </p:sp>
    </p:spTree>
    <p:extLst>
      <p:ext uri="{BB962C8B-B14F-4D97-AF65-F5344CB8AC3E}">
        <p14:creationId xmlns:p14="http://schemas.microsoft.com/office/powerpoint/2010/main" val="28199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28</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850737" y="1455772"/>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Management of Corrosion From RC Engineering to RC Construction </a:t>
            </a:r>
          </a:p>
          <a:p>
            <a:pPr marL="342891" lvl="2" indent="-342891" algn="ctr" eaLnBrk="1" hangingPunct="1">
              <a:tabLst>
                <a:tab pos="571486" algn="l"/>
                <a:tab pos="857229" algn="l"/>
              </a:tabLst>
              <a:defRPr/>
            </a:pPr>
            <a:r>
              <a:rPr lang="en-US" sz="3200" b="1" u="sng" dirty="0">
                <a:latin typeface="+mj-lt"/>
                <a:ea typeface="+mj-ea"/>
              </a:rPr>
              <a:t>(Sample Photos of Repairs) </a:t>
            </a:r>
          </a:p>
        </p:txBody>
      </p:sp>
      <p:sp>
        <p:nvSpPr>
          <p:cNvPr id="12" name="Subtitle 2">
            <a:extLst>
              <a:ext uri="{FF2B5EF4-FFF2-40B4-BE49-F238E27FC236}">
                <a16:creationId xmlns:a16="http://schemas.microsoft.com/office/drawing/2014/main" id="{FA144D1D-EAE0-4DE7-BF7F-600FEF84A329}"/>
              </a:ext>
            </a:extLst>
          </p:cNvPr>
          <p:cNvSpPr txBox="1">
            <a:spLocks/>
          </p:cNvSpPr>
          <p:nvPr/>
        </p:nvSpPr>
        <p:spPr>
          <a:xfrm>
            <a:off x="2514603" y="8212641"/>
            <a:ext cx="4483263" cy="112186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6"/>
                  <a:tile tx="0" ty="0" sx="100000" sy="100000" flip="none" algn="tl"/>
                </a:blipFill>
                <a:latin typeface="+mj-lt"/>
                <a:cs typeface="Arial" pitchFamily="34" charset="0"/>
              </a:rPr>
              <a:t>Culvert </a:t>
            </a:r>
          </a:p>
          <a:p>
            <a:pPr>
              <a:spcBef>
                <a:spcPts val="0"/>
              </a:spcBef>
              <a:defRPr/>
            </a:pPr>
            <a:r>
              <a:rPr lang="en-US" sz="3600" dirty="0">
                <a:blipFill>
                  <a:blip r:embed="rId6"/>
                  <a:tile tx="0" ty="0" sx="100000" sy="100000" flip="none" algn="tl"/>
                </a:blipFill>
                <a:latin typeface="+mj-lt"/>
                <a:cs typeface="Arial" pitchFamily="34" charset="0"/>
              </a:rPr>
              <a:t>Before Repairs</a:t>
            </a:r>
          </a:p>
        </p:txBody>
      </p:sp>
      <p:sp>
        <p:nvSpPr>
          <p:cNvPr id="14" name="Subtitle 2">
            <a:extLst>
              <a:ext uri="{FF2B5EF4-FFF2-40B4-BE49-F238E27FC236}">
                <a16:creationId xmlns:a16="http://schemas.microsoft.com/office/drawing/2014/main" id="{1D2EA9F4-D5C4-47B7-9461-3DFB9CF58DE9}"/>
              </a:ext>
            </a:extLst>
          </p:cNvPr>
          <p:cNvSpPr txBox="1">
            <a:spLocks/>
          </p:cNvSpPr>
          <p:nvPr/>
        </p:nvSpPr>
        <p:spPr>
          <a:xfrm>
            <a:off x="11685621" y="8301036"/>
            <a:ext cx="3706851" cy="1174761"/>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6"/>
                  <a:tile tx="0" ty="0" sx="100000" sy="100000" flip="none" algn="tl"/>
                </a:blipFill>
                <a:latin typeface="+mj-lt"/>
                <a:cs typeface="Arial" pitchFamily="34" charset="0"/>
              </a:rPr>
              <a:t>Culvert  </a:t>
            </a:r>
          </a:p>
          <a:p>
            <a:pPr>
              <a:spcBef>
                <a:spcPts val="0"/>
              </a:spcBef>
              <a:defRPr/>
            </a:pPr>
            <a:r>
              <a:rPr lang="en-US" sz="3600" dirty="0">
                <a:blipFill>
                  <a:blip r:embed="rId6"/>
                  <a:tile tx="0" ty="0" sx="100000" sy="100000" flip="none" algn="tl"/>
                </a:blipFill>
                <a:latin typeface="+mj-lt"/>
                <a:cs typeface="Arial" pitchFamily="34" charset="0"/>
              </a:rPr>
              <a:t>After Repair</a:t>
            </a:r>
          </a:p>
        </p:txBody>
      </p:sp>
      <p:pic>
        <p:nvPicPr>
          <p:cNvPr id="15" name="Picture 20">
            <a:extLst>
              <a:ext uri="{FF2B5EF4-FFF2-40B4-BE49-F238E27FC236}">
                <a16:creationId xmlns:a16="http://schemas.microsoft.com/office/drawing/2014/main" id="{110CAA02-DE08-4924-9F07-45AE108A93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9633" y="2751739"/>
            <a:ext cx="7666519" cy="54226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22">
            <a:extLst>
              <a:ext uri="{FF2B5EF4-FFF2-40B4-BE49-F238E27FC236}">
                <a16:creationId xmlns:a16="http://schemas.microsoft.com/office/drawing/2014/main" id="{4BDE0107-B896-47F1-8A9B-A4B59857DB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9728" y="2789989"/>
            <a:ext cx="7098643" cy="54226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01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29</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850737" y="1455772"/>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Management of Corrosion From RC Engineering to RC Construction </a:t>
            </a:r>
          </a:p>
          <a:p>
            <a:pPr marL="342891" lvl="2" indent="-342891" algn="ctr" eaLnBrk="1" hangingPunct="1">
              <a:tabLst>
                <a:tab pos="571486" algn="l"/>
                <a:tab pos="857229" algn="l"/>
              </a:tabLst>
              <a:defRPr/>
            </a:pPr>
            <a:r>
              <a:rPr lang="en-US" sz="3200" b="1" u="sng" dirty="0">
                <a:latin typeface="+mj-lt"/>
                <a:ea typeface="+mj-ea"/>
              </a:rPr>
              <a:t>(Sample Photos of Repairs) </a:t>
            </a:r>
          </a:p>
        </p:txBody>
      </p:sp>
      <p:sp>
        <p:nvSpPr>
          <p:cNvPr id="12" name="Subtitle 2">
            <a:extLst>
              <a:ext uri="{FF2B5EF4-FFF2-40B4-BE49-F238E27FC236}">
                <a16:creationId xmlns:a16="http://schemas.microsoft.com/office/drawing/2014/main" id="{FA144D1D-EAE0-4DE7-BF7F-600FEF84A329}"/>
              </a:ext>
            </a:extLst>
          </p:cNvPr>
          <p:cNvSpPr txBox="1">
            <a:spLocks/>
          </p:cNvSpPr>
          <p:nvPr/>
        </p:nvSpPr>
        <p:spPr>
          <a:xfrm>
            <a:off x="2179832" y="8072105"/>
            <a:ext cx="4483263" cy="689255"/>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6"/>
                  <a:tile tx="0" ty="0" sx="100000" sy="100000" flip="none" algn="tl"/>
                </a:blipFill>
                <a:latin typeface="+mj-lt"/>
                <a:cs typeface="Arial" pitchFamily="34" charset="0"/>
              </a:rPr>
              <a:t>Culvert </a:t>
            </a:r>
          </a:p>
          <a:p>
            <a:pPr>
              <a:spcBef>
                <a:spcPts val="0"/>
              </a:spcBef>
              <a:defRPr/>
            </a:pPr>
            <a:r>
              <a:rPr lang="en-US" sz="3600" dirty="0">
                <a:blipFill>
                  <a:blip r:embed="rId6"/>
                  <a:tile tx="0" ty="0" sx="100000" sy="100000" flip="none" algn="tl"/>
                </a:blipFill>
                <a:latin typeface="+mj-lt"/>
                <a:cs typeface="Arial" pitchFamily="34" charset="0"/>
              </a:rPr>
              <a:t>Before Repairs</a:t>
            </a:r>
          </a:p>
        </p:txBody>
      </p:sp>
      <p:sp>
        <p:nvSpPr>
          <p:cNvPr id="14" name="Subtitle 2">
            <a:extLst>
              <a:ext uri="{FF2B5EF4-FFF2-40B4-BE49-F238E27FC236}">
                <a16:creationId xmlns:a16="http://schemas.microsoft.com/office/drawing/2014/main" id="{1D2EA9F4-D5C4-47B7-9461-3DFB9CF58DE9}"/>
              </a:ext>
            </a:extLst>
          </p:cNvPr>
          <p:cNvSpPr txBox="1">
            <a:spLocks/>
          </p:cNvSpPr>
          <p:nvPr/>
        </p:nvSpPr>
        <p:spPr>
          <a:xfrm>
            <a:off x="8421692" y="8039100"/>
            <a:ext cx="9713913" cy="1682639"/>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sz="3600" dirty="0">
                <a:blipFill>
                  <a:blip r:embed="rId6"/>
                  <a:tile tx="0" ty="0" sx="100000" sy="100000" flip="none" algn="tl"/>
                </a:blipFill>
                <a:latin typeface="+mj-lt"/>
                <a:cs typeface="Arial" pitchFamily="34" charset="0"/>
              </a:rPr>
              <a:t>Culvert  </a:t>
            </a:r>
          </a:p>
          <a:p>
            <a:pPr>
              <a:spcBef>
                <a:spcPts val="0"/>
              </a:spcBef>
              <a:defRPr/>
            </a:pPr>
            <a:r>
              <a:rPr lang="en-US" sz="3600" dirty="0">
                <a:blipFill>
                  <a:blip r:embed="rId6"/>
                  <a:tile tx="0" ty="0" sx="100000" sy="100000" flip="none" algn="tl"/>
                </a:blipFill>
                <a:latin typeface="+mj-lt"/>
                <a:cs typeface="Arial" pitchFamily="34" charset="0"/>
              </a:rPr>
              <a:t>After Replacement</a:t>
            </a:r>
          </a:p>
        </p:txBody>
      </p:sp>
      <p:pic>
        <p:nvPicPr>
          <p:cNvPr id="5" name="Picture 4">
            <a:extLst>
              <a:ext uri="{FF2B5EF4-FFF2-40B4-BE49-F238E27FC236}">
                <a16:creationId xmlns:a16="http://schemas.microsoft.com/office/drawing/2014/main" id="{5F381E4E-049C-48A3-AEF5-86E1A13064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0" y="2789985"/>
            <a:ext cx="7315200" cy="5369755"/>
          </a:xfrm>
          <a:prstGeom prst="rect">
            <a:avLst/>
          </a:prstGeom>
          <a:ln>
            <a:noFill/>
          </a:ln>
        </p:spPr>
      </p:pic>
      <p:pic>
        <p:nvPicPr>
          <p:cNvPr id="7" name="Picture 6">
            <a:extLst>
              <a:ext uri="{FF2B5EF4-FFF2-40B4-BE49-F238E27FC236}">
                <a16:creationId xmlns:a16="http://schemas.microsoft.com/office/drawing/2014/main" id="{7FC061BA-4F16-47DC-B2CD-A7E49629C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490" y="2789985"/>
            <a:ext cx="7354889" cy="5369753"/>
          </a:xfrm>
          <a:prstGeom prst="rect">
            <a:avLst/>
          </a:prstGeom>
        </p:spPr>
      </p:pic>
    </p:spTree>
    <p:extLst>
      <p:ext uri="{BB962C8B-B14F-4D97-AF65-F5344CB8AC3E}">
        <p14:creationId xmlns:p14="http://schemas.microsoft.com/office/powerpoint/2010/main" val="329152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4">
            <a:extLst>
              <a:ext uri="{FF2B5EF4-FFF2-40B4-BE49-F238E27FC236}">
                <a16:creationId xmlns:a16="http://schemas.microsoft.com/office/drawing/2014/main" id="{742C2E6F-97B5-44A6-8054-BCA640C2FFA9}"/>
              </a:ext>
            </a:extLst>
          </p:cNvPr>
          <p:cNvSpPr txBox="1"/>
          <p:nvPr/>
        </p:nvSpPr>
        <p:spPr>
          <a:xfrm>
            <a:off x="924340" y="2516840"/>
            <a:ext cx="16590115" cy="7122463"/>
          </a:xfrm>
          <a:prstGeom prst="rect">
            <a:avLst/>
          </a:prstGeom>
          <a:solidFill>
            <a:schemeClr val="bg1"/>
          </a:solidFill>
        </p:spPr>
        <p:txBody>
          <a:bodyPr wrap="square">
            <a:spAutoFit/>
          </a:bodyPr>
          <a:lstStyle/>
          <a:p>
            <a:pPr marL="571486" indent="-571486" algn="just">
              <a:lnSpc>
                <a:spcPct val="150000"/>
              </a:lnSpc>
              <a:spcBef>
                <a:spcPts val="600"/>
              </a:spcBef>
              <a:spcAft>
                <a:spcPts val="600"/>
              </a:spcAft>
              <a:buFont typeface="Arial" panose="020B0604020202020204" pitchFamily="34" charset="0"/>
              <a:buChar char="•"/>
            </a:pPr>
            <a:r>
              <a:rPr lang="en-US" sz="3200" dirty="0"/>
              <a:t>Lack of Corrosion Control is Expensive</a:t>
            </a:r>
          </a:p>
          <a:p>
            <a:pPr marL="571486" indent="-571486" algn="just">
              <a:lnSpc>
                <a:spcPct val="150000"/>
              </a:lnSpc>
              <a:spcBef>
                <a:spcPts val="600"/>
              </a:spcBef>
              <a:spcAft>
                <a:spcPts val="600"/>
              </a:spcAft>
              <a:buFont typeface="Arial" panose="020B0604020202020204" pitchFamily="34" charset="0"/>
              <a:buChar char="•"/>
            </a:pPr>
            <a:r>
              <a:rPr lang="en-US" sz="3200" dirty="0">
                <a:latin typeface="Arial" charset="0"/>
              </a:rPr>
              <a:t>The global cost of corrosion is estimated to be US$2.5 trillion, which is equivalent to 3.4% of the global GDP (Gross Domestic Product)</a:t>
            </a:r>
          </a:p>
          <a:p>
            <a:pPr marL="571486" indent="-571486" algn="just">
              <a:lnSpc>
                <a:spcPct val="150000"/>
              </a:lnSpc>
              <a:spcBef>
                <a:spcPts val="600"/>
              </a:spcBef>
              <a:spcAft>
                <a:spcPts val="600"/>
              </a:spcAft>
              <a:buFont typeface="Arial" panose="020B0604020202020204" pitchFamily="34" charset="0"/>
              <a:buChar char="•"/>
            </a:pPr>
            <a:r>
              <a:rPr lang="en-US" altLang="en-US" sz="3200" dirty="0">
                <a:latin typeface="Arial" charset="0"/>
              </a:rPr>
              <a:t>Based on Experience, if  corrosion control is not included in design, cost of corrosion repairs GREATLY EXCEEDS the sum of both the original cost of repaired component &amp; its missing protection</a:t>
            </a:r>
          </a:p>
          <a:p>
            <a:pPr marL="571486" indent="-571486" algn="just">
              <a:lnSpc>
                <a:spcPct val="150000"/>
              </a:lnSpc>
              <a:spcBef>
                <a:spcPts val="600"/>
              </a:spcBef>
              <a:spcAft>
                <a:spcPts val="600"/>
              </a:spcAft>
              <a:buFont typeface="Arial" panose="020B0604020202020204" pitchFamily="34" charset="0"/>
              <a:buChar char="•"/>
            </a:pPr>
            <a:r>
              <a:rPr lang="en-US" altLang="en-US" sz="3200" dirty="0">
                <a:latin typeface="Arial" charset="0"/>
              </a:rPr>
              <a:t>Thus, it is prudent to establish a corrosion control policy as part of any project by integrating it into an organizations management system and achieving it by its proper implementation</a:t>
            </a:r>
            <a:endParaRPr lang="en-US" sz="3200" dirty="0"/>
          </a:p>
        </p:txBody>
      </p:sp>
      <p:sp>
        <p:nvSpPr>
          <p:cNvPr id="8" name="TextBox 6">
            <a:extLst>
              <a:ext uri="{FF2B5EF4-FFF2-40B4-BE49-F238E27FC236}">
                <a16:creationId xmlns:a16="http://schemas.microsoft.com/office/drawing/2014/main" id="{24AAA36F-8467-45E0-B32A-1D49FA25BD55}"/>
              </a:ext>
            </a:extLst>
          </p:cNvPr>
          <p:cNvSpPr txBox="1"/>
          <p:nvPr/>
        </p:nvSpPr>
        <p:spPr>
          <a:xfrm>
            <a:off x="3642779" y="765893"/>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9" name="TextBox 6">
            <a:extLst>
              <a:ext uri="{FF2B5EF4-FFF2-40B4-BE49-F238E27FC236}">
                <a16:creationId xmlns:a16="http://schemas.microsoft.com/office/drawing/2014/main" id="{673F7BB0-19A3-4997-BE3F-DFADFC9161AB}"/>
              </a:ext>
            </a:extLst>
          </p:cNvPr>
          <p:cNvSpPr txBox="1"/>
          <p:nvPr/>
        </p:nvSpPr>
        <p:spPr>
          <a:xfrm>
            <a:off x="914401" y="1678637"/>
            <a:ext cx="8426775" cy="612091"/>
          </a:xfrm>
          <a:prstGeom prst="rect">
            <a:avLst/>
          </a:prstGeom>
        </p:spPr>
        <p:txBody>
          <a:bodyPr wrap="square" lIns="0" tIns="0" rIns="0" bIns="0" rtlCol="0" anchor="t">
            <a:spAutoFit/>
          </a:bodyPr>
          <a:lstStyle/>
          <a:p>
            <a:pPr>
              <a:lnSpc>
                <a:spcPts val="5076"/>
              </a:lnSpc>
            </a:pPr>
            <a:r>
              <a:rPr lang="en-US" sz="3600" b="1" u="sng" spc="287" dirty="0">
                <a:latin typeface="Calibri" panose="020F0502020204030204" pitchFamily="34" charset="0"/>
              </a:rPr>
              <a:t>Importance of Corrosion Control</a:t>
            </a:r>
            <a:endParaRPr lang="en-US" sz="3600" b="1" u="sng" spc="287" dirty="0">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3</a:t>
            </a:fld>
            <a:endParaRPr lang="en-US" sz="2000" dirty="0"/>
          </a:p>
        </p:txBody>
      </p:sp>
    </p:spTree>
    <p:extLst>
      <p:ext uri="{BB962C8B-B14F-4D97-AF65-F5344CB8AC3E}">
        <p14:creationId xmlns:p14="http://schemas.microsoft.com/office/powerpoint/2010/main" val="86304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30</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762000" y="1663128"/>
            <a:ext cx="17284864" cy="584775"/>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eaLnBrk="1" hangingPunct="1">
              <a:tabLst>
                <a:tab pos="571486" algn="l"/>
                <a:tab pos="857229" algn="l"/>
              </a:tabLst>
              <a:defRPr/>
            </a:pPr>
            <a:r>
              <a:rPr lang="en-US" sz="3200" b="1" u="sng" dirty="0">
                <a:latin typeface="+mj-lt"/>
                <a:ea typeface="+mj-ea"/>
              </a:rPr>
              <a:t>Management of Corrosion From RC Engineering to RC Construction (Sample Photos of Repairs) </a:t>
            </a:r>
          </a:p>
        </p:txBody>
      </p:sp>
      <p:pic>
        <p:nvPicPr>
          <p:cNvPr id="12" name="Picture 2">
            <a:extLst>
              <a:ext uri="{FF2B5EF4-FFF2-40B4-BE49-F238E27FC236}">
                <a16:creationId xmlns:a16="http://schemas.microsoft.com/office/drawing/2014/main" id="{2ED3A08A-93E8-4034-8B48-6CEC066900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2857501"/>
            <a:ext cx="8128000" cy="248477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B6E79677-84C3-4982-BF3C-A80FE774DD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705689"/>
            <a:ext cx="8128000" cy="263821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34">
            <a:extLst>
              <a:ext uri="{FF2B5EF4-FFF2-40B4-BE49-F238E27FC236}">
                <a16:creationId xmlns:a16="http://schemas.microsoft.com/office/drawing/2014/main" id="{BBBDE450-ECDD-4D37-9B09-A9E841C0DBD7}"/>
              </a:ext>
            </a:extLst>
          </p:cNvPr>
          <p:cNvSpPr txBox="1">
            <a:spLocks noChangeArrowheads="1"/>
          </p:cNvSpPr>
          <p:nvPr/>
        </p:nvSpPr>
        <p:spPr bwMode="auto">
          <a:xfrm>
            <a:off x="4603427" y="8521128"/>
            <a:ext cx="9525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u="sng" dirty="0">
                <a:latin typeface="+mj-lt"/>
              </a:rPr>
              <a:t>Culvert Replacement under Corrosion Repair Contract</a:t>
            </a:r>
          </a:p>
        </p:txBody>
      </p:sp>
      <p:pic>
        <p:nvPicPr>
          <p:cNvPr id="15" name="Picture 5" descr="222">
            <a:extLst>
              <a:ext uri="{FF2B5EF4-FFF2-40B4-BE49-F238E27FC236}">
                <a16:creationId xmlns:a16="http://schemas.microsoft.com/office/drawing/2014/main" id="{48BD11F6-639B-49BB-BDDB-0A30D6498F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8800" y="2857500"/>
            <a:ext cx="8153400" cy="5486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573157"/>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31</a:t>
            </a:fld>
            <a:endParaRPr lang="en-US" sz="2000" dirty="0"/>
          </a:p>
        </p:txBody>
      </p:sp>
      <p:sp>
        <p:nvSpPr>
          <p:cNvPr id="11" name="Subtitle 2">
            <a:extLst>
              <a:ext uri="{FF2B5EF4-FFF2-40B4-BE49-F238E27FC236}">
                <a16:creationId xmlns:a16="http://schemas.microsoft.com/office/drawing/2014/main" id="{7C4685C6-23B8-46A0-AF09-AC90A21E6F60}"/>
              </a:ext>
            </a:extLst>
          </p:cNvPr>
          <p:cNvSpPr txBox="1">
            <a:spLocks/>
          </p:cNvSpPr>
          <p:nvPr/>
        </p:nvSpPr>
        <p:spPr bwMode="auto">
          <a:xfrm>
            <a:off x="1143000" y="1701225"/>
            <a:ext cx="14782800" cy="584775"/>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eaLnBrk="1" hangingPunct="1">
              <a:tabLst>
                <a:tab pos="571486" algn="l"/>
                <a:tab pos="857229" algn="l"/>
              </a:tabLst>
              <a:defRPr/>
            </a:pPr>
            <a:r>
              <a:rPr lang="en-US" sz="3200" b="1" u="sng" dirty="0">
                <a:latin typeface="+mj-lt"/>
                <a:ea typeface="+mj-ea"/>
              </a:rPr>
              <a:t>Chart of Corrosion Repair Contracts issued to Maintain the Condition of RC Structures </a:t>
            </a:r>
          </a:p>
        </p:txBody>
      </p:sp>
      <p:graphicFrame>
        <p:nvGraphicFramePr>
          <p:cNvPr id="9" name="Object 1">
            <a:extLst>
              <a:ext uri="{FF2B5EF4-FFF2-40B4-BE49-F238E27FC236}">
                <a16:creationId xmlns:a16="http://schemas.microsoft.com/office/drawing/2014/main" id="{6CEC5910-6F8C-4AFF-A5D2-42E0ABAE8180}"/>
              </a:ext>
            </a:extLst>
          </p:cNvPr>
          <p:cNvGraphicFramePr>
            <a:graphicFrameLocks/>
          </p:cNvGraphicFramePr>
          <p:nvPr>
            <p:extLst>
              <p:ext uri="{D42A27DB-BD31-4B8C-83A1-F6EECF244321}">
                <p14:modId xmlns:p14="http://schemas.microsoft.com/office/powerpoint/2010/main" val="362056028"/>
              </p:ext>
            </p:extLst>
          </p:nvPr>
        </p:nvGraphicFramePr>
        <p:xfrm>
          <a:off x="1905000" y="2400300"/>
          <a:ext cx="15087600" cy="7010400"/>
        </p:xfrm>
        <a:graphic>
          <a:graphicData uri="http://schemas.openxmlformats.org/presentationml/2006/ole">
            <mc:AlternateContent xmlns:mc="http://schemas.openxmlformats.org/markup-compatibility/2006">
              <mc:Choice xmlns:v="urn:schemas-microsoft-com:vml" Requires="v">
                <p:oleObj spid="_x0000_s15468" name="Worksheet" r:id="rId7" imgW="8172342" imgH="4248253" progId="Excel.Sheet.8">
                  <p:embed/>
                </p:oleObj>
              </mc:Choice>
              <mc:Fallback>
                <p:oleObj name="Worksheet" r:id="rId7" imgW="8172342" imgH="4248253" progId="Excel.Sheet.8">
                  <p:embed/>
                  <p:pic>
                    <p:nvPicPr>
                      <p:cNvPr id="98309" name="Object 1">
                        <a:extLst>
                          <a:ext uri="{FF2B5EF4-FFF2-40B4-BE49-F238E27FC236}">
                            <a16:creationId xmlns:a16="http://schemas.microsoft.com/office/drawing/2014/main" id="{3BB69F61-E2DA-405D-B39E-B5465C8D5F05}"/>
                          </a:ext>
                        </a:extLst>
                      </p:cNvPr>
                      <p:cNvPicPr>
                        <a:picLocks noChangeArrowheads="1"/>
                      </p:cNvPicPr>
                      <p:nvPr/>
                    </p:nvPicPr>
                    <p:blipFill>
                      <a:blip r:embed="rId8"/>
                      <a:srcRect/>
                      <a:stretch>
                        <a:fillRect/>
                      </a:stretch>
                    </p:blipFill>
                    <p:spPr bwMode="auto">
                      <a:xfrm>
                        <a:off x="1905000" y="2400300"/>
                        <a:ext cx="15087600" cy="7010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7364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8602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32</a:t>
            </a:fld>
            <a:endParaRPr lang="en-US" sz="2000" dirty="0"/>
          </a:p>
        </p:txBody>
      </p:sp>
      <p:sp>
        <p:nvSpPr>
          <p:cNvPr id="6" name="Subtitle 2">
            <a:extLst>
              <a:ext uri="{FF2B5EF4-FFF2-40B4-BE49-F238E27FC236}">
                <a16:creationId xmlns:a16="http://schemas.microsoft.com/office/drawing/2014/main" id="{9746604C-4A35-4F0E-914D-3375410393D5}"/>
              </a:ext>
            </a:extLst>
          </p:cNvPr>
          <p:cNvSpPr txBox="1">
            <a:spLocks/>
          </p:cNvSpPr>
          <p:nvPr/>
        </p:nvSpPr>
        <p:spPr bwMode="auto">
          <a:xfrm>
            <a:off x="923927" y="3009903"/>
            <a:ext cx="16983075" cy="579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429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6858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40000"/>
              </a:spcBef>
              <a:spcAft>
                <a:spcPts val="1200"/>
              </a:spcAft>
              <a:buFontTx/>
              <a:buChar char="•"/>
            </a:pPr>
            <a:r>
              <a:rPr lang="en-US" altLang="en-US" dirty="0">
                <a:latin typeface="+mj-lt"/>
              </a:rPr>
              <a:t>For over 40 years in Royal Commission, the Corrosion Prevention and Protection of Civil Assets is a success story and a result of a very detailed oriented work from Research to repair Execution</a:t>
            </a:r>
          </a:p>
          <a:p>
            <a:pPr algn="just">
              <a:spcBef>
                <a:spcPct val="40000"/>
              </a:spcBef>
              <a:spcAft>
                <a:spcPts val="1200"/>
              </a:spcAft>
              <a:buFontTx/>
              <a:buChar char="•"/>
            </a:pPr>
            <a:r>
              <a:rPr lang="en-US" altLang="en-US" dirty="0">
                <a:latin typeface="+mj-lt"/>
                <a:cs typeface="Arial" panose="020B0604020202020204" pitchFamily="34" charset="0"/>
              </a:rPr>
              <a:t>For the safe and proper operation/usage of all the structural assets of Royal Commission, Corrosion Management is vital </a:t>
            </a:r>
          </a:p>
          <a:p>
            <a:pPr algn="just">
              <a:spcBef>
                <a:spcPct val="40000"/>
              </a:spcBef>
              <a:spcAft>
                <a:spcPts val="1200"/>
              </a:spcAft>
              <a:buFontTx/>
              <a:buChar char="•"/>
            </a:pPr>
            <a:r>
              <a:rPr lang="en-US" altLang="en-US" dirty="0">
                <a:latin typeface="+mj-lt"/>
                <a:cs typeface="Arial" panose="020B0604020202020204" pitchFamily="34" charset="0"/>
              </a:rPr>
              <a:t>The Scope and the requirements of the Corrosion Consultation Contracts increases with the increase in the development of Jubail Industrial City</a:t>
            </a:r>
          </a:p>
          <a:p>
            <a:pPr algn="just">
              <a:spcBef>
                <a:spcPct val="40000"/>
              </a:spcBef>
              <a:spcAft>
                <a:spcPts val="1200"/>
              </a:spcAft>
              <a:buFontTx/>
              <a:buChar char="•"/>
            </a:pPr>
            <a:r>
              <a:rPr lang="en-US" altLang="en-US" dirty="0">
                <a:latin typeface="+mj-lt"/>
                <a:cs typeface="Arial" panose="020B0604020202020204" pitchFamily="34" charset="0"/>
              </a:rPr>
              <a:t>The Corrosion Consultation Contracts are the backbone of the Corrosion Repair Contracts, under which the construction activities are executed     </a:t>
            </a:r>
          </a:p>
        </p:txBody>
      </p:sp>
      <p:sp>
        <p:nvSpPr>
          <p:cNvPr id="4" name="TextBox 3">
            <a:extLst>
              <a:ext uri="{FF2B5EF4-FFF2-40B4-BE49-F238E27FC236}">
                <a16:creationId xmlns:a16="http://schemas.microsoft.com/office/drawing/2014/main" id="{17C8B1BE-645D-4C0C-A90A-247A3260E821}"/>
              </a:ext>
            </a:extLst>
          </p:cNvPr>
          <p:cNvSpPr txBox="1"/>
          <p:nvPr/>
        </p:nvSpPr>
        <p:spPr>
          <a:xfrm>
            <a:off x="1143000" y="1866902"/>
            <a:ext cx="4114800" cy="646331"/>
          </a:xfrm>
          <a:prstGeom prst="rect">
            <a:avLst/>
          </a:prstGeom>
          <a:noFill/>
        </p:spPr>
        <p:txBody>
          <a:bodyPr wrap="square" rtlCol="0">
            <a:spAutoFit/>
          </a:bodyPr>
          <a:lstStyle/>
          <a:p>
            <a:r>
              <a:rPr lang="en-US" sz="3600" b="1" u="sng" dirty="0"/>
              <a:t>Conclusions</a:t>
            </a:r>
          </a:p>
        </p:txBody>
      </p:sp>
    </p:spTree>
    <p:extLst>
      <p:ext uri="{BB962C8B-B14F-4D97-AF65-F5344CB8AC3E}">
        <p14:creationId xmlns:p14="http://schemas.microsoft.com/office/powerpoint/2010/main" val="2269564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892725" y="5295900"/>
            <a:ext cx="6676855" cy="1179810"/>
          </a:xfrm>
          <a:prstGeom prst="rect">
            <a:avLst/>
          </a:prstGeom>
        </p:spPr>
        <p:txBody>
          <a:bodyPr lIns="0" tIns="0" rIns="0" bIns="0" rtlCol="0" anchor="t">
            <a:spAutoFit/>
          </a:bodyPr>
          <a:lstStyle/>
          <a:p>
            <a:pPr>
              <a:lnSpc>
                <a:spcPts val="9220"/>
              </a:lnSpc>
            </a:pPr>
            <a:r>
              <a:rPr lang="en-US" sz="8781" spc="184" dirty="0">
                <a:solidFill>
                  <a:srgbClr val="0C3E5B"/>
                </a:solidFill>
                <a:latin typeface="Codec Pro ExtraBold"/>
              </a:rPr>
              <a:t>THANK YOU</a:t>
            </a:r>
          </a:p>
        </p:txBody>
      </p:sp>
      <p:sp>
        <p:nvSpPr>
          <p:cNvPr id="5" name="Freeform 5"/>
          <p:cNvSpPr/>
          <p:nvPr/>
        </p:nvSpPr>
        <p:spPr>
          <a:xfrm>
            <a:off x="1028701"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1" name="Group 11"/>
          <p:cNvGrpSpPr/>
          <p:nvPr/>
        </p:nvGrpSpPr>
        <p:grpSpPr>
          <a:xfrm>
            <a:off x="5805574" y="448529"/>
            <a:ext cx="6764006" cy="2518998"/>
            <a:chOff x="0" y="-390525"/>
            <a:chExt cx="9018673" cy="3358662"/>
          </a:xfrm>
        </p:grpSpPr>
        <p:sp>
          <p:nvSpPr>
            <p:cNvPr id="12" name="TextBox 12"/>
            <p:cNvSpPr txBox="1"/>
            <p:nvPr/>
          </p:nvSpPr>
          <p:spPr>
            <a:xfrm>
              <a:off x="46032" y="-390525"/>
              <a:ext cx="7647781" cy="2462211"/>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3" cy="718145"/>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7474"/>
              <a:ext cx="2175660" cy="1128514"/>
            </a:xfrm>
            <a:prstGeom prst="rect">
              <a:avLst/>
            </a:prstGeom>
          </p:spPr>
          <p:txBody>
            <a:bodyPr lIns="0" tIns="0" rIns="0" bIns="0" rtlCol="0" anchor="t">
              <a:spAutoFit/>
            </a:bodyPr>
            <a:lstStyle/>
            <a:p>
              <a:pPr algn="ctr">
                <a:lnSpc>
                  <a:spcPts val="6623"/>
                </a:lnSpc>
              </a:pPr>
              <a:r>
                <a:rPr lang="en-US" sz="4731" spc="147">
                  <a:solidFill>
                    <a:srgbClr val="FFFFFF"/>
                  </a:solidFill>
                  <a:latin typeface="Tabarra Sans Heavy"/>
                </a:rPr>
                <a:t>2024</a:t>
              </a:r>
            </a:p>
          </p:txBody>
        </p:sp>
        <p:sp>
          <p:nvSpPr>
            <p:cNvPr id="19" name="TextBox 19"/>
            <p:cNvSpPr txBox="1"/>
            <p:nvPr/>
          </p:nvSpPr>
          <p:spPr>
            <a:xfrm>
              <a:off x="30747" y="2522887"/>
              <a:ext cx="8871725" cy="445250"/>
            </a:xfrm>
            <a:prstGeom prst="rect">
              <a:avLst/>
            </a:prstGeom>
          </p:spPr>
          <p:txBody>
            <a:bodyPr lIns="0" tIns="0" rIns="0" bIns="0" rtlCol="0" anchor="t">
              <a:spAutoFit/>
            </a:bodyPr>
            <a:lstStyle/>
            <a:p>
              <a:pPr algn="ctr">
                <a:lnSpc>
                  <a:spcPts val="2823"/>
                </a:lnSpc>
                <a:spcBef>
                  <a:spcPct val="0"/>
                </a:spcBef>
              </a:pPr>
              <a:r>
                <a:rPr lang="en-US" sz="2016">
                  <a:solidFill>
                    <a:srgbClr val="0C3E5B"/>
                  </a:solidFill>
                  <a:latin typeface="Glacial Indifference Bold"/>
                </a:rPr>
                <a:t>INNOVATIVE SOLUTIONS FOR CORROSION CHALLENGES</a:t>
              </a:r>
            </a:p>
          </p:txBody>
        </p:sp>
      </p:grpSp>
      <p:sp>
        <p:nvSpPr>
          <p:cNvPr id="21" name="Freeform 21"/>
          <p:cNvSpPr/>
          <p:nvPr/>
        </p:nvSpPr>
        <p:spPr>
          <a:xfrm>
            <a:off x="15813171" y="1325695"/>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grpSp>
        <p:nvGrpSpPr>
          <p:cNvPr id="25" name="Group 24">
            <a:extLst>
              <a:ext uri="{FF2B5EF4-FFF2-40B4-BE49-F238E27FC236}">
                <a16:creationId xmlns:a16="http://schemas.microsoft.com/office/drawing/2014/main" id="{25190B3C-71E1-4298-8025-F58E1DE61AA7}"/>
              </a:ext>
            </a:extLst>
          </p:cNvPr>
          <p:cNvGrpSpPr/>
          <p:nvPr/>
        </p:nvGrpSpPr>
        <p:grpSpPr>
          <a:xfrm>
            <a:off x="13398322" y="996969"/>
            <a:ext cx="4829697" cy="1326091"/>
            <a:chOff x="0" y="0"/>
            <a:chExt cx="6771607" cy="1880774"/>
          </a:xfrm>
        </p:grpSpPr>
        <p:grpSp>
          <p:nvGrpSpPr>
            <p:cNvPr id="26" name="Graphic 146">
              <a:extLst>
                <a:ext uri="{FF2B5EF4-FFF2-40B4-BE49-F238E27FC236}">
                  <a16:creationId xmlns:a16="http://schemas.microsoft.com/office/drawing/2014/main" id="{D9B57055-ADAD-40EE-A48C-8184FE8A1EC3}"/>
                </a:ext>
              </a:extLst>
            </p:cNvPr>
            <p:cNvGrpSpPr/>
            <p:nvPr/>
          </p:nvGrpSpPr>
          <p:grpSpPr>
            <a:xfrm>
              <a:off x="4288510" y="0"/>
              <a:ext cx="2483097" cy="1880774"/>
              <a:chOff x="4288510" y="0"/>
              <a:chExt cx="2483097" cy="1880774"/>
            </a:xfrm>
          </p:grpSpPr>
          <p:grpSp>
            <p:nvGrpSpPr>
              <p:cNvPr id="82" name="Graphic 146">
                <a:extLst>
                  <a:ext uri="{FF2B5EF4-FFF2-40B4-BE49-F238E27FC236}">
                    <a16:creationId xmlns:a16="http://schemas.microsoft.com/office/drawing/2014/main" id="{CDFD65B5-9909-4996-90D3-EBC53415E635}"/>
                  </a:ext>
                </a:extLst>
              </p:cNvPr>
              <p:cNvGrpSpPr/>
              <p:nvPr/>
            </p:nvGrpSpPr>
            <p:grpSpPr>
              <a:xfrm>
                <a:off x="4288510" y="0"/>
                <a:ext cx="2483097" cy="1880774"/>
                <a:chOff x="4288510" y="0"/>
                <a:chExt cx="2483097" cy="1880774"/>
              </a:xfrm>
            </p:grpSpPr>
            <p:sp>
              <p:nvSpPr>
                <p:cNvPr id="84" name="Freeform: Shape 80">
                  <a:extLst>
                    <a:ext uri="{FF2B5EF4-FFF2-40B4-BE49-F238E27FC236}">
                      <a16:creationId xmlns:a16="http://schemas.microsoft.com/office/drawing/2014/main" id="{E1BDFD6B-3523-485A-BC55-74A098CC3AEA}"/>
                    </a:ext>
                  </a:extLst>
                </p:cNvPr>
                <p:cNvSpPr/>
                <p:nvPr/>
              </p:nvSpPr>
              <p:spPr>
                <a:xfrm>
                  <a:off x="6129813" y="738949"/>
                  <a:ext cx="641794" cy="666940"/>
                </a:xfrm>
                <a:custGeom>
                  <a:avLst/>
                  <a:gdLst>
                    <a:gd name="connsiteX0" fmla="*/ 641795 w 641794"/>
                    <a:gd name="connsiteY0" fmla="*/ 276987 h 666940"/>
                    <a:gd name="connsiteX1" fmla="*/ 641795 w 641794"/>
                    <a:gd name="connsiteY1" fmla="*/ 576643 h 666940"/>
                    <a:gd name="connsiteX2" fmla="*/ 589502 w 641794"/>
                    <a:gd name="connsiteY2" fmla="*/ 649129 h 666940"/>
                    <a:gd name="connsiteX3" fmla="*/ 536067 w 641794"/>
                    <a:gd name="connsiteY3" fmla="*/ 666941 h 666940"/>
                    <a:gd name="connsiteX4" fmla="*/ 0 w 641794"/>
                    <a:gd name="connsiteY4" fmla="*/ 0 h 666940"/>
                    <a:gd name="connsiteX5" fmla="*/ 590360 w 641794"/>
                    <a:gd name="connsiteY5" fmla="*/ 204692 h 666940"/>
                    <a:gd name="connsiteX6" fmla="*/ 641699 w 641794"/>
                    <a:gd name="connsiteY6" fmla="*/ 276892 h 6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794" h="666940">
                      <a:moveTo>
                        <a:pt x="641795" y="276987"/>
                      </a:moveTo>
                      <a:lnTo>
                        <a:pt x="641795" y="576643"/>
                      </a:lnTo>
                      <a:cubicBezTo>
                        <a:pt x="641795" y="609505"/>
                        <a:pt x="620744" y="638747"/>
                        <a:pt x="589502" y="649129"/>
                      </a:cubicBezTo>
                      <a:lnTo>
                        <a:pt x="536067" y="666941"/>
                      </a:lnTo>
                      <a:lnTo>
                        <a:pt x="0" y="0"/>
                      </a:lnTo>
                      <a:lnTo>
                        <a:pt x="590360" y="204692"/>
                      </a:lnTo>
                      <a:cubicBezTo>
                        <a:pt x="621125" y="215360"/>
                        <a:pt x="641699" y="244316"/>
                        <a:pt x="641699" y="276892"/>
                      </a:cubicBezTo>
                      <a:close/>
                    </a:path>
                  </a:pathLst>
                </a:custGeom>
                <a:solidFill>
                  <a:srgbClr val="4CC4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5" name="Freeform: Shape 81">
                  <a:extLst>
                    <a:ext uri="{FF2B5EF4-FFF2-40B4-BE49-F238E27FC236}">
                      <a16:creationId xmlns:a16="http://schemas.microsoft.com/office/drawing/2014/main" id="{ABC5DE6C-5160-454D-84A8-7873C25A578A}"/>
                    </a:ext>
                  </a:extLst>
                </p:cNvPr>
                <p:cNvSpPr/>
                <p:nvPr/>
              </p:nvSpPr>
              <p:spPr>
                <a:xfrm>
                  <a:off x="5744146" y="605218"/>
                  <a:ext cx="921734" cy="1108138"/>
                </a:xfrm>
                <a:custGeom>
                  <a:avLst/>
                  <a:gdLst>
                    <a:gd name="connsiteX0" fmla="*/ 385667 w 921734"/>
                    <a:gd name="connsiteY0" fmla="*/ 133731 h 1108138"/>
                    <a:gd name="connsiteX1" fmla="*/ 921734 w 921734"/>
                    <a:gd name="connsiteY1" fmla="*/ 800672 h 1108138"/>
                    <a:gd name="connsiteX2" fmla="*/ 0 w 921734"/>
                    <a:gd name="connsiteY2" fmla="*/ 1108139 h 1108138"/>
                    <a:gd name="connsiteX3" fmla="*/ 0 w 921734"/>
                    <a:gd name="connsiteY3" fmla="*/ 0 h 1108138"/>
                    <a:gd name="connsiteX4" fmla="*/ 385667 w 921734"/>
                    <a:gd name="connsiteY4" fmla="*/ 133731 h 11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734" h="1108138">
                      <a:moveTo>
                        <a:pt x="385667" y="133731"/>
                      </a:moveTo>
                      <a:lnTo>
                        <a:pt x="921734" y="800672"/>
                      </a:lnTo>
                      <a:lnTo>
                        <a:pt x="0" y="1108139"/>
                      </a:lnTo>
                      <a:lnTo>
                        <a:pt x="0" y="0"/>
                      </a:lnTo>
                      <a:lnTo>
                        <a:pt x="385667" y="133731"/>
                      </a:lnTo>
                      <a:close/>
                    </a:path>
                  </a:pathLst>
                </a:custGeom>
                <a:solidFill>
                  <a:srgbClr val="2633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6" name="Freeform: Shape 82">
                  <a:extLst>
                    <a:ext uri="{FF2B5EF4-FFF2-40B4-BE49-F238E27FC236}">
                      <a16:creationId xmlns:a16="http://schemas.microsoft.com/office/drawing/2014/main" id="{2D90BF94-AECB-4F90-AAF8-ED03D1F7826C}"/>
                    </a:ext>
                  </a:extLst>
                </p:cNvPr>
                <p:cNvSpPr/>
                <p:nvPr/>
              </p:nvSpPr>
              <p:spPr>
                <a:xfrm>
                  <a:off x="5744146" y="259080"/>
                  <a:ext cx="385667" cy="479869"/>
                </a:xfrm>
                <a:custGeom>
                  <a:avLst/>
                  <a:gdLst>
                    <a:gd name="connsiteX0" fmla="*/ 0 w 385667"/>
                    <a:gd name="connsiteY0" fmla="*/ 0 h 479869"/>
                    <a:gd name="connsiteX1" fmla="*/ 385667 w 385667"/>
                    <a:gd name="connsiteY1" fmla="*/ 479870 h 479869"/>
                    <a:gd name="connsiteX2" fmla="*/ 0 w 385667"/>
                    <a:gd name="connsiteY2" fmla="*/ 346139 h 479869"/>
                    <a:gd name="connsiteX3" fmla="*/ 0 w 385667"/>
                    <a:gd name="connsiteY3" fmla="*/ 0 h 479869"/>
                  </a:gdLst>
                  <a:ahLst/>
                  <a:cxnLst>
                    <a:cxn ang="0">
                      <a:pos x="connsiteX0" y="connsiteY0"/>
                    </a:cxn>
                    <a:cxn ang="0">
                      <a:pos x="connsiteX1" y="connsiteY1"/>
                    </a:cxn>
                    <a:cxn ang="0">
                      <a:pos x="connsiteX2" y="connsiteY2"/>
                    </a:cxn>
                    <a:cxn ang="0">
                      <a:pos x="connsiteX3" y="connsiteY3"/>
                    </a:cxn>
                  </a:cxnLst>
                  <a:rect l="l" t="t" r="r" b="b"/>
                  <a:pathLst>
                    <a:path w="385667" h="479869">
                      <a:moveTo>
                        <a:pt x="0" y="0"/>
                      </a:moveTo>
                      <a:lnTo>
                        <a:pt x="385667" y="479870"/>
                      </a:lnTo>
                      <a:lnTo>
                        <a:pt x="0" y="346139"/>
                      </a:lnTo>
                      <a:lnTo>
                        <a:pt x="0" y="0"/>
                      </a:lnTo>
                      <a:close/>
                    </a:path>
                  </a:pathLst>
                </a:custGeom>
                <a:solidFill>
                  <a:srgbClr val="8142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7" name="Freeform: Shape 83">
                  <a:extLst>
                    <a:ext uri="{FF2B5EF4-FFF2-40B4-BE49-F238E27FC236}">
                      <a16:creationId xmlns:a16="http://schemas.microsoft.com/office/drawing/2014/main" id="{71AB19C7-2638-41F0-AC7B-99F77174B79C}"/>
                    </a:ext>
                  </a:extLst>
                </p:cNvPr>
                <p:cNvSpPr/>
                <p:nvPr/>
              </p:nvSpPr>
              <p:spPr>
                <a:xfrm>
                  <a:off x="5162073" y="403383"/>
                  <a:ext cx="582072" cy="1309973"/>
                </a:xfrm>
                <a:custGeom>
                  <a:avLst/>
                  <a:gdLst>
                    <a:gd name="connsiteX0" fmla="*/ 582073 w 582072"/>
                    <a:gd name="connsiteY0" fmla="*/ 201835 h 1309973"/>
                    <a:gd name="connsiteX1" fmla="*/ 582073 w 582072"/>
                    <a:gd name="connsiteY1" fmla="*/ 1309973 h 1309973"/>
                    <a:gd name="connsiteX2" fmla="*/ 206978 w 582072"/>
                    <a:gd name="connsiteY2" fmla="*/ 1211866 h 1309973"/>
                    <a:gd name="connsiteX3" fmla="*/ 0 w 582072"/>
                    <a:gd name="connsiteY3" fmla="*/ 919924 h 1309973"/>
                    <a:gd name="connsiteX4" fmla="*/ 0 w 582072"/>
                    <a:gd name="connsiteY4" fmla="*/ 0 h 1309973"/>
                    <a:gd name="connsiteX5" fmla="*/ 0 w 582072"/>
                    <a:gd name="connsiteY5" fmla="*/ 0 h 1309973"/>
                    <a:gd name="connsiteX6" fmla="*/ 95 w 582072"/>
                    <a:gd name="connsiteY6" fmla="*/ 0 h 1309973"/>
                    <a:gd name="connsiteX7" fmla="*/ 582073 w 582072"/>
                    <a:gd name="connsiteY7" fmla="*/ 201835 h 13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072" h="1309973">
                      <a:moveTo>
                        <a:pt x="582073" y="201835"/>
                      </a:moveTo>
                      <a:lnTo>
                        <a:pt x="582073" y="1309973"/>
                      </a:lnTo>
                      <a:lnTo>
                        <a:pt x="206978" y="1211866"/>
                      </a:lnTo>
                      <a:lnTo>
                        <a:pt x="0" y="919924"/>
                      </a:lnTo>
                      <a:lnTo>
                        <a:pt x="0" y="0"/>
                      </a:lnTo>
                      <a:lnTo>
                        <a:pt x="0" y="0"/>
                      </a:lnTo>
                      <a:lnTo>
                        <a:pt x="95" y="0"/>
                      </a:lnTo>
                      <a:lnTo>
                        <a:pt x="582073" y="20183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8" name="Freeform: Shape 84">
                  <a:extLst>
                    <a:ext uri="{FF2B5EF4-FFF2-40B4-BE49-F238E27FC236}">
                      <a16:creationId xmlns:a16="http://schemas.microsoft.com/office/drawing/2014/main" id="{BA47FEEB-B7D3-47F5-9828-AFFFD32BCB42}"/>
                    </a:ext>
                  </a:extLst>
                </p:cNvPr>
                <p:cNvSpPr/>
                <p:nvPr/>
              </p:nvSpPr>
              <p:spPr>
                <a:xfrm>
                  <a:off x="5162169" y="259080"/>
                  <a:ext cx="581977" cy="346138"/>
                </a:xfrm>
                <a:custGeom>
                  <a:avLst/>
                  <a:gdLst>
                    <a:gd name="connsiteX0" fmla="*/ 581977 w 581977"/>
                    <a:gd name="connsiteY0" fmla="*/ 0 h 346138"/>
                    <a:gd name="connsiteX1" fmla="*/ 581977 w 581977"/>
                    <a:gd name="connsiteY1" fmla="*/ 346139 h 346138"/>
                    <a:gd name="connsiteX2" fmla="*/ 0 w 581977"/>
                    <a:gd name="connsiteY2" fmla="*/ 144304 h 346138"/>
                    <a:gd name="connsiteX3" fmla="*/ 581977 w 581977"/>
                    <a:gd name="connsiteY3" fmla="*/ 0 h 346138"/>
                    <a:gd name="connsiteX4" fmla="*/ 581977 w 581977"/>
                    <a:gd name="connsiteY4" fmla="*/ 0 h 346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77" h="346138">
                      <a:moveTo>
                        <a:pt x="581977" y="0"/>
                      </a:moveTo>
                      <a:lnTo>
                        <a:pt x="581977" y="346139"/>
                      </a:lnTo>
                      <a:lnTo>
                        <a:pt x="0" y="144304"/>
                      </a:lnTo>
                      <a:lnTo>
                        <a:pt x="581977" y="0"/>
                      </a:lnTo>
                      <a:lnTo>
                        <a:pt x="581977" y="0"/>
                      </a:lnTo>
                      <a:close/>
                    </a:path>
                  </a:pathLst>
                </a:custGeom>
                <a:solidFill>
                  <a:srgbClr val="1035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9" name="Freeform: Shape 85">
                  <a:extLst>
                    <a:ext uri="{FF2B5EF4-FFF2-40B4-BE49-F238E27FC236}">
                      <a16:creationId xmlns:a16="http://schemas.microsoft.com/office/drawing/2014/main" id="{014752EA-A3B3-4BA4-B647-517ABE9C4D5E}"/>
                    </a:ext>
                  </a:extLst>
                </p:cNvPr>
                <p:cNvSpPr/>
                <p:nvPr/>
              </p:nvSpPr>
              <p:spPr>
                <a:xfrm>
                  <a:off x="4288510" y="0"/>
                  <a:ext cx="1455636" cy="540924"/>
                </a:xfrm>
                <a:custGeom>
                  <a:avLst/>
                  <a:gdLst>
                    <a:gd name="connsiteX0" fmla="*/ 1455636 w 1455636"/>
                    <a:gd name="connsiteY0" fmla="*/ 259080 h 540924"/>
                    <a:gd name="connsiteX1" fmla="*/ 873659 w 1455636"/>
                    <a:gd name="connsiteY1" fmla="*/ 403384 h 540924"/>
                    <a:gd name="connsiteX2" fmla="*/ 873659 w 1455636"/>
                    <a:gd name="connsiteY2" fmla="*/ 403384 h 540924"/>
                    <a:gd name="connsiteX3" fmla="*/ 319209 w 1455636"/>
                    <a:gd name="connsiteY3" fmla="*/ 540925 h 540924"/>
                    <a:gd name="connsiteX4" fmla="*/ 12789 w 1455636"/>
                    <a:gd name="connsiteY4" fmla="*/ 108585 h 540924"/>
                    <a:gd name="connsiteX5" fmla="*/ 68892 w 1455636"/>
                    <a:gd name="connsiteY5" fmla="*/ 0 h 540924"/>
                    <a:gd name="connsiteX6" fmla="*/ 1192460 w 1455636"/>
                    <a:gd name="connsiteY6" fmla="*/ 0 h 540924"/>
                    <a:gd name="connsiteX7" fmla="*/ 1281805 w 1455636"/>
                    <a:gd name="connsiteY7" fmla="*/ 42767 h 540924"/>
                    <a:gd name="connsiteX8" fmla="*/ 1455636 w 1455636"/>
                    <a:gd name="connsiteY8" fmla="*/ 259080 h 54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636" h="540924">
                      <a:moveTo>
                        <a:pt x="1455636" y="259080"/>
                      </a:moveTo>
                      <a:lnTo>
                        <a:pt x="873659" y="403384"/>
                      </a:lnTo>
                      <a:lnTo>
                        <a:pt x="873659" y="403384"/>
                      </a:lnTo>
                      <a:cubicBezTo>
                        <a:pt x="873659" y="403384"/>
                        <a:pt x="319209" y="540925"/>
                        <a:pt x="319209" y="540925"/>
                      </a:cubicBezTo>
                      <a:lnTo>
                        <a:pt x="12789" y="108585"/>
                      </a:lnTo>
                      <a:cubicBezTo>
                        <a:pt x="-19500" y="63056"/>
                        <a:pt x="13075" y="0"/>
                        <a:pt x="68892" y="0"/>
                      </a:cubicBezTo>
                      <a:lnTo>
                        <a:pt x="1192460" y="0"/>
                      </a:lnTo>
                      <a:cubicBezTo>
                        <a:pt x="1227227" y="0"/>
                        <a:pt x="1260088" y="15716"/>
                        <a:pt x="1281805" y="42767"/>
                      </a:cubicBezTo>
                      <a:lnTo>
                        <a:pt x="1455636" y="259080"/>
                      </a:lnTo>
                      <a:close/>
                    </a:path>
                  </a:pathLst>
                </a:custGeom>
                <a:solidFill>
                  <a:srgbClr val="8142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90" name="Freeform: Shape 86">
                  <a:extLst>
                    <a:ext uri="{FF2B5EF4-FFF2-40B4-BE49-F238E27FC236}">
                      <a16:creationId xmlns:a16="http://schemas.microsoft.com/office/drawing/2014/main" id="{AE3E2E73-8DE8-41BA-91FA-0B7E2B1EF7DE}"/>
                    </a:ext>
                  </a:extLst>
                </p:cNvPr>
                <p:cNvSpPr/>
                <p:nvPr/>
              </p:nvSpPr>
              <p:spPr>
                <a:xfrm>
                  <a:off x="5369051" y="1615249"/>
                  <a:ext cx="375094" cy="180498"/>
                </a:xfrm>
                <a:custGeom>
                  <a:avLst/>
                  <a:gdLst>
                    <a:gd name="connsiteX0" fmla="*/ 375095 w 375094"/>
                    <a:gd name="connsiteY0" fmla="*/ 98108 h 180498"/>
                    <a:gd name="connsiteX1" fmla="*/ 127921 w 375094"/>
                    <a:gd name="connsiteY1" fmla="*/ 180499 h 180498"/>
                    <a:gd name="connsiteX2" fmla="*/ 0 w 375094"/>
                    <a:gd name="connsiteY2" fmla="*/ 0 h 180498"/>
                    <a:gd name="connsiteX3" fmla="*/ 375095 w 375094"/>
                    <a:gd name="connsiteY3" fmla="*/ 98108 h 180498"/>
                  </a:gdLst>
                  <a:ahLst/>
                  <a:cxnLst>
                    <a:cxn ang="0">
                      <a:pos x="connsiteX0" y="connsiteY0"/>
                    </a:cxn>
                    <a:cxn ang="0">
                      <a:pos x="connsiteX1" y="connsiteY1"/>
                    </a:cxn>
                    <a:cxn ang="0">
                      <a:pos x="connsiteX2" y="connsiteY2"/>
                    </a:cxn>
                    <a:cxn ang="0">
                      <a:pos x="connsiteX3" y="connsiteY3"/>
                    </a:cxn>
                  </a:cxnLst>
                  <a:rect l="l" t="t" r="r" b="b"/>
                  <a:pathLst>
                    <a:path w="375094" h="180498">
                      <a:moveTo>
                        <a:pt x="375095" y="98108"/>
                      </a:moveTo>
                      <a:lnTo>
                        <a:pt x="127921" y="180499"/>
                      </a:lnTo>
                      <a:lnTo>
                        <a:pt x="0" y="0"/>
                      </a:lnTo>
                      <a:lnTo>
                        <a:pt x="375095" y="98108"/>
                      </a:lnTo>
                      <a:close/>
                    </a:path>
                  </a:pathLst>
                </a:custGeom>
                <a:solidFill>
                  <a:srgbClr val="2633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91" name="Freeform: Shape 87">
                  <a:extLst>
                    <a:ext uri="{FF2B5EF4-FFF2-40B4-BE49-F238E27FC236}">
                      <a16:creationId xmlns:a16="http://schemas.microsoft.com/office/drawing/2014/main" id="{6BF53C0D-4A16-4C1E-9157-8564FAC39938}"/>
                    </a:ext>
                  </a:extLst>
                </p:cNvPr>
                <p:cNvSpPr/>
                <p:nvPr/>
              </p:nvSpPr>
              <p:spPr>
                <a:xfrm>
                  <a:off x="5162073" y="1561147"/>
                  <a:ext cx="334898" cy="319627"/>
                </a:xfrm>
                <a:custGeom>
                  <a:avLst/>
                  <a:gdLst>
                    <a:gd name="connsiteX0" fmla="*/ 206978 w 334898"/>
                    <a:gd name="connsiteY0" fmla="*/ 54102 h 319627"/>
                    <a:gd name="connsiteX1" fmla="*/ 334899 w 334898"/>
                    <a:gd name="connsiteY1" fmla="*/ 234601 h 319627"/>
                    <a:gd name="connsiteX2" fmla="*/ 90583 w 334898"/>
                    <a:gd name="connsiteY2" fmla="*/ 316040 h 319627"/>
                    <a:gd name="connsiteX3" fmla="*/ 0 w 334898"/>
                    <a:gd name="connsiteY3" fmla="*/ 250793 h 319627"/>
                    <a:gd name="connsiteX4" fmla="*/ 0 w 334898"/>
                    <a:gd name="connsiteY4" fmla="*/ 0 h 319627"/>
                    <a:gd name="connsiteX5" fmla="*/ 206883 w 334898"/>
                    <a:gd name="connsiteY5" fmla="*/ 54102 h 31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98" h="319627">
                      <a:moveTo>
                        <a:pt x="206978" y="54102"/>
                      </a:moveTo>
                      <a:lnTo>
                        <a:pt x="334899" y="234601"/>
                      </a:lnTo>
                      <a:lnTo>
                        <a:pt x="90583" y="316040"/>
                      </a:lnTo>
                      <a:cubicBezTo>
                        <a:pt x="46006" y="330899"/>
                        <a:pt x="0" y="297752"/>
                        <a:pt x="0" y="250793"/>
                      </a:cubicBezTo>
                      <a:lnTo>
                        <a:pt x="0" y="0"/>
                      </a:lnTo>
                      <a:lnTo>
                        <a:pt x="206883" y="54102"/>
                      </a:lnTo>
                      <a:close/>
                    </a:path>
                  </a:pathLst>
                </a:custGeom>
                <a:solidFill>
                  <a:srgbClr val="4CC4FF"/>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92" name="Freeform: Shape 88">
                  <a:extLst>
                    <a:ext uri="{FF2B5EF4-FFF2-40B4-BE49-F238E27FC236}">
                      <a16:creationId xmlns:a16="http://schemas.microsoft.com/office/drawing/2014/main" id="{2AAE56F4-93A8-491D-AE4F-AB271DBE6158}"/>
                    </a:ext>
                  </a:extLst>
                </p:cNvPr>
                <p:cNvSpPr/>
                <p:nvPr/>
              </p:nvSpPr>
              <p:spPr>
                <a:xfrm>
                  <a:off x="5162073" y="1323308"/>
                  <a:ext cx="206978" cy="291941"/>
                </a:xfrm>
                <a:custGeom>
                  <a:avLst/>
                  <a:gdLst>
                    <a:gd name="connsiteX0" fmla="*/ 0 w 206978"/>
                    <a:gd name="connsiteY0" fmla="*/ 0 h 291941"/>
                    <a:gd name="connsiteX1" fmla="*/ 206978 w 206978"/>
                    <a:gd name="connsiteY1" fmla="*/ 291941 h 291941"/>
                    <a:gd name="connsiteX2" fmla="*/ 0 w 206978"/>
                    <a:gd name="connsiteY2" fmla="*/ 237839 h 291941"/>
                    <a:gd name="connsiteX3" fmla="*/ 0 w 206978"/>
                    <a:gd name="connsiteY3" fmla="*/ 0 h 291941"/>
                  </a:gdLst>
                  <a:ahLst/>
                  <a:cxnLst>
                    <a:cxn ang="0">
                      <a:pos x="connsiteX0" y="connsiteY0"/>
                    </a:cxn>
                    <a:cxn ang="0">
                      <a:pos x="connsiteX1" y="connsiteY1"/>
                    </a:cxn>
                    <a:cxn ang="0">
                      <a:pos x="connsiteX2" y="connsiteY2"/>
                    </a:cxn>
                    <a:cxn ang="0">
                      <a:pos x="connsiteX3" y="connsiteY3"/>
                    </a:cxn>
                  </a:cxnLst>
                  <a:rect l="l" t="t" r="r" b="b"/>
                  <a:pathLst>
                    <a:path w="206978" h="291941">
                      <a:moveTo>
                        <a:pt x="0" y="0"/>
                      </a:moveTo>
                      <a:lnTo>
                        <a:pt x="206978" y="291941"/>
                      </a:lnTo>
                      <a:lnTo>
                        <a:pt x="0" y="237839"/>
                      </a:lnTo>
                      <a:lnTo>
                        <a:pt x="0" y="0"/>
                      </a:lnTo>
                      <a:close/>
                    </a:path>
                  </a:pathLst>
                </a:custGeom>
                <a:solidFill>
                  <a:srgbClr val="0A9D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93" name="Freeform: Shape 89">
                  <a:extLst>
                    <a:ext uri="{FF2B5EF4-FFF2-40B4-BE49-F238E27FC236}">
                      <a16:creationId xmlns:a16="http://schemas.microsoft.com/office/drawing/2014/main" id="{C0D7CC77-8026-49E3-A68B-02DE53FCACF9}"/>
                    </a:ext>
                  </a:extLst>
                </p:cNvPr>
                <p:cNvSpPr/>
                <p:nvPr/>
              </p:nvSpPr>
              <p:spPr>
                <a:xfrm>
                  <a:off x="4607623" y="540924"/>
                  <a:ext cx="554450" cy="1020222"/>
                </a:xfrm>
                <a:custGeom>
                  <a:avLst/>
                  <a:gdLst>
                    <a:gd name="connsiteX0" fmla="*/ 554450 w 554450"/>
                    <a:gd name="connsiteY0" fmla="*/ 782383 h 1020222"/>
                    <a:gd name="connsiteX1" fmla="*/ 554450 w 554450"/>
                    <a:gd name="connsiteY1" fmla="*/ 1020223 h 1020222"/>
                    <a:gd name="connsiteX2" fmla="*/ 57055 w 554450"/>
                    <a:gd name="connsiteY2" fmla="*/ 890111 h 1020222"/>
                    <a:gd name="connsiteX3" fmla="*/ 0 w 554450"/>
                    <a:gd name="connsiteY3" fmla="*/ 816197 h 1020222"/>
                    <a:gd name="connsiteX4" fmla="*/ 0 w 554450"/>
                    <a:gd name="connsiteY4" fmla="*/ 0 h 1020222"/>
                    <a:gd name="connsiteX5" fmla="*/ 554450 w 554450"/>
                    <a:gd name="connsiteY5" fmla="*/ 782383 h 102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450" h="1020222">
                      <a:moveTo>
                        <a:pt x="554450" y="782383"/>
                      </a:moveTo>
                      <a:lnTo>
                        <a:pt x="554450" y="1020223"/>
                      </a:lnTo>
                      <a:lnTo>
                        <a:pt x="57055" y="890111"/>
                      </a:lnTo>
                      <a:cubicBezTo>
                        <a:pt x="23432" y="881348"/>
                        <a:pt x="0" y="850964"/>
                        <a:pt x="0" y="816197"/>
                      </a:cubicBezTo>
                      <a:lnTo>
                        <a:pt x="0" y="0"/>
                      </a:lnTo>
                      <a:lnTo>
                        <a:pt x="554450" y="782383"/>
                      </a:lnTo>
                      <a:close/>
                    </a:path>
                  </a:pathLst>
                </a:custGeom>
                <a:solidFill>
                  <a:srgbClr val="20CC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94" name="Freeform: Shape 90">
                  <a:extLst>
                    <a:ext uri="{FF2B5EF4-FFF2-40B4-BE49-F238E27FC236}">
                      <a16:creationId xmlns:a16="http://schemas.microsoft.com/office/drawing/2014/main" id="{D2F07E1C-46A9-4AD6-AB69-FBE56688483B}"/>
                    </a:ext>
                  </a:extLst>
                </p:cNvPr>
                <p:cNvSpPr/>
                <p:nvPr/>
              </p:nvSpPr>
              <p:spPr>
                <a:xfrm>
                  <a:off x="4607623" y="403383"/>
                  <a:ext cx="554450" cy="919924"/>
                </a:xfrm>
                <a:custGeom>
                  <a:avLst/>
                  <a:gdLst>
                    <a:gd name="connsiteX0" fmla="*/ 554450 w 554450"/>
                    <a:gd name="connsiteY0" fmla="*/ 0 h 919924"/>
                    <a:gd name="connsiteX1" fmla="*/ 554450 w 554450"/>
                    <a:gd name="connsiteY1" fmla="*/ 919924 h 919924"/>
                    <a:gd name="connsiteX2" fmla="*/ 0 w 554450"/>
                    <a:gd name="connsiteY2" fmla="*/ 137541 h 919924"/>
                    <a:gd name="connsiteX3" fmla="*/ 554450 w 554450"/>
                    <a:gd name="connsiteY3" fmla="*/ 0 h 919924"/>
                  </a:gdLst>
                  <a:ahLst/>
                  <a:cxnLst>
                    <a:cxn ang="0">
                      <a:pos x="connsiteX0" y="connsiteY0"/>
                    </a:cxn>
                    <a:cxn ang="0">
                      <a:pos x="connsiteX1" y="connsiteY1"/>
                    </a:cxn>
                    <a:cxn ang="0">
                      <a:pos x="connsiteX2" y="connsiteY2"/>
                    </a:cxn>
                    <a:cxn ang="0">
                      <a:pos x="connsiteX3" y="connsiteY3"/>
                    </a:cxn>
                  </a:cxnLst>
                  <a:rect l="l" t="t" r="r" b="b"/>
                  <a:pathLst>
                    <a:path w="554450" h="919924">
                      <a:moveTo>
                        <a:pt x="554450" y="0"/>
                      </a:moveTo>
                      <a:lnTo>
                        <a:pt x="554450" y="919924"/>
                      </a:lnTo>
                      <a:lnTo>
                        <a:pt x="0" y="137541"/>
                      </a:lnTo>
                      <a:lnTo>
                        <a:pt x="554450" y="0"/>
                      </a:lnTo>
                      <a:close/>
                    </a:path>
                  </a:pathLst>
                </a:custGeom>
                <a:solidFill>
                  <a:srgbClr val="1035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sp>
            <p:nvSpPr>
              <p:cNvPr id="83" name="Freeform: Shape 79">
                <a:extLst>
                  <a:ext uri="{FF2B5EF4-FFF2-40B4-BE49-F238E27FC236}">
                    <a16:creationId xmlns:a16="http://schemas.microsoft.com/office/drawing/2014/main" id="{734EC274-2BC2-43CF-8728-98CE45EB3698}"/>
                  </a:ext>
                </a:extLst>
              </p:cNvPr>
              <p:cNvSpPr/>
              <p:nvPr/>
            </p:nvSpPr>
            <p:spPr>
              <a:xfrm>
                <a:off x="5266944" y="709231"/>
                <a:ext cx="371569" cy="453294"/>
              </a:xfrm>
              <a:custGeom>
                <a:avLst/>
                <a:gdLst>
                  <a:gd name="connsiteX0" fmla="*/ 318325 w 371569"/>
                  <a:gd name="connsiteY0" fmla="*/ 417195 h 453294"/>
                  <a:gd name="connsiteX1" fmla="*/ 324040 w 371569"/>
                  <a:gd name="connsiteY1" fmla="*/ 417767 h 453294"/>
                  <a:gd name="connsiteX2" fmla="*/ 292894 w 371569"/>
                  <a:gd name="connsiteY2" fmla="*/ 451485 h 453294"/>
                  <a:gd name="connsiteX3" fmla="*/ 291274 w 371569"/>
                  <a:gd name="connsiteY3" fmla="*/ 453295 h 453294"/>
                  <a:gd name="connsiteX4" fmla="*/ 282035 w 371569"/>
                  <a:gd name="connsiteY4" fmla="*/ 451390 h 453294"/>
                  <a:gd name="connsiteX5" fmla="*/ 277653 w 371569"/>
                  <a:gd name="connsiteY5" fmla="*/ 450437 h 453294"/>
                  <a:gd name="connsiteX6" fmla="*/ 272034 w 371569"/>
                  <a:gd name="connsiteY6" fmla="*/ 449104 h 453294"/>
                  <a:gd name="connsiteX7" fmla="*/ 268605 w 371569"/>
                  <a:gd name="connsiteY7" fmla="*/ 448246 h 453294"/>
                  <a:gd name="connsiteX8" fmla="*/ 266129 w 371569"/>
                  <a:gd name="connsiteY8" fmla="*/ 447580 h 453294"/>
                  <a:gd name="connsiteX9" fmla="*/ 261271 w 371569"/>
                  <a:gd name="connsiteY9" fmla="*/ 446246 h 453294"/>
                  <a:gd name="connsiteX10" fmla="*/ 254127 w 371569"/>
                  <a:gd name="connsiteY10" fmla="*/ 444056 h 453294"/>
                  <a:gd name="connsiteX11" fmla="*/ 249555 w 371569"/>
                  <a:gd name="connsiteY11" fmla="*/ 442627 h 453294"/>
                  <a:gd name="connsiteX12" fmla="*/ 231743 w 371569"/>
                  <a:gd name="connsiteY12" fmla="*/ 436055 h 453294"/>
                  <a:gd name="connsiteX13" fmla="*/ 227647 w 371569"/>
                  <a:gd name="connsiteY13" fmla="*/ 434340 h 453294"/>
                  <a:gd name="connsiteX14" fmla="*/ 225837 w 371569"/>
                  <a:gd name="connsiteY14" fmla="*/ 433578 h 453294"/>
                  <a:gd name="connsiteX15" fmla="*/ 221551 w 371569"/>
                  <a:gd name="connsiteY15" fmla="*/ 431673 h 453294"/>
                  <a:gd name="connsiteX16" fmla="*/ 216979 w 371569"/>
                  <a:gd name="connsiteY16" fmla="*/ 429578 h 453294"/>
                  <a:gd name="connsiteX17" fmla="*/ 213360 w 371569"/>
                  <a:gd name="connsiteY17" fmla="*/ 427863 h 453294"/>
                  <a:gd name="connsiteX18" fmla="*/ 209740 w 371569"/>
                  <a:gd name="connsiteY18" fmla="*/ 426148 h 453294"/>
                  <a:gd name="connsiteX19" fmla="*/ 204311 w 371569"/>
                  <a:gd name="connsiteY19" fmla="*/ 423291 h 453294"/>
                  <a:gd name="connsiteX20" fmla="*/ 198882 w 371569"/>
                  <a:gd name="connsiteY20" fmla="*/ 420338 h 453294"/>
                  <a:gd name="connsiteX21" fmla="*/ 216312 w 371569"/>
                  <a:gd name="connsiteY21" fmla="*/ 408337 h 453294"/>
                  <a:gd name="connsiteX22" fmla="*/ 229933 w 371569"/>
                  <a:gd name="connsiteY22" fmla="*/ 398812 h 453294"/>
                  <a:gd name="connsiteX23" fmla="*/ 236315 w 371569"/>
                  <a:gd name="connsiteY23" fmla="*/ 394621 h 453294"/>
                  <a:gd name="connsiteX24" fmla="*/ 241554 w 371569"/>
                  <a:gd name="connsiteY24" fmla="*/ 396907 h 453294"/>
                  <a:gd name="connsiteX25" fmla="*/ 251174 w 371569"/>
                  <a:gd name="connsiteY25" fmla="*/ 400812 h 453294"/>
                  <a:gd name="connsiteX26" fmla="*/ 258032 w 371569"/>
                  <a:gd name="connsiteY26" fmla="*/ 403289 h 453294"/>
                  <a:gd name="connsiteX27" fmla="*/ 262128 w 371569"/>
                  <a:gd name="connsiteY27" fmla="*/ 404717 h 453294"/>
                  <a:gd name="connsiteX28" fmla="*/ 266509 w 371569"/>
                  <a:gd name="connsiteY28" fmla="*/ 406146 h 453294"/>
                  <a:gd name="connsiteX29" fmla="*/ 271843 w 371569"/>
                  <a:gd name="connsiteY29" fmla="*/ 407765 h 453294"/>
                  <a:gd name="connsiteX30" fmla="*/ 277558 w 371569"/>
                  <a:gd name="connsiteY30" fmla="*/ 409385 h 453294"/>
                  <a:gd name="connsiteX31" fmla="*/ 296608 w 371569"/>
                  <a:gd name="connsiteY31" fmla="*/ 413861 h 453294"/>
                  <a:gd name="connsiteX32" fmla="*/ 300038 w 371569"/>
                  <a:gd name="connsiteY32" fmla="*/ 414528 h 453294"/>
                  <a:gd name="connsiteX33" fmla="*/ 305085 w 371569"/>
                  <a:gd name="connsiteY33" fmla="*/ 415385 h 453294"/>
                  <a:gd name="connsiteX34" fmla="*/ 310705 w 371569"/>
                  <a:gd name="connsiteY34" fmla="*/ 416243 h 453294"/>
                  <a:gd name="connsiteX35" fmla="*/ 314801 w 371569"/>
                  <a:gd name="connsiteY35" fmla="*/ 416814 h 453294"/>
                  <a:gd name="connsiteX36" fmla="*/ 318325 w 371569"/>
                  <a:gd name="connsiteY36" fmla="*/ 417290 h 453294"/>
                  <a:gd name="connsiteX37" fmla="*/ 206026 w 371569"/>
                  <a:gd name="connsiteY37" fmla="*/ 351377 h 453294"/>
                  <a:gd name="connsiteX38" fmla="*/ 206026 w 371569"/>
                  <a:gd name="connsiteY38" fmla="*/ 139541 h 453294"/>
                  <a:gd name="connsiteX39" fmla="*/ 262890 w 371569"/>
                  <a:gd name="connsiteY39" fmla="*/ 248317 h 453294"/>
                  <a:gd name="connsiteX40" fmla="*/ 296989 w 371569"/>
                  <a:gd name="connsiteY40" fmla="*/ 214789 h 453294"/>
                  <a:gd name="connsiteX41" fmla="*/ 241173 w 371569"/>
                  <a:gd name="connsiteY41" fmla="*/ 118872 h 453294"/>
                  <a:gd name="connsiteX42" fmla="*/ 319849 w 371569"/>
                  <a:gd name="connsiteY42" fmla="*/ 160306 h 453294"/>
                  <a:gd name="connsiteX43" fmla="*/ 322040 w 371569"/>
                  <a:gd name="connsiteY43" fmla="*/ 136017 h 453294"/>
                  <a:gd name="connsiteX44" fmla="*/ 319849 w 371569"/>
                  <a:gd name="connsiteY44" fmla="*/ 111633 h 453294"/>
                  <a:gd name="connsiteX45" fmla="*/ 242411 w 371569"/>
                  <a:gd name="connsiteY45" fmla="*/ 77819 h 453294"/>
                  <a:gd name="connsiteX46" fmla="*/ 291084 w 371569"/>
                  <a:gd name="connsiteY46" fmla="*/ 49625 h 453294"/>
                  <a:gd name="connsiteX47" fmla="*/ 259175 w 371569"/>
                  <a:gd name="connsiteY47" fmla="*/ 21336 h 453294"/>
                  <a:gd name="connsiteX48" fmla="*/ 205930 w 371569"/>
                  <a:gd name="connsiteY48" fmla="*/ 54197 h 453294"/>
                  <a:gd name="connsiteX49" fmla="*/ 205930 w 371569"/>
                  <a:gd name="connsiteY49" fmla="*/ 6287 h 453294"/>
                  <a:gd name="connsiteX50" fmla="*/ 205930 w 371569"/>
                  <a:gd name="connsiteY50" fmla="*/ 6287 h 453294"/>
                  <a:gd name="connsiteX51" fmla="*/ 205930 w 371569"/>
                  <a:gd name="connsiteY51" fmla="*/ 1429 h 453294"/>
                  <a:gd name="connsiteX52" fmla="*/ 186023 w 371569"/>
                  <a:gd name="connsiteY52" fmla="*/ 0 h 453294"/>
                  <a:gd name="connsiteX53" fmla="*/ 166116 w 371569"/>
                  <a:gd name="connsiteY53" fmla="*/ 1429 h 453294"/>
                  <a:gd name="connsiteX54" fmla="*/ 166116 w 371569"/>
                  <a:gd name="connsiteY54" fmla="*/ 54197 h 453294"/>
                  <a:gd name="connsiteX55" fmla="*/ 112776 w 371569"/>
                  <a:gd name="connsiteY55" fmla="*/ 21336 h 453294"/>
                  <a:gd name="connsiteX56" fmla="*/ 80867 w 371569"/>
                  <a:gd name="connsiteY56" fmla="*/ 49625 h 453294"/>
                  <a:gd name="connsiteX57" fmla="*/ 129540 w 371569"/>
                  <a:gd name="connsiteY57" fmla="*/ 77819 h 453294"/>
                  <a:gd name="connsiteX58" fmla="*/ 52101 w 371569"/>
                  <a:gd name="connsiteY58" fmla="*/ 111633 h 453294"/>
                  <a:gd name="connsiteX59" fmla="*/ 49911 w 371569"/>
                  <a:gd name="connsiteY59" fmla="*/ 136017 h 453294"/>
                  <a:gd name="connsiteX60" fmla="*/ 52006 w 371569"/>
                  <a:gd name="connsiteY60" fmla="*/ 160306 h 453294"/>
                  <a:gd name="connsiteX61" fmla="*/ 130873 w 371569"/>
                  <a:gd name="connsiteY61" fmla="*/ 118777 h 453294"/>
                  <a:gd name="connsiteX62" fmla="*/ 74962 w 371569"/>
                  <a:gd name="connsiteY62" fmla="*/ 214789 h 453294"/>
                  <a:gd name="connsiteX63" fmla="*/ 109061 w 371569"/>
                  <a:gd name="connsiteY63" fmla="*/ 248317 h 453294"/>
                  <a:gd name="connsiteX64" fmla="*/ 165925 w 371569"/>
                  <a:gd name="connsiteY64" fmla="*/ 139541 h 453294"/>
                  <a:gd name="connsiteX65" fmla="*/ 165925 w 371569"/>
                  <a:gd name="connsiteY65" fmla="*/ 351187 h 453294"/>
                  <a:gd name="connsiteX66" fmla="*/ 165925 w 371569"/>
                  <a:gd name="connsiteY66" fmla="*/ 351187 h 453294"/>
                  <a:gd name="connsiteX67" fmla="*/ 165925 w 371569"/>
                  <a:gd name="connsiteY67" fmla="*/ 351377 h 453294"/>
                  <a:gd name="connsiteX68" fmla="*/ 0 w 371569"/>
                  <a:gd name="connsiteY68" fmla="*/ 292132 h 453294"/>
                  <a:gd name="connsiteX69" fmla="*/ 16764 w 371569"/>
                  <a:gd name="connsiteY69" fmla="*/ 317087 h 453294"/>
                  <a:gd name="connsiteX70" fmla="*/ 29813 w 371569"/>
                  <a:gd name="connsiteY70" fmla="*/ 336518 h 453294"/>
                  <a:gd name="connsiteX71" fmla="*/ 149257 w 371569"/>
                  <a:gd name="connsiteY71" fmla="*/ 387953 h 453294"/>
                  <a:gd name="connsiteX72" fmla="*/ 47910 w 371569"/>
                  <a:gd name="connsiteY72" fmla="*/ 417767 h 453294"/>
                  <a:gd name="connsiteX73" fmla="*/ 79057 w 371569"/>
                  <a:gd name="connsiteY73" fmla="*/ 451485 h 453294"/>
                  <a:gd name="connsiteX74" fmla="*/ 80676 w 371569"/>
                  <a:gd name="connsiteY74" fmla="*/ 453295 h 453294"/>
                  <a:gd name="connsiteX75" fmla="*/ 185832 w 371569"/>
                  <a:gd name="connsiteY75" fmla="*/ 412909 h 453294"/>
                  <a:gd name="connsiteX76" fmla="*/ 208312 w 371569"/>
                  <a:gd name="connsiteY76" fmla="*/ 397859 h 453294"/>
                  <a:gd name="connsiteX77" fmla="*/ 222409 w 371569"/>
                  <a:gd name="connsiteY77" fmla="*/ 388048 h 453294"/>
                  <a:gd name="connsiteX78" fmla="*/ 341757 w 371569"/>
                  <a:gd name="connsiteY78" fmla="*/ 336614 h 453294"/>
                  <a:gd name="connsiteX79" fmla="*/ 354806 w 371569"/>
                  <a:gd name="connsiteY79" fmla="*/ 317183 h 453294"/>
                  <a:gd name="connsiteX80" fmla="*/ 371570 w 371569"/>
                  <a:gd name="connsiteY80" fmla="*/ 292227 h 453294"/>
                  <a:gd name="connsiteX81" fmla="*/ 205644 w 371569"/>
                  <a:gd name="connsiteY81" fmla="*/ 351473 h 45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71569" h="453294">
                    <a:moveTo>
                      <a:pt x="318325" y="417195"/>
                    </a:moveTo>
                    <a:cubicBezTo>
                      <a:pt x="320230" y="417481"/>
                      <a:pt x="322136" y="417671"/>
                      <a:pt x="324040" y="417767"/>
                    </a:cubicBezTo>
                    <a:lnTo>
                      <a:pt x="292894" y="451485"/>
                    </a:lnTo>
                    <a:lnTo>
                      <a:pt x="291274" y="453295"/>
                    </a:lnTo>
                    <a:cubicBezTo>
                      <a:pt x="288226" y="452723"/>
                      <a:pt x="285083" y="452057"/>
                      <a:pt x="282035" y="451390"/>
                    </a:cubicBezTo>
                    <a:cubicBezTo>
                      <a:pt x="280606" y="451104"/>
                      <a:pt x="279082" y="450818"/>
                      <a:pt x="277653" y="450437"/>
                    </a:cubicBezTo>
                    <a:cubicBezTo>
                      <a:pt x="275748" y="449961"/>
                      <a:pt x="273939" y="449580"/>
                      <a:pt x="272034" y="449104"/>
                    </a:cubicBezTo>
                    <a:cubicBezTo>
                      <a:pt x="270891" y="448818"/>
                      <a:pt x="269748" y="448532"/>
                      <a:pt x="268605" y="448246"/>
                    </a:cubicBezTo>
                    <a:cubicBezTo>
                      <a:pt x="267748" y="448056"/>
                      <a:pt x="266890" y="447770"/>
                      <a:pt x="266129" y="447580"/>
                    </a:cubicBezTo>
                    <a:cubicBezTo>
                      <a:pt x="264509" y="447104"/>
                      <a:pt x="262890" y="446723"/>
                      <a:pt x="261271" y="446246"/>
                    </a:cubicBezTo>
                    <a:cubicBezTo>
                      <a:pt x="258889" y="445580"/>
                      <a:pt x="256508" y="444818"/>
                      <a:pt x="254127" y="444056"/>
                    </a:cubicBezTo>
                    <a:cubicBezTo>
                      <a:pt x="252603" y="443579"/>
                      <a:pt x="251079" y="443103"/>
                      <a:pt x="249555" y="442627"/>
                    </a:cubicBezTo>
                    <a:cubicBezTo>
                      <a:pt x="243554" y="440627"/>
                      <a:pt x="237648" y="438436"/>
                      <a:pt x="231743" y="436055"/>
                    </a:cubicBezTo>
                    <a:cubicBezTo>
                      <a:pt x="230410" y="435483"/>
                      <a:pt x="228981" y="434912"/>
                      <a:pt x="227647" y="434340"/>
                    </a:cubicBezTo>
                    <a:cubicBezTo>
                      <a:pt x="227076" y="434054"/>
                      <a:pt x="226409" y="433864"/>
                      <a:pt x="225837" y="433578"/>
                    </a:cubicBezTo>
                    <a:cubicBezTo>
                      <a:pt x="224409" y="433007"/>
                      <a:pt x="222980" y="432340"/>
                      <a:pt x="221551" y="431673"/>
                    </a:cubicBezTo>
                    <a:cubicBezTo>
                      <a:pt x="220027" y="431006"/>
                      <a:pt x="218504" y="430340"/>
                      <a:pt x="216979" y="429578"/>
                    </a:cubicBezTo>
                    <a:cubicBezTo>
                      <a:pt x="215741" y="429006"/>
                      <a:pt x="214598" y="428435"/>
                      <a:pt x="213360" y="427863"/>
                    </a:cubicBezTo>
                    <a:cubicBezTo>
                      <a:pt x="212121" y="427292"/>
                      <a:pt x="210978" y="426720"/>
                      <a:pt x="209740" y="426148"/>
                    </a:cubicBezTo>
                    <a:cubicBezTo>
                      <a:pt x="207930" y="425196"/>
                      <a:pt x="206026" y="424244"/>
                      <a:pt x="204311" y="423291"/>
                    </a:cubicBezTo>
                    <a:cubicBezTo>
                      <a:pt x="202501" y="422339"/>
                      <a:pt x="200692" y="421291"/>
                      <a:pt x="198882" y="420338"/>
                    </a:cubicBezTo>
                    <a:cubicBezTo>
                      <a:pt x="204882" y="416528"/>
                      <a:pt x="210693" y="412528"/>
                      <a:pt x="216312" y="408337"/>
                    </a:cubicBezTo>
                    <a:cubicBezTo>
                      <a:pt x="220599" y="405194"/>
                      <a:pt x="225171" y="401955"/>
                      <a:pt x="229933" y="398812"/>
                    </a:cubicBezTo>
                    <a:cubicBezTo>
                      <a:pt x="232029" y="397383"/>
                      <a:pt x="234124" y="395954"/>
                      <a:pt x="236315" y="394621"/>
                    </a:cubicBezTo>
                    <a:cubicBezTo>
                      <a:pt x="238030" y="395383"/>
                      <a:pt x="239744" y="396145"/>
                      <a:pt x="241554" y="396907"/>
                    </a:cubicBezTo>
                    <a:cubicBezTo>
                      <a:pt x="244697" y="398240"/>
                      <a:pt x="247935" y="399574"/>
                      <a:pt x="251174" y="400812"/>
                    </a:cubicBezTo>
                    <a:cubicBezTo>
                      <a:pt x="253460" y="401669"/>
                      <a:pt x="255746" y="402527"/>
                      <a:pt x="258032" y="403289"/>
                    </a:cubicBezTo>
                    <a:cubicBezTo>
                      <a:pt x="259366" y="403765"/>
                      <a:pt x="260795" y="404241"/>
                      <a:pt x="262128" y="404717"/>
                    </a:cubicBezTo>
                    <a:cubicBezTo>
                      <a:pt x="263557" y="405194"/>
                      <a:pt x="265080" y="405670"/>
                      <a:pt x="266509" y="406146"/>
                    </a:cubicBezTo>
                    <a:cubicBezTo>
                      <a:pt x="268224" y="406718"/>
                      <a:pt x="270034" y="407289"/>
                      <a:pt x="271843" y="407765"/>
                    </a:cubicBezTo>
                    <a:cubicBezTo>
                      <a:pt x="273748" y="408337"/>
                      <a:pt x="275654" y="408908"/>
                      <a:pt x="277558" y="409385"/>
                    </a:cubicBezTo>
                    <a:cubicBezTo>
                      <a:pt x="283845" y="411099"/>
                      <a:pt x="290226" y="412528"/>
                      <a:pt x="296608" y="413861"/>
                    </a:cubicBezTo>
                    <a:cubicBezTo>
                      <a:pt x="297751" y="414147"/>
                      <a:pt x="298895" y="414338"/>
                      <a:pt x="300038" y="414528"/>
                    </a:cubicBezTo>
                    <a:cubicBezTo>
                      <a:pt x="301752" y="414909"/>
                      <a:pt x="303371" y="415100"/>
                      <a:pt x="305085" y="415385"/>
                    </a:cubicBezTo>
                    <a:cubicBezTo>
                      <a:pt x="306991" y="415671"/>
                      <a:pt x="308800" y="415957"/>
                      <a:pt x="310705" y="416243"/>
                    </a:cubicBezTo>
                    <a:cubicBezTo>
                      <a:pt x="312039" y="416433"/>
                      <a:pt x="313468" y="416623"/>
                      <a:pt x="314801" y="416814"/>
                    </a:cubicBezTo>
                    <a:cubicBezTo>
                      <a:pt x="315944" y="417005"/>
                      <a:pt x="317087" y="417100"/>
                      <a:pt x="318325" y="417290"/>
                    </a:cubicBezTo>
                    <a:close/>
                    <a:moveTo>
                      <a:pt x="206026" y="351377"/>
                    </a:moveTo>
                    <a:lnTo>
                      <a:pt x="206026" y="139541"/>
                    </a:lnTo>
                    <a:cubicBezTo>
                      <a:pt x="235458" y="170117"/>
                      <a:pt x="259080" y="206978"/>
                      <a:pt x="262890" y="248317"/>
                    </a:cubicBezTo>
                    <a:cubicBezTo>
                      <a:pt x="276130" y="239268"/>
                      <a:pt x="287750" y="227838"/>
                      <a:pt x="296989" y="214789"/>
                    </a:cubicBezTo>
                    <a:cubicBezTo>
                      <a:pt x="287083" y="178594"/>
                      <a:pt x="266223" y="146399"/>
                      <a:pt x="241173" y="118872"/>
                    </a:cubicBezTo>
                    <a:cubicBezTo>
                      <a:pt x="276701" y="129635"/>
                      <a:pt x="304514" y="148304"/>
                      <a:pt x="319849" y="160306"/>
                    </a:cubicBezTo>
                    <a:cubicBezTo>
                      <a:pt x="321278" y="152400"/>
                      <a:pt x="322040" y="144304"/>
                      <a:pt x="322040" y="136017"/>
                    </a:cubicBezTo>
                    <a:cubicBezTo>
                      <a:pt x="322040" y="127730"/>
                      <a:pt x="321278" y="119539"/>
                      <a:pt x="319849" y="111633"/>
                    </a:cubicBezTo>
                    <a:cubicBezTo>
                      <a:pt x="299942" y="99060"/>
                      <a:pt x="273558" y="85725"/>
                      <a:pt x="242411" y="77819"/>
                    </a:cubicBezTo>
                    <a:cubicBezTo>
                      <a:pt x="262794" y="64579"/>
                      <a:pt x="280511" y="55054"/>
                      <a:pt x="291084" y="49625"/>
                    </a:cubicBezTo>
                    <a:cubicBezTo>
                      <a:pt x="282035" y="38576"/>
                      <a:pt x="271272" y="29051"/>
                      <a:pt x="259175" y="21336"/>
                    </a:cubicBezTo>
                    <a:cubicBezTo>
                      <a:pt x="244983" y="29051"/>
                      <a:pt x="226123" y="40100"/>
                      <a:pt x="205930" y="54197"/>
                    </a:cubicBezTo>
                    <a:lnTo>
                      <a:pt x="205930" y="6287"/>
                    </a:lnTo>
                    <a:lnTo>
                      <a:pt x="205930" y="6287"/>
                    </a:lnTo>
                    <a:lnTo>
                      <a:pt x="205930" y="1429"/>
                    </a:lnTo>
                    <a:cubicBezTo>
                      <a:pt x="199454" y="476"/>
                      <a:pt x="192786" y="0"/>
                      <a:pt x="186023" y="0"/>
                    </a:cubicBezTo>
                    <a:cubicBezTo>
                      <a:pt x="179261" y="0"/>
                      <a:pt x="172593" y="476"/>
                      <a:pt x="166116" y="1429"/>
                    </a:cubicBezTo>
                    <a:lnTo>
                      <a:pt x="166116" y="54197"/>
                    </a:lnTo>
                    <a:cubicBezTo>
                      <a:pt x="145828" y="40100"/>
                      <a:pt x="127063" y="29051"/>
                      <a:pt x="112776" y="21336"/>
                    </a:cubicBezTo>
                    <a:cubicBezTo>
                      <a:pt x="100679" y="29051"/>
                      <a:pt x="89916" y="38576"/>
                      <a:pt x="80867" y="49625"/>
                    </a:cubicBezTo>
                    <a:cubicBezTo>
                      <a:pt x="91440" y="55054"/>
                      <a:pt x="109156" y="64579"/>
                      <a:pt x="129540" y="77819"/>
                    </a:cubicBezTo>
                    <a:cubicBezTo>
                      <a:pt x="98393" y="85725"/>
                      <a:pt x="72009" y="99060"/>
                      <a:pt x="52101" y="111633"/>
                    </a:cubicBezTo>
                    <a:cubicBezTo>
                      <a:pt x="50673" y="119539"/>
                      <a:pt x="49911" y="127635"/>
                      <a:pt x="49911" y="136017"/>
                    </a:cubicBezTo>
                    <a:cubicBezTo>
                      <a:pt x="49911" y="144399"/>
                      <a:pt x="50673" y="152400"/>
                      <a:pt x="52006" y="160306"/>
                    </a:cubicBezTo>
                    <a:cubicBezTo>
                      <a:pt x="67342" y="148304"/>
                      <a:pt x="95155" y="129540"/>
                      <a:pt x="130873" y="118777"/>
                    </a:cubicBezTo>
                    <a:cubicBezTo>
                      <a:pt x="105823" y="146304"/>
                      <a:pt x="84867" y="178498"/>
                      <a:pt x="74962" y="214789"/>
                    </a:cubicBezTo>
                    <a:cubicBezTo>
                      <a:pt x="84296" y="227838"/>
                      <a:pt x="95821" y="239268"/>
                      <a:pt x="109061" y="248317"/>
                    </a:cubicBezTo>
                    <a:cubicBezTo>
                      <a:pt x="112871" y="206978"/>
                      <a:pt x="136493" y="170117"/>
                      <a:pt x="165925" y="139541"/>
                    </a:cubicBezTo>
                    <a:lnTo>
                      <a:pt x="165925" y="351187"/>
                    </a:lnTo>
                    <a:lnTo>
                      <a:pt x="165925" y="351187"/>
                    </a:lnTo>
                    <a:lnTo>
                      <a:pt x="165925" y="351377"/>
                    </a:lnTo>
                    <a:cubicBezTo>
                      <a:pt x="124587" y="324612"/>
                      <a:pt x="67723" y="297752"/>
                      <a:pt x="0" y="292132"/>
                    </a:cubicBezTo>
                    <a:lnTo>
                      <a:pt x="16764" y="317087"/>
                    </a:lnTo>
                    <a:lnTo>
                      <a:pt x="29813" y="336518"/>
                    </a:lnTo>
                    <a:cubicBezTo>
                      <a:pt x="77819" y="346329"/>
                      <a:pt x="118586" y="367379"/>
                      <a:pt x="149257" y="387953"/>
                    </a:cubicBezTo>
                    <a:cubicBezTo>
                      <a:pt x="117824" y="404336"/>
                      <a:pt x="83629" y="414433"/>
                      <a:pt x="47910" y="417767"/>
                    </a:cubicBezTo>
                    <a:lnTo>
                      <a:pt x="79057" y="451485"/>
                    </a:lnTo>
                    <a:lnTo>
                      <a:pt x="80676" y="453295"/>
                    </a:lnTo>
                    <a:cubicBezTo>
                      <a:pt x="117920" y="446342"/>
                      <a:pt x="153448" y="432721"/>
                      <a:pt x="185832" y="412909"/>
                    </a:cubicBezTo>
                    <a:cubicBezTo>
                      <a:pt x="193548" y="408242"/>
                      <a:pt x="200977" y="403193"/>
                      <a:pt x="208312" y="397859"/>
                    </a:cubicBezTo>
                    <a:cubicBezTo>
                      <a:pt x="212693" y="394621"/>
                      <a:pt x="217455" y="391287"/>
                      <a:pt x="222409" y="388048"/>
                    </a:cubicBezTo>
                    <a:cubicBezTo>
                      <a:pt x="252984" y="367475"/>
                      <a:pt x="293751" y="346424"/>
                      <a:pt x="341757" y="336614"/>
                    </a:cubicBezTo>
                    <a:lnTo>
                      <a:pt x="354806" y="317183"/>
                    </a:lnTo>
                    <a:lnTo>
                      <a:pt x="371570" y="292227"/>
                    </a:lnTo>
                    <a:cubicBezTo>
                      <a:pt x="303847" y="297847"/>
                      <a:pt x="246983" y="324707"/>
                      <a:pt x="205644" y="351473"/>
                    </a:cubicBezTo>
                    <a:close/>
                  </a:path>
                </a:pathLst>
              </a:custGeom>
              <a:solidFill>
                <a:srgbClr val="F2E5DA"/>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nvGrpSpPr>
            <p:cNvPr id="27" name="Graphic 146">
              <a:extLst>
                <a:ext uri="{FF2B5EF4-FFF2-40B4-BE49-F238E27FC236}">
                  <a16:creationId xmlns:a16="http://schemas.microsoft.com/office/drawing/2014/main" id="{1E182E16-FF8F-48DD-8298-41C2A9CDB4AE}"/>
                </a:ext>
              </a:extLst>
            </p:cNvPr>
            <p:cNvGrpSpPr/>
            <p:nvPr/>
          </p:nvGrpSpPr>
          <p:grpSpPr>
            <a:xfrm>
              <a:off x="0" y="360902"/>
              <a:ext cx="4050791" cy="1344929"/>
              <a:chOff x="0" y="360902"/>
              <a:chExt cx="4050791" cy="1344929"/>
            </a:xfrm>
            <a:solidFill>
              <a:srgbClr val="052976"/>
            </a:solidFill>
          </p:grpSpPr>
          <p:grpSp>
            <p:nvGrpSpPr>
              <p:cNvPr id="28" name="Graphic 146">
                <a:extLst>
                  <a:ext uri="{FF2B5EF4-FFF2-40B4-BE49-F238E27FC236}">
                    <a16:creationId xmlns:a16="http://schemas.microsoft.com/office/drawing/2014/main" id="{6A5D2E1E-270E-429B-B107-41967C35CC2C}"/>
                  </a:ext>
                </a:extLst>
              </p:cNvPr>
              <p:cNvGrpSpPr/>
              <p:nvPr/>
            </p:nvGrpSpPr>
            <p:grpSpPr>
              <a:xfrm>
                <a:off x="0" y="360902"/>
                <a:ext cx="4050791" cy="973169"/>
                <a:chOff x="0" y="360902"/>
                <a:chExt cx="4050791" cy="973169"/>
              </a:xfrm>
              <a:solidFill>
                <a:srgbClr val="052976"/>
              </a:solidFill>
            </p:grpSpPr>
            <p:sp>
              <p:nvSpPr>
                <p:cNvPr id="64" name="Freeform: Shape 60">
                  <a:extLst>
                    <a:ext uri="{FF2B5EF4-FFF2-40B4-BE49-F238E27FC236}">
                      <a16:creationId xmlns:a16="http://schemas.microsoft.com/office/drawing/2014/main" id="{36E20123-A69F-462E-B1BC-CE1DF221C92E}"/>
                    </a:ext>
                  </a:extLst>
                </p:cNvPr>
                <p:cNvSpPr/>
                <p:nvPr/>
              </p:nvSpPr>
              <p:spPr>
                <a:xfrm>
                  <a:off x="3210591" y="736949"/>
                  <a:ext cx="144494" cy="74294"/>
                </a:xfrm>
                <a:custGeom>
                  <a:avLst/>
                  <a:gdLst>
                    <a:gd name="connsiteX0" fmla="*/ 72199 w 144494"/>
                    <a:gd name="connsiteY0" fmla="*/ 35052 h 74294"/>
                    <a:gd name="connsiteX1" fmla="*/ 37147 w 144494"/>
                    <a:gd name="connsiteY1" fmla="*/ 0 h 74294"/>
                    <a:gd name="connsiteX2" fmla="*/ 0 w 144494"/>
                    <a:gd name="connsiteY2" fmla="*/ 37147 h 74294"/>
                    <a:gd name="connsiteX3" fmla="*/ 37147 w 144494"/>
                    <a:gd name="connsiteY3" fmla="*/ 74295 h 74294"/>
                    <a:gd name="connsiteX4" fmla="*/ 72199 w 144494"/>
                    <a:gd name="connsiteY4" fmla="*/ 39243 h 74294"/>
                    <a:gd name="connsiteX5" fmla="*/ 107347 w 144494"/>
                    <a:gd name="connsiteY5" fmla="*/ 74295 h 74294"/>
                    <a:gd name="connsiteX6" fmla="*/ 144494 w 144494"/>
                    <a:gd name="connsiteY6" fmla="*/ 37147 h 74294"/>
                    <a:gd name="connsiteX7" fmla="*/ 107347 w 144494"/>
                    <a:gd name="connsiteY7" fmla="*/ 0 h 74294"/>
                    <a:gd name="connsiteX8" fmla="*/ 72199 w 144494"/>
                    <a:gd name="connsiteY8" fmla="*/ 35052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4">
                      <a:moveTo>
                        <a:pt x="72199" y="35052"/>
                      </a:moveTo>
                      <a:lnTo>
                        <a:pt x="37147" y="0"/>
                      </a:lnTo>
                      <a:lnTo>
                        <a:pt x="0" y="37147"/>
                      </a:lnTo>
                      <a:lnTo>
                        <a:pt x="37147" y="74295"/>
                      </a:lnTo>
                      <a:lnTo>
                        <a:pt x="72199" y="39243"/>
                      </a:lnTo>
                      <a:lnTo>
                        <a:pt x="107347" y="74295"/>
                      </a:lnTo>
                      <a:lnTo>
                        <a:pt x="144494" y="37147"/>
                      </a:lnTo>
                      <a:lnTo>
                        <a:pt x="107347" y="0"/>
                      </a:lnTo>
                      <a:lnTo>
                        <a:pt x="72199" y="35052"/>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5" name="Freeform: Shape 61">
                  <a:extLst>
                    <a:ext uri="{FF2B5EF4-FFF2-40B4-BE49-F238E27FC236}">
                      <a16:creationId xmlns:a16="http://schemas.microsoft.com/office/drawing/2014/main" id="{65A9DE1C-561E-4FE9-9A43-65CD68F06CC1}"/>
                    </a:ext>
                  </a:extLst>
                </p:cNvPr>
                <p:cNvSpPr/>
                <p:nvPr/>
              </p:nvSpPr>
              <p:spPr>
                <a:xfrm>
                  <a:off x="2341625" y="363759"/>
                  <a:ext cx="144494" cy="74295"/>
                </a:xfrm>
                <a:custGeom>
                  <a:avLst/>
                  <a:gdLst>
                    <a:gd name="connsiteX0" fmla="*/ 72200 w 144494"/>
                    <a:gd name="connsiteY0" fmla="*/ 39243 h 74295"/>
                    <a:gd name="connsiteX1" fmla="*/ 107347 w 144494"/>
                    <a:gd name="connsiteY1" fmla="*/ 74295 h 74295"/>
                    <a:gd name="connsiteX2" fmla="*/ 144494 w 144494"/>
                    <a:gd name="connsiteY2" fmla="*/ 37148 h 74295"/>
                    <a:gd name="connsiteX3" fmla="*/ 107347 w 144494"/>
                    <a:gd name="connsiteY3" fmla="*/ 0 h 74295"/>
                    <a:gd name="connsiteX4" fmla="*/ 72200 w 144494"/>
                    <a:gd name="connsiteY4" fmla="*/ 35052 h 74295"/>
                    <a:gd name="connsiteX5" fmla="*/ 37148 w 144494"/>
                    <a:gd name="connsiteY5" fmla="*/ 0 h 74295"/>
                    <a:gd name="connsiteX6" fmla="*/ 0 w 144494"/>
                    <a:gd name="connsiteY6" fmla="*/ 37148 h 74295"/>
                    <a:gd name="connsiteX7" fmla="*/ 37148 w 144494"/>
                    <a:gd name="connsiteY7" fmla="*/ 74295 h 74295"/>
                    <a:gd name="connsiteX8" fmla="*/ 72200 w 144494"/>
                    <a:gd name="connsiteY8" fmla="*/ 3924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00" y="39243"/>
                      </a:moveTo>
                      <a:lnTo>
                        <a:pt x="107347" y="74295"/>
                      </a:lnTo>
                      <a:lnTo>
                        <a:pt x="144494" y="37148"/>
                      </a:lnTo>
                      <a:lnTo>
                        <a:pt x="107347" y="0"/>
                      </a:lnTo>
                      <a:lnTo>
                        <a:pt x="72200" y="35052"/>
                      </a:lnTo>
                      <a:lnTo>
                        <a:pt x="37148" y="0"/>
                      </a:lnTo>
                      <a:lnTo>
                        <a:pt x="0" y="37148"/>
                      </a:lnTo>
                      <a:lnTo>
                        <a:pt x="37148" y="74295"/>
                      </a:lnTo>
                      <a:lnTo>
                        <a:pt x="72200" y="3924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6" name="Freeform: Shape 62">
                  <a:extLst>
                    <a:ext uri="{FF2B5EF4-FFF2-40B4-BE49-F238E27FC236}">
                      <a16:creationId xmlns:a16="http://schemas.microsoft.com/office/drawing/2014/main" id="{FCC14025-FFC7-48A3-ACC9-A21181E7CDDD}"/>
                    </a:ext>
                  </a:extLst>
                </p:cNvPr>
                <p:cNvSpPr/>
                <p:nvPr/>
              </p:nvSpPr>
              <p:spPr>
                <a:xfrm>
                  <a:off x="3065144" y="374237"/>
                  <a:ext cx="89820" cy="78105"/>
                </a:xfrm>
                <a:custGeom>
                  <a:avLst/>
                  <a:gdLst>
                    <a:gd name="connsiteX0" fmla="*/ 89630 w 89820"/>
                    <a:gd name="connsiteY0" fmla="*/ 56483 h 78105"/>
                    <a:gd name="connsiteX1" fmla="*/ 59055 w 89820"/>
                    <a:gd name="connsiteY1" fmla="*/ 56483 h 78105"/>
                    <a:gd name="connsiteX2" fmla="*/ 39338 w 89820"/>
                    <a:gd name="connsiteY2" fmla="*/ 38957 h 78105"/>
                    <a:gd name="connsiteX3" fmla="*/ 60484 w 89820"/>
                    <a:gd name="connsiteY3" fmla="*/ 22479 h 78105"/>
                    <a:gd name="connsiteX4" fmla="*/ 81629 w 89820"/>
                    <a:gd name="connsiteY4" fmla="*/ 24765 h 78105"/>
                    <a:gd name="connsiteX5" fmla="*/ 82106 w 89820"/>
                    <a:gd name="connsiteY5" fmla="*/ 2667 h 78105"/>
                    <a:gd name="connsiteX6" fmla="*/ 52483 w 89820"/>
                    <a:gd name="connsiteY6" fmla="*/ 0 h 78105"/>
                    <a:gd name="connsiteX7" fmla="*/ 7620 w 89820"/>
                    <a:gd name="connsiteY7" fmla="*/ 34099 h 78105"/>
                    <a:gd name="connsiteX8" fmla="*/ 15240 w 89820"/>
                    <a:gd name="connsiteY8" fmla="*/ 56578 h 78105"/>
                    <a:gd name="connsiteX9" fmla="*/ 0 w 89820"/>
                    <a:gd name="connsiteY9" fmla="*/ 56578 h 78105"/>
                    <a:gd name="connsiteX10" fmla="*/ 0 w 89820"/>
                    <a:gd name="connsiteY10" fmla="*/ 78105 h 78105"/>
                    <a:gd name="connsiteX11" fmla="*/ 89821 w 89820"/>
                    <a:gd name="connsiteY11" fmla="*/ 78105 h 78105"/>
                    <a:gd name="connsiteX12" fmla="*/ 89821 w 89820"/>
                    <a:gd name="connsiteY12" fmla="*/ 56578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20" h="78105">
                      <a:moveTo>
                        <a:pt x="89630" y="56483"/>
                      </a:moveTo>
                      <a:lnTo>
                        <a:pt x="59055" y="56483"/>
                      </a:lnTo>
                      <a:cubicBezTo>
                        <a:pt x="43339" y="56483"/>
                        <a:pt x="39338" y="48863"/>
                        <a:pt x="39338" y="38957"/>
                      </a:cubicBezTo>
                      <a:cubicBezTo>
                        <a:pt x="39338" y="27718"/>
                        <a:pt x="45149" y="22479"/>
                        <a:pt x="60484" y="22479"/>
                      </a:cubicBezTo>
                      <a:cubicBezTo>
                        <a:pt x="66294" y="22479"/>
                        <a:pt x="73914" y="23336"/>
                        <a:pt x="81629" y="24765"/>
                      </a:cubicBezTo>
                      <a:lnTo>
                        <a:pt x="82106" y="2667"/>
                      </a:lnTo>
                      <a:cubicBezTo>
                        <a:pt x="71819" y="1333"/>
                        <a:pt x="61436" y="0"/>
                        <a:pt x="52483" y="0"/>
                      </a:cubicBezTo>
                      <a:cubicBezTo>
                        <a:pt x="24194" y="0"/>
                        <a:pt x="7620" y="11240"/>
                        <a:pt x="7620" y="34099"/>
                      </a:cubicBezTo>
                      <a:cubicBezTo>
                        <a:pt x="7620" y="42672"/>
                        <a:pt x="9906" y="50673"/>
                        <a:pt x="15240" y="56578"/>
                      </a:cubicBezTo>
                      <a:lnTo>
                        <a:pt x="0" y="56578"/>
                      </a:lnTo>
                      <a:lnTo>
                        <a:pt x="0" y="78105"/>
                      </a:lnTo>
                      <a:lnTo>
                        <a:pt x="89821" y="78105"/>
                      </a:lnTo>
                      <a:lnTo>
                        <a:pt x="89821" y="56578"/>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7" name="Freeform: Shape 63">
                  <a:extLst>
                    <a:ext uri="{FF2B5EF4-FFF2-40B4-BE49-F238E27FC236}">
                      <a16:creationId xmlns:a16="http://schemas.microsoft.com/office/drawing/2014/main" id="{53FB1089-29B0-4A93-A966-B6F1679D8056}"/>
                    </a:ext>
                  </a:extLst>
                </p:cNvPr>
                <p:cNvSpPr/>
                <p:nvPr/>
              </p:nvSpPr>
              <p:spPr>
                <a:xfrm>
                  <a:off x="2319432" y="362616"/>
                  <a:ext cx="1604676" cy="330612"/>
                </a:xfrm>
                <a:custGeom>
                  <a:avLst/>
                  <a:gdLst>
                    <a:gd name="connsiteX0" fmla="*/ 92297 w 1604676"/>
                    <a:gd name="connsiteY0" fmla="*/ 330613 h 330612"/>
                    <a:gd name="connsiteX1" fmla="*/ 170879 w 1604676"/>
                    <a:gd name="connsiteY1" fmla="*/ 309086 h 330612"/>
                    <a:gd name="connsiteX2" fmla="*/ 218027 w 1604676"/>
                    <a:gd name="connsiteY2" fmla="*/ 327946 h 330612"/>
                    <a:gd name="connsiteX3" fmla="*/ 749141 w 1604676"/>
                    <a:gd name="connsiteY3" fmla="*/ 327946 h 330612"/>
                    <a:gd name="connsiteX4" fmla="*/ 812578 w 1604676"/>
                    <a:gd name="connsiteY4" fmla="*/ 291656 h 330612"/>
                    <a:gd name="connsiteX5" fmla="*/ 859536 w 1604676"/>
                    <a:gd name="connsiteY5" fmla="*/ 327946 h 330612"/>
                    <a:gd name="connsiteX6" fmla="*/ 952405 w 1604676"/>
                    <a:gd name="connsiteY6" fmla="*/ 327946 h 330612"/>
                    <a:gd name="connsiteX7" fmla="*/ 1015841 w 1604676"/>
                    <a:gd name="connsiteY7" fmla="*/ 291656 h 330612"/>
                    <a:gd name="connsiteX8" fmla="*/ 1062800 w 1604676"/>
                    <a:gd name="connsiteY8" fmla="*/ 327946 h 330612"/>
                    <a:gd name="connsiteX9" fmla="*/ 1355598 w 1604676"/>
                    <a:gd name="connsiteY9" fmla="*/ 327946 h 330612"/>
                    <a:gd name="connsiteX10" fmla="*/ 1436942 w 1604676"/>
                    <a:gd name="connsiteY10" fmla="*/ 291370 h 330612"/>
                    <a:gd name="connsiteX11" fmla="*/ 1436942 w 1604676"/>
                    <a:gd name="connsiteY11" fmla="*/ 291656 h 330612"/>
                    <a:gd name="connsiteX12" fmla="*/ 1483900 w 1604676"/>
                    <a:gd name="connsiteY12" fmla="*/ 327946 h 330612"/>
                    <a:gd name="connsiteX13" fmla="*/ 1528286 w 1604676"/>
                    <a:gd name="connsiteY13" fmla="*/ 327946 h 330612"/>
                    <a:gd name="connsiteX14" fmla="*/ 1604677 w 1604676"/>
                    <a:gd name="connsiteY14" fmla="*/ 251555 h 330612"/>
                    <a:gd name="connsiteX15" fmla="*/ 1604677 w 1604676"/>
                    <a:gd name="connsiteY15" fmla="*/ 0 h 330612"/>
                    <a:gd name="connsiteX16" fmla="*/ 1540002 w 1604676"/>
                    <a:gd name="connsiteY16" fmla="*/ 0 h 330612"/>
                    <a:gd name="connsiteX17" fmla="*/ 1540002 w 1604676"/>
                    <a:gd name="connsiteY17" fmla="*/ 256889 h 330612"/>
                    <a:gd name="connsiteX18" fmla="*/ 1522762 w 1604676"/>
                    <a:gd name="connsiteY18" fmla="*/ 274130 h 330612"/>
                    <a:gd name="connsiteX19" fmla="*/ 1487615 w 1604676"/>
                    <a:gd name="connsiteY19" fmla="*/ 274130 h 330612"/>
                    <a:gd name="connsiteX20" fmla="*/ 1457325 w 1604676"/>
                    <a:gd name="connsiteY20" fmla="*/ 240221 h 330612"/>
                    <a:gd name="connsiteX21" fmla="*/ 1457230 w 1604676"/>
                    <a:gd name="connsiteY21" fmla="*/ 240221 h 330612"/>
                    <a:gd name="connsiteX22" fmla="*/ 1459802 w 1604676"/>
                    <a:gd name="connsiteY22" fmla="*/ 208312 h 330612"/>
                    <a:gd name="connsiteX23" fmla="*/ 1343977 w 1604676"/>
                    <a:gd name="connsiteY23" fmla="*/ 86677 h 330612"/>
                    <a:gd name="connsiteX24" fmla="*/ 1233773 w 1604676"/>
                    <a:gd name="connsiteY24" fmla="*/ 140684 h 330612"/>
                    <a:gd name="connsiteX25" fmla="*/ 1225677 w 1604676"/>
                    <a:gd name="connsiteY25" fmla="*/ 140684 h 330612"/>
                    <a:gd name="connsiteX26" fmla="*/ 1131856 w 1604676"/>
                    <a:gd name="connsiteY26" fmla="*/ 221075 h 330612"/>
                    <a:gd name="connsiteX27" fmla="*/ 1155383 w 1604676"/>
                    <a:gd name="connsiteY27" fmla="*/ 274225 h 330612"/>
                    <a:gd name="connsiteX28" fmla="*/ 1155383 w 1604676"/>
                    <a:gd name="connsiteY28" fmla="*/ 274225 h 330612"/>
                    <a:gd name="connsiteX29" fmla="*/ 1118521 w 1604676"/>
                    <a:gd name="connsiteY29" fmla="*/ 274225 h 330612"/>
                    <a:gd name="connsiteX30" fmla="*/ 1059752 w 1604676"/>
                    <a:gd name="connsiteY30" fmla="*/ 274225 h 330612"/>
                    <a:gd name="connsiteX31" fmla="*/ 1029462 w 1604676"/>
                    <a:gd name="connsiteY31" fmla="*/ 240316 h 330612"/>
                    <a:gd name="connsiteX32" fmla="*/ 1029462 w 1604676"/>
                    <a:gd name="connsiteY32" fmla="*/ 118110 h 330612"/>
                    <a:gd name="connsiteX33" fmla="*/ 964787 w 1604676"/>
                    <a:gd name="connsiteY33" fmla="*/ 118110 h 330612"/>
                    <a:gd name="connsiteX34" fmla="*/ 964787 w 1604676"/>
                    <a:gd name="connsiteY34" fmla="*/ 256889 h 330612"/>
                    <a:gd name="connsiteX35" fmla="*/ 947547 w 1604676"/>
                    <a:gd name="connsiteY35" fmla="*/ 274130 h 330612"/>
                    <a:gd name="connsiteX36" fmla="*/ 856583 w 1604676"/>
                    <a:gd name="connsiteY36" fmla="*/ 274130 h 330612"/>
                    <a:gd name="connsiteX37" fmla="*/ 826294 w 1604676"/>
                    <a:gd name="connsiteY37" fmla="*/ 240221 h 330612"/>
                    <a:gd name="connsiteX38" fmla="*/ 826294 w 1604676"/>
                    <a:gd name="connsiteY38" fmla="*/ 118015 h 330612"/>
                    <a:gd name="connsiteX39" fmla="*/ 761619 w 1604676"/>
                    <a:gd name="connsiteY39" fmla="*/ 118015 h 330612"/>
                    <a:gd name="connsiteX40" fmla="*/ 761619 w 1604676"/>
                    <a:gd name="connsiteY40" fmla="*/ 256794 h 330612"/>
                    <a:gd name="connsiteX41" fmla="*/ 744379 w 1604676"/>
                    <a:gd name="connsiteY41" fmla="*/ 274034 h 330612"/>
                    <a:gd name="connsiteX42" fmla="*/ 551402 w 1604676"/>
                    <a:gd name="connsiteY42" fmla="*/ 274034 h 330612"/>
                    <a:gd name="connsiteX43" fmla="*/ 244697 w 1604676"/>
                    <a:gd name="connsiteY43" fmla="*/ 274034 h 330612"/>
                    <a:gd name="connsiteX44" fmla="*/ 220027 w 1604676"/>
                    <a:gd name="connsiteY44" fmla="*/ 247555 h 330612"/>
                    <a:gd name="connsiteX45" fmla="*/ 220027 w 1604676"/>
                    <a:gd name="connsiteY45" fmla="*/ 85153 h 330612"/>
                    <a:gd name="connsiteX46" fmla="*/ 155353 w 1604676"/>
                    <a:gd name="connsiteY46" fmla="*/ 85153 h 330612"/>
                    <a:gd name="connsiteX47" fmla="*/ 155353 w 1604676"/>
                    <a:gd name="connsiteY47" fmla="*/ 108966 h 330612"/>
                    <a:gd name="connsiteX48" fmla="*/ 119443 w 1604676"/>
                    <a:gd name="connsiteY48" fmla="*/ 106204 h 330612"/>
                    <a:gd name="connsiteX49" fmla="*/ 0 w 1604676"/>
                    <a:gd name="connsiteY49" fmla="*/ 204121 h 330612"/>
                    <a:gd name="connsiteX50" fmla="*/ 0 w 1604676"/>
                    <a:gd name="connsiteY50" fmla="*/ 238030 h 330612"/>
                    <a:gd name="connsiteX51" fmla="*/ 92488 w 1604676"/>
                    <a:gd name="connsiteY51" fmla="*/ 330517 h 330612"/>
                    <a:gd name="connsiteX52" fmla="*/ 1336262 w 1604676"/>
                    <a:gd name="connsiteY52" fmla="*/ 140399 h 330612"/>
                    <a:gd name="connsiteX53" fmla="*/ 1395127 w 1604676"/>
                    <a:gd name="connsiteY53" fmla="*/ 210884 h 330612"/>
                    <a:gd name="connsiteX54" fmla="*/ 1343882 w 1604676"/>
                    <a:gd name="connsiteY54" fmla="*/ 274225 h 330612"/>
                    <a:gd name="connsiteX55" fmla="*/ 1321499 w 1604676"/>
                    <a:gd name="connsiteY55" fmla="*/ 274225 h 330612"/>
                    <a:gd name="connsiteX56" fmla="*/ 1323308 w 1604676"/>
                    <a:gd name="connsiteY56" fmla="*/ 242888 h 330612"/>
                    <a:gd name="connsiteX57" fmla="*/ 1287875 w 1604676"/>
                    <a:gd name="connsiteY57" fmla="*/ 159353 h 330612"/>
                    <a:gd name="connsiteX58" fmla="*/ 1336358 w 1604676"/>
                    <a:gd name="connsiteY58" fmla="*/ 140494 h 330612"/>
                    <a:gd name="connsiteX59" fmla="*/ 1227106 w 1604676"/>
                    <a:gd name="connsiteY59" fmla="*/ 189357 h 330612"/>
                    <a:gd name="connsiteX60" fmla="*/ 1266539 w 1604676"/>
                    <a:gd name="connsiteY60" fmla="*/ 243650 h 330612"/>
                    <a:gd name="connsiteX61" fmla="*/ 1263015 w 1604676"/>
                    <a:gd name="connsiteY61" fmla="*/ 274130 h 330612"/>
                    <a:gd name="connsiteX62" fmla="*/ 1232059 w 1604676"/>
                    <a:gd name="connsiteY62" fmla="*/ 274130 h 330612"/>
                    <a:gd name="connsiteX63" fmla="*/ 1188530 w 1604676"/>
                    <a:gd name="connsiteY63" fmla="*/ 230600 h 330612"/>
                    <a:gd name="connsiteX64" fmla="*/ 1227201 w 1604676"/>
                    <a:gd name="connsiteY64" fmla="*/ 189262 h 330612"/>
                    <a:gd name="connsiteX65" fmla="*/ 64484 w 1604676"/>
                    <a:gd name="connsiteY65" fmla="*/ 207740 h 330612"/>
                    <a:gd name="connsiteX66" fmla="*/ 122206 w 1604676"/>
                    <a:gd name="connsiteY66" fmla="*/ 160115 h 330612"/>
                    <a:gd name="connsiteX67" fmla="*/ 155162 w 1604676"/>
                    <a:gd name="connsiteY67" fmla="*/ 163259 h 330612"/>
                    <a:gd name="connsiteX68" fmla="*/ 155162 w 1604676"/>
                    <a:gd name="connsiteY68" fmla="*/ 265081 h 330612"/>
                    <a:gd name="connsiteX69" fmla="*/ 110966 w 1604676"/>
                    <a:gd name="connsiteY69" fmla="*/ 276796 h 330612"/>
                    <a:gd name="connsiteX70" fmla="*/ 64389 w 1604676"/>
                    <a:gd name="connsiteY70" fmla="*/ 235458 h 330612"/>
                    <a:gd name="connsiteX71" fmla="*/ 64389 w 1604676"/>
                    <a:gd name="connsiteY71" fmla="*/ 207645 h 33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04676" h="330612">
                      <a:moveTo>
                        <a:pt x="92297" y="330613"/>
                      </a:moveTo>
                      <a:cubicBezTo>
                        <a:pt x="119253" y="330613"/>
                        <a:pt x="145256" y="322612"/>
                        <a:pt x="170879" y="309086"/>
                      </a:cubicBezTo>
                      <a:cubicBezTo>
                        <a:pt x="182118" y="321183"/>
                        <a:pt x="198310" y="327946"/>
                        <a:pt x="218027" y="327946"/>
                      </a:cubicBezTo>
                      <a:lnTo>
                        <a:pt x="749141" y="327946"/>
                      </a:lnTo>
                      <a:cubicBezTo>
                        <a:pt x="780859" y="327946"/>
                        <a:pt x="803529" y="310134"/>
                        <a:pt x="812578" y="291656"/>
                      </a:cubicBezTo>
                      <a:cubicBezTo>
                        <a:pt x="818388" y="309944"/>
                        <a:pt x="836485" y="327946"/>
                        <a:pt x="859536" y="327946"/>
                      </a:cubicBezTo>
                      <a:lnTo>
                        <a:pt x="952405" y="327946"/>
                      </a:lnTo>
                      <a:cubicBezTo>
                        <a:pt x="984123" y="327946"/>
                        <a:pt x="1006793" y="310134"/>
                        <a:pt x="1015841" y="291656"/>
                      </a:cubicBezTo>
                      <a:cubicBezTo>
                        <a:pt x="1021651" y="309944"/>
                        <a:pt x="1039749" y="327946"/>
                        <a:pt x="1062800" y="327946"/>
                      </a:cubicBezTo>
                      <a:lnTo>
                        <a:pt x="1355598" y="327946"/>
                      </a:lnTo>
                      <a:cubicBezTo>
                        <a:pt x="1393127" y="327946"/>
                        <a:pt x="1419892" y="314515"/>
                        <a:pt x="1436942" y="291370"/>
                      </a:cubicBezTo>
                      <a:lnTo>
                        <a:pt x="1436942" y="291656"/>
                      </a:lnTo>
                      <a:cubicBezTo>
                        <a:pt x="1442657" y="309944"/>
                        <a:pt x="1460849" y="327946"/>
                        <a:pt x="1483900" y="327946"/>
                      </a:cubicBezTo>
                      <a:lnTo>
                        <a:pt x="1528286" y="327946"/>
                      </a:lnTo>
                      <a:cubicBezTo>
                        <a:pt x="1570482" y="327946"/>
                        <a:pt x="1604677" y="293751"/>
                        <a:pt x="1604677" y="251555"/>
                      </a:cubicBezTo>
                      <a:lnTo>
                        <a:pt x="1604677" y="0"/>
                      </a:lnTo>
                      <a:lnTo>
                        <a:pt x="1540002" y="0"/>
                      </a:lnTo>
                      <a:lnTo>
                        <a:pt x="1540002" y="256889"/>
                      </a:lnTo>
                      <a:cubicBezTo>
                        <a:pt x="1540002" y="266414"/>
                        <a:pt x="1532287" y="274130"/>
                        <a:pt x="1522762" y="274130"/>
                      </a:cubicBezTo>
                      <a:lnTo>
                        <a:pt x="1487615" y="274130"/>
                      </a:lnTo>
                      <a:cubicBezTo>
                        <a:pt x="1466945" y="274130"/>
                        <a:pt x="1457325" y="261271"/>
                        <a:pt x="1457325" y="240221"/>
                      </a:cubicBezTo>
                      <a:lnTo>
                        <a:pt x="1457230" y="240221"/>
                      </a:lnTo>
                      <a:cubicBezTo>
                        <a:pt x="1458849" y="230219"/>
                        <a:pt x="1459802" y="219551"/>
                        <a:pt x="1459802" y="208312"/>
                      </a:cubicBezTo>
                      <a:cubicBezTo>
                        <a:pt x="1459802" y="131064"/>
                        <a:pt x="1406366" y="87154"/>
                        <a:pt x="1343977" y="86677"/>
                      </a:cubicBezTo>
                      <a:cubicBezTo>
                        <a:pt x="1299115" y="86677"/>
                        <a:pt x="1263872" y="110585"/>
                        <a:pt x="1233773" y="140684"/>
                      </a:cubicBezTo>
                      <a:lnTo>
                        <a:pt x="1225677" y="140684"/>
                      </a:lnTo>
                      <a:cubicBezTo>
                        <a:pt x="1175385" y="140684"/>
                        <a:pt x="1131856" y="166783"/>
                        <a:pt x="1131856" y="221075"/>
                      </a:cubicBezTo>
                      <a:cubicBezTo>
                        <a:pt x="1131856" y="241745"/>
                        <a:pt x="1138714" y="261271"/>
                        <a:pt x="1155383" y="274225"/>
                      </a:cubicBezTo>
                      <a:lnTo>
                        <a:pt x="1155383" y="274225"/>
                      </a:lnTo>
                      <a:cubicBezTo>
                        <a:pt x="1155383" y="274225"/>
                        <a:pt x="1118521" y="274225"/>
                        <a:pt x="1118521" y="274225"/>
                      </a:cubicBezTo>
                      <a:lnTo>
                        <a:pt x="1059752" y="274225"/>
                      </a:lnTo>
                      <a:cubicBezTo>
                        <a:pt x="1039082" y="274225"/>
                        <a:pt x="1029462" y="261366"/>
                        <a:pt x="1029462" y="240316"/>
                      </a:cubicBezTo>
                      <a:lnTo>
                        <a:pt x="1029462" y="118110"/>
                      </a:lnTo>
                      <a:lnTo>
                        <a:pt x="964787" y="118110"/>
                      </a:lnTo>
                      <a:lnTo>
                        <a:pt x="964787" y="256889"/>
                      </a:lnTo>
                      <a:cubicBezTo>
                        <a:pt x="964787" y="266414"/>
                        <a:pt x="957072" y="274130"/>
                        <a:pt x="947547" y="274130"/>
                      </a:cubicBezTo>
                      <a:lnTo>
                        <a:pt x="856583" y="274130"/>
                      </a:lnTo>
                      <a:cubicBezTo>
                        <a:pt x="835914" y="274130"/>
                        <a:pt x="826294" y="261271"/>
                        <a:pt x="826294" y="240221"/>
                      </a:cubicBezTo>
                      <a:lnTo>
                        <a:pt x="826294" y="118015"/>
                      </a:lnTo>
                      <a:lnTo>
                        <a:pt x="761619" y="118015"/>
                      </a:lnTo>
                      <a:lnTo>
                        <a:pt x="761619" y="256794"/>
                      </a:lnTo>
                      <a:cubicBezTo>
                        <a:pt x="761619" y="266319"/>
                        <a:pt x="753904" y="274034"/>
                        <a:pt x="744379" y="274034"/>
                      </a:cubicBezTo>
                      <a:lnTo>
                        <a:pt x="551402" y="274034"/>
                      </a:lnTo>
                      <a:cubicBezTo>
                        <a:pt x="551402" y="274034"/>
                        <a:pt x="244697" y="274034"/>
                        <a:pt x="244697" y="274034"/>
                      </a:cubicBezTo>
                      <a:cubicBezTo>
                        <a:pt x="229457" y="274034"/>
                        <a:pt x="220027" y="263271"/>
                        <a:pt x="220027" y="247555"/>
                      </a:cubicBezTo>
                      <a:lnTo>
                        <a:pt x="220027" y="85153"/>
                      </a:lnTo>
                      <a:lnTo>
                        <a:pt x="155353" y="85153"/>
                      </a:lnTo>
                      <a:lnTo>
                        <a:pt x="155353" y="108966"/>
                      </a:lnTo>
                      <a:cubicBezTo>
                        <a:pt x="142780" y="107632"/>
                        <a:pt x="131064" y="106204"/>
                        <a:pt x="119443" y="106204"/>
                      </a:cubicBezTo>
                      <a:cubicBezTo>
                        <a:pt x="52864" y="106204"/>
                        <a:pt x="0" y="141542"/>
                        <a:pt x="0" y="204121"/>
                      </a:cubicBezTo>
                      <a:lnTo>
                        <a:pt x="0" y="238030"/>
                      </a:lnTo>
                      <a:cubicBezTo>
                        <a:pt x="0" y="293275"/>
                        <a:pt x="34576" y="330517"/>
                        <a:pt x="92488" y="330517"/>
                      </a:cubicBezTo>
                      <a:close/>
                      <a:moveTo>
                        <a:pt x="1336262" y="140399"/>
                      </a:moveTo>
                      <a:cubicBezTo>
                        <a:pt x="1367218" y="140399"/>
                        <a:pt x="1395127" y="164211"/>
                        <a:pt x="1395127" y="210884"/>
                      </a:cubicBezTo>
                      <a:cubicBezTo>
                        <a:pt x="1395127" y="247269"/>
                        <a:pt x="1378458" y="274225"/>
                        <a:pt x="1343882" y="274225"/>
                      </a:cubicBezTo>
                      <a:lnTo>
                        <a:pt x="1321499" y="274225"/>
                      </a:lnTo>
                      <a:cubicBezTo>
                        <a:pt x="1322927" y="263462"/>
                        <a:pt x="1323308" y="253175"/>
                        <a:pt x="1323308" y="242888"/>
                      </a:cubicBezTo>
                      <a:cubicBezTo>
                        <a:pt x="1323308" y="205550"/>
                        <a:pt x="1311212" y="176879"/>
                        <a:pt x="1287875" y="159353"/>
                      </a:cubicBezTo>
                      <a:cubicBezTo>
                        <a:pt x="1302258" y="149066"/>
                        <a:pt x="1317498" y="140494"/>
                        <a:pt x="1336358" y="140494"/>
                      </a:cubicBezTo>
                      <a:close/>
                      <a:moveTo>
                        <a:pt x="1227106" y="189357"/>
                      </a:moveTo>
                      <a:cubicBezTo>
                        <a:pt x="1257110" y="189357"/>
                        <a:pt x="1266539" y="214884"/>
                        <a:pt x="1266539" y="243650"/>
                      </a:cubicBezTo>
                      <a:cubicBezTo>
                        <a:pt x="1266539" y="254413"/>
                        <a:pt x="1265206" y="263842"/>
                        <a:pt x="1263015" y="274130"/>
                      </a:cubicBezTo>
                      <a:lnTo>
                        <a:pt x="1232059" y="274130"/>
                      </a:lnTo>
                      <a:cubicBezTo>
                        <a:pt x="1205103" y="274130"/>
                        <a:pt x="1188530" y="256699"/>
                        <a:pt x="1188530" y="230600"/>
                      </a:cubicBezTo>
                      <a:cubicBezTo>
                        <a:pt x="1188530" y="206788"/>
                        <a:pt x="1202436" y="189262"/>
                        <a:pt x="1227201" y="189262"/>
                      </a:cubicBezTo>
                      <a:close/>
                      <a:moveTo>
                        <a:pt x="64484" y="207740"/>
                      </a:moveTo>
                      <a:cubicBezTo>
                        <a:pt x="64484" y="174974"/>
                        <a:pt x="89440" y="160115"/>
                        <a:pt x="122206" y="160115"/>
                      </a:cubicBezTo>
                      <a:cubicBezTo>
                        <a:pt x="133064" y="160115"/>
                        <a:pt x="143447" y="161544"/>
                        <a:pt x="155162" y="163259"/>
                      </a:cubicBezTo>
                      <a:lnTo>
                        <a:pt x="155162" y="265081"/>
                      </a:lnTo>
                      <a:cubicBezTo>
                        <a:pt x="140303" y="271844"/>
                        <a:pt x="125825" y="276796"/>
                        <a:pt x="110966" y="276796"/>
                      </a:cubicBezTo>
                      <a:cubicBezTo>
                        <a:pt x="83058" y="276796"/>
                        <a:pt x="64389" y="258890"/>
                        <a:pt x="64389" y="235458"/>
                      </a:cubicBezTo>
                      <a:lnTo>
                        <a:pt x="64389" y="20764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8" name="Freeform: Shape 64">
                  <a:extLst>
                    <a:ext uri="{FF2B5EF4-FFF2-40B4-BE49-F238E27FC236}">
                      <a16:creationId xmlns:a16="http://schemas.microsoft.com/office/drawing/2014/main" id="{B6DD90A9-5818-4004-926D-00D21D459070}"/>
                    </a:ext>
                  </a:extLst>
                </p:cNvPr>
                <p:cNvSpPr/>
                <p:nvPr/>
              </p:nvSpPr>
              <p:spPr>
                <a:xfrm>
                  <a:off x="3985545" y="362616"/>
                  <a:ext cx="64674" cy="327945"/>
                </a:xfrm>
                <a:custGeom>
                  <a:avLst/>
                  <a:gdLst>
                    <a:gd name="connsiteX0" fmla="*/ 0 w 64674"/>
                    <a:gd name="connsiteY0" fmla="*/ 0 h 327945"/>
                    <a:gd name="connsiteX1" fmla="*/ 64675 w 64674"/>
                    <a:gd name="connsiteY1" fmla="*/ 0 h 327945"/>
                    <a:gd name="connsiteX2" fmla="*/ 64675 w 64674"/>
                    <a:gd name="connsiteY2" fmla="*/ 327946 h 327945"/>
                    <a:gd name="connsiteX3" fmla="*/ 0 w 64674"/>
                    <a:gd name="connsiteY3" fmla="*/ 327946 h 327945"/>
                  </a:gdLst>
                  <a:ahLst/>
                  <a:cxnLst>
                    <a:cxn ang="0">
                      <a:pos x="connsiteX0" y="connsiteY0"/>
                    </a:cxn>
                    <a:cxn ang="0">
                      <a:pos x="connsiteX1" y="connsiteY1"/>
                    </a:cxn>
                    <a:cxn ang="0">
                      <a:pos x="connsiteX2" y="connsiteY2"/>
                    </a:cxn>
                    <a:cxn ang="0">
                      <a:pos x="connsiteX3" y="connsiteY3"/>
                    </a:cxn>
                  </a:cxnLst>
                  <a:rect l="l" t="t" r="r" b="b"/>
                  <a:pathLst>
                    <a:path w="64674" h="327945">
                      <a:moveTo>
                        <a:pt x="0" y="0"/>
                      </a:moveTo>
                      <a:lnTo>
                        <a:pt x="64675" y="0"/>
                      </a:lnTo>
                      <a:lnTo>
                        <a:pt x="64675" y="327946"/>
                      </a:lnTo>
                      <a:lnTo>
                        <a:pt x="0" y="32794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9" name="Freeform: Shape 65">
                  <a:extLst>
                    <a:ext uri="{FF2B5EF4-FFF2-40B4-BE49-F238E27FC236}">
                      <a16:creationId xmlns:a16="http://schemas.microsoft.com/office/drawing/2014/main" id="{B3D6328A-EB56-417D-B8B5-6ED2A3A19C2D}"/>
                    </a:ext>
                  </a:extLst>
                </p:cNvPr>
                <p:cNvSpPr/>
                <p:nvPr/>
              </p:nvSpPr>
              <p:spPr>
                <a:xfrm>
                  <a:off x="1551527" y="1238440"/>
                  <a:ext cx="144494" cy="74295"/>
                </a:xfrm>
                <a:custGeom>
                  <a:avLst/>
                  <a:gdLst>
                    <a:gd name="connsiteX0" fmla="*/ 72200 w 144494"/>
                    <a:gd name="connsiteY0" fmla="*/ 35052 h 74295"/>
                    <a:gd name="connsiteX1" fmla="*/ 37147 w 144494"/>
                    <a:gd name="connsiteY1" fmla="*/ 0 h 74295"/>
                    <a:gd name="connsiteX2" fmla="*/ 0 w 144494"/>
                    <a:gd name="connsiteY2" fmla="*/ 37147 h 74295"/>
                    <a:gd name="connsiteX3" fmla="*/ 37147 w 144494"/>
                    <a:gd name="connsiteY3" fmla="*/ 74295 h 74295"/>
                    <a:gd name="connsiteX4" fmla="*/ 72200 w 144494"/>
                    <a:gd name="connsiteY4" fmla="*/ 39243 h 74295"/>
                    <a:gd name="connsiteX5" fmla="*/ 107347 w 144494"/>
                    <a:gd name="connsiteY5" fmla="*/ 74295 h 74295"/>
                    <a:gd name="connsiteX6" fmla="*/ 144494 w 144494"/>
                    <a:gd name="connsiteY6" fmla="*/ 37147 h 74295"/>
                    <a:gd name="connsiteX7" fmla="*/ 107347 w 144494"/>
                    <a:gd name="connsiteY7" fmla="*/ 0 h 74295"/>
                    <a:gd name="connsiteX8" fmla="*/ 72200 w 144494"/>
                    <a:gd name="connsiteY8" fmla="*/ 35052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00" y="35052"/>
                      </a:moveTo>
                      <a:lnTo>
                        <a:pt x="37147" y="0"/>
                      </a:lnTo>
                      <a:lnTo>
                        <a:pt x="0" y="37147"/>
                      </a:lnTo>
                      <a:lnTo>
                        <a:pt x="37147" y="74295"/>
                      </a:lnTo>
                      <a:lnTo>
                        <a:pt x="72200" y="39243"/>
                      </a:lnTo>
                      <a:lnTo>
                        <a:pt x="107347" y="74295"/>
                      </a:lnTo>
                      <a:lnTo>
                        <a:pt x="144494" y="37147"/>
                      </a:lnTo>
                      <a:lnTo>
                        <a:pt x="107347" y="0"/>
                      </a:lnTo>
                      <a:lnTo>
                        <a:pt x="72200" y="35052"/>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0" name="Freeform: Shape 66">
                  <a:extLst>
                    <a:ext uri="{FF2B5EF4-FFF2-40B4-BE49-F238E27FC236}">
                      <a16:creationId xmlns:a16="http://schemas.microsoft.com/office/drawing/2014/main" id="{2F462001-42E5-471F-8A76-3220BEE6C3F5}"/>
                    </a:ext>
                  </a:extLst>
                </p:cNvPr>
                <p:cNvSpPr/>
                <p:nvPr/>
              </p:nvSpPr>
              <p:spPr>
                <a:xfrm>
                  <a:off x="1793081" y="979646"/>
                  <a:ext cx="212312" cy="320424"/>
                </a:xfrm>
                <a:custGeom>
                  <a:avLst/>
                  <a:gdLst>
                    <a:gd name="connsiteX0" fmla="*/ 105061 w 212312"/>
                    <a:gd name="connsiteY0" fmla="*/ 0 h 320424"/>
                    <a:gd name="connsiteX1" fmla="*/ 0 w 212312"/>
                    <a:gd name="connsiteY1" fmla="*/ 109156 h 320424"/>
                    <a:gd name="connsiteX2" fmla="*/ 100108 w 212312"/>
                    <a:gd name="connsiteY2" fmla="*/ 211455 h 320424"/>
                    <a:gd name="connsiteX3" fmla="*/ 147257 w 212312"/>
                    <a:gd name="connsiteY3" fmla="*/ 211455 h 320424"/>
                    <a:gd name="connsiteX4" fmla="*/ 67723 w 212312"/>
                    <a:gd name="connsiteY4" fmla="*/ 267272 h 320424"/>
                    <a:gd name="connsiteX5" fmla="*/ 31337 w 212312"/>
                    <a:gd name="connsiteY5" fmla="*/ 265081 h 320424"/>
                    <a:gd name="connsiteX6" fmla="*/ 31337 w 212312"/>
                    <a:gd name="connsiteY6" fmla="*/ 318040 h 320424"/>
                    <a:gd name="connsiteX7" fmla="*/ 74009 w 212312"/>
                    <a:gd name="connsiteY7" fmla="*/ 320326 h 320424"/>
                    <a:gd name="connsiteX8" fmla="*/ 212312 w 212312"/>
                    <a:gd name="connsiteY8" fmla="*/ 198692 h 320424"/>
                    <a:gd name="connsiteX9" fmla="*/ 212312 w 212312"/>
                    <a:gd name="connsiteY9" fmla="*/ 114681 h 320424"/>
                    <a:gd name="connsiteX10" fmla="*/ 104966 w 212312"/>
                    <a:gd name="connsiteY10" fmla="*/ 0 h 320424"/>
                    <a:gd name="connsiteX11" fmla="*/ 147733 w 212312"/>
                    <a:gd name="connsiteY11" fmla="*/ 158687 h 320424"/>
                    <a:gd name="connsiteX12" fmla="*/ 103727 w 212312"/>
                    <a:gd name="connsiteY12" fmla="*/ 158687 h 320424"/>
                    <a:gd name="connsiteX13" fmla="*/ 64199 w 212312"/>
                    <a:gd name="connsiteY13" fmla="*/ 107537 h 320424"/>
                    <a:gd name="connsiteX14" fmla="*/ 105537 w 212312"/>
                    <a:gd name="connsiteY14" fmla="*/ 53626 h 320424"/>
                    <a:gd name="connsiteX15" fmla="*/ 147733 w 212312"/>
                    <a:gd name="connsiteY15" fmla="*/ 109252 h 320424"/>
                    <a:gd name="connsiteX16" fmla="*/ 147733 w 212312"/>
                    <a:gd name="connsiteY16" fmla="*/ 158687 h 32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12" h="320424">
                      <a:moveTo>
                        <a:pt x="105061" y="0"/>
                      </a:moveTo>
                      <a:cubicBezTo>
                        <a:pt x="40005" y="0"/>
                        <a:pt x="0" y="44482"/>
                        <a:pt x="0" y="109156"/>
                      </a:cubicBezTo>
                      <a:cubicBezTo>
                        <a:pt x="0" y="173831"/>
                        <a:pt x="37719" y="211455"/>
                        <a:pt x="100108" y="211455"/>
                      </a:cubicBezTo>
                      <a:lnTo>
                        <a:pt x="147257" y="211455"/>
                      </a:lnTo>
                      <a:cubicBezTo>
                        <a:pt x="144494" y="254127"/>
                        <a:pt x="110871" y="267272"/>
                        <a:pt x="67723" y="267272"/>
                      </a:cubicBezTo>
                      <a:cubicBezTo>
                        <a:pt x="55150" y="267272"/>
                        <a:pt x="43910" y="266414"/>
                        <a:pt x="31337" y="265081"/>
                      </a:cubicBezTo>
                      <a:lnTo>
                        <a:pt x="31337" y="318040"/>
                      </a:lnTo>
                      <a:cubicBezTo>
                        <a:pt x="46577" y="319469"/>
                        <a:pt x="60008" y="320802"/>
                        <a:pt x="74009" y="320326"/>
                      </a:cubicBezTo>
                      <a:cubicBezTo>
                        <a:pt x="155258" y="319469"/>
                        <a:pt x="212312" y="278987"/>
                        <a:pt x="212312" y="198692"/>
                      </a:cubicBezTo>
                      <a:lnTo>
                        <a:pt x="212312" y="114681"/>
                      </a:lnTo>
                      <a:cubicBezTo>
                        <a:pt x="212312" y="46863"/>
                        <a:pt x="172784" y="0"/>
                        <a:pt x="104966" y="0"/>
                      </a:cubicBezTo>
                      <a:close/>
                      <a:moveTo>
                        <a:pt x="147733" y="158687"/>
                      </a:moveTo>
                      <a:lnTo>
                        <a:pt x="103727" y="158687"/>
                      </a:lnTo>
                      <a:cubicBezTo>
                        <a:pt x="75438" y="158687"/>
                        <a:pt x="64199" y="135350"/>
                        <a:pt x="64199" y="107537"/>
                      </a:cubicBezTo>
                      <a:cubicBezTo>
                        <a:pt x="64199" y="77915"/>
                        <a:pt x="76295" y="53626"/>
                        <a:pt x="105537" y="53626"/>
                      </a:cubicBezTo>
                      <a:cubicBezTo>
                        <a:pt x="134779" y="53626"/>
                        <a:pt x="147733" y="79153"/>
                        <a:pt x="147733" y="109252"/>
                      </a:cubicBezTo>
                      <a:lnTo>
                        <a:pt x="147733" y="158687"/>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1" name="Freeform: Shape 67">
                  <a:extLst>
                    <a:ext uri="{FF2B5EF4-FFF2-40B4-BE49-F238E27FC236}">
                      <a16:creationId xmlns:a16="http://schemas.microsoft.com/office/drawing/2014/main" id="{12A9A085-05D6-4036-8F51-97E755CE483E}"/>
                    </a:ext>
                  </a:extLst>
                </p:cNvPr>
                <p:cNvSpPr/>
                <p:nvPr/>
              </p:nvSpPr>
              <p:spPr>
                <a:xfrm rot="-2700000">
                  <a:off x="1449575" y="877366"/>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2" name="Freeform: Shape 68">
                  <a:extLst>
                    <a:ext uri="{FF2B5EF4-FFF2-40B4-BE49-F238E27FC236}">
                      <a16:creationId xmlns:a16="http://schemas.microsoft.com/office/drawing/2014/main" id="{2008C1EA-739F-4428-925D-6594AA11CDF0}"/>
                    </a:ext>
                  </a:extLst>
                </p:cNvPr>
                <p:cNvSpPr/>
                <p:nvPr/>
              </p:nvSpPr>
              <p:spPr>
                <a:xfrm rot="-2700000">
                  <a:off x="1216931" y="1248696"/>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3" name="Freeform: Shape 69">
                  <a:extLst>
                    <a:ext uri="{FF2B5EF4-FFF2-40B4-BE49-F238E27FC236}">
                      <a16:creationId xmlns:a16="http://schemas.microsoft.com/office/drawing/2014/main" id="{908AEE1D-8A40-4310-B1EC-D0D2363E8519}"/>
                    </a:ext>
                  </a:extLst>
                </p:cNvPr>
                <p:cNvSpPr/>
                <p:nvPr/>
              </p:nvSpPr>
              <p:spPr>
                <a:xfrm>
                  <a:off x="0" y="978217"/>
                  <a:ext cx="1689639" cy="355854"/>
                </a:xfrm>
                <a:custGeom>
                  <a:avLst/>
                  <a:gdLst>
                    <a:gd name="connsiteX0" fmla="*/ 1597914 w 1689639"/>
                    <a:gd name="connsiteY0" fmla="*/ 213836 h 355854"/>
                    <a:gd name="connsiteX1" fmla="*/ 1613249 w 1689639"/>
                    <a:gd name="connsiteY1" fmla="*/ 213836 h 355854"/>
                    <a:gd name="connsiteX2" fmla="*/ 1689640 w 1689639"/>
                    <a:gd name="connsiteY2" fmla="*/ 137446 h 355854"/>
                    <a:gd name="connsiteX3" fmla="*/ 1689640 w 1689639"/>
                    <a:gd name="connsiteY3" fmla="*/ 3905 h 355854"/>
                    <a:gd name="connsiteX4" fmla="*/ 1624965 w 1689639"/>
                    <a:gd name="connsiteY4" fmla="*/ 3905 h 355854"/>
                    <a:gd name="connsiteX5" fmla="*/ 1624965 w 1689639"/>
                    <a:gd name="connsiteY5" fmla="*/ 142685 h 355854"/>
                    <a:gd name="connsiteX6" fmla="*/ 1607725 w 1689639"/>
                    <a:gd name="connsiteY6" fmla="*/ 159925 h 355854"/>
                    <a:gd name="connsiteX7" fmla="*/ 1539145 w 1689639"/>
                    <a:gd name="connsiteY7" fmla="*/ 159925 h 355854"/>
                    <a:gd name="connsiteX8" fmla="*/ 1508855 w 1689639"/>
                    <a:gd name="connsiteY8" fmla="*/ 126016 h 355854"/>
                    <a:gd name="connsiteX9" fmla="*/ 1508855 w 1689639"/>
                    <a:gd name="connsiteY9" fmla="*/ 3810 h 355854"/>
                    <a:gd name="connsiteX10" fmla="*/ 1444181 w 1689639"/>
                    <a:gd name="connsiteY10" fmla="*/ 3810 h 355854"/>
                    <a:gd name="connsiteX11" fmla="*/ 1444181 w 1689639"/>
                    <a:gd name="connsiteY11" fmla="*/ 142589 h 355854"/>
                    <a:gd name="connsiteX12" fmla="*/ 1426940 w 1689639"/>
                    <a:gd name="connsiteY12" fmla="*/ 159830 h 355854"/>
                    <a:gd name="connsiteX13" fmla="*/ 1335786 w 1689639"/>
                    <a:gd name="connsiteY13" fmla="*/ 159830 h 355854"/>
                    <a:gd name="connsiteX14" fmla="*/ 1305497 w 1689639"/>
                    <a:gd name="connsiteY14" fmla="*/ 125921 h 355854"/>
                    <a:gd name="connsiteX15" fmla="*/ 1305497 w 1689639"/>
                    <a:gd name="connsiteY15" fmla="*/ 3715 h 355854"/>
                    <a:gd name="connsiteX16" fmla="*/ 1240822 w 1689639"/>
                    <a:gd name="connsiteY16" fmla="*/ 3715 h 355854"/>
                    <a:gd name="connsiteX17" fmla="*/ 1240822 w 1689639"/>
                    <a:gd name="connsiteY17" fmla="*/ 142494 h 355854"/>
                    <a:gd name="connsiteX18" fmla="*/ 1223582 w 1689639"/>
                    <a:gd name="connsiteY18" fmla="*/ 159734 h 355854"/>
                    <a:gd name="connsiteX19" fmla="*/ 214598 w 1689639"/>
                    <a:gd name="connsiteY19" fmla="*/ 159734 h 355854"/>
                    <a:gd name="connsiteX20" fmla="*/ 243269 w 1689639"/>
                    <a:gd name="connsiteY20" fmla="*/ 91916 h 355854"/>
                    <a:gd name="connsiteX21" fmla="*/ 135160 w 1689639"/>
                    <a:gd name="connsiteY21" fmla="*/ 0 h 355854"/>
                    <a:gd name="connsiteX22" fmla="*/ 34576 w 1689639"/>
                    <a:gd name="connsiteY22" fmla="*/ 27813 h 355854"/>
                    <a:gd name="connsiteX23" fmla="*/ 15716 w 1689639"/>
                    <a:gd name="connsiteY23" fmla="*/ 78867 h 355854"/>
                    <a:gd name="connsiteX24" fmla="*/ 74105 w 1689639"/>
                    <a:gd name="connsiteY24" fmla="*/ 174498 h 355854"/>
                    <a:gd name="connsiteX25" fmla="*/ 0 w 1689639"/>
                    <a:gd name="connsiteY25" fmla="*/ 263842 h 355854"/>
                    <a:gd name="connsiteX26" fmla="*/ 124873 w 1689639"/>
                    <a:gd name="connsiteY26" fmla="*/ 355854 h 355854"/>
                    <a:gd name="connsiteX27" fmla="*/ 197549 w 1689639"/>
                    <a:gd name="connsiteY27" fmla="*/ 350044 h 355854"/>
                    <a:gd name="connsiteX28" fmla="*/ 197549 w 1689639"/>
                    <a:gd name="connsiteY28" fmla="*/ 298323 h 355854"/>
                    <a:gd name="connsiteX29" fmla="*/ 132017 w 1689639"/>
                    <a:gd name="connsiteY29" fmla="*/ 302800 h 355854"/>
                    <a:gd name="connsiteX30" fmla="*/ 64675 w 1689639"/>
                    <a:gd name="connsiteY30" fmla="*/ 259652 h 355854"/>
                    <a:gd name="connsiteX31" fmla="*/ 119444 w 1689639"/>
                    <a:gd name="connsiteY31" fmla="*/ 213455 h 355854"/>
                    <a:gd name="connsiteX32" fmla="*/ 1228535 w 1689639"/>
                    <a:gd name="connsiteY32" fmla="*/ 213455 h 355854"/>
                    <a:gd name="connsiteX33" fmla="*/ 1291971 w 1689639"/>
                    <a:gd name="connsiteY33" fmla="*/ 177165 h 355854"/>
                    <a:gd name="connsiteX34" fmla="*/ 1338929 w 1689639"/>
                    <a:gd name="connsiteY34" fmla="*/ 213455 h 355854"/>
                    <a:gd name="connsiteX35" fmla="*/ 1431989 w 1689639"/>
                    <a:gd name="connsiteY35" fmla="*/ 213455 h 355854"/>
                    <a:gd name="connsiteX36" fmla="*/ 1495425 w 1689639"/>
                    <a:gd name="connsiteY36" fmla="*/ 177165 h 355854"/>
                    <a:gd name="connsiteX37" fmla="*/ 1542383 w 1689639"/>
                    <a:gd name="connsiteY37" fmla="*/ 213455 h 355854"/>
                    <a:gd name="connsiteX38" fmla="*/ 1598009 w 1689639"/>
                    <a:gd name="connsiteY38" fmla="*/ 213455 h 355854"/>
                    <a:gd name="connsiteX39" fmla="*/ 136017 w 1689639"/>
                    <a:gd name="connsiteY39" fmla="*/ 160020 h 355854"/>
                    <a:gd name="connsiteX40" fmla="*/ 128397 w 1689639"/>
                    <a:gd name="connsiteY40" fmla="*/ 160020 h 355854"/>
                    <a:gd name="connsiteX41" fmla="*/ 74486 w 1689639"/>
                    <a:gd name="connsiteY41" fmla="*/ 71533 h 355854"/>
                    <a:gd name="connsiteX42" fmla="*/ 126587 w 1689639"/>
                    <a:gd name="connsiteY42" fmla="*/ 54102 h 355854"/>
                    <a:gd name="connsiteX43" fmla="*/ 179927 w 1689639"/>
                    <a:gd name="connsiteY43" fmla="*/ 102965 h 355854"/>
                    <a:gd name="connsiteX44" fmla="*/ 135922 w 1689639"/>
                    <a:gd name="connsiteY44" fmla="*/ 16002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89639" h="355854">
                      <a:moveTo>
                        <a:pt x="1597914" y="213836"/>
                      </a:moveTo>
                      <a:lnTo>
                        <a:pt x="1613249" y="213836"/>
                      </a:lnTo>
                      <a:cubicBezTo>
                        <a:pt x="1655445" y="213836"/>
                        <a:pt x="1689640" y="179642"/>
                        <a:pt x="1689640" y="137446"/>
                      </a:cubicBezTo>
                      <a:lnTo>
                        <a:pt x="1689640" y="3905"/>
                      </a:lnTo>
                      <a:lnTo>
                        <a:pt x="1624965" y="3905"/>
                      </a:lnTo>
                      <a:lnTo>
                        <a:pt x="1624965" y="142685"/>
                      </a:lnTo>
                      <a:cubicBezTo>
                        <a:pt x="1624965" y="152210"/>
                        <a:pt x="1617250" y="159925"/>
                        <a:pt x="1607725" y="159925"/>
                      </a:cubicBezTo>
                      <a:lnTo>
                        <a:pt x="1539145" y="159925"/>
                      </a:lnTo>
                      <a:cubicBezTo>
                        <a:pt x="1518476" y="159925"/>
                        <a:pt x="1508855" y="147066"/>
                        <a:pt x="1508855" y="126016"/>
                      </a:cubicBezTo>
                      <a:lnTo>
                        <a:pt x="1508855" y="3810"/>
                      </a:lnTo>
                      <a:lnTo>
                        <a:pt x="1444181" y="3810"/>
                      </a:lnTo>
                      <a:lnTo>
                        <a:pt x="1444181" y="142589"/>
                      </a:lnTo>
                      <a:cubicBezTo>
                        <a:pt x="1444181" y="152114"/>
                        <a:pt x="1436465" y="159830"/>
                        <a:pt x="1426940" y="159830"/>
                      </a:cubicBezTo>
                      <a:lnTo>
                        <a:pt x="1335786" y="159830"/>
                      </a:lnTo>
                      <a:cubicBezTo>
                        <a:pt x="1315117" y="159830"/>
                        <a:pt x="1305497" y="146971"/>
                        <a:pt x="1305497" y="125921"/>
                      </a:cubicBezTo>
                      <a:lnTo>
                        <a:pt x="1305497" y="3715"/>
                      </a:lnTo>
                      <a:lnTo>
                        <a:pt x="1240822" y="3715"/>
                      </a:lnTo>
                      <a:lnTo>
                        <a:pt x="1240822" y="142494"/>
                      </a:lnTo>
                      <a:cubicBezTo>
                        <a:pt x="1240822" y="152019"/>
                        <a:pt x="1233107" y="159734"/>
                        <a:pt x="1223582" y="159734"/>
                      </a:cubicBezTo>
                      <a:lnTo>
                        <a:pt x="214598" y="159734"/>
                      </a:lnTo>
                      <a:cubicBezTo>
                        <a:pt x="233458" y="143542"/>
                        <a:pt x="243269" y="120206"/>
                        <a:pt x="243269" y="91916"/>
                      </a:cubicBezTo>
                      <a:cubicBezTo>
                        <a:pt x="243269" y="31337"/>
                        <a:pt x="196596" y="0"/>
                        <a:pt x="135160" y="0"/>
                      </a:cubicBezTo>
                      <a:cubicBezTo>
                        <a:pt x="98774" y="0"/>
                        <a:pt x="66389" y="10287"/>
                        <a:pt x="34576" y="27813"/>
                      </a:cubicBezTo>
                      <a:lnTo>
                        <a:pt x="15716" y="78867"/>
                      </a:lnTo>
                      <a:lnTo>
                        <a:pt x="74105" y="174498"/>
                      </a:lnTo>
                      <a:cubicBezTo>
                        <a:pt x="28766" y="183071"/>
                        <a:pt x="0" y="215837"/>
                        <a:pt x="0" y="263842"/>
                      </a:cubicBezTo>
                      <a:cubicBezTo>
                        <a:pt x="0" y="331184"/>
                        <a:pt x="57055" y="355854"/>
                        <a:pt x="124873" y="355854"/>
                      </a:cubicBezTo>
                      <a:cubicBezTo>
                        <a:pt x="150019" y="355854"/>
                        <a:pt x="172403" y="353663"/>
                        <a:pt x="197549" y="350044"/>
                      </a:cubicBezTo>
                      <a:lnTo>
                        <a:pt x="197549" y="298323"/>
                      </a:lnTo>
                      <a:cubicBezTo>
                        <a:pt x="175546" y="301085"/>
                        <a:pt x="154496" y="302800"/>
                        <a:pt x="132017" y="302800"/>
                      </a:cubicBezTo>
                      <a:cubicBezTo>
                        <a:pt x="96107" y="302800"/>
                        <a:pt x="64675" y="295561"/>
                        <a:pt x="64675" y="259652"/>
                      </a:cubicBezTo>
                      <a:cubicBezTo>
                        <a:pt x="64675" y="228695"/>
                        <a:pt x="88487" y="213455"/>
                        <a:pt x="119444" y="213455"/>
                      </a:cubicBezTo>
                      <a:lnTo>
                        <a:pt x="1228535" y="213455"/>
                      </a:lnTo>
                      <a:cubicBezTo>
                        <a:pt x="1260253" y="213455"/>
                        <a:pt x="1282922" y="195644"/>
                        <a:pt x="1291971" y="177165"/>
                      </a:cubicBezTo>
                      <a:cubicBezTo>
                        <a:pt x="1297781" y="195453"/>
                        <a:pt x="1315879" y="213455"/>
                        <a:pt x="1338929" y="213455"/>
                      </a:cubicBezTo>
                      <a:lnTo>
                        <a:pt x="1431989" y="213455"/>
                      </a:lnTo>
                      <a:cubicBezTo>
                        <a:pt x="1463707" y="213455"/>
                        <a:pt x="1486376" y="195644"/>
                        <a:pt x="1495425" y="177165"/>
                      </a:cubicBezTo>
                      <a:cubicBezTo>
                        <a:pt x="1501235" y="195453"/>
                        <a:pt x="1519333" y="213455"/>
                        <a:pt x="1542383" y="213455"/>
                      </a:cubicBezTo>
                      <a:lnTo>
                        <a:pt x="1598009" y="213455"/>
                      </a:lnTo>
                      <a:close/>
                      <a:moveTo>
                        <a:pt x="136017" y="160020"/>
                      </a:moveTo>
                      <a:lnTo>
                        <a:pt x="128397" y="160020"/>
                      </a:lnTo>
                      <a:lnTo>
                        <a:pt x="74486" y="71533"/>
                      </a:lnTo>
                      <a:cubicBezTo>
                        <a:pt x="90202" y="61246"/>
                        <a:pt x="106775" y="54102"/>
                        <a:pt x="126587" y="54102"/>
                      </a:cubicBezTo>
                      <a:cubicBezTo>
                        <a:pt x="156591" y="54102"/>
                        <a:pt x="179927" y="71152"/>
                        <a:pt x="179927" y="102965"/>
                      </a:cubicBezTo>
                      <a:cubicBezTo>
                        <a:pt x="179927" y="131731"/>
                        <a:pt x="161544" y="149733"/>
                        <a:pt x="135922" y="160020"/>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4" name="Freeform: Shape 70">
                  <a:extLst>
                    <a:ext uri="{FF2B5EF4-FFF2-40B4-BE49-F238E27FC236}">
                      <a16:creationId xmlns:a16="http://schemas.microsoft.com/office/drawing/2014/main" id="{FDCA41CC-42E0-4F7C-B3F5-55A9E321FB4B}"/>
                    </a:ext>
                  </a:extLst>
                </p:cNvPr>
                <p:cNvSpPr/>
                <p:nvPr/>
              </p:nvSpPr>
              <p:spPr>
                <a:xfrm rot="-2700000">
                  <a:off x="3560727" y="1248717"/>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5" name="Freeform: Shape 71">
                  <a:extLst>
                    <a:ext uri="{FF2B5EF4-FFF2-40B4-BE49-F238E27FC236}">
                      <a16:creationId xmlns:a16="http://schemas.microsoft.com/office/drawing/2014/main" id="{F2ACA250-7B3A-4F1D-AAD1-3572AEB54F90}"/>
                    </a:ext>
                  </a:extLst>
                </p:cNvPr>
                <p:cNvSpPr/>
                <p:nvPr/>
              </p:nvSpPr>
              <p:spPr>
                <a:xfrm rot="-2700000">
                  <a:off x="3291092" y="1248700"/>
                  <a:ext cx="53816" cy="53816"/>
                </a:xfrm>
                <a:custGeom>
                  <a:avLst/>
                  <a:gdLst>
                    <a:gd name="connsiteX0" fmla="*/ 0 w 53816"/>
                    <a:gd name="connsiteY0" fmla="*/ 0 h 53816"/>
                    <a:gd name="connsiteX1" fmla="*/ 53816 w 53816"/>
                    <a:gd name="connsiteY1" fmla="*/ 0 h 53816"/>
                    <a:gd name="connsiteX2" fmla="*/ 53816 w 53816"/>
                    <a:gd name="connsiteY2" fmla="*/ 53816 h 53816"/>
                    <a:gd name="connsiteX3" fmla="*/ 0 w 53816"/>
                    <a:gd name="connsiteY3" fmla="*/ 53816 h 53816"/>
                  </a:gdLst>
                  <a:ahLst/>
                  <a:cxnLst>
                    <a:cxn ang="0">
                      <a:pos x="connsiteX0" y="connsiteY0"/>
                    </a:cxn>
                    <a:cxn ang="0">
                      <a:pos x="connsiteX1" y="connsiteY1"/>
                    </a:cxn>
                    <a:cxn ang="0">
                      <a:pos x="connsiteX2" y="connsiteY2"/>
                    </a:cxn>
                    <a:cxn ang="0">
                      <a:pos x="connsiteX3" y="connsiteY3"/>
                    </a:cxn>
                  </a:cxnLst>
                  <a:rect l="l" t="t" r="r" b="b"/>
                  <a:pathLst>
                    <a:path w="53816" h="53816">
                      <a:moveTo>
                        <a:pt x="0" y="0"/>
                      </a:moveTo>
                      <a:lnTo>
                        <a:pt x="53816" y="0"/>
                      </a:lnTo>
                      <a:lnTo>
                        <a:pt x="53816" y="53816"/>
                      </a:lnTo>
                      <a:lnTo>
                        <a:pt x="0" y="5381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6" name="Freeform: Shape 72">
                  <a:extLst>
                    <a:ext uri="{FF2B5EF4-FFF2-40B4-BE49-F238E27FC236}">
                      <a16:creationId xmlns:a16="http://schemas.microsoft.com/office/drawing/2014/main" id="{C7947EE8-3CDB-49A8-9A7F-5AD92A8CF94B}"/>
                    </a:ext>
                  </a:extLst>
                </p:cNvPr>
                <p:cNvSpPr/>
                <p:nvPr/>
              </p:nvSpPr>
              <p:spPr>
                <a:xfrm>
                  <a:off x="2133219" y="863822"/>
                  <a:ext cx="1917572" cy="425576"/>
                </a:xfrm>
                <a:custGeom>
                  <a:avLst/>
                  <a:gdLst>
                    <a:gd name="connsiteX0" fmla="*/ 1852327 w 1917572"/>
                    <a:gd name="connsiteY0" fmla="*/ 257175 h 425576"/>
                    <a:gd name="connsiteX1" fmla="*/ 1835086 w 1917572"/>
                    <a:gd name="connsiteY1" fmla="*/ 274415 h 425576"/>
                    <a:gd name="connsiteX2" fmla="*/ 1790224 w 1917572"/>
                    <a:gd name="connsiteY2" fmla="*/ 274415 h 425576"/>
                    <a:gd name="connsiteX3" fmla="*/ 1759934 w 1917572"/>
                    <a:gd name="connsiteY3" fmla="*/ 240506 h 425576"/>
                    <a:gd name="connsiteX4" fmla="*/ 1759934 w 1917572"/>
                    <a:gd name="connsiteY4" fmla="*/ 286 h 425576"/>
                    <a:gd name="connsiteX5" fmla="*/ 1695260 w 1917572"/>
                    <a:gd name="connsiteY5" fmla="*/ 286 h 425576"/>
                    <a:gd name="connsiteX6" fmla="*/ 1695260 w 1917572"/>
                    <a:gd name="connsiteY6" fmla="*/ 257175 h 425576"/>
                    <a:gd name="connsiteX7" fmla="*/ 1678019 w 1917572"/>
                    <a:gd name="connsiteY7" fmla="*/ 274415 h 425576"/>
                    <a:gd name="connsiteX8" fmla="*/ 1614011 w 1917572"/>
                    <a:gd name="connsiteY8" fmla="*/ 274415 h 425576"/>
                    <a:gd name="connsiteX9" fmla="*/ 1583722 w 1917572"/>
                    <a:gd name="connsiteY9" fmla="*/ 240506 h 425576"/>
                    <a:gd name="connsiteX10" fmla="*/ 1583722 w 1917572"/>
                    <a:gd name="connsiteY10" fmla="*/ 192881 h 425576"/>
                    <a:gd name="connsiteX11" fmla="*/ 1461611 w 1917572"/>
                    <a:gd name="connsiteY11" fmla="*/ 84677 h 425576"/>
                    <a:gd name="connsiteX12" fmla="*/ 1340072 w 1917572"/>
                    <a:gd name="connsiteY12" fmla="*/ 95155 h 425576"/>
                    <a:gd name="connsiteX13" fmla="*/ 1340072 w 1917572"/>
                    <a:gd name="connsiteY13" fmla="*/ 146971 h 425576"/>
                    <a:gd name="connsiteX14" fmla="*/ 1451324 w 1917572"/>
                    <a:gd name="connsiteY14" fmla="*/ 138398 h 425576"/>
                    <a:gd name="connsiteX15" fmla="*/ 1519142 w 1917572"/>
                    <a:gd name="connsiteY15" fmla="*/ 194500 h 425576"/>
                    <a:gd name="connsiteX16" fmla="*/ 1519142 w 1917572"/>
                    <a:gd name="connsiteY16" fmla="*/ 257080 h 425576"/>
                    <a:gd name="connsiteX17" fmla="*/ 1501902 w 1917572"/>
                    <a:gd name="connsiteY17" fmla="*/ 274320 h 425576"/>
                    <a:gd name="connsiteX18" fmla="*/ 1276921 w 1917572"/>
                    <a:gd name="connsiteY18" fmla="*/ 274320 h 425576"/>
                    <a:gd name="connsiteX19" fmla="*/ 1246632 w 1917572"/>
                    <a:gd name="connsiteY19" fmla="*/ 240411 h 425576"/>
                    <a:gd name="connsiteX20" fmla="*/ 1246632 w 1917572"/>
                    <a:gd name="connsiteY20" fmla="*/ 118205 h 425576"/>
                    <a:gd name="connsiteX21" fmla="*/ 1181957 w 1917572"/>
                    <a:gd name="connsiteY21" fmla="*/ 118205 h 425576"/>
                    <a:gd name="connsiteX22" fmla="*/ 1181957 w 1917572"/>
                    <a:gd name="connsiteY22" fmla="*/ 256984 h 425576"/>
                    <a:gd name="connsiteX23" fmla="*/ 1164717 w 1917572"/>
                    <a:gd name="connsiteY23" fmla="*/ 274225 h 425576"/>
                    <a:gd name="connsiteX24" fmla="*/ 1073753 w 1917572"/>
                    <a:gd name="connsiteY24" fmla="*/ 274225 h 425576"/>
                    <a:gd name="connsiteX25" fmla="*/ 1043464 w 1917572"/>
                    <a:gd name="connsiteY25" fmla="*/ 240316 h 425576"/>
                    <a:gd name="connsiteX26" fmla="*/ 1043464 w 1917572"/>
                    <a:gd name="connsiteY26" fmla="*/ 118110 h 425576"/>
                    <a:gd name="connsiteX27" fmla="*/ 978789 w 1917572"/>
                    <a:gd name="connsiteY27" fmla="*/ 118110 h 425576"/>
                    <a:gd name="connsiteX28" fmla="*/ 978789 w 1917572"/>
                    <a:gd name="connsiteY28" fmla="*/ 256889 h 425576"/>
                    <a:gd name="connsiteX29" fmla="*/ 961549 w 1917572"/>
                    <a:gd name="connsiteY29" fmla="*/ 274130 h 425576"/>
                    <a:gd name="connsiteX30" fmla="*/ 288036 w 1917572"/>
                    <a:gd name="connsiteY30" fmla="*/ 274130 h 425576"/>
                    <a:gd name="connsiteX31" fmla="*/ 257746 w 1917572"/>
                    <a:gd name="connsiteY31" fmla="*/ 240221 h 425576"/>
                    <a:gd name="connsiteX32" fmla="*/ 257746 w 1917572"/>
                    <a:gd name="connsiteY32" fmla="*/ 0 h 425576"/>
                    <a:gd name="connsiteX33" fmla="*/ 193072 w 1917572"/>
                    <a:gd name="connsiteY33" fmla="*/ 0 h 425576"/>
                    <a:gd name="connsiteX34" fmla="*/ 193072 w 1917572"/>
                    <a:gd name="connsiteY34" fmla="*/ 313372 h 425576"/>
                    <a:gd name="connsiteX35" fmla="*/ 129254 w 1917572"/>
                    <a:gd name="connsiteY35" fmla="*/ 373951 h 425576"/>
                    <a:gd name="connsiteX36" fmla="*/ 65056 w 1917572"/>
                    <a:gd name="connsiteY36" fmla="*/ 295846 h 425576"/>
                    <a:gd name="connsiteX37" fmla="*/ 71914 w 1917572"/>
                    <a:gd name="connsiteY37" fmla="*/ 232124 h 425576"/>
                    <a:gd name="connsiteX38" fmla="*/ 7239 w 1917572"/>
                    <a:gd name="connsiteY38" fmla="*/ 232124 h 425576"/>
                    <a:gd name="connsiteX39" fmla="*/ 0 w 1917572"/>
                    <a:gd name="connsiteY39" fmla="*/ 307086 h 425576"/>
                    <a:gd name="connsiteX40" fmla="*/ 130683 w 1917572"/>
                    <a:gd name="connsiteY40" fmla="*/ 425577 h 425576"/>
                    <a:gd name="connsiteX41" fmla="*/ 256889 w 1917572"/>
                    <a:gd name="connsiteY41" fmla="*/ 325469 h 425576"/>
                    <a:gd name="connsiteX42" fmla="*/ 257080 w 1917572"/>
                    <a:gd name="connsiteY42" fmla="*/ 292417 h 425576"/>
                    <a:gd name="connsiteX43" fmla="*/ 303847 w 1917572"/>
                    <a:gd name="connsiteY43" fmla="*/ 328041 h 425576"/>
                    <a:gd name="connsiteX44" fmla="*/ 663511 w 1917572"/>
                    <a:gd name="connsiteY44" fmla="*/ 328041 h 425576"/>
                    <a:gd name="connsiteX45" fmla="*/ 966692 w 1917572"/>
                    <a:gd name="connsiteY45" fmla="*/ 328041 h 425576"/>
                    <a:gd name="connsiteX46" fmla="*/ 1030129 w 1917572"/>
                    <a:gd name="connsiteY46" fmla="*/ 291751 h 425576"/>
                    <a:gd name="connsiteX47" fmla="*/ 1077087 w 1917572"/>
                    <a:gd name="connsiteY47" fmla="*/ 328041 h 425576"/>
                    <a:gd name="connsiteX48" fmla="*/ 1169956 w 1917572"/>
                    <a:gd name="connsiteY48" fmla="*/ 328041 h 425576"/>
                    <a:gd name="connsiteX49" fmla="*/ 1233392 w 1917572"/>
                    <a:gd name="connsiteY49" fmla="*/ 291751 h 425576"/>
                    <a:gd name="connsiteX50" fmla="*/ 1280351 w 1917572"/>
                    <a:gd name="connsiteY50" fmla="*/ 328041 h 425576"/>
                    <a:gd name="connsiteX51" fmla="*/ 1507236 w 1917572"/>
                    <a:gd name="connsiteY51" fmla="*/ 328041 h 425576"/>
                    <a:gd name="connsiteX52" fmla="*/ 1570672 w 1917572"/>
                    <a:gd name="connsiteY52" fmla="*/ 291751 h 425576"/>
                    <a:gd name="connsiteX53" fmla="*/ 1617631 w 1917572"/>
                    <a:gd name="connsiteY53" fmla="*/ 328041 h 425576"/>
                    <a:gd name="connsiteX54" fmla="*/ 1683544 w 1917572"/>
                    <a:gd name="connsiteY54" fmla="*/ 328041 h 425576"/>
                    <a:gd name="connsiteX55" fmla="*/ 1746980 w 1917572"/>
                    <a:gd name="connsiteY55" fmla="*/ 291751 h 425576"/>
                    <a:gd name="connsiteX56" fmla="*/ 1793938 w 1917572"/>
                    <a:gd name="connsiteY56" fmla="*/ 328041 h 425576"/>
                    <a:gd name="connsiteX57" fmla="*/ 1841183 w 1917572"/>
                    <a:gd name="connsiteY57" fmla="*/ 328041 h 425576"/>
                    <a:gd name="connsiteX58" fmla="*/ 1917573 w 1917572"/>
                    <a:gd name="connsiteY58" fmla="*/ 251650 h 425576"/>
                    <a:gd name="connsiteX59" fmla="*/ 1917573 w 1917572"/>
                    <a:gd name="connsiteY59" fmla="*/ 95 h 425576"/>
                    <a:gd name="connsiteX60" fmla="*/ 1852898 w 1917572"/>
                    <a:gd name="connsiteY60" fmla="*/ 95 h 425576"/>
                    <a:gd name="connsiteX61" fmla="*/ 1852898 w 1917572"/>
                    <a:gd name="connsiteY61" fmla="*/ 256984 h 42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7572" h="425576">
                      <a:moveTo>
                        <a:pt x="1852327" y="257175"/>
                      </a:moveTo>
                      <a:cubicBezTo>
                        <a:pt x="1852327" y="266700"/>
                        <a:pt x="1844611" y="274415"/>
                        <a:pt x="1835086" y="274415"/>
                      </a:cubicBezTo>
                      <a:lnTo>
                        <a:pt x="1790224" y="274415"/>
                      </a:lnTo>
                      <a:cubicBezTo>
                        <a:pt x="1769554" y="274415"/>
                        <a:pt x="1759934" y="261556"/>
                        <a:pt x="1759934" y="240506"/>
                      </a:cubicBezTo>
                      <a:lnTo>
                        <a:pt x="1759934" y="286"/>
                      </a:lnTo>
                      <a:lnTo>
                        <a:pt x="1695260" y="286"/>
                      </a:lnTo>
                      <a:lnTo>
                        <a:pt x="1695260" y="257175"/>
                      </a:lnTo>
                      <a:cubicBezTo>
                        <a:pt x="1695260" y="266700"/>
                        <a:pt x="1687544" y="274415"/>
                        <a:pt x="1678019" y="274415"/>
                      </a:cubicBezTo>
                      <a:lnTo>
                        <a:pt x="1614011" y="274415"/>
                      </a:lnTo>
                      <a:cubicBezTo>
                        <a:pt x="1593342" y="274415"/>
                        <a:pt x="1583722" y="261556"/>
                        <a:pt x="1583722" y="240506"/>
                      </a:cubicBezTo>
                      <a:lnTo>
                        <a:pt x="1583722" y="192881"/>
                      </a:lnTo>
                      <a:cubicBezTo>
                        <a:pt x="1583722" y="121920"/>
                        <a:pt x="1532096" y="84677"/>
                        <a:pt x="1461611" y="84677"/>
                      </a:cubicBezTo>
                      <a:cubicBezTo>
                        <a:pt x="1429321" y="84677"/>
                        <a:pt x="1371505" y="90202"/>
                        <a:pt x="1340072" y="95155"/>
                      </a:cubicBezTo>
                      <a:lnTo>
                        <a:pt x="1340072" y="146971"/>
                      </a:lnTo>
                      <a:cubicBezTo>
                        <a:pt x="1368361" y="142494"/>
                        <a:pt x="1422559" y="138017"/>
                        <a:pt x="1451324" y="138398"/>
                      </a:cubicBezTo>
                      <a:cubicBezTo>
                        <a:pt x="1490377" y="138398"/>
                        <a:pt x="1519142" y="155924"/>
                        <a:pt x="1519142" y="194500"/>
                      </a:cubicBezTo>
                      <a:lnTo>
                        <a:pt x="1519142" y="257080"/>
                      </a:lnTo>
                      <a:cubicBezTo>
                        <a:pt x="1519142" y="266605"/>
                        <a:pt x="1511427" y="274320"/>
                        <a:pt x="1501902" y="274320"/>
                      </a:cubicBezTo>
                      <a:lnTo>
                        <a:pt x="1276921" y="274320"/>
                      </a:lnTo>
                      <a:cubicBezTo>
                        <a:pt x="1256252" y="274320"/>
                        <a:pt x="1246632" y="261461"/>
                        <a:pt x="1246632" y="240411"/>
                      </a:cubicBezTo>
                      <a:lnTo>
                        <a:pt x="1246632" y="118205"/>
                      </a:lnTo>
                      <a:lnTo>
                        <a:pt x="1181957" y="118205"/>
                      </a:lnTo>
                      <a:lnTo>
                        <a:pt x="1181957" y="256984"/>
                      </a:lnTo>
                      <a:cubicBezTo>
                        <a:pt x="1181957" y="266509"/>
                        <a:pt x="1174242" y="274225"/>
                        <a:pt x="1164717" y="274225"/>
                      </a:cubicBezTo>
                      <a:lnTo>
                        <a:pt x="1073753" y="274225"/>
                      </a:lnTo>
                      <a:cubicBezTo>
                        <a:pt x="1053084" y="274225"/>
                        <a:pt x="1043464" y="261366"/>
                        <a:pt x="1043464" y="240316"/>
                      </a:cubicBezTo>
                      <a:lnTo>
                        <a:pt x="1043464" y="118110"/>
                      </a:lnTo>
                      <a:lnTo>
                        <a:pt x="978789" y="118110"/>
                      </a:lnTo>
                      <a:lnTo>
                        <a:pt x="978789" y="256889"/>
                      </a:lnTo>
                      <a:cubicBezTo>
                        <a:pt x="978789" y="266414"/>
                        <a:pt x="971074" y="274130"/>
                        <a:pt x="961549" y="274130"/>
                      </a:cubicBezTo>
                      <a:lnTo>
                        <a:pt x="288036" y="274130"/>
                      </a:lnTo>
                      <a:cubicBezTo>
                        <a:pt x="267367" y="274130"/>
                        <a:pt x="257746" y="261271"/>
                        <a:pt x="257746" y="240221"/>
                      </a:cubicBezTo>
                      <a:lnTo>
                        <a:pt x="257746" y="0"/>
                      </a:lnTo>
                      <a:lnTo>
                        <a:pt x="193072" y="0"/>
                      </a:lnTo>
                      <a:lnTo>
                        <a:pt x="193072" y="313372"/>
                      </a:lnTo>
                      <a:cubicBezTo>
                        <a:pt x="193072" y="351472"/>
                        <a:pt x="166973" y="373951"/>
                        <a:pt x="129254" y="373951"/>
                      </a:cubicBezTo>
                      <a:cubicBezTo>
                        <a:pt x="87535" y="373951"/>
                        <a:pt x="65056" y="342995"/>
                        <a:pt x="65056" y="295846"/>
                      </a:cubicBezTo>
                      <a:cubicBezTo>
                        <a:pt x="65056" y="280130"/>
                        <a:pt x="69247" y="253174"/>
                        <a:pt x="71914" y="232124"/>
                      </a:cubicBezTo>
                      <a:lnTo>
                        <a:pt x="7239" y="232124"/>
                      </a:lnTo>
                      <a:cubicBezTo>
                        <a:pt x="4096" y="254984"/>
                        <a:pt x="0" y="284226"/>
                        <a:pt x="0" y="307086"/>
                      </a:cubicBezTo>
                      <a:cubicBezTo>
                        <a:pt x="0" y="383381"/>
                        <a:pt x="54769" y="425577"/>
                        <a:pt x="130683" y="425577"/>
                      </a:cubicBezTo>
                      <a:cubicBezTo>
                        <a:pt x="198882" y="425577"/>
                        <a:pt x="252984" y="390049"/>
                        <a:pt x="256889" y="325469"/>
                      </a:cubicBezTo>
                      <a:cubicBezTo>
                        <a:pt x="257270" y="318611"/>
                        <a:pt x="257175" y="304038"/>
                        <a:pt x="257080" y="292417"/>
                      </a:cubicBezTo>
                      <a:cubicBezTo>
                        <a:pt x="263080" y="310515"/>
                        <a:pt x="281083" y="328041"/>
                        <a:pt x="303847" y="328041"/>
                      </a:cubicBezTo>
                      <a:lnTo>
                        <a:pt x="663511" y="328041"/>
                      </a:lnTo>
                      <a:cubicBezTo>
                        <a:pt x="663511" y="328041"/>
                        <a:pt x="966692" y="328041"/>
                        <a:pt x="966692" y="328041"/>
                      </a:cubicBezTo>
                      <a:cubicBezTo>
                        <a:pt x="998410" y="328041"/>
                        <a:pt x="1021080" y="310229"/>
                        <a:pt x="1030129" y="291751"/>
                      </a:cubicBezTo>
                      <a:cubicBezTo>
                        <a:pt x="1035939" y="310039"/>
                        <a:pt x="1054036" y="328041"/>
                        <a:pt x="1077087" y="328041"/>
                      </a:cubicBezTo>
                      <a:lnTo>
                        <a:pt x="1169956" y="328041"/>
                      </a:lnTo>
                      <a:cubicBezTo>
                        <a:pt x="1201674" y="328041"/>
                        <a:pt x="1224343" y="310229"/>
                        <a:pt x="1233392" y="291751"/>
                      </a:cubicBezTo>
                      <a:cubicBezTo>
                        <a:pt x="1239202" y="310039"/>
                        <a:pt x="1257300" y="328041"/>
                        <a:pt x="1280351" y="328041"/>
                      </a:cubicBezTo>
                      <a:lnTo>
                        <a:pt x="1507236" y="328041"/>
                      </a:lnTo>
                      <a:cubicBezTo>
                        <a:pt x="1538954" y="328041"/>
                        <a:pt x="1561624" y="310229"/>
                        <a:pt x="1570672" y="291751"/>
                      </a:cubicBezTo>
                      <a:cubicBezTo>
                        <a:pt x="1576483" y="310039"/>
                        <a:pt x="1594580" y="328041"/>
                        <a:pt x="1617631" y="328041"/>
                      </a:cubicBezTo>
                      <a:lnTo>
                        <a:pt x="1683544" y="328041"/>
                      </a:lnTo>
                      <a:cubicBezTo>
                        <a:pt x="1715262" y="328041"/>
                        <a:pt x="1737932" y="310229"/>
                        <a:pt x="1746980" y="291751"/>
                      </a:cubicBezTo>
                      <a:cubicBezTo>
                        <a:pt x="1752791" y="310039"/>
                        <a:pt x="1770888" y="328041"/>
                        <a:pt x="1793938" y="328041"/>
                      </a:cubicBezTo>
                      <a:lnTo>
                        <a:pt x="1841183" y="328041"/>
                      </a:lnTo>
                      <a:cubicBezTo>
                        <a:pt x="1883378" y="328041"/>
                        <a:pt x="1917573" y="293846"/>
                        <a:pt x="1917573" y="251650"/>
                      </a:cubicBezTo>
                      <a:lnTo>
                        <a:pt x="1917573" y="95"/>
                      </a:lnTo>
                      <a:lnTo>
                        <a:pt x="1852898" y="95"/>
                      </a:lnTo>
                      <a:lnTo>
                        <a:pt x="1852898" y="256984"/>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7" name="Freeform: Shape 73">
                  <a:extLst>
                    <a:ext uri="{FF2B5EF4-FFF2-40B4-BE49-F238E27FC236}">
                      <a16:creationId xmlns:a16="http://schemas.microsoft.com/office/drawing/2014/main" id="{CD53A325-822B-4193-A6E2-CFCCF58A5358}"/>
                    </a:ext>
                  </a:extLst>
                </p:cNvPr>
                <p:cNvSpPr/>
                <p:nvPr/>
              </p:nvSpPr>
              <p:spPr>
                <a:xfrm>
                  <a:off x="3038189" y="1238440"/>
                  <a:ext cx="144494" cy="74295"/>
                </a:xfrm>
                <a:custGeom>
                  <a:avLst/>
                  <a:gdLst>
                    <a:gd name="connsiteX0" fmla="*/ 72295 w 144494"/>
                    <a:gd name="connsiteY0" fmla="*/ 35052 h 74295"/>
                    <a:gd name="connsiteX1" fmla="*/ 37243 w 144494"/>
                    <a:gd name="connsiteY1" fmla="*/ 0 h 74295"/>
                    <a:gd name="connsiteX2" fmla="*/ 0 w 144494"/>
                    <a:gd name="connsiteY2" fmla="*/ 37147 h 74295"/>
                    <a:gd name="connsiteX3" fmla="*/ 37243 w 144494"/>
                    <a:gd name="connsiteY3" fmla="*/ 74295 h 74295"/>
                    <a:gd name="connsiteX4" fmla="*/ 72295 w 144494"/>
                    <a:gd name="connsiteY4" fmla="*/ 39243 h 74295"/>
                    <a:gd name="connsiteX5" fmla="*/ 107347 w 144494"/>
                    <a:gd name="connsiteY5" fmla="*/ 74295 h 74295"/>
                    <a:gd name="connsiteX6" fmla="*/ 144494 w 144494"/>
                    <a:gd name="connsiteY6" fmla="*/ 37147 h 74295"/>
                    <a:gd name="connsiteX7" fmla="*/ 107347 w 144494"/>
                    <a:gd name="connsiteY7" fmla="*/ 0 h 74295"/>
                    <a:gd name="connsiteX8" fmla="*/ 72295 w 144494"/>
                    <a:gd name="connsiteY8" fmla="*/ 35052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95" y="35052"/>
                      </a:moveTo>
                      <a:lnTo>
                        <a:pt x="37243" y="0"/>
                      </a:lnTo>
                      <a:lnTo>
                        <a:pt x="0" y="37147"/>
                      </a:lnTo>
                      <a:lnTo>
                        <a:pt x="37243" y="74295"/>
                      </a:lnTo>
                      <a:lnTo>
                        <a:pt x="72295" y="39243"/>
                      </a:lnTo>
                      <a:lnTo>
                        <a:pt x="107347" y="74295"/>
                      </a:lnTo>
                      <a:lnTo>
                        <a:pt x="144494" y="37147"/>
                      </a:lnTo>
                      <a:lnTo>
                        <a:pt x="107347" y="0"/>
                      </a:lnTo>
                      <a:lnTo>
                        <a:pt x="72295" y="35052"/>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8" name="Freeform: Shape 74">
                  <a:extLst>
                    <a:ext uri="{FF2B5EF4-FFF2-40B4-BE49-F238E27FC236}">
                      <a16:creationId xmlns:a16="http://schemas.microsoft.com/office/drawing/2014/main" id="{FD365279-B712-4203-825C-FEFD80756D6D}"/>
                    </a:ext>
                  </a:extLst>
                </p:cNvPr>
                <p:cNvSpPr/>
                <p:nvPr/>
              </p:nvSpPr>
              <p:spPr>
                <a:xfrm>
                  <a:off x="27717" y="363759"/>
                  <a:ext cx="144494" cy="74295"/>
                </a:xfrm>
                <a:custGeom>
                  <a:avLst/>
                  <a:gdLst>
                    <a:gd name="connsiteX0" fmla="*/ 72295 w 144494"/>
                    <a:gd name="connsiteY0" fmla="*/ 39243 h 74295"/>
                    <a:gd name="connsiteX1" fmla="*/ 107347 w 144494"/>
                    <a:gd name="connsiteY1" fmla="*/ 74295 h 74295"/>
                    <a:gd name="connsiteX2" fmla="*/ 144494 w 144494"/>
                    <a:gd name="connsiteY2" fmla="*/ 37148 h 74295"/>
                    <a:gd name="connsiteX3" fmla="*/ 107347 w 144494"/>
                    <a:gd name="connsiteY3" fmla="*/ 0 h 74295"/>
                    <a:gd name="connsiteX4" fmla="*/ 72295 w 144494"/>
                    <a:gd name="connsiteY4" fmla="*/ 35052 h 74295"/>
                    <a:gd name="connsiteX5" fmla="*/ 37243 w 144494"/>
                    <a:gd name="connsiteY5" fmla="*/ 0 h 74295"/>
                    <a:gd name="connsiteX6" fmla="*/ 0 w 144494"/>
                    <a:gd name="connsiteY6" fmla="*/ 37148 h 74295"/>
                    <a:gd name="connsiteX7" fmla="*/ 37243 w 144494"/>
                    <a:gd name="connsiteY7" fmla="*/ 74295 h 74295"/>
                    <a:gd name="connsiteX8" fmla="*/ 72295 w 144494"/>
                    <a:gd name="connsiteY8" fmla="*/ 3924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5">
                      <a:moveTo>
                        <a:pt x="72295" y="39243"/>
                      </a:moveTo>
                      <a:lnTo>
                        <a:pt x="107347" y="74295"/>
                      </a:lnTo>
                      <a:lnTo>
                        <a:pt x="144494" y="37148"/>
                      </a:lnTo>
                      <a:lnTo>
                        <a:pt x="107347" y="0"/>
                      </a:lnTo>
                      <a:lnTo>
                        <a:pt x="72295" y="35052"/>
                      </a:lnTo>
                      <a:lnTo>
                        <a:pt x="37243" y="0"/>
                      </a:lnTo>
                      <a:lnTo>
                        <a:pt x="0" y="37148"/>
                      </a:lnTo>
                      <a:lnTo>
                        <a:pt x="37243" y="74295"/>
                      </a:lnTo>
                      <a:lnTo>
                        <a:pt x="72295" y="3924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79" name="Freeform: Shape 75">
                  <a:extLst>
                    <a:ext uri="{FF2B5EF4-FFF2-40B4-BE49-F238E27FC236}">
                      <a16:creationId xmlns:a16="http://schemas.microsoft.com/office/drawing/2014/main" id="{985C6AFD-9692-4C56-8EC9-1C5100069A74}"/>
                    </a:ext>
                  </a:extLst>
                </p:cNvPr>
                <p:cNvSpPr/>
                <p:nvPr/>
              </p:nvSpPr>
              <p:spPr>
                <a:xfrm>
                  <a:off x="2109597" y="362616"/>
                  <a:ext cx="64674" cy="327945"/>
                </a:xfrm>
                <a:custGeom>
                  <a:avLst/>
                  <a:gdLst>
                    <a:gd name="connsiteX0" fmla="*/ 0 w 64674"/>
                    <a:gd name="connsiteY0" fmla="*/ 0 h 327945"/>
                    <a:gd name="connsiteX1" fmla="*/ 64675 w 64674"/>
                    <a:gd name="connsiteY1" fmla="*/ 0 h 327945"/>
                    <a:gd name="connsiteX2" fmla="*/ 64675 w 64674"/>
                    <a:gd name="connsiteY2" fmla="*/ 327946 h 327945"/>
                    <a:gd name="connsiteX3" fmla="*/ 0 w 64674"/>
                    <a:gd name="connsiteY3" fmla="*/ 327946 h 327945"/>
                  </a:gdLst>
                  <a:ahLst/>
                  <a:cxnLst>
                    <a:cxn ang="0">
                      <a:pos x="connsiteX0" y="connsiteY0"/>
                    </a:cxn>
                    <a:cxn ang="0">
                      <a:pos x="connsiteX1" y="connsiteY1"/>
                    </a:cxn>
                    <a:cxn ang="0">
                      <a:pos x="connsiteX2" y="connsiteY2"/>
                    </a:cxn>
                    <a:cxn ang="0">
                      <a:pos x="connsiteX3" y="connsiteY3"/>
                    </a:cxn>
                  </a:cxnLst>
                  <a:rect l="l" t="t" r="r" b="b"/>
                  <a:pathLst>
                    <a:path w="64674" h="327945">
                      <a:moveTo>
                        <a:pt x="0" y="0"/>
                      </a:moveTo>
                      <a:lnTo>
                        <a:pt x="64675" y="0"/>
                      </a:lnTo>
                      <a:lnTo>
                        <a:pt x="64675" y="327946"/>
                      </a:lnTo>
                      <a:lnTo>
                        <a:pt x="0" y="327946"/>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0" name="Freeform: Shape 76">
                  <a:extLst>
                    <a:ext uri="{FF2B5EF4-FFF2-40B4-BE49-F238E27FC236}">
                      <a16:creationId xmlns:a16="http://schemas.microsoft.com/office/drawing/2014/main" id="{AA93581E-E616-48C2-AFB2-33485DF9CA26}"/>
                    </a:ext>
                  </a:extLst>
                </p:cNvPr>
                <p:cNvSpPr/>
                <p:nvPr/>
              </p:nvSpPr>
              <p:spPr>
                <a:xfrm>
                  <a:off x="5429" y="360902"/>
                  <a:ext cx="2042731" cy="332612"/>
                </a:xfrm>
                <a:custGeom>
                  <a:avLst/>
                  <a:gdLst>
                    <a:gd name="connsiteX0" fmla="*/ 1977962 w 2042731"/>
                    <a:gd name="connsiteY0" fmla="*/ 258604 h 332612"/>
                    <a:gd name="connsiteX1" fmla="*/ 1960626 w 2042731"/>
                    <a:gd name="connsiteY1" fmla="*/ 275939 h 332612"/>
                    <a:gd name="connsiteX2" fmla="*/ 1900047 w 2042731"/>
                    <a:gd name="connsiteY2" fmla="*/ 275939 h 332612"/>
                    <a:gd name="connsiteX3" fmla="*/ 1869758 w 2042731"/>
                    <a:gd name="connsiteY3" fmla="*/ 242030 h 332612"/>
                    <a:gd name="connsiteX4" fmla="*/ 1869758 w 2042731"/>
                    <a:gd name="connsiteY4" fmla="*/ 242030 h 332612"/>
                    <a:gd name="connsiteX5" fmla="*/ 1871377 w 2042731"/>
                    <a:gd name="connsiteY5" fmla="*/ 225552 h 332612"/>
                    <a:gd name="connsiteX6" fmla="*/ 1762982 w 2042731"/>
                    <a:gd name="connsiteY6" fmla="*/ 120968 h 332612"/>
                    <a:gd name="connsiteX7" fmla="*/ 1654588 w 2042731"/>
                    <a:gd name="connsiteY7" fmla="*/ 225552 h 332612"/>
                    <a:gd name="connsiteX8" fmla="*/ 1664589 w 2042731"/>
                    <a:gd name="connsiteY8" fmla="*/ 275939 h 332612"/>
                    <a:gd name="connsiteX9" fmla="*/ 1607534 w 2042731"/>
                    <a:gd name="connsiteY9" fmla="*/ 275939 h 332612"/>
                    <a:gd name="connsiteX10" fmla="*/ 1577245 w 2042731"/>
                    <a:gd name="connsiteY10" fmla="*/ 242030 h 332612"/>
                    <a:gd name="connsiteX11" fmla="*/ 1577245 w 2042731"/>
                    <a:gd name="connsiteY11" fmla="*/ 1810 h 332612"/>
                    <a:gd name="connsiteX12" fmla="*/ 1512570 w 2042731"/>
                    <a:gd name="connsiteY12" fmla="*/ 1810 h 332612"/>
                    <a:gd name="connsiteX13" fmla="*/ 1512570 w 2042731"/>
                    <a:gd name="connsiteY13" fmla="*/ 258699 h 332612"/>
                    <a:gd name="connsiteX14" fmla="*/ 1495330 w 2042731"/>
                    <a:gd name="connsiteY14" fmla="*/ 276035 h 332612"/>
                    <a:gd name="connsiteX15" fmla="*/ 1435037 w 2042731"/>
                    <a:gd name="connsiteY15" fmla="*/ 276035 h 332612"/>
                    <a:gd name="connsiteX16" fmla="*/ 1404747 w 2042731"/>
                    <a:gd name="connsiteY16" fmla="*/ 242126 h 332612"/>
                    <a:gd name="connsiteX17" fmla="*/ 1404747 w 2042731"/>
                    <a:gd name="connsiteY17" fmla="*/ 234029 h 332612"/>
                    <a:gd name="connsiteX18" fmla="*/ 1300448 w 2042731"/>
                    <a:gd name="connsiteY18" fmla="*/ 129730 h 332612"/>
                    <a:gd name="connsiteX19" fmla="*/ 1042321 w 2042731"/>
                    <a:gd name="connsiteY19" fmla="*/ 129730 h 332612"/>
                    <a:gd name="connsiteX20" fmla="*/ 1174242 w 2042731"/>
                    <a:gd name="connsiteY20" fmla="*/ 42863 h 332612"/>
                    <a:gd name="connsiteX21" fmla="*/ 1144238 w 2042731"/>
                    <a:gd name="connsiteY21" fmla="*/ 0 h 332612"/>
                    <a:gd name="connsiteX22" fmla="*/ 950405 w 2042731"/>
                    <a:gd name="connsiteY22" fmla="*/ 136303 h 332612"/>
                    <a:gd name="connsiteX23" fmla="*/ 968597 w 2042731"/>
                    <a:gd name="connsiteY23" fmla="*/ 183547 h 332612"/>
                    <a:gd name="connsiteX24" fmla="*/ 1296543 w 2042731"/>
                    <a:gd name="connsiteY24" fmla="*/ 183547 h 332612"/>
                    <a:gd name="connsiteX25" fmla="*/ 1340168 w 2042731"/>
                    <a:gd name="connsiteY25" fmla="*/ 227171 h 332612"/>
                    <a:gd name="connsiteX26" fmla="*/ 1340168 w 2042731"/>
                    <a:gd name="connsiteY26" fmla="*/ 258794 h 332612"/>
                    <a:gd name="connsiteX27" fmla="*/ 1322832 w 2042731"/>
                    <a:gd name="connsiteY27" fmla="*/ 276130 h 332612"/>
                    <a:gd name="connsiteX28" fmla="*/ 886111 w 2042731"/>
                    <a:gd name="connsiteY28" fmla="*/ 276130 h 332612"/>
                    <a:gd name="connsiteX29" fmla="*/ 855821 w 2042731"/>
                    <a:gd name="connsiteY29" fmla="*/ 242221 h 332612"/>
                    <a:gd name="connsiteX30" fmla="*/ 855821 w 2042731"/>
                    <a:gd name="connsiteY30" fmla="*/ 120015 h 332612"/>
                    <a:gd name="connsiteX31" fmla="*/ 791147 w 2042731"/>
                    <a:gd name="connsiteY31" fmla="*/ 120015 h 332612"/>
                    <a:gd name="connsiteX32" fmla="*/ 791147 w 2042731"/>
                    <a:gd name="connsiteY32" fmla="*/ 258794 h 332612"/>
                    <a:gd name="connsiteX33" fmla="*/ 773811 w 2042731"/>
                    <a:gd name="connsiteY33" fmla="*/ 276130 h 332612"/>
                    <a:gd name="connsiteX34" fmla="*/ 244697 w 2042731"/>
                    <a:gd name="connsiteY34" fmla="*/ 276130 h 332612"/>
                    <a:gd name="connsiteX35" fmla="*/ 220028 w 2042731"/>
                    <a:gd name="connsiteY35" fmla="*/ 249650 h 332612"/>
                    <a:gd name="connsiteX36" fmla="*/ 220028 w 2042731"/>
                    <a:gd name="connsiteY36" fmla="*/ 87249 h 332612"/>
                    <a:gd name="connsiteX37" fmla="*/ 155353 w 2042731"/>
                    <a:gd name="connsiteY37" fmla="*/ 87249 h 332612"/>
                    <a:gd name="connsiteX38" fmla="*/ 155353 w 2042731"/>
                    <a:gd name="connsiteY38" fmla="*/ 111062 h 332612"/>
                    <a:gd name="connsiteX39" fmla="*/ 119444 w 2042731"/>
                    <a:gd name="connsiteY39" fmla="*/ 108299 h 332612"/>
                    <a:gd name="connsiteX40" fmla="*/ 0 w 2042731"/>
                    <a:gd name="connsiteY40" fmla="*/ 206216 h 332612"/>
                    <a:gd name="connsiteX41" fmla="*/ 0 w 2042731"/>
                    <a:gd name="connsiteY41" fmla="*/ 240125 h 332612"/>
                    <a:gd name="connsiteX42" fmla="*/ 92488 w 2042731"/>
                    <a:gd name="connsiteY42" fmla="*/ 332613 h 332612"/>
                    <a:gd name="connsiteX43" fmla="*/ 171069 w 2042731"/>
                    <a:gd name="connsiteY43" fmla="*/ 311087 h 332612"/>
                    <a:gd name="connsiteX44" fmla="*/ 218218 w 2042731"/>
                    <a:gd name="connsiteY44" fmla="*/ 329946 h 332612"/>
                    <a:gd name="connsiteX45" fmla="*/ 778764 w 2042731"/>
                    <a:gd name="connsiteY45" fmla="*/ 329946 h 332612"/>
                    <a:gd name="connsiteX46" fmla="*/ 842201 w 2042731"/>
                    <a:gd name="connsiteY46" fmla="*/ 293656 h 332612"/>
                    <a:gd name="connsiteX47" fmla="*/ 889159 w 2042731"/>
                    <a:gd name="connsiteY47" fmla="*/ 329946 h 332612"/>
                    <a:gd name="connsiteX48" fmla="*/ 1327785 w 2042731"/>
                    <a:gd name="connsiteY48" fmla="*/ 329946 h 332612"/>
                    <a:gd name="connsiteX49" fmla="*/ 1391222 w 2042731"/>
                    <a:gd name="connsiteY49" fmla="*/ 293656 h 332612"/>
                    <a:gd name="connsiteX50" fmla="*/ 1438180 w 2042731"/>
                    <a:gd name="connsiteY50" fmla="*/ 329946 h 332612"/>
                    <a:gd name="connsiteX51" fmla="*/ 1500283 w 2042731"/>
                    <a:gd name="connsiteY51" fmla="*/ 329946 h 332612"/>
                    <a:gd name="connsiteX52" fmla="*/ 1563719 w 2042731"/>
                    <a:gd name="connsiteY52" fmla="*/ 293656 h 332612"/>
                    <a:gd name="connsiteX53" fmla="*/ 1610678 w 2042731"/>
                    <a:gd name="connsiteY53" fmla="*/ 329946 h 332612"/>
                    <a:gd name="connsiteX54" fmla="*/ 1775365 w 2042731"/>
                    <a:gd name="connsiteY54" fmla="*/ 329946 h 332612"/>
                    <a:gd name="connsiteX55" fmla="*/ 1845945 w 2042731"/>
                    <a:gd name="connsiteY55" fmla="*/ 293656 h 332612"/>
                    <a:gd name="connsiteX56" fmla="*/ 1892903 w 2042731"/>
                    <a:gd name="connsiteY56" fmla="*/ 329946 h 332612"/>
                    <a:gd name="connsiteX57" fmla="*/ 1966341 w 2042731"/>
                    <a:gd name="connsiteY57" fmla="*/ 329946 h 332612"/>
                    <a:gd name="connsiteX58" fmla="*/ 2042732 w 2042731"/>
                    <a:gd name="connsiteY58" fmla="*/ 253556 h 332612"/>
                    <a:gd name="connsiteX59" fmla="*/ 2042732 w 2042731"/>
                    <a:gd name="connsiteY59" fmla="*/ 2000 h 332612"/>
                    <a:gd name="connsiteX60" fmla="*/ 1978057 w 2042731"/>
                    <a:gd name="connsiteY60" fmla="*/ 2000 h 332612"/>
                    <a:gd name="connsiteX61" fmla="*/ 1978057 w 2042731"/>
                    <a:gd name="connsiteY61" fmla="*/ 258890 h 332612"/>
                    <a:gd name="connsiteX62" fmla="*/ 155353 w 2042731"/>
                    <a:gd name="connsiteY62" fmla="*/ 266891 h 332612"/>
                    <a:gd name="connsiteX63" fmla="*/ 111157 w 2042731"/>
                    <a:gd name="connsiteY63" fmla="*/ 278606 h 332612"/>
                    <a:gd name="connsiteX64" fmla="*/ 64580 w 2042731"/>
                    <a:gd name="connsiteY64" fmla="*/ 237268 h 332612"/>
                    <a:gd name="connsiteX65" fmla="*/ 64580 w 2042731"/>
                    <a:gd name="connsiteY65" fmla="*/ 209455 h 332612"/>
                    <a:gd name="connsiteX66" fmla="*/ 122301 w 2042731"/>
                    <a:gd name="connsiteY66" fmla="*/ 161830 h 332612"/>
                    <a:gd name="connsiteX67" fmla="*/ 155258 w 2042731"/>
                    <a:gd name="connsiteY67" fmla="*/ 164973 h 332612"/>
                    <a:gd name="connsiteX68" fmla="*/ 155258 w 2042731"/>
                    <a:gd name="connsiteY68" fmla="*/ 266795 h 332612"/>
                    <a:gd name="connsiteX69" fmla="*/ 1806702 w 2042731"/>
                    <a:gd name="connsiteY69" fmla="*/ 232505 h 332612"/>
                    <a:gd name="connsiteX70" fmla="*/ 1763268 w 2042731"/>
                    <a:gd name="connsiteY70" fmla="*/ 275939 h 332612"/>
                    <a:gd name="connsiteX71" fmla="*/ 1725644 w 2042731"/>
                    <a:gd name="connsiteY71" fmla="*/ 275939 h 332612"/>
                    <a:gd name="connsiteX72" fmla="*/ 1719072 w 2042731"/>
                    <a:gd name="connsiteY72" fmla="*/ 231839 h 332612"/>
                    <a:gd name="connsiteX73" fmla="*/ 1762506 w 2042731"/>
                    <a:gd name="connsiteY73" fmla="*/ 174784 h 332612"/>
                    <a:gd name="connsiteX74" fmla="*/ 1763078 w 2042731"/>
                    <a:gd name="connsiteY74" fmla="*/ 174784 h 332612"/>
                    <a:gd name="connsiteX75" fmla="*/ 1806607 w 2042731"/>
                    <a:gd name="connsiteY75" fmla="*/ 231839 h 332612"/>
                    <a:gd name="connsiteX76" fmla="*/ 1806607 w 2042731"/>
                    <a:gd name="connsiteY76" fmla="*/ 232601 h 3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42731" h="332612">
                      <a:moveTo>
                        <a:pt x="1977962" y="258604"/>
                      </a:moveTo>
                      <a:cubicBezTo>
                        <a:pt x="1977962" y="268129"/>
                        <a:pt x="1970246" y="275939"/>
                        <a:pt x="1960626" y="275939"/>
                      </a:cubicBezTo>
                      <a:lnTo>
                        <a:pt x="1900047" y="275939"/>
                      </a:lnTo>
                      <a:cubicBezTo>
                        <a:pt x="1879283" y="275939"/>
                        <a:pt x="1869758" y="263081"/>
                        <a:pt x="1869758" y="242030"/>
                      </a:cubicBezTo>
                      <a:lnTo>
                        <a:pt x="1869758" y="242030"/>
                      </a:lnTo>
                      <a:cubicBezTo>
                        <a:pt x="1870805" y="236411"/>
                        <a:pt x="1871377" y="230886"/>
                        <a:pt x="1871377" y="225552"/>
                      </a:cubicBezTo>
                      <a:cubicBezTo>
                        <a:pt x="1871377" y="163068"/>
                        <a:pt x="1826990" y="120968"/>
                        <a:pt x="1762982" y="120968"/>
                      </a:cubicBezTo>
                      <a:cubicBezTo>
                        <a:pt x="1698974" y="120968"/>
                        <a:pt x="1654588" y="163068"/>
                        <a:pt x="1654588" y="225552"/>
                      </a:cubicBezTo>
                      <a:cubicBezTo>
                        <a:pt x="1654588" y="251365"/>
                        <a:pt x="1661541" y="269177"/>
                        <a:pt x="1664589" y="275939"/>
                      </a:cubicBezTo>
                      <a:lnTo>
                        <a:pt x="1607534" y="275939"/>
                      </a:lnTo>
                      <a:cubicBezTo>
                        <a:pt x="1586865" y="275939"/>
                        <a:pt x="1577245" y="263081"/>
                        <a:pt x="1577245" y="242030"/>
                      </a:cubicBezTo>
                      <a:lnTo>
                        <a:pt x="1577245" y="1810"/>
                      </a:lnTo>
                      <a:lnTo>
                        <a:pt x="1512570" y="1810"/>
                      </a:lnTo>
                      <a:lnTo>
                        <a:pt x="1512570" y="258699"/>
                      </a:lnTo>
                      <a:cubicBezTo>
                        <a:pt x="1512570" y="268224"/>
                        <a:pt x="1504855" y="276035"/>
                        <a:pt x="1495330" y="276035"/>
                      </a:cubicBezTo>
                      <a:lnTo>
                        <a:pt x="1435037" y="276035"/>
                      </a:lnTo>
                      <a:cubicBezTo>
                        <a:pt x="1414367" y="276035"/>
                        <a:pt x="1404747" y="263176"/>
                        <a:pt x="1404747" y="242126"/>
                      </a:cubicBezTo>
                      <a:lnTo>
                        <a:pt x="1404747" y="234029"/>
                      </a:lnTo>
                      <a:cubicBezTo>
                        <a:pt x="1404747" y="176403"/>
                        <a:pt x="1357979" y="129730"/>
                        <a:pt x="1300448" y="129730"/>
                      </a:cubicBezTo>
                      <a:lnTo>
                        <a:pt x="1042321" y="129730"/>
                      </a:lnTo>
                      <a:lnTo>
                        <a:pt x="1174242" y="42863"/>
                      </a:lnTo>
                      <a:lnTo>
                        <a:pt x="1144238" y="0"/>
                      </a:lnTo>
                      <a:lnTo>
                        <a:pt x="950405" y="136303"/>
                      </a:lnTo>
                      <a:lnTo>
                        <a:pt x="968597" y="183547"/>
                      </a:lnTo>
                      <a:lnTo>
                        <a:pt x="1296543" y="183547"/>
                      </a:lnTo>
                      <a:cubicBezTo>
                        <a:pt x="1320641" y="183547"/>
                        <a:pt x="1340168" y="203073"/>
                        <a:pt x="1340168" y="227171"/>
                      </a:cubicBezTo>
                      <a:lnTo>
                        <a:pt x="1340168" y="258794"/>
                      </a:lnTo>
                      <a:cubicBezTo>
                        <a:pt x="1340168" y="268415"/>
                        <a:pt x="1332452" y="276130"/>
                        <a:pt x="1322832" y="276130"/>
                      </a:cubicBezTo>
                      <a:lnTo>
                        <a:pt x="886111" y="276130"/>
                      </a:lnTo>
                      <a:cubicBezTo>
                        <a:pt x="865442" y="276130"/>
                        <a:pt x="855821" y="263271"/>
                        <a:pt x="855821" y="242221"/>
                      </a:cubicBezTo>
                      <a:lnTo>
                        <a:pt x="855821" y="120015"/>
                      </a:lnTo>
                      <a:lnTo>
                        <a:pt x="791147" y="120015"/>
                      </a:lnTo>
                      <a:lnTo>
                        <a:pt x="791147" y="258794"/>
                      </a:lnTo>
                      <a:cubicBezTo>
                        <a:pt x="791147" y="268319"/>
                        <a:pt x="783431" y="276130"/>
                        <a:pt x="773811" y="276130"/>
                      </a:cubicBezTo>
                      <a:lnTo>
                        <a:pt x="244697" y="276130"/>
                      </a:lnTo>
                      <a:cubicBezTo>
                        <a:pt x="229457" y="276130"/>
                        <a:pt x="220028" y="265367"/>
                        <a:pt x="220028" y="249650"/>
                      </a:cubicBezTo>
                      <a:lnTo>
                        <a:pt x="220028" y="87249"/>
                      </a:lnTo>
                      <a:lnTo>
                        <a:pt x="155353" y="87249"/>
                      </a:lnTo>
                      <a:lnTo>
                        <a:pt x="155353" y="111062"/>
                      </a:lnTo>
                      <a:cubicBezTo>
                        <a:pt x="142780" y="109728"/>
                        <a:pt x="131064" y="108299"/>
                        <a:pt x="119444" y="108299"/>
                      </a:cubicBezTo>
                      <a:cubicBezTo>
                        <a:pt x="52864" y="108299"/>
                        <a:pt x="0" y="143637"/>
                        <a:pt x="0" y="206216"/>
                      </a:cubicBezTo>
                      <a:lnTo>
                        <a:pt x="0" y="240125"/>
                      </a:lnTo>
                      <a:cubicBezTo>
                        <a:pt x="0" y="295370"/>
                        <a:pt x="34576" y="332613"/>
                        <a:pt x="92488" y="332613"/>
                      </a:cubicBezTo>
                      <a:cubicBezTo>
                        <a:pt x="119444" y="332613"/>
                        <a:pt x="145447" y="324612"/>
                        <a:pt x="171069" y="311087"/>
                      </a:cubicBezTo>
                      <a:cubicBezTo>
                        <a:pt x="182308" y="323183"/>
                        <a:pt x="198501" y="329946"/>
                        <a:pt x="218218" y="329946"/>
                      </a:cubicBezTo>
                      <a:lnTo>
                        <a:pt x="778764" y="329946"/>
                      </a:lnTo>
                      <a:cubicBezTo>
                        <a:pt x="810482" y="329946"/>
                        <a:pt x="833152" y="312134"/>
                        <a:pt x="842201" y="293656"/>
                      </a:cubicBezTo>
                      <a:cubicBezTo>
                        <a:pt x="848011" y="311944"/>
                        <a:pt x="866108" y="329946"/>
                        <a:pt x="889159" y="329946"/>
                      </a:cubicBezTo>
                      <a:lnTo>
                        <a:pt x="1327785" y="329946"/>
                      </a:lnTo>
                      <a:cubicBezTo>
                        <a:pt x="1359503" y="329946"/>
                        <a:pt x="1382173" y="312134"/>
                        <a:pt x="1391222" y="293656"/>
                      </a:cubicBezTo>
                      <a:cubicBezTo>
                        <a:pt x="1397032" y="311944"/>
                        <a:pt x="1415129" y="329946"/>
                        <a:pt x="1438180" y="329946"/>
                      </a:cubicBezTo>
                      <a:lnTo>
                        <a:pt x="1500283" y="329946"/>
                      </a:lnTo>
                      <a:cubicBezTo>
                        <a:pt x="1532001" y="329946"/>
                        <a:pt x="1554670" y="312134"/>
                        <a:pt x="1563719" y="293656"/>
                      </a:cubicBezTo>
                      <a:cubicBezTo>
                        <a:pt x="1569530" y="311944"/>
                        <a:pt x="1587627" y="329946"/>
                        <a:pt x="1610678" y="329946"/>
                      </a:cubicBezTo>
                      <a:lnTo>
                        <a:pt x="1775365" y="329946"/>
                      </a:lnTo>
                      <a:cubicBezTo>
                        <a:pt x="1804797" y="329946"/>
                        <a:pt x="1829181" y="314611"/>
                        <a:pt x="1845945" y="293656"/>
                      </a:cubicBezTo>
                      <a:cubicBezTo>
                        <a:pt x="1851755" y="311944"/>
                        <a:pt x="1869853" y="329946"/>
                        <a:pt x="1892903" y="329946"/>
                      </a:cubicBezTo>
                      <a:lnTo>
                        <a:pt x="1966341" y="329946"/>
                      </a:lnTo>
                      <a:cubicBezTo>
                        <a:pt x="2008537" y="329946"/>
                        <a:pt x="2042732" y="295751"/>
                        <a:pt x="2042732" y="253556"/>
                      </a:cubicBezTo>
                      <a:lnTo>
                        <a:pt x="2042732" y="2000"/>
                      </a:lnTo>
                      <a:lnTo>
                        <a:pt x="1978057" y="2000"/>
                      </a:lnTo>
                      <a:lnTo>
                        <a:pt x="1978057" y="258890"/>
                      </a:lnTo>
                      <a:close/>
                      <a:moveTo>
                        <a:pt x="155353" y="266891"/>
                      </a:moveTo>
                      <a:cubicBezTo>
                        <a:pt x="140494" y="273653"/>
                        <a:pt x="126016" y="278606"/>
                        <a:pt x="111157" y="278606"/>
                      </a:cubicBezTo>
                      <a:cubicBezTo>
                        <a:pt x="83249" y="278606"/>
                        <a:pt x="64580" y="260699"/>
                        <a:pt x="64580" y="237268"/>
                      </a:cubicBezTo>
                      <a:lnTo>
                        <a:pt x="64580" y="209455"/>
                      </a:lnTo>
                      <a:cubicBezTo>
                        <a:pt x="64580" y="176689"/>
                        <a:pt x="89535" y="161830"/>
                        <a:pt x="122301" y="161830"/>
                      </a:cubicBezTo>
                      <a:cubicBezTo>
                        <a:pt x="133160" y="161830"/>
                        <a:pt x="143637" y="163259"/>
                        <a:pt x="155258" y="164973"/>
                      </a:cubicBezTo>
                      <a:lnTo>
                        <a:pt x="155258" y="266795"/>
                      </a:lnTo>
                      <a:close/>
                      <a:moveTo>
                        <a:pt x="1806702" y="232505"/>
                      </a:moveTo>
                      <a:cubicBezTo>
                        <a:pt x="1806702" y="256413"/>
                        <a:pt x="1787271" y="275939"/>
                        <a:pt x="1763268" y="275939"/>
                      </a:cubicBezTo>
                      <a:lnTo>
                        <a:pt x="1725644" y="275939"/>
                      </a:lnTo>
                      <a:cubicBezTo>
                        <a:pt x="1725644" y="275939"/>
                        <a:pt x="1719072" y="255937"/>
                        <a:pt x="1719072" y="231839"/>
                      </a:cubicBezTo>
                      <a:cubicBezTo>
                        <a:pt x="1719072" y="198215"/>
                        <a:pt x="1731455" y="175165"/>
                        <a:pt x="1762506" y="174784"/>
                      </a:cubicBezTo>
                      <a:lnTo>
                        <a:pt x="1763078" y="174784"/>
                      </a:lnTo>
                      <a:cubicBezTo>
                        <a:pt x="1794129" y="175070"/>
                        <a:pt x="1806607" y="198215"/>
                        <a:pt x="1806607" y="231839"/>
                      </a:cubicBezTo>
                      <a:lnTo>
                        <a:pt x="1806607" y="232601"/>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81" name="Freeform: Shape 77">
                  <a:extLst>
                    <a:ext uri="{FF2B5EF4-FFF2-40B4-BE49-F238E27FC236}">
                      <a16:creationId xmlns:a16="http://schemas.microsoft.com/office/drawing/2014/main" id="{10CD2605-D58B-4C34-9F94-19C0910EE562}"/>
                    </a:ext>
                  </a:extLst>
                </p:cNvPr>
                <p:cNvSpPr/>
                <p:nvPr/>
              </p:nvSpPr>
              <p:spPr>
                <a:xfrm>
                  <a:off x="722947" y="736949"/>
                  <a:ext cx="144494" cy="74294"/>
                </a:xfrm>
                <a:custGeom>
                  <a:avLst/>
                  <a:gdLst>
                    <a:gd name="connsiteX0" fmla="*/ 72200 w 144494"/>
                    <a:gd name="connsiteY0" fmla="*/ 39243 h 74294"/>
                    <a:gd name="connsiteX1" fmla="*/ 107347 w 144494"/>
                    <a:gd name="connsiteY1" fmla="*/ 74295 h 74294"/>
                    <a:gd name="connsiteX2" fmla="*/ 144494 w 144494"/>
                    <a:gd name="connsiteY2" fmla="*/ 37147 h 74294"/>
                    <a:gd name="connsiteX3" fmla="*/ 107347 w 144494"/>
                    <a:gd name="connsiteY3" fmla="*/ 0 h 74294"/>
                    <a:gd name="connsiteX4" fmla="*/ 72200 w 144494"/>
                    <a:gd name="connsiteY4" fmla="*/ 35052 h 74294"/>
                    <a:gd name="connsiteX5" fmla="*/ 37148 w 144494"/>
                    <a:gd name="connsiteY5" fmla="*/ 0 h 74294"/>
                    <a:gd name="connsiteX6" fmla="*/ 0 w 144494"/>
                    <a:gd name="connsiteY6" fmla="*/ 37147 h 74294"/>
                    <a:gd name="connsiteX7" fmla="*/ 37148 w 144494"/>
                    <a:gd name="connsiteY7" fmla="*/ 74295 h 74294"/>
                    <a:gd name="connsiteX8" fmla="*/ 72200 w 144494"/>
                    <a:gd name="connsiteY8" fmla="*/ 39243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94" h="74294">
                      <a:moveTo>
                        <a:pt x="72200" y="39243"/>
                      </a:moveTo>
                      <a:lnTo>
                        <a:pt x="107347" y="74295"/>
                      </a:lnTo>
                      <a:lnTo>
                        <a:pt x="144494" y="37147"/>
                      </a:lnTo>
                      <a:lnTo>
                        <a:pt x="107347" y="0"/>
                      </a:lnTo>
                      <a:lnTo>
                        <a:pt x="72200" y="35052"/>
                      </a:lnTo>
                      <a:lnTo>
                        <a:pt x="37148" y="0"/>
                      </a:lnTo>
                      <a:lnTo>
                        <a:pt x="0" y="37147"/>
                      </a:lnTo>
                      <a:lnTo>
                        <a:pt x="37148" y="74295"/>
                      </a:lnTo>
                      <a:lnTo>
                        <a:pt x="72200" y="3924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nvGrpSpPr>
              <p:cNvPr id="29" name="Graphic 146">
                <a:extLst>
                  <a:ext uri="{FF2B5EF4-FFF2-40B4-BE49-F238E27FC236}">
                    <a16:creationId xmlns:a16="http://schemas.microsoft.com/office/drawing/2014/main" id="{5BA5F243-5BCA-49E5-8FB8-299331205625}"/>
                  </a:ext>
                </a:extLst>
              </p:cNvPr>
              <p:cNvGrpSpPr/>
              <p:nvPr/>
            </p:nvGrpSpPr>
            <p:grpSpPr>
              <a:xfrm>
                <a:off x="5429" y="1476755"/>
                <a:ext cx="4044790" cy="229076"/>
                <a:chOff x="5429" y="1476755"/>
                <a:chExt cx="4044790" cy="229076"/>
              </a:xfrm>
              <a:solidFill>
                <a:srgbClr val="052976"/>
              </a:solidFill>
            </p:grpSpPr>
            <p:sp>
              <p:nvSpPr>
                <p:cNvPr id="30" name="Freeform: Shape 26">
                  <a:extLst>
                    <a:ext uri="{FF2B5EF4-FFF2-40B4-BE49-F238E27FC236}">
                      <a16:creationId xmlns:a16="http://schemas.microsoft.com/office/drawing/2014/main" id="{F690D811-BF61-491D-A0FC-EB6F3341BD7F}"/>
                    </a:ext>
                  </a:extLst>
                </p:cNvPr>
                <p:cNvSpPr/>
                <p:nvPr/>
              </p:nvSpPr>
              <p:spPr>
                <a:xfrm>
                  <a:off x="5429" y="1486471"/>
                  <a:ext cx="145827" cy="168878"/>
                </a:xfrm>
                <a:custGeom>
                  <a:avLst/>
                  <a:gdLst>
                    <a:gd name="connsiteX0" fmla="*/ 106013 w 145827"/>
                    <a:gd name="connsiteY0" fmla="*/ 168783 h 168878"/>
                    <a:gd name="connsiteX1" fmla="*/ 72676 w 145827"/>
                    <a:gd name="connsiteY1" fmla="*/ 118205 h 168878"/>
                    <a:gd name="connsiteX2" fmla="*/ 50768 w 145827"/>
                    <a:gd name="connsiteY2" fmla="*/ 105346 h 168878"/>
                    <a:gd name="connsiteX3" fmla="*/ 34195 w 145827"/>
                    <a:gd name="connsiteY3" fmla="*/ 105346 h 168878"/>
                    <a:gd name="connsiteX4" fmla="*/ 34195 w 145827"/>
                    <a:gd name="connsiteY4" fmla="*/ 168783 h 168878"/>
                    <a:gd name="connsiteX5" fmla="*/ 0 w 145827"/>
                    <a:gd name="connsiteY5" fmla="*/ 168783 h 168878"/>
                    <a:gd name="connsiteX6" fmla="*/ 0 w 145827"/>
                    <a:gd name="connsiteY6" fmla="*/ 0 h 168878"/>
                    <a:gd name="connsiteX7" fmla="*/ 69914 w 145827"/>
                    <a:gd name="connsiteY7" fmla="*/ 0 h 168878"/>
                    <a:gd name="connsiteX8" fmla="*/ 132683 w 145827"/>
                    <a:gd name="connsiteY8" fmla="*/ 50578 h 168878"/>
                    <a:gd name="connsiteX9" fmla="*/ 93345 w 145827"/>
                    <a:gd name="connsiteY9" fmla="*/ 99632 h 168878"/>
                    <a:gd name="connsiteX10" fmla="*/ 116586 w 145827"/>
                    <a:gd name="connsiteY10" fmla="*/ 123920 h 168878"/>
                    <a:gd name="connsiteX11" fmla="*/ 145828 w 145827"/>
                    <a:gd name="connsiteY11" fmla="*/ 168878 h 168878"/>
                    <a:gd name="connsiteX12" fmla="*/ 106013 w 145827"/>
                    <a:gd name="connsiteY12" fmla="*/ 168878 h 168878"/>
                    <a:gd name="connsiteX13" fmla="*/ 66675 w 145827"/>
                    <a:gd name="connsiteY13" fmla="*/ 80010 h 168878"/>
                    <a:gd name="connsiteX14" fmla="*/ 98298 w 145827"/>
                    <a:gd name="connsiteY14" fmla="*/ 53530 h 168878"/>
                    <a:gd name="connsiteX15" fmla="*/ 66675 w 145827"/>
                    <a:gd name="connsiteY15" fmla="*/ 28194 h 168878"/>
                    <a:gd name="connsiteX16" fmla="*/ 34195 w 145827"/>
                    <a:gd name="connsiteY16" fmla="*/ 28194 h 168878"/>
                    <a:gd name="connsiteX17" fmla="*/ 34195 w 145827"/>
                    <a:gd name="connsiteY17" fmla="*/ 80010 h 168878"/>
                    <a:gd name="connsiteX18" fmla="*/ 66675 w 145827"/>
                    <a:gd name="connsiteY18" fmla="*/ 80010 h 16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827" h="168878">
                      <a:moveTo>
                        <a:pt x="106013" y="168783"/>
                      </a:moveTo>
                      <a:lnTo>
                        <a:pt x="72676" y="118205"/>
                      </a:lnTo>
                      <a:cubicBezTo>
                        <a:pt x="67342" y="110204"/>
                        <a:pt x="60198" y="105346"/>
                        <a:pt x="50768" y="105346"/>
                      </a:cubicBezTo>
                      <a:lnTo>
                        <a:pt x="34195" y="105346"/>
                      </a:lnTo>
                      <a:lnTo>
                        <a:pt x="34195" y="168783"/>
                      </a:lnTo>
                      <a:lnTo>
                        <a:pt x="0" y="168783"/>
                      </a:lnTo>
                      <a:lnTo>
                        <a:pt x="0" y="0"/>
                      </a:lnTo>
                      <a:lnTo>
                        <a:pt x="69914" y="0"/>
                      </a:lnTo>
                      <a:cubicBezTo>
                        <a:pt x="104775" y="0"/>
                        <a:pt x="132683" y="16383"/>
                        <a:pt x="132683" y="50578"/>
                      </a:cubicBezTo>
                      <a:cubicBezTo>
                        <a:pt x="132683" y="76200"/>
                        <a:pt x="117158" y="92964"/>
                        <a:pt x="93345" y="99632"/>
                      </a:cubicBezTo>
                      <a:cubicBezTo>
                        <a:pt x="102775" y="106299"/>
                        <a:pt x="110109" y="114300"/>
                        <a:pt x="116586" y="123920"/>
                      </a:cubicBezTo>
                      <a:lnTo>
                        <a:pt x="145828" y="168878"/>
                      </a:lnTo>
                      <a:lnTo>
                        <a:pt x="106013" y="168878"/>
                      </a:lnTo>
                      <a:close/>
                      <a:moveTo>
                        <a:pt x="66675" y="80010"/>
                      </a:moveTo>
                      <a:cubicBezTo>
                        <a:pt x="84296" y="80010"/>
                        <a:pt x="98965" y="71438"/>
                        <a:pt x="98298" y="53530"/>
                      </a:cubicBezTo>
                      <a:cubicBezTo>
                        <a:pt x="97631" y="36290"/>
                        <a:pt x="83630" y="28194"/>
                        <a:pt x="66675" y="28194"/>
                      </a:cubicBezTo>
                      <a:lnTo>
                        <a:pt x="34195" y="28194"/>
                      </a:lnTo>
                      <a:lnTo>
                        <a:pt x="34195" y="80010"/>
                      </a:lnTo>
                      <a:lnTo>
                        <a:pt x="66675" y="8001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1" name="Freeform: Shape 27">
                  <a:extLst>
                    <a:ext uri="{FF2B5EF4-FFF2-40B4-BE49-F238E27FC236}">
                      <a16:creationId xmlns:a16="http://schemas.microsoft.com/office/drawing/2014/main" id="{BB78BA10-101B-4CF0-9F90-11C4BC02D200}"/>
                    </a:ext>
                  </a:extLst>
                </p:cNvPr>
                <p:cNvSpPr/>
                <p:nvPr/>
              </p:nvSpPr>
              <p:spPr>
                <a:xfrm>
                  <a:off x="155067" y="1531810"/>
                  <a:ext cx="129539" cy="125541"/>
                </a:xfrm>
                <a:custGeom>
                  <a:avLst/>
                  <a:gdLst>
                    <a:gd name="connsiteX0" fmla="*/ 129445 w 129539"/>
                    <a:gd name="connsiteY0" fmla="*/ 62579 h 125541"/>
                    <a:gd name="connsiteX1" fmla="*/ 64484 w 129539"/>
                    <a:gd name="connsiteY1" fmla="*/ 125539 h 125541"/>
                    <a:gd name="connsiteX2" fmla="*/ 0 w 129539"/>
                    <a:gd name="connsiteY2" fmla="*/ 62579 h 125541"/>
                    <a:gd name="connsiteX3" fmla="*/ 64770 w 129539"/>
                    <a:gd name="connsiteY3" fmla="*/ 0 h 125541"/>
                    <a:gd name="connsiteX4" fmla="*/ 129540 w 129539"/>
                    <a:gd name="connsiteY4" fmla="*/ 62579 h 125541"/>
                    <a:gd name="connsiteX5" fmla="*/ 95059 w 129539"/>
                    <a:gd name="connsiteY5" fmla="*/ 62579 h 125541"/>
                    <a:gd name="connsiteX6" fmla="*/ 64484 w 129539"/>
                    <a:gd name="connsiteY6" fmla="*/ 28194 h 125541"/>
                    <a:gd name="connsiteX7" fmla="*/ 34195 w 129539"/>
                    <a:gd name="connsiteY7" fmla="*/ 63055 h 125541"/>
                    <a:gd name="connsiteX8" fmla="*/ 64484 w 129539"/>
                    <a:gd name="connsiteY8" fmla="*/ 97441 h 125541"/>
                    <a:gd name="connsiteX9" fmla="*/ 95059 w 129539"/>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9" h="125541">
                      <a:moveTo>
                        <a:pt x="129445" y="62579"/>
                      </a:moveTo>
                      <a:cubicBezTo>
                        <a:pt x="129445" y="101060"/>
                        <a:pt x="102965" y="125825"/>
                        <a:pt x="64484" y="125539"/>
                      </a:cubicBezTo>
                      <a:cubicBezTo>
                        <a:pt x="26003" y="125539"/>
                        <a:pt x="0" y="100774"/>
                        <a:pt x="0" y="62579"/>
                      </a:cubicBezTo>
                      <a:cubicBezTo>
                        <a:pt x="0" y="24384"/>
                        <a:pt x="26479" y="190"/>
                        <a:pt x="64770" y="0"/>
                      </a:cubicBezTo>
                      <a:cubicBezTo>
                        <a:pt x="103061" y="0"/>
                        <a:pt x="129540" y="24289"/>
                        <a:pt x="129540" y="62579"/>
                      </a:cubicBezTo>
                      <a:close/>
                      <a:moveTo>
                        <a:pt x="95059" y="62579"/>
                      </a:moveTo>
                      <a:cubicBezTo>
                        <a:pt x="95059" y="43053"/>
                        <a:pt x="84296" y="28194"/>
                        <a:pt x="64484" y="28194"/>
                      </a:cubicBezTo>
                      <a:cubicBezTo>
                        <a:pt x="44672" y="28194"/>
                        <a:pt x="34195" y="43243"/>
                        <a:pt x="34195" y="63055"/>
                      </a:cubicBezTo>
                      <a:cubicBezTo>
                        <a:pt x="34195" y="82867"/>
                        <a:pt x="44767" y="97441"/>
                        <a:pt x="64484" y="97441"/>
                      </a:cubicBezTo>
                      <a:cubicBezTo>
                        <a:pt x="84201" y="97441"/>
                        <a:pt x="95059" y="82391"/>
                        <a:pt x="95059"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2" name="Freeform: Shape 28">
                  <a:extLst>
                    <a:ext uri="{FF2B5EF4-FFF2-40B4-BE49-F238E27FC236}">
                      <a16:creationId xmlns:a16="http://schemas.microsoft.com/office/drawing/2014/main" id="{B7F7D429-4208-4D4B-80C6-09F85B0D3C05}"/>
                    </a:ext>
                  </a:extLst>
                </p:cNvPr>
                <p:cNvSpPr/>
                <p:nvPr/>
              </p:nvSpPr>
              <p:spPr>
                <a:xfrm>
                  <a:off x="291369" y="1535525"/>
                  <a:ext cx="131159" cy="170306"/>
                </a:xfrm>
                <a:custGeom>
                  <a:avLst/>
                  <a:gdLst>
                    <a:gd name="connsiteX0" fmla="*/ 37814 w 131159"/>
                    <a:gd name="connsiteY0" fmla="*/ 0 h 170306"/>
                    <a:gd name="connsiteX1" fmla="*/ 70485 w 131159"/>
                    <a:gd name="connsiteY1" fmla="*/ 81248 h 170306"/>
                    <a:gd name="connsiteX2" fmla="*/ 98679 w 131159"/>
                    <a:gd name="connsiteY2" fmla="*/ 0 h 170306"/>
                    <a:gd name="connsiteX3" fmla="*/ 131159 w 131159"/>
                    <a:gd name="connsiteY3" fmla="*/ 0 h 170306"/>
                    <a:gd name="connsiteX4" fmla="*/ 67056 w 131159"/>
                    <a:gd name="connsiteY4" fmla="*/ 170307 h 170306"/>
                    <a:gd name="connsiteX5" fmla="*/ 36767 w 131159"/>
                    <a:gd name="connsiteY5" fmla="*/ 170307 h 170306"/>
                    <a:gd name="connsiteX6" fmla="*/ 55435 w 131159"/>
                    <a:gd name="connsiteY6" fmla="*/ 119348 h 170306"/>
                    <a:gd name="connsiteX7" fmla="*/ 0 w 131159"/>
                    <a:gd name="connsiteY7" fmla="*/ 0 h 170306"/>
                    <a:gd name="connsiteX8" fmla="*/ 37814 w 131159"/>
                    <a:gd name="connsiteY8" fmla="*/ 0 h 17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59" h="170306">
                      <a:moveTo>
                        <a:pt x="37814" y="0"/>
                      </a:moveTo>
                      <a:lnTo>
                        <a:pt x="70485" y="81248"/>
                      </a:lnTo>
                      <a:lnTo>
                        <a:pt x="98679" y="0"/>
                      </a:lnTo>
                      <a:lnTo>
                        <a:pt x="131159" y="0"/>
                      </a:lnTo>
                      <a:lnTo>
                        <a:pt x="67056" y="170307"/>
                      </a:lnTo>
                      <a:lnTo>
                        <a:pt x="36767" y="170307"/>
                      </a:lnTo>
                      <a:lnTo>
                        <a:pt x="55435" y="119348"/>
                      </a:lnTo>
                      <a:lnTo>
                        <a:pt x="0" y="0"/>
                      </a:lnTo>
                      <a:lnTo>
                        <a:pt x="37814"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3" name="Freeform: Shape 29">
                  <a:extLst>
                    <a:ext uri="{FF2B5EF4-FFF2-40B4-BE49-F238E27FC236}">
                      <a16:creationId xmlns:a16="http://schemas.microsoft.com/office/drawing/2014/main" id="{FABBB91C-9B64-4632-8BA0-A5047D5AC42C}"/>
                    </a:ext>
                  </a:extLst>
                </p:cNvPr>
                <p:cNvSpPr/>
                <p:nvPr/>
              </p:nvSpPr>
              <p:spPr>
                <a:xfrm>
                  <a:off x="429577" y="1531524"/>
                  <a:ext cx="124587" cy="125920"/>
                </a:xfrm>
                <a:custGeom>
                  <a:avLst/>
                  <a:gdLst>
                    <a:gd name="connsiteX0" fmla="*/ 124587 w 124587"/>
                    <a:gd name="connsiteY0" fmla="*/ 3524 h 125920"/>
                    <a:gd name="connsiteX1" fmla="*/ 124587 w 124587"/>
                    <a:gd name="connsiteY1" fmla="*/ 123730 h 125920"/>
                    <a:gd name="connsiteX2" fmla="*/ 92297 w 124587"/>
                    <a:gd name="connsiteY2" fmla="*/ 123730 h 125920"/>
                    <a:gd name="connsiteX3" fmla="*/ 92297 w 124587"/>
                    <a:gd name="connsiteY3" fmla="*/ 105251 h 125920"/>
                    <a:gd name="connsiteX4" fmla="*/ 51626 w 124587"/>
                    <a:gd name="connsiteY4" fmla="*/ 125921 h 125920"/>
                    <a:gd name="connsiteX5" fmla="*/ 0 w 124587"/>
                    <a:gd name="connsiteY5" fmla="*/ 62960 h 125920"/>
                    <a:gd name="connsiteX6" fmla="*/ 51626 w 124587"/>
                    <a:gd name="connsiteY6" fmla="*/ 0 h 125920"/>
                    <a:gd name="connsiteX7" fmla="*/ 92297 w 124587"/>
                    <a:gd name="connsiteY7" fmla="*/ 20860 h 125920"/>
                    <a:gd name="connsiteX8" fmla="*/ 92297 w 124587"/>
                    <a:gd name="connsiteY8" fmla="*/ 3620 h 125920"/>
                    <a:gd name="connsiteX9" fmla="*/ 124587 w 124587"/>
                    <a:gd name="connsiteY9" fmla="*/ 3620 h 125920"/>
                    <a:gd name="connsiteX10" fmla="*/ 90392 w 124587"/>
                    <a:gd name="connsiteY10" fmla="*/ 63151 h 125920"/>
                    <a:gd name="connsiteX11" fmla="*/ 90392 w 124587"/>
                    <a:gd name="connsiteY11" fmla="*/ 62484 h 125920"/>
                    <a:gd name="connsiteX12" fmla="*/ 62484 w 124587"/>
                    <a:gd name="connsiteY12" fmla="*/ 28099 h 125920"/>
                    <a:gd name="connsiteX13" fmla="*/ 34576 w 124587"/>
                    <a:gd name="connsiteY13" fmla="*/ 62675 h 125920"/>
                    <a:gd name="connsiteX14" fmla="*/ 62770 w 124587"/>
                    <a:gd name="connsiteY14" fmla="*/ 97727 h 125920"/>
                    <a:gd name="connsiteX15" fmla="*/ 90488 w 124587"/>
                    <a:gd name="connsiteY15" fmla="*/ 6315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87" h="125920">
                      <a:moveTo>
                        <a:pt x="124587" y="3524"/>
                      </a:moveTo>
                      <a:lnTo>
                        <a:pt x="124587" y="123730"/>
                      </a:lnTo>
                      <a:lnTo>
                        <a:pt x="92297" y="123730"/>
                      </a:lnTo>
                      <a:lnTo>
                        <a:pt x="92297" y="105251"/>
                      </a:lnTo>
                      <a:cubicBezTo>
                        <a:pt x="83725" y="117920"/>
                        <a:pt x="70390" y="125921"/>
                        <a:pt x="51626" y="125921"/>
                      </a:cubicBezTo>
                      <a:cubicBezTo>
                        <a:pt x="16764" y="125921"/>
                        <a:pt x="0" y="98012"/>
                        <a:pt x="0" y="62960"/>
                      </a:cubicBezTo>
                      <a:cubicBezTo>
                        <a:pt x="0" y="27908"/>
                        <a:pt x="16574" y="0"/>
                        <a:pt x="51626" y="0"/>
                      </a:cubicBezTo>
                      <a:cubicBezTo>
                        <a:pt x="70295" y="0"/>
                        <a:pt x="83630" y="8001"/>
                        <a:pt x="92297" y="20860"/>
                      </a:cubicBezTo>
                      <a:lnTo>
                        <a:pt x="92297" y="3620"/>
                      </a:lnTo>
                      <a:lnTo>
                        <a:pt x="124587" y="3620"/>
                      </a:lnTo>
                      <a:close/>
                      <a:moveTo>
                        <a:pt x="90392" y="63151"/>
                      </a:moveTo>
                      <a:lnTo>
                        <a:pt x="90392" y="62484"/>
                      </a:lnTo>
                      <a:cubicBezTo>
                        <a:pt x="90202" y="43529"/>
                        <a:pt x="81344" y="28099"/>
                        <a:pt x="62484" y="28099"/>
                      </a:cubicBezTo>
                      <a:cubicBezTo>
                        <a:pt x="43625" y="28099"/>
                        <a:pt x="34576" y="43625"/>
                        <a:pt x="34576" y="62675"/>
                      </a:cubicBezTo>
                      <a:cubicBezTo>
                        <a:pt x="34576" y="81725"/>
                        <a:pt x="43434" y="97727"/>
                        <a:pt x="62770" y="97727"/>
                      </a:cubicBezTo>
                      <a:cubicBezTo>
                        <a:pt x="82106" y="97727"/>
                        <a:pt x="90488" y="82201"/>
                        <a:pt x="90488" y="63151"/>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4" name="Freeform: Shape 30">
                  <a:extLst>
                    <a:ext uri="{FF2B5EF4-FFF2-40B4-BE49-F238E27FC236}">
                      <a16:creationId xmlns:a16="http://schemas.microsoft.com/office/drawing/2014/main" id="{A42CB5B7-9E41-4D20-80D2-12BEB0401854}"/>
                    </a:ext>
                  </a:extLst>
                </p:cNvPr>
                <p:cNvSpPr/>
                <p:nvPr/>
              </p:nvSpPr>
              <p:spPr>
                <a:xfrm>
                  <a:off x="581215" y="1483709"/>
                  <a:ext cx="32670" cy="171640"/>
                </a:xfrm>
                <a:custGeom>
                  <a:avLst/>
                  <a:gdLst>
                    <a:gd name="connsiteX0" fmla="*/ 32671 w 32670"/>
                    <a:gd name="connsiteY0" fmla="*/ 0 h 171640"/>
                    <a:gd name="connsiteX1" fmla="*/ 32671 w 32670"/>
                    <a:gd name="connsiteY1" fmla="*/ 171640 h 171640"/>
                    <a:gd name="connsiteX2" fmla="*/ 0 w 32670"/>
                    <a:gd name="connsiteY2" fmla="*/ 171640 h 171640"/>
                    <a:gd name="connsiteX3" fmla="*/ 0 w 32670"/>
                    <a:gd name="connsiteY3" fmla="*/ 0 h 171640"/>
                    <a:gd name="connsiteX4" fmla="*/ 32671 w 32670"/>
                    <a:gd name="connsiteY4" fmla="*/ 0 h 17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0" h="171640">
                      <a:moveTo>
                        <a:pt x="32671" y="0"/>
                      </a:moveTo>
                      <a:lnTo>
                        <a:pt x="32671" y="171640"/>
                      </a:lnTo>
                      <a:lnTo>
                        <a:pt x="0" y="171640"/>
                      </a:lnTo>
                      <a:lnTo>
                        <a:pt x="0" y="0"/>
                      </a:lnTo>
                      <a:lnTo>
                        <a:pt x="32671"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5" name="Freeform: Shape 31">
                  <a:extLst>
                    <a:ext uri="{FF2B5EF4-FFF2-40B4-BE49-F238E27FC236}">
                      <a16:creationId xmlns:a16="http://schemas.microsoft.com/office/drawing/2014/main" id="{C414167B-DC2F-4C5A-9DED-47E43E5F2630}"/>
                    </a:ext>
                  </a:extLst>
                </p:cNvPr>
                <p:cNvSpPr/>
                <p:nvPr/>
              </p:nvSpPr>
              <p:spPr>
                <a:xfrm>
                  <a:off x="681704" y="1483709"/>
                  <a:ext cx="137350" cy="173831"/>
                </a:xfrm>
                <a:custGeom>
                  <a:avLst/>
                  <a:gdLst>
                    <a:gd name="connsiteX0" fmla="*/ 135827 w 137350"/>
                    <a:gd name="connsiteY0" fmla="*/ 9906 h 173831"/>
                    <a:gd name="connsiteX1" fmla="*/ 135827 w 137350"/>
                    <a:gd name="connsiteY1" fmla="*/ 35242 h 173831"/>
                    <a:gd name="connsiteX2" fmla="*/ 133255 w 137350"/>
                    <a:gd name="connsiteY2" fmla="*/ 37433 h 173831"/>
                    <a:gd name="connsiteX3" fmla="*/ 92012 w 137350"/>
                    <a:gd name="connsiteY3" fmla="*/ 28004 h 173831"/>
                    <a:gd name="connsiteX4" fmla="*/ 35909 w 137350"/>
                    <a:gd name="connsiteY4" fmla="*/ 86677 h 173831"/>
                    <a:gd name="connsiteX5" fmla="*/ 93726 w 137350"/>
                    <a:gd name="connsiteY5" fmla="*/ 146209 h 173831"/>
                    <a:gd name="connsiteX6" fmla="*/ 134588 w 137350"/>
                    <a:gd name="connsiteY6" fmla="*/ 135255 h 173831"/>
                    <a:gd name="connsiteX7" fmla="*/ 137350 w 137350"/>
                    <a:gd name="connsiteY7" fmla="*/ 137446 h 173831"/>
                    <a:gd name="connsiteX8" fmla="*/ 137350 w 137350"/>
                    <a:gd name="connsiteY8" fmla="*/ 164116 h 173831"/>
                    <a:gd name="connsiteX9" fmla="*/ 90488 w 137350"/>
                    <a:gd name="connsiteY9" fmla="*/ 173831 h 173831"/>
                    <a:gd name="connsiteX10" fmla="*/ 0 w 137350"/>
                    <a:gd name="connsiteY10" fmla="*/ 85630 h 173831"/>
                    <a:gd name="connsiteX11" fmla="*/ 83248 w 137350"/>
                    <a:gd name="connsiteY11" fmla="*/ 0 h 173831"/>
                    <a:gd name="connsiteX12" fmla="*/ 135922 w 137350"/>
                    <a:gd name="connsiteY12" fmla="*/ 9906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50" h="173831">
                      <a:moveTo>
                        <a:pt x="135827" y="9906"/>
                      </a:moveTo>
                      <a:lnTo>
                        <a:pt x="135827" y="35242"/>
                      </a:lnTo>
                      <a:lnTo>
                        <a:pt x="133255" y="37433"/>
                      </a:lnTo>
                      <a:cubicBezTo>
                        <a:pt x="119539" y="31813"/>
                        <a:pt x="106204" y="28004"/>
                        <a:pt x="92012" y="28004"/>
                      </a:cubicBezTo>
                      <a:cubicBezTo>
                        <a:pt x="56483" y="28004"/>
                        <a:pt x="35909" y="51911"/>
                        <a:pt x="35909" y="86677"/>
                      </a:cubicBezTo>
                      <a:cubicBezTo>
                        <a:pt x="35909" y="121444"/>
                        <a:pt x="57817" y="146209"/>
                        <a:pt x="93726" y="146209"/>
                      </a:cubicBezTo>
                      <a:cubicBezTo>
                        <a:pt x="108109" y="146209"/>
                        <a:pt x="121634" y="142304"/>
                        <a:pt x="134588" y="135255"/>
                      </a:cubicBezTo>
                      <a:lnTo>
                        <a:pt x="137350" y="137446"/>
                      </a:lnTo>
                      <a:lnTo>
                        <a:pt x="137350" y="164116"/>
                      </a:lnTo>
                      <a:cubicBezTo>
                        <a:pt x="122111" y="170307"/>
                        <a:pt x="107061" y="173831"/>
                        <a:pt x="90488" y="173831"/>
                      </a:cubicBezTo>
                      <a:cubicBezTo>
                        <a:pt x="36481" y="173831"/>
                        <a:pt x="0" y="139827"/>
                        <a:pt x="0" y="85630"/>
                      </a:cubicBezTo>
                      <a:cubicBezTo>
                        <a:pt x="0" y="34671"/>
                        <a:pt x="32004" y="0"/>
                        <a:pt x="83248" y="0"/>
                      </a:cubicBezTo>
                      <a:cubicBezTo>
                        <a:pt x="101727" y="0"/>
                        <a:pt x="118967" y="3048"/>
                        <a:pt x="135922" y="9906"/>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6" name="Freeform: Shape 32">
                  <a:extLst>
                    <a:ext uri="{FF2B5EF4-FFF2-40B4-BE49-F238E27FC236}">
                      <a16:creationId xmlns:a16="http://schemas.microsoft.com/office/drawing/2014/main" id="{65F67480-B2F0-4DCA-A2A1-4030C0CB5AF4}"/>
                    </a:ext>
                  </a:extLst>
                </p:cNvPr>
                <p:cNvSpPr/>
                <p:nvPr/>
              </p:nvSpPr>
              <p:spPr>
                <a:xfrm>
                  <a:off x="832770" y="1531810"/>
                  <a:ext cx="129539" cy="125541"/>
                </a:xfrm>
                <a:custGeom>
                  <a:avLst/>
                  <a:gdLst>
                    <a:gd name="connsiteX0" fmla="*/ 129445 w 129539"/>
                    <a:gd name="connsiteY0" fmla="*/ 62579 h 125541"/>
                    <a:gd name="connsiteX1" fmla="*/ 64484 w 129539"/>
                    <a:gd name="connsiteY1" fmla="*/ 125539 h 125541"/>
                    <a:gd name="connsiteX2" fmla="*/ 0 w 129539"/>
                    <a:gd name="connsiteY2" fmla="*/ 62579 h 125541"/>
                    <a:gd name="connsiteX3" fmla="*/ 64770 w 129539"/>
                    <a:gd name="connsiteY3" fmla="*/ 0 h 125541"/>
                    <a:gd name="connsiteX4" fmla="*/ 129540 w 129539"/>
                    <a:gd name="connsiteY4" fmla="*/ 62579 h 125541"/>
                    <a:gd name="connsiteX5" fmla="*/ 95060 w 129539"/>
                    <a:gd name="connsiteY5" fmla="*/ 62579 h 125541"/>
                    <a:gd name="connsiteX6" fmla="*/ 64484 w 129539"/>
                    <a:gd name="connsiteY6" fmla="*/ 28194 h 125541"/>
                    <a:gd name="connsiteX7" fmla="*/ 34195 w 129539"/>
                    <a:gd name="connsiteY7" fmla="*/ 63055 h 125541"/>
                    <a:gd name="connsiteX8" fmla="*/ 64484 w 129539"/>
                    <a:gd name="connsiteY8" fmla="*/ 97441 h 125541"/>
                    <a:gd name="connsiteX9" fmla="*/ 95060 w 129539"/>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9" h="125541">
                      <a:moveTo>
                        <a:pt x="129445" y="62579"/>
                      </a:moveTo>
                      <a:cubicBezTo>
                        <a:pt x="129445" y="101060"/>
                        <a:pt x="102965" y="125825"/>
                        <a:pt x="64484" y="125539"/>
                      </a:cubicBezTo>
                      <a:cubicBezTo>
                        <a:pt x="26003" y="125539"/>
                        <a:pt x="0" y="100774"/>
                        <a:pt x="0" y="62579"/>
                      </a:cubicBezTo>
                      <a:cubicBezTo>
                        <a:pt x="0" y="24384"/>
                        <a:pt x="26479" y="190"/>
                        <a:pt x="64770" y="0"/>
                      </a:cubicBezTo>
                      <a:cubicBezTo>
                        <a:pt x="103061" y="0"/>
                        <a:pt x="129540" y="24289"/>
                        <a:pt x="129540" y="62579"/>
                      </a:cubicBezTo>
                      <a:close/>
                      <a:moveTo>
                        <a:pt x="95060" y="62579"/>
                      </a:moveTo>
                      <a:cubicBezTo>
                        <a:pt x="95060" y="43053"/>
                        <a:pt x="84296" y="28194"/>
                        <a:pt x="64484" y="28194"/>
                      </a:cubicBezTo>
                      <a:cubicBezTo>
                        <a:pt x="44672" y="28194"/>
                        <a:pt x="34195" y="43243"/>
                        <a:pt x="34195" y="63055"/>
                      </a:cubicBezTo>
                      <a:cubicBezTo>
                        <a:pt x="34195" y="82867"/>
                        <a:pt x="44767" y="97441"/>
                        <a:pt x="64484" y="97441"/>
                      </a:cubicBezTo>
                      <a:cubicBezTo>
                        <a:pt x="84201" y="97441"/>
                        <a:pt x="95060" y="82391"/>
                        <a:pt x="95060"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7" name="Freeform: Shape 33">
                  <a:extLst>
                    <a:ext uri="{FF2B5EF4-FFF2-40B4-BE49-F238E27FC236}">
                      <a16:creationId xmlns:a16="http://schemas.microsoft.com/office/drawing/2014/main" id="{4D260DFF-5628-49FA-B7AF-1BA3A85B05B8}"/>
                    </a:ext>
                  </a:extLst>
                </p:cNvPr>
                <p:cNvSpPr/>
                <p:nvPr/>
              </p:nvSpPr>
              <p:spPr>
                <a:xfrm>
                  <a:off x="982503" y="1531810"/>
                  <a:ext cx="193452" cy="123443"/>
                </a:xfrm>
                <a:custGeom>
                  <a:avLst/>
                  <a:gdLst>
                    <a:gd name="connsiteX0" fmla="*/ 193453 w 193452"/>
                    <a:gd name="connsiteY0" fmla="*/ 52483 h 123443"/>
                    <a:gd name="connsiteX1" fmla="*/ 193453 w 193452"/>
                    <a:gd name="connsiteY1" fmla="*/ 123444 h 123443"/>
                    <a:gd name="connsiteX2" fmla="*/ 160973 w 193452"/>
                    <a:gd name="connsiteY2" fmla="*/ 123444 h 123443"/>
                    <a:gd name="connsiteX3" fmla="*/ 160973 w 193452"/>
                    <a:gd name="connsiteY3" fmla="*/ 60865 h 123443"/>
                    <a:gd name="connsiteX4" fmla="*/ 137922 w 193452"/>
                    <a:gd name="connsiteY4" fmla="*/ 28194 h 123443"/>
                    <a:gd name="connsiteX5" fmla="*/ 112967 w 193452"/>
                    <a:gd name="connsiteY5" fmla="*/ 69437 h 123443"/>
                    <a:gd name="connsiteX6" fmla="*/ 112967 w 193452"/>
                    <a:gd name="connsiteY6" fmla="*/ 123444 h 123443"/>
                    <a:gd name="connsiteX7" fmla="*/ 80486 w 193452"/>
                    <a:gd name="connsiteY7" fmla="*/ 123444 h 123443"/>
                    <a:gd name="connsiteX8" fmla="*/ 80486 w 193452"/>
                    <a:gd name="connsiteY8" fmla="*/ 60865 h 123443"/>
                    <a:gd name="connsiteX9" fmla="*/ 57436 w 193452"/>
                    <a:gd name="connsiteY9" fmla="*/ 28194 h 123443"/>
                    <a:gd name="connsiteX10" fmla="*/ 32480 w 193452"/>
                    <a:gd name="connsiteY10" fmla="*/ 69437 h 123443"/>
                    <a:gd name="connsiteX11" fmla="*/ 32480 w 193452"/>
                    <a:gd name="connsiteY11" fmla="*/ 123444 h 123443"/>
                    <a:gd name="connsiteX12" fmla="*/ 0 w 193452"/>
                    <a:gd name="connsiteY12" fmla="*/ 123444 h 123443"/>
                    <a:gd name="connsiteX13" fmla="*/ 0 w 193452"/>
                    <a:gd name="connsiteY13" fmla="*/ 3238 h 123443"/>
                    <a:gd name="connsiteX14" fmla="*/ 30766 w 193452"/>
                    <a:gd name="connsiteY14" fmla="*/ 3238 h 123443"/>
                    <a:gd name="connsiteX15" fmla="*/ 30766 w 193452"/>
                    <a:gd name="connsiteY15" fmla="*/ 22574 h 123443"/>
                    <a:gd name="connsiteX16" fmla="*/ 69913 w 193452"/>
                    <a:gd name="connsiteY16" fmla="*/ 0 h 123443"/>
                    <a:gd name="connsiteX17" fmla="*/ 108871 w 193452"/>
                    <a:gd name="connsiteY17" fmla="*/ 26860 h 123443"/>
                    <a:gd name="connsiteX18" fmla="*/ 150400 w 193452"/>
                    <a:gd name="connsiteY18" fmla="*/ 0 h 123443"/>
                    <a:gd name="connsiteX19" fmla="*/ 193453 w 193452"/>
                    <a:gd name="connsiteY19" fmla="*/ 52483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452" h="123443">
                      <a:moveTo>
                        <a:pt x="193453" y="52483"/>
                      </a:moveTo>
                      <a:lnTo>
                        <a:pt x="193453" y="123444"/>
                      </a:lnTo>
                      <a:lnTo>
                        <a:pt x="160973" y="123444"/>
                      </a:lnTo>
                      <a:lnTo>
                        <a:pt x="160973" y="60865"/>
                      </a:lnTo>
                      <a:cubicBezTo>
                        <a:pt x="160973" y="43243"/>
                        <a:pt x="156210" y="28194"/>
                        <a:pt x="137922" y="28194"/>
                      </a:cubicBezTo>
                      <a:cubicBezTo>
                        <a:pt x="117538" y="28194"/>
                        <a:pt x="113633" y="47720"/>
                        <a:pt x="112967" y="69437"/>
                      </a:cubicBezTo>
                      <a:lnTo>
                        <a:pt x="112967" y="123444"/>
                      </a:lnTo>
                      <a:lnTo>
                        <a:pt x="80486" y="123444"/>
                      </a:lnTo>
                      <a:lnTo>
                        <a:pt x="80486" y="60865"/>
                      </a:lnTo>
                      <a:cubicBezTo>
                        <a:pt x="80486" y="43243"/>
                        <a:pt x="75724" y="28194"/>
                        <a:pt x="57436" y="28194"/>
                      </a:cubicBezTo>
                      <a:cubicBezTo>
                        <a:pt x="37052" y="28194"/>
                        <a:pt x="33147" y="47720"/>
                        <a:pt x="32480" y="69437"/>
                      </a:cubicBezTo>
                      <a:lnTo>
                        <a:pt x="32480" y="123444"/>
                      </a:lnTo>
                      <a:lnTo>
                        <a:pt x="0" y="123444"/>
                      </a:lnTo>
                      <a:lnTo>
                        <a:pt x="0" y="3238"/>
                      </a:lnTo>
                      <a:lnTo>
                        <a:pt x="30766" y="3238"/>
                      </a:lnTo>
                      <a:lnTo>
                        <a:pt x="30766" y="22574"/>
                      </a:lnTo>
                      <a:cubicBezTo>
                        <a:pt x="38481" y="8858"/>
                        <a:pt x="51435" y="0"/>
                        <a:pt x="69913" y="0"/>
                      </a:cubicBezTo>
                      <a:cubicBezTo>
                        <a:pt x="90297" y="0"/>
                        <a:pt x="103061" y="10763"/>
                        <a:pt x="108871" y="26860"/>
                      </a:cubicBezTo>
                      <a:cubicBezTo>
                        <a:pt x="116396" y="10763"/>
                        <a:pt x="129921" y="0"/>
                        <a:pt x="150400" y="0"/>
                      </a:cubicBezTo>
                      <a:cubicBezTo>
                        <a:pt x="180499" y="0"/>
                        <a:pt x="193453" y="23241"/>
                        <a:pt x="193453" y="52483"/>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8" name="Freeform: Shape 34">
                  <a:extLst>
                    <a:ext uri="{FF2B5EF4-FFF2-40B4-BE49-F238E27FC236}">
                      <a16:creationId xmlns:a16="http://schemas.microsoft.com/office/drawing/2014/main" id="{4C1843EB-88AF-4654-A061-8005CD3E8E29}"/>
                    </a:ext>
                  </a:extLst>
                </p:cNvPr>
                <p:cNvSpPr/>
                <p:nvPr/>
              </p:nvSpPr>
              <p:spPr>
                <a:xfrm>
                  <a:off x="1200626" y="1531810"/>
                  <a:ext cx="193452" cy="123443"/>
                </a:xfrm>
                <a:custGeom>
                  <a:avLst/>
                  <a:gdLst>
                    <a:gd name="connsiteX0" fmla="*/ 193453 w 193452"/>
                    <a:gd name="connsiteY0" fmla="*/ 52483 h 123443"/>
                    <a:gd name="connsiteX1" fmla="*/ 193453 w 193452"/>
                    <a:gd name="connsiteY1" fmla="*/ 123444 h 123443"/>
                    <a:gd name="connsiteX2" fmla="*/ 160972 w 193452"/>
                    <a:gd name="connsiteY2" fmla="*/ 123444 h 123443"/>
                    <a:gd name="connsiteX3" fmla="*/ 160972 w 193452"/>
                    <a:gd name="connsiteY3" fmla="*/ 60865 h 123443"/>
                    <a:gd name="connsiteX4" fmla="*/ 137922 w 193452"/>
                    <a:gd name="connsiteY4" fmla="*/ 28194 h 123443"/>
                    <a:gd name="connsiteX5" fmla="*/ 112967 w 193452"/>
                    <a:gd name="connsiteY5" fmla="*/ 69437 h 123443"/>
                    <a:gd name="connsiteX6" fmla="*/ 112967 w 193452"/>
                    <a:gd name="connsiteY6" fmla="*/ 123444 h 123443"/>
                    <a:gd name="connsiteX7" fmla="*/ 80486 w 193452"/>
                    <a:gd name="connsiteY7" fmla="*/ 123444 h 123443"/>
                    <a:gd name="connsiteX8" fmla="*/ 80486 w 193452"/>
                    <a:gd name="connsiteY8" fmla="*/ 60865 h 123443"/>
                    <a:gd name="connsiteX9" fmla="*/ 57436 w 193452"/>
                    <a:gd name="connsiteY9" fmla="*/ 28194 h 123443"/>
                    <a:gd name="connsiteX10" fmla="*/ 32480 w 193452"/>
                    <a:gd name="connsiteY10" fmla="*/ 69437 h 123443"/>
                    <a:gd name="connsiteX11" fmla="*/ 32480 w 193452"/>
                    <a:gd name="connsiteY11" fmla="*/ 123444 h 123443"/>
                    <a:gd name="connsiteX12" fmla="*/ 0 w 193452"/>
                    <a:gd name="connsiteY12" fmla="*/ 123444 h 123443"/>
                    <a:gd name="connsiteX13" fmla="*/ 0 w 193452"/>
                    <a:gd name="connsiteY13" fmla="*/ 3238 h 123443"/>
                    <a:gd name="connsiteX14" fmla="*/ 30766 w 193452"/>
                    <a:gd name="connsiteY14" fmla="*/ 3238 h 123443"/>
                    <a:gd name="connsiteX15" fmla="*/ 30766 w 193452"/>
                    <a:gd name="connsiteY15" fmla="*/ 22574 h 123443"/>
                    <a:gd name="connsiteX16" fmla="*/ 69913 w 193452"/>
                    <a:gd name="connsiteY16" fmla="*/ 0 h 123443"/>
                    <a:gd name="connsiteX17" fmla="*/ 108871 w 193452"/>
                    <a:gd name="connsiteY17" fmla="*/ 26860 h 123443"/>
                    <a:gd name="connsiteX18" fmla="*/ 150400 w 193452"/>
                    <a:gd name="connsiteY18" fmla="*/ 0 h 123443"/>
                    <a:gd name="connsiteX19" fmla="*/ 193453 w 193452"/>
                    <a:gd name="connsiteY19" fmla="*/ 52483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452" h="123443">
                      <a:moveTo>
                        <a:pt x="193453" y="52483"/>
                      </a:moveTo>
                      <a:lnTo>
                        <a:pt x="193453" y="123444"/>
                      </a:lnTo>
                      <a:lnTo>
                        <a:pt x="160972" y="123444"/>
                      </a:lnTo>
                      <a:lnTo>
                        <a:pt x="160972" y="60865"/>
                      </a:lnTo>
                      <a:cubicBezTo>
                        <a:pt x="160972" y="43243"/>
                        <a:pt x="156210" y="28194"/>
                        <a:pt x="137922" y="28194"/>
                      </a:cubicBezTo>
                      <a:cubicBezTo>
                        <a:pt x="117538" y="28194"/>
                        <a:pt x="113633" y="47720"/>
                        <a:pt x="112967" y="69437"/>
                      </a:cubicBezTo>
                      <a:lnTo>
                        <a:pt x="112967" y="123444"/>
                      </a:lnTo>
                      <a:lnTo>
                        <a:pt x="80486" y="123444"/>
                      </a:lnTo>
                      <a:lnTo>
                        <a:pt x="80486" y="60865"/>
                      </a:lnTo>
                      <a:cubicBezTo>
                        <a:pt x="80486" y="43243"/>
                        <a:pt x="75724" y="28194"/>
                        <a:pt x="57436" y="28194"/>
                      </a:cubicBezTo>
                      <a:cubicBezTo>
                        <a:pt x="37052" y="28194"/>
                        <a:pt x="33147" y="47720"/>
                        <a:pt x="32480" y="69437"/>
                      </a:cubicBezTo>
                      <a:lnTo>
                        <a:pt x="32480" y="123444"/>
                      </a:lnTo>
                      <a:lnTo>
                        <a:pt x="0" y="123444"/>
                      </a:lnTo>
                      <a:lnTo>
                        <a:pt x="0" y="3238"/>
                      </a:lnTo>
                      <a:lnTo>
                        <a:pt x="30766" y="3238"/>
                      </a:lnTo>
                      <a:lnTo>
                        <a:pt x="30766" y="22574"/>
                      </a:lnTo>
                      <a:cubicBezTo>
                        <a:pt x="38481" y="8858"/>
                        <a:pt x="51435" y="0"/>
                        <a:pt x="69913" y="0"/>
                      </a:cubicBezTo>
                      <a:cubicBezTo>
                        <a:pt x="90297" y="0"/>
                        <a:pt x="103060" y="10763"/>
                        <a:pt x="108871" y="26860"/>
                      </a:cubicBezTo>
                      <a:cubicBezTo>
                        <a:pt x="116396" y="10763"/>
                        <a:pt x="129921" y="0"/>
                        <a:pt x="150400" y="0"/>
                      </a:cubicBezTo>
                      <a:cubicBezTo>
                        <a:pt x="180499" y="0"/>
                        <a:pt x="193453" y="23241"/>
                        <a:pt x="193453" y="52483"/>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39" name="Freeform: Shape 35">
                  <a:extLst>
                    <a:ext uri="{FF2B5EF4-FFF2-40B4-BE49-F238E27FC236}">
                      <a16:creationId xmlns:a16="http://schemas.microsoft.com/office/drawing/2014/main" id="{42780358-28D6-4D43-A06B-123C532B14BC}"/>
                    </a:ext>
                  </a:extLst>
                </p:cNvPr>
                <p:cNvSpPr/>
                <p:nvPr/>
              </p:nvSpPr>
              <p:spPr>
                <a:xfrm>
                  <a:off x="1472088" y="1531905"/>
                  <a:ext cx="108013" cy="125539"/>
                </a:xfrm>
                <a:custGeom>
                  <a:avLst/>
                  <a:gdLst>
                    <a:gd name="connsiteX0" fmla="*/ 99155 w 108013"/>
                    <a:gd name="connsiteY0" fmla="*/ 5525 h 125539"/>
                    <a:gd name="connsiteX1" fmla="*/ 99155 w 108013"/>
                    <a:gd name="connsiteY1" fmla="*/ 32385 h 125539"/>
                    <a:gd name="connsiteX2" fmla="*/ 97441 w 108013"/>
                    <a:gd name="connsiteY2" fmla="*/ 33718 h 125539"/>
                    <a:gd name="connsiteX3" fmla="*/ 57245 w 108013"/>
                    <a:gd name="connsiteY3" fmla="*/ 28384 h 125539"/>
                    <a:gd name="connsiteX4" fmla="*/ 34862 w 108013"/>
                    <a:gd name="connsiteY4" fmla="*/ 37243 h 125539"/>
                    <a:gd name="connsiteX5" fmla="*/ 63246 w 108013"/>
                    <a:gd name="connsiteY5" fmla="*/ 49911 h 125539"/>
                    <a:gd name="connsiteX6" fmla="*/ 108013 w 108013"/>
                    <a:gd name="connsiteY6" fmla="*/ 87725 h 125539"/>
                    <a:gd name="connsiteX7" fmla="*/ 49530 w 108013"/>
                    <a:gd name="connsiteY7" fmla="*/ 125539 h 125539"/>
                    <a:gd name="connsiteX8" fmla="*/ 3048 w 108013"/>
                    <a:gd name="connsiteY8" fmla="*/ 118396 h 125539"/>
                    <a:gd name="connsiteX9" fmla="*/ 3048 w 108013"/>
                    <a:gd name="connsiteY9" fmla="*/ 91726 h 125539"/>
                    <a:gd name="connsiteX10" fmla="*/ 4763 w 108013"/>
                    <a:gd name="connsiteY10" fmla="*/ 90392 h 125539"/>
                    <a:gd name="connsiteX11" fmla="*/ 47530 w 108013"/>
                    <a:gd name="connsiteY11" fmla="*/ 97250 h 125539"/>
                    <a:gd name="connsiteX12" fmla="*/ 72485 w 108013"/>
                    <a:gd name="connsiteY12" fmla="*/ 86677 h 125539"/>
                    <a:gd name="connsiteX13" fmla="*/ 43910 w 108013"/>
                    <a:gd name="connsiteY13" fmla="*/ 72962 h 125539"/>
                    <a:gd name="connsiteX14" fmla="*/ 0 w 108013"/>
                    <a:gd name="connsiteY14" fmla="*/ 36385 h 125539"/>
                    <a:gd name="connsiteX15" fmla="*/ 56579 w 108013"/>
                    <a:gd name="connsiteY15" fmla="*/ 0 h 125539"/>
                    <a:gd name="connsiteX16" fmla="*/ 99155 w 108013"/>
                    <a:gd name="connsiteY16" fmla="*/ 5334 h 12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13" h="125539">
                      <a:moveTo>
                        <a:pt x="99155" y="5525"/>
                      </a:moveTo>
                      <a:lnTo>
                        <a:pt x="99155" y="32385"/>
                      </a:lnTo>
                      <a:lnTo>
                        <a:pt x="97441" y="33718"/>
                      </a:lnTo>
                      <a:cubicBezTo>
                        <a:pt x="83248" y="30671"/>
                        <a:pt x="69723" y="28384"/>
                        <a:pt x="57245" y="28384"/>
                      </a:cubicBezTo>
                      <a:cubicBezTo>
                        <a:pt x="44767" y="28384"/>
                        <a:pt x="34862" y="30575"/>
                        <a:pt x="34862" y="37243"/>
                      </a:cubicBezTo>
                      <a:cubicBezTo>
                        <a:pt x="34862" y="45434"/>
                        <a:pt x="49721" y="46958"/>
                        <a:pt x="63246" y="49911"/>
                      </a:cubicBezTo>
                      <a:cubicBezTo>
                        <a:pt x="87344" y="55054"/>
                        <a:pt x="108013" y="63913"/>
                        <a:pt x="108013" y="87725"/>
                      </a:cubicBezTo>
                      <a:cubicBezTo>
                        <a:pt x="108013" y="114586"/>
                        <a:pt x="81343" y="125539"/>
                        <a:pt x="49530" y="125539"/>
                      </a:cubicBezTo>
                      <a:cubicBezTo>
                        <a:pt x="33433" y="125539"/>
                        <a:pt x="18097" y="123825"/>
                        <a:pt x="3048" y="118396"/>
                      </a:cubicBezTo>
                      <a:lnTo>
                        <a:pt x="3048" y="91726"/>
                      </a:lnTo>
                      <a:lnTo>
                        <a:pt x="4763" y="90392"/>
                      </a:lnTo>
                      <a:cubicBezTo>
                        <a:pt x="18764" y="94679"/>
                        <a:pt x="32480" y="97250"/>
                        <a:pt x="47530" y="97250"/>
                      </a:cubicBezTo>
                      <a:cubicBezTo>
                        <a:pt x="59531" y="97250"/>
                        <a:pt x="72485" y="94679"/>
                        <a:pt x="72485" y="86677"/>
                      </a:cubicBezTo>
                      <a:cubicBezTo>
                        <a:pt x="72485" y="78105"/>
                        <a:pt x="56959" y="75724"/>
                        <a:pt x="43910" y="72962"/>
                      </a:cubicBezTo>
                      <a:cubicBezTo>
                        <a:pt x="19812" y="67342"/>
                        <a:pt x="0" y="59436"/>
                        <a:pt x="0" y="36385"/>
                      </a:cubicBezTo>
                      <a:cubicBezTo>
                        <a:pt x="0" y="10382"/>
                        <a:pt x="25813" y="0"/>
                        <a:pt x="56579" y="0"/>
                      </a:cubicBezTo>
                      <a:cubicBezTo>
                        <a:pt x="71438" y="0"/>
                        <a:pt x="84963" y="2381"/>
                        <a:pt x="99155" y="5334"/>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0" name="Freeform: Shape 36">
                  <a:extLst>
                    <a:ext uri="{FF2B5EF4-FFF2-40B4-BE49-F238E27FC236}">
                      <a16:creationId xmlns:a16="http://schemas.microsoft.com/office/drawing/2014/main" id="{01F315EA-C87C-4488-A07E-E772B522D1F7}"/>
                    </a:ext>
                  </a:extLst>
                </p:cNvPr>
                <p:cNvSpPr/>
                <p:nvPr/>
              </p:nvSpPr>
              <p:spPr>
                <a:xfrm>
                  <a:off x="1594199" y="1531905"/>
                  <a:ext cx="108013" cy="125539"/>
                </a:xfrm>
                <a:custGeom>
                  <a:avLst/>
                  <a:gdLst>
                    <a:gd name="connsiteX0" fmla="*/ 99155 w 108013"/>
                    <a:gd name="connsiteY0" fmla="*/ 5525 h 125539"/>
                    <a:gd name="connsiteX1" fmla="*/ 99155 w 108013"/>
                    <a:gd name="connsiteY1" fmla="*/ 32385 h 125539"/>
                    <a:gd name="connsiteX2" fmla="*/ 97441 w 108013"/>
                    <a:gd name="connsiteY2" fmla="*/ 33718 h 125539"/>
                    <a:gd name="connsiteX3" fmla="*/ 57245 w 108013"/>
                    <a:gd name="connsiteY3" fmla="*/ 28384 h 125539"/>
                    <a:gd name="connsiteX4" fmla="*/ 34862 w 108013"/>
                    <a:gd name="connsiteY4" fmla="*/ 37243 h 125539"/>
                    <a:gd name="connsiteX5" fmla="*/ 63246 w 108013"/>
                    <a:gd name="connsiteY5" fmla="*/ 49911 h 125539"/>
                    <a:gd name="connsiteX6" fmla="*/ 108014 w 108013"/>
                    <a:gd name="connsiteY6" fmla="*/ 87725 h 125539"/>
                    <a:gd name="connsiteX7" fmla="*/ 49530 w 108013"/>
                    <a:gd name="connsiteY7" fmla="*/ 125539 h 125539"/>
                    <a:gd name="connsiteX8" fmla="*/ 3048 w 108013"/>
                    <a:gd name="connsiteY8" fmla="*/ 118396 h 125539"/>
                    <a:gd name="connsiteX9" fmla="*/ 3048 w 108013"/>
                    <a:gd name="connsiteY9" fmla="*/ 91726 h 125539"/>
                    <a:gd name="connsiteX10" fmla="*/ 4763 w 108013"/>
                    <a:gd name="connsiteY10" fmla="*/ 90392 h 125539"/>
                    <a:gd name="connsiteX11" fmla="*/ 47530 w 108013"/>
                    <a:gd name="connsiteY11" fmla="*/ 97250 h 125539"/>
                    <a:gd name="connsiteX12" fmla="*/ 72485 w 108013"/>
                    <a:gd name="connsiteY12" fmla="*/ 86677 h 125539"/>
                    <a:gd name="connsiteX13" fmla="*/ 43910 w 108013"/>
                    <a:gd name="connsiteY13" fmla="*/ 72962 h 125539"/>
                    <a:gd name="connsiteX14" fmla="*/ 0 w 108013"/>
                    <a:gd name="connsiteY14" fmla="*/ 36385 h 125539"/>
                    <a:gd name="connsiteX15" fmla="*/ 56579 w 108013"/>
                    <a:gd name="connsiteY15" fmla="*/ 0 h 125539"/>
                    <a:gd name="connsiteX16" fmla="*/ 99155 w 108013"/>
                    <a:gd name="connsiteY16" fmla="*/ 5334 h 12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13" h="125539">
                      <a:moveTo>
                        <a:pt x="99155" y="5525"/>
                      </a:moveTo>
                      <a:lnTo>
                        <a:pt x="99155" y="32385"/>
                      </a:lnTo>
                      <a:lnTo>
                        <a:pt x="97441" y="33718"/>
                      </a:lnTo>
                      <a:cubicBezTo>
                        <a:pt x="83249" y="30671"/>
                        <a:pt x="69723" y="28384"/>
                        <a:pt x="57245" y="28384"/>
                      </a:cubicBezTo>
                      <a:cubicBezTo>
                        <a:pt x="44768" y="28384"/>
                        <a:pt x="34862" y="30575"/>
                        <a:pt x="34862" y="37243"/>
                      </a:cubicBezTo>
                      <a:cubicBezTo>
                        <a:pt x="34862" y="45434"/>
                        <a:pt x="49721" y="46958"/>
                        <a:pt x="63246" y="49911"/>
                      </a:cubicBezTo>
                      <a:cubicBezTo>
                        <a:pt x="87344" y="55054"/>
                        <a:pt x="108014" y="63913"/>
                        <a:pt x="108014" y="87725"/>
                      </a:cubicBezTo>
                      <a:cubicBezTo>
                        <a:pt x="108014" y="114586"/>
                        <a:pt x="81344" y="125539"/>
                        <a:pt x="49530" y="125539"/>
                      </a:cubicBezTo>
                      <a:cubicBezTo>
                        <a:pt x="33433" y="125539"/>
                        <a:pt x="18098" y="123825"/>
                        <a:pt x="3048" y="118396"/>
                      </a:cubicBezTo>
                      <a:lnTo>
                        <a:pt x="3048" y="91726"/>
                      </a:lnTo>
                      <a:lnTo>
                        <a:pt x="4763" y="90392"/>
                      </a:lnTo>
                      <a:cubicBezTo>
                        <a:pt x="18764" y="94679"/>
                        <a:pt x="32480" y="97250"/>
                        <a:pt x="47530" y="97250"/>
                      </a:cubicBezTo>
                      <a:cubicBezTo>
                        <a:pt x="59531" y="97250"/>
                        <a:pt x="72485" y="94679"/>
                        <a:pt x="72485" y="86677"/>
                      </a:cubicBezTo>
                      <a:cubicBezTo>
                        <a:pt x="72485" y="78105"/>
                        <a:pt x="56960" y="75724"/>
                        <a:pt x="43910" y="72962"/>
                      </a:cubicBezTo>
                      <a:cubicBezTo>
                        <a:pt x="19812" y="67342"/>
                        <a:pt x="0" y="59436"/>
                        <a:pt x="0" y="36385"/>
                      </a:cubicBezTo>
                      <a:cubicBezTo>
                        <a:pt x="0" y="10382"/>
                        <a:pt x="25813" y="0"/>
                        <a:pt x="56579" y="0"/>
                      </a:cubicBezTo>
                      <a:cubicBezTo>
                        <a:pt x="71438" y="0"/>
                        <a:pt x="84963" y="2381"/>
                        <a:pt x="99155" y="5334"/>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1" name="Freeform: Shape 37">
                  <a:extLst>
                    <a:ext uri="{FF2B5EF4-FFF2-40B4-BE49-F238E27FC236}">
                      <a16:creationId xmlns:a16="http://schemas.microsoft.com/office/drawing/2014/main" id="{E7484EF8-798C-47D2-A0D8-6A46041D238D}"/>
                    </a:ext>
                  </a:extLst>
                </p:cNvPr>
                <p:cNvSpPr/>
                <p:nvPr/>
              </p:nvSpPr>
              <p:spPr>
                <a:xfrm>
                  <a:off x="1775269" y="1531810"/>
                  <a:ext cx="129539" cy="125541"/>
                </a:xfrm>
                <a:custGeom>
                  <a:avLst/>
                  <a:gdLst>
                    <a:gd name="connsiteX0" fmla="*/ 129445 w 129539"/>
                    <a:gd name="connsiteY0" fmla="*/ 62579 h 125541"/>
                    <a:gd name="connsiteX1" fmla="*/ 64484 w 129539"/>
                    <a:gd name="connsiteY1" fmla="*/ 125539 h 125541"/>
                    <a:gd name="connsiteX2" fmla="*/ 0 w 129539"/>
                    <a:gd name="connsiteY2" fmla="*/ 62579 h 125541"/>
                    <a:gd name="connsiteX3" fmla="*/ 64770 w 129539"/>
                    <a:gd name="connsiteY3" fmla="*/ 0 h 125541"/>
                    <a:gd name="connsiteX4" fmla="*/ 129540 w 129539"/>
                    <a:gd name="connsiteY4" fmla="*/ 62579 h 125541"/>
                    <a:gd name="connsiteX5" fmla="*/ 95059 w 129539"/>
                    <a:gd name="connsiteY5" fmla="*/ 62579 h 125541"/>
                    <a:gd name="connsiteX6" fmla="*/ 64484 w 129539"/>
                    <a:gd name="connsiteY6" fmla="*/ 28194 h 125541"/>
                    <a:gd name="connsiteX7" fmla="*/ 34195 w 129539"/>
                    <a:gd name="connsiteY7" fmla="*/ 63055 h 125541"/>
                    <a:gd name="connsiteX8" fmla="*/ 64484 w 129539"/>
                    <a:gd name="connsiteY8" fmla="*/ 97441 h 125541"/>
                    <a:gd name="connsiteX9" fmla="*/ 95059 w 129539"/>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9" h="125541">
                      <a:moveTo>
                        <a:pt x="129445" y="62579"/>
                      </a:moveTo>
                      <a:cubicBezTo>
                        <a:pt x="129445" y="101060"/>
                        <a:pt x="102965" y="125825"/>
                        <a:pt x="64484" y="125539"/>
                      </a:cubicBezTo>
                      <a:cubicBezTo>
                        <a:pt x="26003" y="125539"/>
                        <a:pt x="0" y="100774"/>
                        <a:pt x="0" y="62579"/>
                      </a:cubicBezTo>
                      <a:cubicBezTo>
                        <a:pt x="0" y="24384"/>
                        <a:pt x="26479" y="190"/>
                        <a:pt x="64770" y="0"/>
                      </a:cubicBezTo>
                      <a:cubicBezTo>
                        <a:pt x="103060" y="0"/>
                        <a:pt x="129540" y="24289"/>
                        <a:pt x="129540" y="62579"/>
                      </a:cubicBezTo>
                      <a:close/>
                      <a:moveTo>
                        <a:pt x="95059" y="62579"/>
                      </a:moveTo>
                      <a:cubicBezTo>
                        <a:pt x="95059" y="43053"/>
                        <a:pt x="84296" y="28194"/>
                        <a:pt x="64484" y="28194"/>
                      </a:cubicBezTo>
                      <a:cubicBezTo>
                        <a:pt x="44672" y="28194"/>
                        <a:pt x="34195" y="43243"/>
                        <a:pt x="34195" y="63055"/>
                      </a:cubicBezTo>
                      <a:cubicBezTo>
                        <a:pt x="34195" y="82867"/>
                        <a:pt x="44767" y="97441"/>
                        <a:pt x="64484" y="97441"/>
                      </a:cubicBezTo>
                      <a:cubicBezTo>
                        <a:pt x="84201" y="97441"/>
                        <a:pt x="95059" y="82391"/>
                        <a:pt x="95059"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2" name="Freeform: Shape 38">
                  <a:extLst>
                    <a:ext uri="{FF2B5EF4-FFF2-40B4-BE49-F238E27FC236}">
                      <a16:creationId xmlns:a16="http://schemas.microsoft.com/office/drawing/2014/main" id="{5A394222-52DA-43ED-A79B-E379633660F3}"/>
                    </a:ext>
                  </a:extLst>
                </p:cNvPr>
                <p:cNvSpPr/>
                <p:nvPr/>
              </p:nvSpPr>
              <p:spPr>
                <a:xfrm>
                  <a:off x="1924907" y="1531810"/>
                  <a:ext cx="113157" cy="123443"/>
                </a:xfrm>
                <a:custGeom>
                  <a:avLst/>
                  <a:gdLst>
                    <a:gd name="connsiteX0" fmla="*/ 30766 w 113157"/>
                    <a:gd name="connsiteY0" fmla="*/ 3238 h 123443"/>
                    <a:gd name="connsiteX1" fmla="*/ 30766 w 113157"/>
                    <a:gd name="connsiteY1" fmla="*/ 22765 h 123443"/>
                    <a:gd name="connsiteX2" fmla="*/ 70104 w 113157"/>
                    <a:gd name="connsiteY2" fmla="*/ 0 h 123443"/>
                    <a:gd name="connsiteX3" fmla="*/ 113157 w 113157"/>
                    <a:gd name="connsiteY3" fmla="*/ 52483 h 123443"/>
                    <a:gd name="connsiteX4" fmla="*/ 113157 w 113157"/>
                    <a:gd name="connsiteY4" fmla="*/ 123444 h 123443"/>
                    <a:gd name="connsiteX5" fmla="*/ 80677 w 113157"/>
                    <a:gd name="connsiteY5" fmla="*/ 123444 h 123443"/>
                    <a:gd name="connsiteX6" fmla="*/ 80677 w 113157"/>
                    <a:gd name="connsiteY6" fmla="*/ 60865 h 123443"/>
                    <a:gd name="connsiteX7" fmla="*/ 58293 w 113157"/>
                    <a:gd name="connsiteY7" fmla="*/ 28194 h 123443"/>
                    <a:gd name="connsiteX8" fmla="*/ 32671 w 113157"/>
                    <a:gd name="connsiteY8" fmla="*/ 76771 h 123443"/>
                    <a:gd name="connsiteX9" fmla="*/ 32480 w 113157"/>
                    <a:gd name="connsiteY9" fmla="*/ 76581 h 123443"/>
                    <a:gd name="connsiteX10" fmla="*/ 32480 w 113157"/>
                    <a:gd name="connsiteY10" fmla="*/ 123444 h 123443"/>
                    <a:gd name="connsiteX11" fmla="*/ 0 w 113157"/>
                    <a:gd name="connsiteY11" fmla="*/ 123444 h 123443"/>
                    <a:gd name="connsiteX12" fmla="*/ 0 w 113157"/>
                    <a:gd name="connsiteY12" fmla="*/ 3238 h 123443"/>
                    <a:gd name="connsiteX13" fmla="*/ 30766 w 113157"/>
                    <a:gd name="connsiteY13" fmla="*/ 3238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157" h="123443">
                      <a:moveTo>
                        <a:pt x="30766" y="3238"/>
                      </a:moveTo>
                      <a:lnTo>
                        <a:pt x="30766" y="22765"/>
                      </a:lnTo>
                      <a:cubicBezTo>
                        <a:pt x="38481" y="9049"/>
                        <a:pt x="51435" y="0"/>
                        <a:pt x="70104" y="0"/>
                      </a:cubicBezTo>
                      <a:cubicBezTo>
                        <a:pt x="100203" y="0"/>
                        <a:pt x="113157" y="23241"/>
                        <a:pt x="113157" y="52483"/>
                      </a:cubicBezTo>
                      <a:lnTo>
                        <a:pt x="113157" y="123444"/>
                      </a:lnTo>
                      <a:lnTo>
                        <a:pt x="80677" y="123444"/>
                      </a:lnTo>
                      <a:lnTo>
                        <a:pt x="80677" y="60865"/>
                      </a:lnTo>
                      <a:cubicBezTo>
                        <a:pt x="80677" y="43243"/>
                        <a:pt x="75914" y="28194"/>
                        <a:pt x="58293" y="28194"/>
                      </a:cubicBezTo>
                      <a:cubicBezTo>
                        <a:pt x="35909" y="28194"/>
                        <a:pt x="32671" y="52292"/>
                        <a:pt x="32671" y="76771"/>
                      </a:cubicBezTo>
                      <a:lnTo>
                        <a:pt x="32480" y="76581"/>
                      </a:lnTo>
                      <a:lnTo>
                        <a:pt x="32480" y="123444"/>
                      </a:lnTo>
                      <a:lnTo>
                        <a:pt x="0" y="123444"/>
                      </a:lnTo>
                      <a:lnTo>
                        <a:pt x="0" y="3238"/>
                      </a:lnTo>
                      <a:lnTo>
                        <a:pt x="30766" y="3238"/>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3" name="Freeform: Shape 39">
                  <a:extLst>
                    <a:ext uri="{FF2B5EF4-FFF2-40B4-BE49-F238E27FC236}">
                      <a16:creationId xmlns:a16="http://schemas.microsoft.com/office/drawing/2014/main" id="{4855EBCD-F018-454A-A9BB-EC994BD436CC}"/>
                    </a:ext>
                  </a:extLst>
                </p:cNvPr>
                <p:cNvSpPr/>
                <p:nvPr/>
              </p:nvSpPr>
              <p:spPr>
                <a:xfrm>
                  <a:off x="2097404" y="1478089"/>
                  <a:ext cx="94487" cy="177260"/>
                </a:xfrm>
                <a:custGeom>
                  <a:avLst/>
                  <a:gdLst>
                    <a:gd name="connsiteX0" fmla="*/ 0 w 94487"/>
                    <a:gd name="connsiteY0" fmla="*/ 58293 h 177260"/>
                    <a:gd name="connsiteX1" fmla="*/ 17431 w 94487"/>
                    <a:gd name="connsiteY1" fmla="*/ 58293 h 177260"/>
                    <a:gd name="connsiteX2" fmla="*/ 17431 w 94487"/>
                    <a:gd name="connsiteY2" fmla="*/ 40005 h 177260"/>
                    <a:gd name="connsiteX3" fmla="*/ 63056 w 94487"/>
                    <a:gd name="connsiteY3" fmla="*/ 0 h 177260"/>
                    <a:gd name="connsiteX4" fmla="*/ 94488 w 94487"/>
                    <a:gd name="connsiteY4" fmla="*/ 7144 h 177260"/>
                    <a:gd name="connsiteX5" fmla="*/ 94298 w 94487"/>
                    <a:gd name="connsiteY5" fmla="*/ 31623 h 177260"/>
                    <a:gd name="connsiteX6" fmla="*/ 93250 w 94487"/>
                    <a:gd name="connsiteY6" fmla="*/ 33147 h 177260"/>
                    <a:gd name="connsiteX7" fmla="*/ 70199 w 94487"/>
                    <a:gd name="connsiteY7" fmla="*/ 28194 h 177260"/>
                    <a:gd name="connsiteX8" fmla="*/ 50197 w 94487"/>
                    <a:gd name="connsiteY8" fmla="*/ 47720 h 177260"/>
                    <a:gd name="connsiteX9" fmla="*/ 50197 w 94487"/>
                    <a:gd name="connsiteY9" fmla="*/ 58293 h 177260"/>
                    <a:gd name="connsiteX10" fmla="*/ 87440 w 94487"/>
                    <a:gd name="connsiteY10" fmla="*/ 58293 h 177260"/>
                    <a:gd name="connsiteX11" fmla="*/ 87440 w 94487"/>
                    <a:gd name="connsiteY11" fmla="*/ 86487 h 177260"/>
                    <a:gd name="connsiteX12" fmla="*/ 50197 w 94487"/>
                    <a:gd name="connsiteY12" fmla="*/ 86487 h 177260"/>
                    <a:gd name="connsiteX13" fmla="*/ 50197 w 94487"/>
                    <a:gd name="connsiteY13" fmla="*/ 177260 h 177260"/>
                    <a:gd name="connsiteX14" fmla="*/ 17526 w 94487"/>
                    <a:gd name="connsiteY14" fmla="*/ 177260 h 177260"/>
                    <a:gd name="connsiteX15" fmla="*/ 17526 w 94487"/>
                    <a:gd name="connsiteY15" fmla="*/ 86487 h 177260"/>
                    <a:gd name="connsiteX16" fmla="*/ 95 w 94487"/>
                    <a:gd name="connsiteY16" fmla="*/ 86487 h 177260"/>
                    <a:gd name="connsiteX17" fmla="*/ 95 w 94487"/>
                    <a:gd name="connsiteY17" fmla="*/ 58293 h 1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487" h="177260">
                      <a:moveTo>
                        <a:pt x="0" y="58293"/>
                      </a:moveTo>
                      <a:lnTo>
                        <a:pt x="17431" y="58293"/>
                      </a:lnTo>
                      <a:lnTo>
                        <a:pt x="17431" y="40005"/>
                      </a:lnTo>
                      <a:cubicBezTo>
                        <a:pt x="17431" y="14192"/>
                        <a:pt x="37243" y="0"/>
                        <a:pt x="63056" y="0"/>
                      </a:cubicBezTo>
                      <a:cubicBezTo>
                        <a:pt x="74200" y="0"/>
                        <a:pt x="84582" y="1905"/>
                        <a:pt x="94488" y="7144"/>
                      </a:cubicBezTo>
                      <a:lnTo>
                        <a:pt x="94298" y="31623"/>
                      </a:lnTo>
                      <a:lnTo>
                        <a:pt x="93250" y="33147"/>
                      </a:lnTo>
                      <a:cubicBezTo>
                        <a:pt x="85725" y="30385"/>
                        <a:pt x="78391" y="28194"/>
                        <a:pt x="70199" y="28194"/>
                      </a:cubicBezTo>
                      <a:cubicBezTo>
                        <a:pt x="58198" y="28194"/>
                        <a:pt x="50197" y="35528"/>
                        <a:pt x="50197" y="47720"/>
                      </a:cubicBezTo>
                      <a:lnTo>
                        <a:pt x="50197" y="58293"/>
                      </a:lnTo>
                      <a:lnTo>
                        <a:pt x="87440" y="58293"/>
                      </a:lnTo>
                      <a:lnTo>
                        <a:pt x="87440" y="86487"/>
                      </a:lnTo>
                      <a:lnTo>
                        <a:pt x="50197" y="86487"/>
                      </a:lnTo>
                      <a:lnTo>
                        <a:pt x="50197" y="177260"/>
                      </a:lnTo>
                      <a:lnTo>
                        <a:pt x="17526" y="177260"/>
                      </a:lnTo>
                      <a:lnTo>
                        <a:pt x="17526" y="86487"/>
                      </a:lnTo>
                      <a:lnTo>
                        <a:pt x="95" y="86487"/>
                      </a:lnTo>
                      <a:lnTo>
                        <a:pt x="95" y="58293"/>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4" name="Freeform: Shape 40">
                  <a:extLst>
                    <a:ext uri="{FF2B5EF4-FFF2-40B4-BE49-F238E27FC236}">
                      <a16:creationId xmlns:a16="http://schemas.microsoft.com/office/drawing/2014/main" id="{964A89D9-AFEC-4EE4-AF8B-B4303F7F9003}"/>
                    </a:ext>
                  </a:extLst>
                </p:cNvPr>
                <p:cNvSpPr/>
                <p:nvPr/>
              </p:nvSpPr>
              <p:spPr>
                <a:xfrm>
                  <a:off x="2192464" y="1531810"/>
                  <a:ext cx="129540" cy="125541"/>
                </a:xfrm>
                <a:custGeom>
                  <a:avLst/>
                  <a:gdLst>
                    <a:gd name="connsiteX0" fmla="*/ 129445 w 129540"/>
                    <a:gd name="connsiteY0" fmla="*/ 62579 h 125541"/>
                    <a:gd name="connsiteX1" fmla="*/ 64484 w 129540"/>
                    <a:gd name="connsiteY1" fmla="*/ 125539 h 125541"/>
                    <a:gd name="connsiteX2" fmla="*/ 0 w 129540"/>
                    <a:gd name="connsiteY2" fmla="*/ 62579 h 125541"/>
                    <a:gd name="connsiteX3" fmla="*/ 64770 w 129540"/>
                    <a:gd name="connsiteY3" fmla="*/ 0 h 125541"/>
                    <a:gd name="connsiteX4" fmla="*/ 129540 w 129540"/>
                    <a:gd name="connsiteY4" fmla="*/ 62579 h 125541"/>
                    <a:gd name="connsiteX5" fmla="*/ 94964 w 129540"/>
                    <a:gd name="connsiteY5" fmla="*/ 62579 h 125541"/>
                    <a:gd name="connsiteX6" fmla="*/ 64389 w 129540"/>
                    <a:gd name="connsiteY6" fmla="*/ 28194 h 125541"/>
                    <a:gd name="connsiteX7" fmla="*/ 34100 w 129540"/>
                    <a:gd name="connsiteY7" fmla="*/ 63055 h 125541"/>
                    <a:gd name="connsiteX8" fmla="*/ 64389 w 129540"/>
                    <a:gd name="connsiteY8" fmla="*/ 97441 h 125541"/>
                    <a:gd name="connsiteX9" fmla="*/ 94964 w 129540"/>
                    <a:gd name="connsiteY9" fmla="*/ 62579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5541">
                      <a:moveTo>
                        <a:pt x="129445" y="62579"/>
                      </a:moveTo>
                      <a:cubicBezTo>
                        <a:pt x="129445" y="101060"/>
                        <a:pt x="102965" y="125825"/>
                        <a:pt x="64484" y="125539"/>
                      </a:cubicBezTo>
                      <a:cubicBezTo>
                        <a:pt x="26003" y="125539"/>
                        <a:pt x="0" y="100774"/>
                        <a:pt x="0" y="62579"/>
                      </a:cubicBezTo>
                      <a:cubicBezTo>
                        <a:pt x="0" y="24384"/>
                        <a:pt x="26480" y="190"/>
                        <a:pt x="64770" y="0"/>
                      </a:cubicBezTo>
                      <a:cubicBezTo>
                        <a:pt x="103061" y="0"/>
                        <a:pt x="129540" y="24289"/>
                        <a:pt x="129540" y="62579"/>
                      </a:cubicBezTo>
                      <a:close/>
                      <a:moveTo>
                        <a:pt x="94964" y="62579"/>
                      </a:moveTo>
                      <a:cubicBezTo>
                        <a:pt x="94964" y="43053"/>
                        <a:pt x="84201" y="28194"/>
                        <a:pt x="64389" y="28194"/>
                      </a:cubicBezTo>
                      <a:cubicBezTo>
                        <a:pt x="44577" y="28194"/>
                        <a:pt x="34100" y="43243"/>
                        <a:pt x="34100" y="63055"/>
                      </a:cubicBezTo>
                      <a:cubicBezTo>
                        <a:pt x="34100" y="82867"/>
                        <a:pt x="44672" y="97441"/>
                        <a:pt x="64389" y="97441"/>
                      </a:cubicBezTo>
                      <a:cubicBezTo>
                        <a:pt x="84106" y="97441"/>
                        <a:pt x="94964" y="82391"/>
                        <a:pt x="94964" y="62579"/>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5" name="Freeform: Shape 41">
                  <a:extLst>
                    <a:ext uri="{FF2B5EF4-FFF2-40B4-BE49-F238E27FC236}">
                      <a16:creationId xmlns:a16="http://schemas.microsoft.com/office/drawing/2014/main" id="{7D61A6EA-2B3F-4045-930E-280597B9DC97}"/>
                    </a:ext>
                  </a:extLst>
                </p:cNvPr>
                <p:cNvSpPr/>
                <p:nvPr/>
              </p:nvSpPr>
              <p:spPr>
                <a:xfrm>
                  <a:off x="2342007" y="1531660"/>
                  <a:ext cx="77438" cy="123594"/>
                </a:xfrm>
                <a:custGeom>
                  <a:avLst/>
                  <a:gdLst>
                    <a:gd name="connsiteX0" fmla="*/ 30385 w 77438"/>
                    <a:gd name="connsiteY0" fmla="*/ 3389 h 123594"/>
                    <a:gd name="connsiteX1" fmla="*/ 30385 w 77438"/>
                    <a:gd name="connsiteY1" fmla="*/ 23582 h 123594"/>
                    <a:gd name="connsiteX2" fmla="*/ 77438 w 77438"/>
                    <a:gd name="connsiteY2" fmla="*/ 150 h 123594"/>
                    <a:gd name="connsiteX3" fmla="*/ 77438 w 77438"/>
                    <a:gd name="connsiteY3" fmla="*/ 28535 h 123594"/>
                    <a:gd name="connsiteX4" fmla="*/ 67532 w 77438"/>
                    <a:gd name="connsiteY4" fmla="*/ 27677 h 123594"/>
                    <a:gd name="connsiteX5" fmla="*/ 32480 w 77438"/>
                    <a:gd name="connsiteY5" fmla="*/ 59491 h 123594"/>
                    <a:gd name="connsiteX6" fmla="*/ 32480 w 77438"/>
                    <a:gd name="connsiteY6" fmla="*/ 123594 h 123594"/>
                    <a:gd name="connsiteX7" fmla="*/ 0 w 77438"/>
                    <a:gd name="connsiteY7" fmla="*/ 123594 h 123594"/>
                    <a:gd name="connsiteX8" fmla="*/ 0 w 77438"/>
                    <a:gd name="connsiteY8" fmla="*/ 3389 h 123594"/>
                    <a:gd name="connsiteX9" fmla="*/ 30289 w 77438"/>
                    <a:gd name="connsiteY9" fmla="*/ 3389 h 12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38" h="123594">
                      <a:moveTo>
                        <a:pt x="30385" y="3389"/>
                      </a:moveTo>
                      <a:lnTo>
                        <a:pt x="30385" y="23582"/>
                      </a:lnTo>
                      <a:cubicBezTo>
                        <a:pt x="40957" y="6341"/>
                        <a:pt x="57055" y="-1183"/>
                        <a:pt x="77438" y="150"/>
                      </a:cubicBezTo>
                      <a:lnTo>
                        <a:pt x="77438" y="28535"/>
                      </a:lnTo>
                      <a:cubicBezTo>
                        <a:pt x="74009" y="27868"/>
                        <a:pt x="70771" y="27677"/>
                        <a:pt x="67532" y="27677"/>
                      </a:cubicBezTo>
                      <a:cubicBezTo>
                        <a:pt x="47530" y="27677"/>
                        <a:pt x="32480" y="37964"/>
                        <a:pt x="32480" y="59491"/>
                      </a:cubicBezTo>
                      <a:lnTo>
                        <a:pt x="32480" y="123594"/>
                      </a:lnTo>
                      <a:lnTo>
                        <a:pt x="0" y="123594"/>
                      </a:lnTo>
                      <a:lnTo>
                        <a:pt x="0" y="3389"/>
                      </a:lnTo>
                      <a:lnTo>
                        <a:pt x="30289" y="3389"/>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6" name="Freeform: Shape 42">
                  <a:extLst>
                    <a:ext uri="{FF2B5EF4-FFF2-40B4-BE49-F238E27FC236}">
                      <a16:creationId xmlns:a16="http://schemas.microsoft.com/office/drawing/2014/main" id="{748A6F8C-0E29-41F0-AEB9-5A99CD6C5C28}"/>
                    </a:ext>
                  </a:extLst>
                </p:cNvPr>
                <p:cNvSpPr/>
                <p:nvPr/>
              </p:nvSpPr>
              <p:spPr>
                <a:xfrm>
                  <a:off x="2470213" y="1486471"/>
                  <a:ext cx="88010" cy="170973"/>
                </a:xfrm>
                <a:custGeom>
                  <a:avLst/>
                  <a:gdLst>
                    <a:gd name="connsiteX0" fmla="*/ 87916 w 88010"/>
                    <a:gd name="connsiteY0" fmla="*/ 0 h 170973"/>
                    <a:gd name="connsiteX1" fmla="*/ 87916 w 88010"/>
                    <a:gd name="connsiteY1" fmla="*/ 119348 h 170973"/>
                    <a:gd name="connsiteX2" fmla="*/ 33338 w 88010"/>
                    <a:gd name="connsiteY2" fmla="*/ 170974 h 170973"/>
                    <a:gd name="connsiteX3" fmla="*/ 0 w 88010"/>
                    <a:gd name="connsiteY3" fmla="*/ 165830 h 170973"/>
                    <a:gd name="connsiteX4" fmla="*/ 0 w 88010"/>
                    <a:gd name="connsiteY4" fmla="*/ 141351 h 170973"/>
                    <a:gd name="connsiteX5" fmla="*/ 2762 w 88010"/>
                    <a:gd name="connsiteY5" fmla="*/ 139160 h 170973"/>
                    <a:gd name="connsiteX6" fmla="*/ 24289 w 88010"/>
                    <a:gd name="connsiteY6" fmla="*/ 143066 h 170973"/>
                    <a:gd name="connsiteX7" fmla="*/ 52483 w 88010"/>
                    <a:gd name="connsiteY7" fmla="*/ 114205 h 170973"/>
                    <a:gd name="connsiteX8" fmla="*/ 52483 w 88010"/>
                    <a:gd name="connsiteY8" fmla="*/ 0 h 170973"/>
                    <a:gd name="connsiteX9" fmla="*/ 88011 w 88010"/>
                    <a:gd name="connsiteY9" fmla="*/ 0 h 17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0" h="170973">
                      <a:moveTo>
                        <a:pt x="87916" y="0"/>
                      </a:moveTo>
                      <a:lnTo>
                        <a:pt x="87916" y="119348"/>
                      </a:lnTo>
                      <a:cubicBezTo>
                        <a:pt x="87916" y="151352"/>
                        <a:pt x="66008" y="170974"/>
                        <a:pt x="33338" y="170974"/>
                      </a:cubicBezTo>
                      <a:cubicBezTo>
                        <a:pt x="22193" y="170974"/>
                        <a:pt x="11430" y="168783"/>
                        <a:pt x="0" y="165830"/>
                      </a:cubicBezTo>
                      <a:lnTo>
                        <a:pt x="0" y="141351"/>
                      </a:lnTo>
                      <a:lnTo>
                        <a:pt x="2762" y="139160"/>
                      </a:lnTo>
                      <a:cubicBezTo>
                        <a:pt x="10096" y="141351"/>
                        <a:pt x="17145" y="143066"/>
                        <a:pt x="24289" y="143066"/>
                      </a:cubicBezTo>
                      <a:cubicBezTo>
                        <a:pt x="41910" y="142875"/>
                        <a:pt x="52483" y="131254"/>
                        <a:pt x="52483" y="114205"/>
                      </a:cubicBezTo>
                      <a:lnTo>
                        <a:pt x="52483" y="0"/>
                      </a:lnTo>
                      <a:lnTo>
                        <a:pt x="88011"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7" name="Freeform: Shape 43">
                  <a:extLst>
                    <a:ext uri="{FF2B5EF4-FFF2-40B4-BE49-F238E27FC236}">
                      <a16:creationId xmlns:a16="http://schemas.microsoft.com/office/drawing/2014/main" id="{904640F5-AE13-4B94-85FF-36B17419A4AE}"/>
                    </a:ext>
                  </a:extLst>
                </p:cNvPr>
                <p:cNvSpPr/>
                <p:nvPr/>
              </p:nvSpPr>
              <p:spPr>
                <a:xfrm>
                  <a:off x="2579750" y="1535144"/>
                  <a:ext cx="118014" cy="122300"/>
                </a:xfrm>
                <a:custGeom>
                  <a:avLst/>
                  <a:gdLst>
                    <a:gd name="connsiteX0" fmla="*/ 87249 w 118014"/>
                    <a:gd name="connsiteY0" fmla="*/ 120110 h 122300"/>
                    <a:gd name="connsiteX1" fmla="*/ 87249 w 118014"/>
                    <a:gd name="connsiteY1" fmla="*/ 101632 h 122300"/>
                    <a:gd name="connsiteX2" fmla="*/ 47720 w 118014"/>
                    <a:gd name="connsiteY2" fmla="*/ 122301 h 122300"/>
                    <a:gd name="connsiteX3" fmla="*/ 0 w 118014"/>
                    <a:gd name="connsiteY3" fmla="*/ 70485 h 122300"/>
                    <a:gd name="connsiteX4" fmla="*/ 0 w 118014"/>
                    <a:gd name="connsiteY4" fmla="*/ 0 h 122300"/>
                    <a:gd name="connsiteX5" fmla="*/ 32671 w 118014"/>
                    <a:gd name="connsiteY5" fmla="*/ 0 h 122300"/>
                    <a:gd name="connsiteX6" fmla="*/ 32671 w 118014"/>
                    <a:gd name="connsiteY6" fmla="*/ 62770 h 122300"/>
                    <a:gd name="connsiteX7" fmla="*/ 57626 w 118014"/>
                    <a:gd name="connsiteY7" fmla="*/ 94202 h 122300"/>
                    <a:gd name="connsiteX8" fmla="*/ 85344 w 118014"/>
                    <a:gd name="connsiteY8" fmla="*/ 55721 h 122300"/>
                    <a:gd name="connsiteX9" fmla="*/ 85535 w 118014"/>
                    <a:gd name="connsiteY9" fmla="*/ 55912 h 122300"/>
                    <a:gd name="connsiteX10" fmla="*/ 85535 w 118014"/>
                    <a:gd name="connsiteY10" fmla="*/ 0 h 122300"/>
                    <a:gd name="connsiteX11" fmla="*/ 118015 w 118014"/>
                    <a:gd name="connsiteY11" fmla="*/ 0 h 122300"/>
                    <a:gd name="connsiteX12" fmla="*/ 118015 w 118014"/>
                    <a:gd name="connsiteY12" fmla="*/ 120205 h 122300"/>
                    <a:gd name="connsiteX13" fmla="*/ 87249 w 118014"/>
                    <a:gd name="connsiteY13" fmla="*/ 120205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014" h="122300">
                      <a:moveTo>
                        <a:pt x="87249" y="120110"/>
                      </a:moveTo>
                      <a:lnTo>
                        <a:pt x="87249" y="101632"/>
                      </a:lnTo>
                      <a:cubicBezTo>
                        <a:pt x="79915" y="114491"/>
                        <a:pt x="66580" y="122301"/>
                        <a:pt x="47720" y="122301"/>
                      </a:cubicBezTo>
                      <a:cubicBezTo>
                        <a:pt x="16764" y="122301"/>
                        <a:pt x="0" y="101917"/>
                        <a:pt x="0" y="70485"/>
                      </a:cubicBezTo>
                      <a:lnTo>
                        <a:pt x="0" y="0"/>
                      </a:lnTo>
                      <a:lnTo>
                        <a:pt x="32671" y="0"/>
                      </a:lnTo>
                      <a:lnTo>
                        <a:pt x="32671" y="62770"/>
                      </a:lnTo>
                      <a:cubicBezTo>
                        <a:pt x="32671" y="80200"/>
                        <a:pt x="39719" y="94202"/>
                        <a:pt x="57626" y="94202"/>
                      </a:cubicBezTo>
                      <a:cubicBezTo>
                        <a:pt x="77819" y="94202"/>
                        <a:pt x="85344" y="76391"/>
                        <a:pt x="85344" y="55721"/>
                      </a:cubicBezTo>
                      <a:lnTo>
                        <a:pt x="85535" y="55912"/>
                      </a:lnTo>
                      <a:lnTo>
                        <a:pt x="85535" y="0"/>
                      </a:lnTo>
                      <a:lnTo>
                        <a:pt x="118015" y="0"/>
                      </a:lnTo>
                      <a:lnTo>
                        <a:pt x="118015" y="120205"/>
                      </a:lnTo>
                      <a:lnTo>
                        <a:pt x="87249"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8" name="Freeform: Shape 44">
                  <a:extLst>
                    <a:ext uri="{FF2B5EF4-FFF2-40B4-BE49-F238E27FC236}">
                      <a16:creationId xmlns:a16="http://schemas.microsoft.com/office/drawing/2014/main" id="{2294B949-2FE0-4751-9760-F1E79F74F9BF}"/>
                    </a:ext>
                  </a:extLst>
                </p:cNvPr>
                <p:cNvSpPr/>
                <p:nvPr/>
              </p:nvSpPr>
              <p:spPr>
                <a:xfrm>
                  <a:off x="2724911" y="1483613"/>
                  <a:ext cx="122967" cy="174021"/>
                </a:xfrm>
                <a:custGeom>
                  <a:avLst/>
                  <a:gdLst>
                    <a:gd name="connsiteX0" fmla="*/ 122873 w 122967"/>
                    <a:gd name="connsiteY0" fmla="*/ 111062 h 174021"/>
                    <a:gd name="connsiteX1" fmla="*/ 71057 w 122967"/>
                    <a:gd name="connsiteY1" fmla="*/ 174022 h 174021"/>
                    <a:gd name="connsiteX2" fmla="*/ 30671 w 122967"/>
                    <a:gd name="connsiteY2" fmla="*/ 153162 h 174021"/>
                    <a:gd name="connsiteX3" fmla="*/ 30671 w 122967"/>
                    <a:gd name="connsiteY3" fmla="*/ 171450 h 174021"/>
                    <a:gd name="connsiteX4" fmla="*/ 21241 w 122967"/>
                    <a:gd name="connsiteY4" fmla="*/ 171641 h 174021"/>
                    <a:gd name="connsiteX5" fmla="*/ 0 w 122967"/>
                    <a:gd name="connsiteY5" fmla="*/ 171641 h 174021"/>
                    <a:gd name="connsiteX6" fmla="*/ 0 w 122967"/>
                    <a:gd name="connsiteY6" fmla="*/ 0 h 174021"/>
                    <a:gd name="connsiteX7" fmla="*/ 32671 w 122967"/>
                    <a:gd name="connsiteY7" fmla="*/ 0 h 174021"/>
                    <a:gd name="connsiteX8" fmla="*/ 32671 w 122967"/>
                    <a:gd name="connsiteY8" fmla="*/ 66199 h 174021"/>
                    <a:gd name="connsiteX9" fmla="*/ 71342 w 122967"/>
                    <a:gd name="connsiteY9" fmla="*/ 47911 h 174021"/>
                    <a:gd name="connsiteX10" fmla="*/ 122968 w 122967"/>
                    <a:gd name="connsiteY10" fmla="*/ 110871 h 174021"/>
                    <a:gd name="connsiteX11" fmla="*/ 88487 w 122967"/>
                    <a:gd name="connsiteY11" fmla="*/ 111062 h 174021"/>
                    <a:gd name="connsiteX12" fmla="*/ 60579 w 122967"/>
                    <a:gd name="connsiteY12" fmla="*/ 76200 h 174021"/>
                    <a:gd name="connsiteX13" fmla="*/ 32671 w 122967"/>
                    <a:gd name="connsiteY13" fmla="*/ 111062 h 174021"/>
                    <a:gd name="connsiteX14" fmla="*/ 60389 w 122967"/>
                    <a:gd name="connsiteY14" fmla="*/ 145923 h 174021"/>
                    <a:gd name="connsiteX15" fmla="*/ 88583 w 122967"/>
                    <a:gd name="connsiteY15" fmla="*/ 111062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67" h="174021">
                      <a:moveTo>
                        <a:pt x="122873" y="111062"/>
                      </a:moveTo>
                      <a:cubicBezTo>
                        <a:pt x="122873" y="145923"/>
                        <a:pt x="106109" y="174022"/>
                        <a:pt x="71057" y="174022"/>
                      </a:cubicBezTo>
                      <a:cubicBezTo>
                        <a:pt x="52388" y="174022"/>
                        <a:pt x="39053" y="166021"/>
                        <a:pt x="30671" y="153162"/>
                      </a:cubicBezTo>
                      <a:lnTo>
                        <a:pt x="30671" y="171450"/>
                      </a:lnTo>
                      <a:lnTo>
                        <a:pt x="21241" y="171641"/>
                      </a:lnTo>
                      <a:lnTo>
                        <a:pt x="0" y="171641"/>
                      </a:lnTo>
                      <a:lnTo>
                        <a:pt x="0" y="0"/>
                      </a:lnTo>
                      <a:lnTo>
                        <a:pt x="32671" y="0"/>
                      </a:lnTo>
                      <a:lnTo>
                        <a:pt x="32671" y="66199"/>
                      </a:lnTo>
                      <a:cubicBezTo>
                        <a:pt x="41243" y="54769"/>
                        <a:pt x="53912" y="47911"/>
                        <a:pt x="71342" y="47911"/>
                      </a:cubicBezTo>
                      <a:cubicBezTo>
                        <a:pt x="106204" y="47911"/>
                        <a:pt x="122968" y="76105"/>
                        <a:pt x="122968" y="110871"/>
                      </a:cubicBezTo>
                      <a:close/>
                      <a:moveTo>
                        <a:pt x="88487" y="111062"/>
                      </a:moveTo>
                      <a:cubicBezTo>
                        <a:pt x="88487" y="91916"/>
                        <a:pt x="79629" y="76200"/>
                        <a:pt x="60579" y="76200"/>
                      </a:cubicBezTo>
                      <a:cubicBezTo>
                        <a:pt x="41529" y="76200"/>
                        <a:pt x="32671" y="91916"/>
                        <a:pt x="32671" y="111062"/>
                      </a:cubicBezTo>
                      <a:cubicBezTo>
                        <a:pt x="32671" y="130207"/>
                        <a:pt x="41243" y="145923"/>
                        <a:pt x="60389" y="145923"/>
                      </a:cubicBezTo>
                      <a:cubicBezTo>
                        <a:pt x="79534" y="145923"/>
                        <a:pt x="88583" y="130207"/>
                        <a:pt x="88583" y="111062"/>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49" name="Freeform: Shape 45">
                  <a:extLst>
                    <a:ext uri="{FF2B5EF4-FFF2-40B4-BE49-F238E27FC236}">
                      <a16:creationId xmlns:a16="http://schemas.microsoft.com/office/drawing/2014/main" id="{86AF7A1C-737C-48BB-9804-7EFF6A0EE585}"/>
                    </a:ext>
                  </a:extLst>
                </p:cNvPr>
                <p:cNvSpPr/>
                <p:nvPr/>
              </p:nvSpPr>
              <p:spPr>
                <a:xfrm>
                  <a:off x="2861500" y="1531524"/>
                  <a:ext cx="124586" cy="125920"/>
                </a:xfrm>
                <a:custGeom>
                  <a:avLst/>
                  <a:gdLst>
                    <a:gd name="connsiteX0" fmla="*/ 124587 w 124586"/>
                    <a:gd name="connsiteY0" fmla="*/ 3524 h 125920"/>
                    <a:gd name="connsiteX1" fmla="*/ 124587 w 124586"/>
                    <a:gd name="connsiteY1" fmla="*/ 123730 h 125920"/>
                    <a:gd name="connsiteX2" fmla="*/ 92297 w 124586"/>
                    <a:gd name="connsiteY2" fmla="*/ 123730 h 125920"/>
                    <a:gd name="connsiteX3" fmla="*/ 92297 w 124586"/>
                    <a:gd name="connsiteY3" fmla="*/ 105251 h 125920"/>
                    <a:gd name="connsiteX4" fmla="*/ 51625 w 124586"/>
                    <a:gd name="connsiteY4" fmla="*/ 125921 h 125920"/>
                    <a:gd name="connsiteX5" fmla="*/ 0 w 124586"/>
                    <a:gd name="connsiteY5" fmla="*/ 62960 h 125920"/>
                    <a:gd name="connsiteX6" fmla="*/ 51625 w 124586"/>
                    <a:gd name="connsiteY6" fmla="*/ 0 h 125920"/>
                    <a:gd name="connsiteX7" fmla="*/ 92297 w 124586"/>
                    <a:gd name="connsiteY7" fmla="*/ 20860 h 125920"/>
                    <a:gd name="connsiteX8" fmla="*/ 92297 w 124586"/>
                    <a:gd name="connsiteY8" fmla="*/ 3620 h 125920"/>
                    <a:gd name="connsiteX9" fmla="*/ 124587 w 124586"/>
                    <a:gd name="connsiteY9" fmla="*/ 3620 h 125920"/>
                    <a:gd name="connsiteX10" fmla="*/ 90392 w 124586"/>
                    <a:gd name="connsiteY10" fmla="*/ 63151 h 125920"/>
                    <a:gd name="connsiteX11" fmla="*/ 90392 w 124586"/>
                    <a:gd name="connsiteY11" fmla="*/ 62484 h 125920"/>
                    <a:gd name="connsiteX12" fmla="*/ 62484 w 124586"/>
                    <a:gd name="connsiteY12" fmla="*/ 28099 h 125920"/>
                    <a:gd name="connsiteX13" fmla="*/ 34576 w 124586"/>
                    <a:gd name="connsiteY13" fmla="*/ 62675 h 125920"/>
                    <a:gd name="connsiteX14" fmla="*/ 62770 w 124586"/>
                    <a:gd name="connsiteY14" fmla="*/ 97727 h 125920"/>
                    <a:gd name="connsiteX15" fmla="*/ 90488 w 124586"/>
                    <a:gd name="connsiteY15" fmla="*/ 6315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86" h="125920">
                      <a:moveTo>
                        <a:pt x="124587" y="3524"/>
                      </a:moveTo>
                      <a:lnTo>
                        <a:pt x="124587" y="123730"/>
                      </a:lnTo>
                      <a:lnTo>
                        <a:pt x="92297" y="123730"/>
                      </a:lnTo>
                      <a:lnTo>
                        <a:pt x="92297" y="105251"/>
                      </a:lnTo>
                      <a:cubicBezTo>
                        <a:pt x="83725" y="117920"/>
                        <a:pt x="70390" y="125921"/>
                        <a:pt x="51625" y="125921"/>
                      </a:cubicBezTo>
                      <a:cubicBezTo>
                        <a:pt x="16764" y="125921"/>
                        <a:pt x="0" y="98012"/>
                        <a:pt x="0" y="62960"/>
                      </a:cubicBezTo>
                      <a:cubicBezTo>
                        <a:pt x="0" y="27908"/>
                        <a:pt x="16573" y="0"/>
                        <a:pt x="51625" y="0"/>
                      </a:cubicBezTo>
                      <a:cubicBezTo>
                        <a:pt x="70294" y="0"/>
                        <a:pt x="83629" y="8001"/>
                        <a:pt x="92297" y="20860"/>
                      </a:cubicBezTo>
                      <a:lnTo>
                        <a:pt x="92297" y="3620"/>
                      </a:lnTo>
                      <a:lnTo>
                        <a:pt x="124587" y="3620"/>
                      </a:lnTo>
                      <a:close/>
                      <a:moveTo>
                        <a:pt x="90392" y="63151"/>
                      </a:moveTo>
                      <a:lnTo>
                        <a:pt x="90392" y="62484"/>
                      </a:lnTo>
                      <a:cubicBezTo>
                        <a:pt x="90202" y="43529"/>
                        <a:pt x="81343" y="28099"/>
                        <a:pt x="62484" y="28099"/>
                      </a:cubicBezTo>
                      <a:cubicBezTo>
                        <a:pt x="43624" y="28099"/>
                        <a:pt x="34576" y="43625"/>
                        <a:pt x="34576" y="62675"/>
                      </a:cubicBezTo>
                      <a:cubicBezTo>
                        <a:pt x="34576" y="81725"/>
                        <a:pt x="43434" y="97727"/>
                        <a:pt x="62770" y="97727"/>
                      </a:cubicBezTo>
                      <a:cubicBezTo>
                        <a:pt x="82105" y="97727"/>
                        <a:pt x="90488" y="82201"/>
                        <a:pt x="90488" y="63151"/>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0" name="Freeform: Shape 46">
                  <a:extLst>
                    <a:ext uri="{FF2B5EF4-FFF2-40B4-BE49-F238E27FC236}">
                      <a16:creationId xmlns:a16="http://schemas.microsoft.com/office/drawing/2014/main" id="{0A7D2799-45C3-4EB5-AFAD-888D3DE24083}"/>
                    </a:ext>
                  </a:extLst>
                </p:cNvPr>
                <p:cNvSpPr/>
                <p:nvPr/>
              </p:nvSpPr>
              <p:spPr>
                <a:xfrm>
                  <a:off x="3009042" y="1476755"/>
                  <a:ext cx="40957" cy="178498"/>
                </a:xfrm>
                <a:custGeom>
                  <a:avLst/>
                  <a:gdLst>
                    <a:gd name="connsiteX0" fmla="*/ 36766 w 40957"/>
                    <a:gd name="connsiteY0" fmla="*/ 58293 h 178498"/>
                    <a:gd name="connsiteX1" fmla="*/ 36766 w 40957"/>
                    <a:gd name="connsiteY1" fmla="*/ 178499 h 178498"/>
                    <a:gd name="connsiteX2" fmla="*/ 4096 w 40957"/>
                    <a:gd name="connsiteY2" fmla="*/ 178499 h 178498"/>
                    <a:gd name="connsiteX3" fmla="*/ 4096 w 40957"/>
                    <a:gd name="connsiteY3" fmla="*/ 58293 h 178498"/>
                    <a:gd name="connsiteX4" fmla="*/ 36766 w 40957"/>
                    <a:gd name="connsiteY4" fmla="*/ 58293 h 178498"/>
                    <a:gd name="connsiteX5" fmla="*/ 40957 w 40957"/>
                    <a:gd name="connsiteY5" fmla="*/ 20479 h 178498"/>
                    <a:gd name="connsiteX6" fmla="*/ 20479 w 40957"/>
                    <a:gd name="connsiteY6" fmla="*/ 40958 h 178498"/>
                    <a:gd name="connsiteX7" fmla="*/ 0 w 40957"/>
                    <a:gd name="connsiteY7" fmla="*/ 20479 h 178498"/>
                    <a:gd name="connsiteX8" fmla="*/ 20479 w 40957"/>
                    <a:gd name="connsiteY8" fmla="*/ 0 h 178498"/>
                    <a:gd name="connsiteX9" fmla="*/ 40957 w 40957"/>
                    <a:gd name="connsiteY9" fmla="*/ 20479 h 17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7" h="178498">
                      <a:moveTo>
                        <a:pt x="36766" y="58293"/>
                      </a:moveTo>
                      <a:lnTo>
                        <a:pt x="36766" y="178499"/>
                      </a:lnTo>
                      <a:lnTo>
                        <a:pt x="4096" y="178499"/>
                      </a:lnTo>
                      <a:lnTo>
                        <a:pt x="4096" y="58293"/>
                      </a:lnTo>
                      <a:lnTo>
                        <a:pt x="36766" y="58293"/>
                      </a:lnTo>
                      <a:close/>
                      <a:moveTo>
                        <a:pt x="40957" y="20479"/>
                      </a:moveTo>
                      <a:lnTo>
                        <a:pt x="20479" y="40958"/>
                      </a:lnTo>
                      <a:lnTo>
                        <a:pt x="0" y="20479"/>
                      </a:lnTo>
                      <a:lnTo>
                        <a:pt x="20479" y="0"/>
                      </a:lnTo>
                      <a:lnTo>
                        <a:pt x="40957" y="20479"/>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1" name="Freeform: Shape 47">
                  <a:extLst>
                    <a:ext uri="{FF2B5EF4-FFF2-40B4-BE49-F238E27FC236}">
                      <a16:creationId xmlns:a16="http://schemas.microsoft.com/office/drawing/2014/main" id="{EF4C9A4F-949B-4B52-8BDC-98A3EB0027AC}"/>
                    </a:ext>
                  </a:extLst>
                </p:cNvPr>
                <p:cNvSpPr/>
                <p:nvPr/>
              </p:nvSpPr>
              <p:spPr>
                <a:xfrm>
                  <a:off x="3072765" y="1483709"/>
                  <a:ext cx="32670" cy="171640"/>
                </a:xfrm>
                <a:custGeom>
                  <a:avLst/>
                  <a:gdLst>
                    <a:gd name="connsiteX0" fmla="*/ 32671 w 32670"/>
                    <a:gd name="connsiteY0" fmla="*/ 0 h 171640"/>
                    <a:gd name="connsiteX1" fmla="*/ 32671 w 32670"/>
                    <a:gd name="connsiteY1" fmla="*/ 171640 h 171640"/>
                    <a:gd name="connsiteX2" fmla="*/ 0 w 32670"/>
                    <a:gd name="connsiteY2" fmla="*/ 171640 h 171640"/>
                    <a:gd name="connsiteX3" fmla="*/ 0 w 32670"/>
                    <a:gd name="connsiteY3" fmla="*/ 0 h 171640"/>
                    <a:gd name="connsiteX4" fmla="*/ 32671 w 32670"/>
                    <a:gd name="connsiteY4" fmla="*/ 0 h 17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0" h="171640">
                      <a:moveTo>
                        <a:pt x="32671" y="0"/>
                      </a:moveTo>
                      <a:lnTo>
                        <a:pt x="32671" y="171640"/>
                      </a:lnTo>
                      <a:lnTo>
                        <a:pt x="0" y="171640"/>
                      </a:lnTo>
                      <a:lnTo>
                        <a:pt x="0" y="0"/>
                      </a:lnTo>
                      <a:lnTo>
                        <a:pt x="32671"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2" name="Freeform: Shape 48">
                  <a:extLst>
                    <a:ext uri="{FF2B5EF4-FFF2-40B4-BE49-F238E27FC236}">
                      <a16:creationId xmlns:a16="http://schemas.microsoft.com/office/drawing/2014/main" id="{DD2AC5D2-1B4F-4D8C-88F8-3FC69A51B816}"/>
                    </a:ext>
                  </a:extLst>
                </p:cNvPr>
                <p:cNvSpPr/>
                <p:nvPr/>
              </p:nvSpPr>
              <p:spPr>
                <a:xfrm>
                  <a:off x="3173825" y="1500663"/>
                  <a:ext cx="152400" cy="158019"/>
                </a:xfrm>
                <a:custGeom>
                  <a:avLst/>
                  <a:gdLst>
                    <a:gd name="connsiteX0" fmla="*/ 152400 w 152400"/>
                    <a:gd name="connsiteY0" fmla="*/ 154591 h 158019"/>
                    <a:gd name="connsiteX1" fmla="*/ 112395 w 152400"/>
                    <a:gd name="connsiteY1" fmla="*/ 154591 h 158019"/>
                    <a:gd name="connsiteX2" fmla="*/ 99727 w 152400"/>
                    <a:gd name="connsiteY2" fmla="*/ 142780 h 158019"/>
                    <a:gd name="connsiteX3" fmla="*/ 51816 w 152400"/>
                    <a:gd name="connsiteY3" fmla="*/ 158020 h 158019"/>
                    <a:gd name="connsiteX4" fmla="*/ 0 w 152400"/>
                    <a:gd name="connsiteY4" fmla="*/ 115919 h 158019"/>
                    <a:gd name="connsiteX5" fmla="*/ 27718 w 152400"/>
                    <a:gd name="connsiteY5" fmla="*/ 76581 h 158019"/>
                    <a:gd name="connsiteX6" fmla="*/ 11144 w 152400"/>
                    <a:gd name="connsiteY6" fmla="*/ 40672 h 158019"/>
                    <a:gd name="connsiteX7" fmla="*/ 58674 w 152400"/>
                    <a:gd name="connsiteY7" fmla="*/ 0 h 158019"/>
                    <a:gd name="connsiteX8" fmla="*/ 105156 w 152400"/>
                    <a:gd name="connsiteY8" fmla="*/ 39148 h 158019"/>
                    <a:gd name="connsiteX9" fmla="*/ 72485 w 152400"/>
                    <a:gd name="connsiteY9" fmla="*/ 80200 h 158019"/>
                    <a:gd name="connsiteX10" fmla="*/ 100870 w 152400"/>
                    <a:gd name="connsiteY10" fmla="*/ 106680 h 158019"/>
                    <a:gd name="connsiteX11" fmla="*/ 111157 w 152400"/>
                    <a:gd name="connsiteY11" fmla="*/ 72485 h 158019"/>
                    <a:gd name="connsiteX12" fmla="*/ 141065 w 152400"/>
                    <a:gd name="connsiteY12" fmla="*/ 72485 h 158019"/>
                    <a:gd name="connsiteX13" fmla="*/ 120396 w 152400"/>
                    <a:gd name="connsiteY13" fmla="*/ 124777 h 158019"/>
                    <a:gd name="connsiteX14" fmla="*/ 152400 w 152400"/>
                    <a:gd name="connsiteY14" fmla="*/ 154686 h 158019"/>
                    <a:gd name="connsiteX15" fmla="*/ 79915 w 152400"/>
                    <a:gd name="connsiteY15" fmla="*/ 124492 h 158019"/>
                    <a:gd name="connsiteX16" fmla="*/ 45720 w 152400"/>
                    <a:gd name="connsiteY16" fmla="*/ 93059 h 158019"/>
                    <a:gd name="connsiteX17" fmla="*/ 31528 w 152400"/>
                    <a:gd name="connsiteY17" fmla="*/ 112395 h 158019"/>
                    <a:gd name="connsiteX18" fmla="*/ 54578 w 152400"/>
                    <a:gd name="connsiteY18" fmla="*/ 130683 h 158019"/>
                    <a:gd name="connsiteX19" fmla="*/ 79915 w 152400"/>
                    <a:gd name="connsiteY19" fmla="*/ 124492 h 158019"/>
                    <a:gd name="connsiteX20" fmla="*/ 55054 w 152400"/>
                    <a:gd name="connsiteY20" fmla="*/ 63913 h 158019"/>
                    <a:gd name="connsiteX21" fmla="*/ 77438 w 152400"/>
                    <a:gd name="connsiteY21" fmla="*/ 41529 h 158019"/>
                    <a:gd name="connsiteX22" fmla="*/ 59341 w 152400"/>
                    <a:gd name="connsiteY22" fmla="*/ 25432 h 158019"/>
                    <a:gd name="connsiteX23" fmla="*/ 40862 w 152400"/>
                    <a:gd name="connsiteY23" fmla="*/ 41815 h 158019"/>
                    <a:gd name="connsiteX24" fmla="*/ 55054 w 152400"/>
                    <a:gd name="connsiteY24" fmla="*/ 64008 h 1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400" h="158019">
                      <a:moveTo>
                        <a:pt x="152400" y="154591"/>
                      </a:moveTo>
                      <a:lnTo>
                        <a:pt x="112395" y="154591"/>
                      </a:lnTo>
                      <a:lnTo>
                        <a:pt x="99727" y="142780"/>
                      </a:lnTo>
                      <a:cubicBezTo>
                        <a:pt x="84868" y="152495"/>
                        <a:pt x="68104" y="158020"/>
                        <a:pt x="51816" y="158020"/>
                      </a:cubicBezTo>
                      <a:cubicBezTo>
                        <a:pt x="20669" y="158020"/>
                        <a:pt x="0" y="139922"/>
                        <a:pt x="0" y="115919"/>
                      </a:cubicBezTo>
                      <a:cubicBezTo>
                        <a:pt x="0" y="95917"/>
                        <a:pt x="12668" y="84772"/>
                        <a:pt x="27718" y="76581"/>
                      </a:cubicBezTo>
                      <a:cubicBezTo>
                        <a:pt x="17812" y="66484"/>
                        <a:pt x="11144" y="54388"/>
                        <a:pt x="11144" y="40672"/>
                      </a:cubicBezTo>
                      <a:cubicBezTo>
                        <a:pt x="11144" y="18479"/>
                        <a:pt x="30671" y="0"/>
                        <a:pt x="58674" y="0"/>
                      </a:cubicBezTo>
                      <a:cubicBezTo>
                        <a:pt x="86678" y="0"/>
                        <a:pt x="105156" y="16383"/>
                        <a:pt x="105156" y="39148"/>
                      </a:cubicBezTo>
                      <a:cubicBezTo>
                        <a:pt x="105156" y="61913"/>
                        <a:pt x="89249" y="71818"/>
                        <a:pt x="72485" y="80200"/>
                      </a:cubicBezTo>
                      <a:lnTo>
                        <a:pt x="100870" y="106680"/>
                      </a:lnTo>
                      <a:cubicBezTo>
                        <a:pt x="107347" y="97441"/>
                        <a:pt x="111157" y="85820"/>
                        <a:pt x="111157" y="72485"/>
                      </a:cubicBezTo>
                      <a:lnTo>
                        <a:pt x="141065" y="72485"/>
                      </a:lnTo>
                      <a:cubicBezTo>
                        <a:pt x="141065" y="92297"/>
                        <a:pt x="132874" y="110300"/>
                        <a:pt x="120396" y="124777"/>
                      </a:cubicBezTo>
                      <a:lnTo>
                        <a:pt x="152400" y="154686"/>
                      </a:lnTo>
                      <a:close/>
                      <a:moveTo>
                        <a:pt x="79915" y="124492"/>
                      </a:moveTo>
                      <a:lnTo>
                        <a:pt x="45720" y="93059"/>
                      </a:lnTo>
                      <a:cubicBezTo>
                        <a:pt x="37338" y="98012"/>
                        <a:pt x="31528" y="103822"/>
                        <a:pt x="31528" y="112395"/>
                      </a:cubicBezTo>
                      <a:cubicBezTo>
                        <a:pt x="31528" y="122301"/>
                        <a:pt x="40767" y="130683"/>
                        <a:pt x="54578" y="130683"/>
                      </a:cubicBezTo>
                      <a:cubicBezTo>
                        <a:pt x="63151" y="130683"/>
                        <a:pt x="72009" y="128492"/>
                        <a:pt x="79915" y="124492"/>
                      </a:cubicBezTo>
                      <a:close/>
                      <a:moveTo>
                        <a:pt x="55054" y="63913"/>
                      </a:moveTo>
                      <a:cubicBezTo>
                        <a:pt x="67723" y="58102"/>
                        <a:pt x="77438" y="51911"/>
                        <a:pt x="77438" y="41529"/>
                      </a:cubicBezTo>
                      <a:cubicBezTo>
                        <a:pt x="77438" y="32290"/>
                        <a:pt x="69247" y="25432"/>
                        <a:pt x="59341" y="25432"/>
                      </a:cubicBezTo>
                      <a:cubicBezTo>
                        <a:pt x="46863" y="25432"/>
                        <a:pt x="40862" y="33623"/>
                        <a:pt x="40862" y="41815"/>
                      </a:cubicBezTo>
                      <a:cubicBezTo>
                        <a:pt x="40862" y="48958"/>
                        <a:pt x="46196" y="55150"/>
                        <a:pt x="55054" y="64008"/>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3" name="Freeform: Shape 49">
                  <a:extLst>
                    <a:ext uri="{FF2B5EF4-FFF2-40B4-BE49-F238E27FC236}">
                      <a16:creationId xmlns:a16="http://schemas.microsoft.com/office/drawing/2014/main" id="{8757E5CE-59B6-46CF-96A4-C05C358EA4C2}"/>
                    </a:ext>
                  </a:extLst>
                </p:cNvPr>
                <p:cNvSpPr/>
                <p:nvPr/>
              </p:nvSpPr>
              <p:spPr>
                <a:xfrm>
                  <a:off x="3375850" y="1486471"/>
                  <a:ext cx="148685" cy="168783"/>
                </a:xfrm>
                <a:custGeom>
                  <a:avLst/>
                  <a:gdLst>
                    <a:gd name="connsiteX0" fmla="*/ 148685 w 148685"/>
                    <a:gd name="connsiteY0" fmla="*/ 0 h 168783"/>
                    <a:gd name="connsiteX1" fmla="*/ 94678 w 148685"/>
                    <a:gd name="connsiteY1" fmla="*/ 97155 h 168783"/>
                    <a:gd name="connsiteX2" fmla="*/ 94678 w 148685"/>
                    <a:gd name="connsiteY2" fmla="*/ 168783 h 168783"/>
                    <a:gd name="connsiteX3" fmla="*/ 59150 w 148685"/>
                    <a:gd name="connsiteY3" fmla="*/ 168783 h 168783"/>
                    <a:gd name="connsiteX4" fmla="*/ 59150 w 148685"/>
                    <a:gd name="connsiteY4" fmla="*/ 97155 h 168783"/>
                    <a:gd name="connsiteX5" fmla="*/ 0 w 148685"/>
                    <a:gd name="connsiteY5" fmla="*/ 0 h 168783"/>
                    <a:gd name="connsiteX6" fmla="*/ 41243 w 148685"/>
                    <a:gd name="connsiteY6" fmla="*/ 0 h 168783"/>
                    <a:gd name="connsiteX7" fmla="*/ 78867 w 148685"/>
                    <a:gd name="connsiteY7" fmla="*/ 67342 h 168783"/>
                    <a:gd name="connsiteX8" fmla="*/ 114300 w 148685"/>
                    <a:gd name="connsiteY8" fmla="*/ 0 h 168783"/>
                    <a:gd name="connsiteX9" fmla="*/ 148495 w 148685"/>
                    <a:gd name="connsiteY9" fmla="*/ 0 h 1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85" h="168783">
                      <a:moveTo>
                        <a:pt x="148685" y="0"/>
                      </a:moveTo>
                      <a:lnTo>
                        <a:pt x="94678" y="97155"/>
                      </a:lnTo>
                      <a:lnTo>
                        <a:pt x="94678" y="168783"/>
                      </a:lnTo>
                      <a:lnTo>
                        <a:pt x="59150" y="168783"/>
                      </a:lnTo>
                      <a:lnTo>
                        <a:pt x="59150" y="97155"/>
                      </a:lnTo>
                      <a:lnTo>
                        <a:pt x="0" y="0"/>
                      </a:lnTo>
                      <a:lnTo>
                        <a:pt x="41243" y="0"/>
                      </a:lnTo>
                      <a:lnTo>
                        <a:pt x="78867" y="67342"/>
                      </a:lnTo>
                      <a:lnTo>
                        <a:pt x="114300" y="0"/>
                      </a:lnTo>
                      <a:lnTo>
                        <a:pt x="148495" y="0"/>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4" name="Freeform: Shape 50">
                  <a:extLst>
                    <a:ext uri="{FF2B5EF4-FFF2-40B4-BE49-F238E27FC236}">
                      <a16:creationId xmlns:a16="http://schemas.microsoft.com/office/drawing/2014/main" id="{28D8E0E8-49AF-4090-B140-E1F0A847490B}"/>
                    </a:ext>
                  </a:extLst>
                </p:cNvPr>
                <p:cNvSpPr/>
                <p:nvPr/>
              </p:nvSpPr>
              <p:spPr>
                <a:xfrm>
                  <a:off x="3502437" y="1531524"/>
                  <a:ext cx="124587" cy="125920"/>
                </a:xfrm>
                <a:custGeom>
                  <a:avLst/>
                  <a:gdLst>
                    <a:gd name="connsiteX0" fmla="*/ 124587 w 124587"/>
                    <a:gd name="connsiteY0" fmla="*/ 3524 h 125920"/>
                    <a:gd name="connsiteX1" fmla="*/ 124587 w 124587"/>
                    <a:gd name="connsiteY1" fmla="*/ 123730 h 125920"/>
                    <a:gd name="connsiteX2" fmla="*/ 92297 w 124587"/>
                    <a:gd name="connsiteY2" fmla="*/ 123730 h 125920"/>
                    <a:gd name="connsiteX3" fmla="*/ 92297 w 124587"/>
                    <a:gd name="connsiteY3" fmla="*/ 105251 h 125920"/>
                    <a:gd name="connsiteX4" fmla="*/ 51626 w 124587"/>
                    <a:gd name="connsiteY4" fmla="*/ 125921 h 125920"/>
                    <a:gd name="connsiteX5" fmla="*/ 0 w 124587"/>
                    <a:gd name="connsiteY5" fmla="*/ 62960 h 125920"/>
                    <a:gd name="connsiteX6" fmla="*/ 51626 w 124587"/>
                    <a:gd name="connsiteY6" fmla="*/ 0 h 125920"/>
                    <a:gd name="connsiteX7" fmla="*/ 92297 w 124587"/>
                    <a:gd name="connsiteY7" fmla="*/ 20860 h 125920"/>
                    <a:gd name="connsiteX8" fmla="*/ 92297 w 124587"/>
                    <a:gd name="connsiteY8" fmla="*/ 3620 h 125920"/>
                    <a:gd name="connsiteX9" fmla="*/ 124587 w 124587"/>
                    <a:gd name="connsiteY9" fmla="*/ 3620 h 125920"/>
                    <a:gd name="connsiteX10" fmla="*/ 90392 w 124587"/>
                    <a:gd name="connsiteY10" fmla="*/ 63151 h 125920"/>
                    <a:gd name="connsiteX11" fmla="*/ 90392 w 124587"/>
                    <a:gd name="connsiteY11" fmla="*/ 62484 h 125920"/>
                    <a:gd name="connsiteX12" fmla="*/ 62484 w 124587"/>
                    <a:gd name="connsiteY12" fmla="*/ 28099 h 125920"/>
                    <a:gd name="connsiteX13" fmla="*/ 34576 w 124587"/>
                    <a:gd name="connsiteY13" fmla="*/ 62675 h 125920"/>
                    <a:gd name="connsiteX14" fmla="*/ 62770 w 124587"/>
                    <a:gd name="connsiteY14" fmla="*/ 97727 h 125920"/>
                    <a:gd name="connsiteX15" fmla="*/ 90488 w 124587"/>
                    <a:gd name="connsiteY15" fmla="*/ 6315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87" h="125920">
                      <a:moveTo>
                        <a:pt x="124587" y="3524"/>
                      </a:moveTo>
                      <a:lnTo>
                        <a:pt x="124587" y="123730"/>
                      </a:lnTo>
                      <a:lnTo>
                        <a:pt x="92297" y="123730"/>
                      </a:lnTo>
                      <a:lnTo>
                        <a:pt x="92297" y="105251"/>
                      </a:lnTo>
                      <a:cubicBezTo>
                        <a:pt x="83725" y="117920"/>
                        <a:pt x="70390" y="125921"/>
                        <a:pt x="51626" y="125921"/>
                      </a:cubicBezTo>
                      <a:cubicBezTo>
                        <a:pt x="16764" y="125921"/>
                        <a:pt x="0" y="98012"/>
                        <a:pt x="0" y="62960"/>
                      </a:cubicBezTo>
                      <a:cubicBezTo>
                        <a:pt x="0" y="27908"/>
                        <a:pt x="16574" y="0"/>
                        <a:pt x="51626" y="0"/>
                      </a:cubicBezTo>
                      <a:cubicBezTo>
                        <a:pt x="70295" y="0"/>
                        <a:pt x="83629" y="8001"/>
                        <a:pt x="92297" y="20860"/>
                      </a:cubicBezTo>
                      <a:lnTo>
                        <a:pt x="92297" y="3620"/>
                      </a:lnTo>
                      <a:lnTo>
                        <a:pt x="124587" y="3620"/>
                      </a:lnTo>
                      <a:close/>
                      <a:moveTo>
                        <a:pt x="90392" y="63151"/>
                      </a:moveTo>
                      <a:lnTo>
                        <a:pt x="90392" y="62484"/>
                      </a:lnTo>
                      <a:cubicBezTo>
                        <a:pt x="90202" y="43529"/>
                        <a:pt x="81344" y="28099"/>
                        <a:pt x="62484" y="28099"/>
                      </a:cubicBezTo>
                      <a:cubicBezTo>
                        <a:pt x="43625" y="28099"/>
                        <a:pt x="34576" y="43625"/>
                        <a:pt x="34576" y="62675"/>
                      </a:cubicBezTo>
                      <a:cubicBezTo>
                        <a:pt x="34576" y="81725"/>
                        <a:pt x="43434" y="97727"/>
                        <a:pt x="62770" y="97727"/>
                      </a:cubicBezTo>
                      <a:cubicBezTo>
                        <a:pt x="82105" y="97727"/>
                        <a:pt x="90488" y="82201"/>
                        <a:pt x="90488" y="63151"/>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5" name="Freeform: Shape 51">
                  <a:extLst>
                    <a:ext uri="{FF2B5EF4-FFF2-40B4-BE49-F238E27FC236}">
                      <a16:creationId xmlns:a16="http://schemas.microsoft.com/office/drawing/2014/main" id="{226D077A-0FE3-40A8-834B-137E2FB26A94}"/>
                    </a:ext>
                  </a:extLst>
                </p:cNvPr>
                <p:cNvSpPr/>
                <p:nvPr/>
              </p:nvSpPr>
              <p:spPr>
                <a:xfrm>
                  <a:off x="3654171" y="1531810"/>
                  <a:ext cx="113156" cy="123443"/>
                </a:xfrm>
                <a:custGeom>
                  <a:avLst/>
                  <a:gdLst>
                    <a:gd name="connsiteX0" fmla="*/ 30766 w 113156"/>
                    <a:gd name="connsiteY0" fmla="*/ 3238 h 123443"/>
                    <a:gd name="connsiteX1" fmla="*/ 30766 w 113156"/>
                    <a:gd name="connsiteY1" fmla="*/ 22765 h 123443"/>
                    <a:gd name="connsiteX2" fmla="*/ 70104 w 113156"/>
                    <a:gd name="connsiteY2" fmla="*/ 0 h 123443"/>
                    <a:gd name="connsiteX3" fmla="*/ 113157 w 113156"/>
                    <a:gd name="connsiteY3" fmla="*/ 52483 h 123443"/>
                    <a:gd name="connsiteX4" fmla="*/ 113157 w 113156"/>
                    <a:gd name="connsiteY4" fmla="*/ 123444 h 123443"/>
                    <a:gd name="connsiteX5" fmla="*/ 80676 w 113156"/>
                    <a:gd name="connsiteY5" fmla="*/ 123444 h 123443"/>
                    <a:gd name="connsiteX6" fmla="*/ 80676 w 113156"/>
                    <a:gd name="connsiteY6" fmla="*/ 60865 h 123443"/>
                    <a:gd name="connsiteX7" fmla="*/ 58293 w 113156"/>
                    <a:gd name="connsiteY7" fmla="*/ 28194 h 123443"/>
                    <a:gd name="connsiteX8" fmla="*/ 32671 w 113156"/>
                    <a:gd name="connsiteY8" fmla="*/ 76771 h 123443"/>
                    <a:gd name="connsiteX9" fmla="*/ 32480 w 113156"/>
                    <a:gd name="connsiteY9" fmla="*/ 76581 h 123443"/>
                    <a:gd name="connsiteX10" fmla="*/ 32480 w 113156"/>
                    <a:gd name="connsiteY10" fmla="*/ 123444 h 123443"/>
                    <a:gd name="connsiteX11" fmla="*/ 0 w 113156"/>
                    <a:gd name="connsiteY11" fmla="*/ 123444 h 123443"/>
                    <a:gd name="connsiteX12" fmla="*/ 0 w 113156"/>
                    <a:gd name="connsiteY12" fmla="*/ 3238 h 123443"/>
                    <a:gd name="connsiteX13" fmla="*/ 30766 w 113156"/>
                    <a:gd name="connsiteY13" fmla="*/ 3238 h 1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156" h="123443">
                      <a:moveTo>
                        <a:pt x="30766" y="3238"/>
                      </a:moveTo>
                      <a:lnTo>
                        <a:pt x="30766" y="22765"/>
                      </a:lnTo>
                      <a:cubicBezTo>
                        <a:pt x="38481" y="9049"/>
                        <a:pt x="51435" y="0"/>
                        <a:pt x="70104" y="0"/>
                      </a:cubicBezTo>
                      <a:cubicBezTo>
                        <a:pt x="100203" y="0"/>
                        <a:pt x="113157" y="23241"/>
                        <a:pt x="113157" y="52483"/>
                      </a:cubicBezTo>
                      <a:lnTo>
                        <a:pt x="113157" y="123444"/>
                      </a:lnTo>
                      <a:lnTo>
                        <a:pt x="80676" y="123444"/>
                      </a:lnTo>
                      <a:lnTo>
                        <a:pt x="80676" y="60865"/>
                      </a:lnTo>
                      <a:cubicBezTo>
                        <a:pt x="80676" y="43243"/>
                        <a:pt x="75914" y="28194"/>
                        <a:pt x="58293" y="28194"/>
                      </a:cubicBezTo>
                      <a:cubicBezTo>
                        <a:pt x="35909" y="28194"/>
                        <a:pt x="32671" y="52292"/>
                        <a:pt x="32671" y="76771"/>
                      </a:cubicBezTo>
                      <a:lnTo>
                        <a:pt x="32480" y="76581"/>
                      </a:lnTo>
                      <a:lnTo>
                        <a:pt x="32480" y="123444"/>
                      </a:lnTo>
                      <a:lnTo>
                        <a:pt x="0" y="123444"/>
                      </a:lnTo>
                      <a:lnTo>
                        <a:pt x="0" y="3238"/>
                      </a:lnTo>
                      <a:lnTo>
                        <a:pt x="30766" y="3238"/>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6" name="Freeform: Shape 52">
                  <a:extLst>
                    <a:ext uri="{FF2B5EF4-FFF2-40B4-BE49-F238E27FC236}">
                      <a16:creationId xmlns:a16="http://schemas.microsoft.com/office/drawing/2014/main" id="{33FACE60-DE30-43CE-BA74-612FE10B7C6D}"/>
                    </a:ext>
                  </a:extLst>
                </p:cNvPr>
                <p:cNvSpPr/>
                <p:nvPr/>
              </p:nvSpPr>
              <p:spPr>
                <a:xfrm>
                  <a:off x="3791616" y="1483613"/>
                  <a:ext cx="122967" cy="174021"/>
                </a:xfrm>
                <a:custGeom>
                  <a:avLst/>
                  <a:gdLst>
                    <a:gd name="connsiteX0" fmla="*/ 122968 w 122967"/>
                    <a:gd name="connsiteY0" fmla="*/ 111062 h 174021"/>
                    <a:gd name="connsiteX1" fmla="*/ 71152 w 122967"/>
                    <a:gd name="connsiteY1" fmla="*/ 174022 h 174021"/>
                    <a:gd name="connsiteX2" fmla="*/ 30766 w 122967"/>
                    <a:gd name="connsiteY2" fmla="*/ 153162 h 174021"/>
                    <a:gd name="connsiteX3" fmla="*/ 30766 w 122967"/>
                    <a:gd name="connsiteY3" fmla="*/ 171450 h 174021"/>
                    <a:gd name="connsiteX4" fmla="*/ 21336 w 122967"/>
                    <a:gd name="connsiteY4" fmla="*/ 171641 h 174021"/>
                    <a:gd name="connsiteX5" fmla="*/ 0 w 122967"/>
                    <a:gd name="connsiteY5" fmla="*/ 171641 h 174021"/>
                    <a:gd name="connsiteX6" fmla="*/ 0 w 122967"/>
                    <a:gd name="connsiteY6" fmla="*/ 0 h 174021"/>
                    <a:gd name="connsiteX7" fmla="*/ 32671 w 122967"/>
                    <a:gd name="connsiteY7" fmla="*/ 0 h 174021"/>
                    <a:gd name="connsiteX8" fmla="*/ 32671 w 122967"/>
                    <a:gd name="connsiteY8" fmla="*/ 66199 h 174021"/>
                    <a:gd name="connsiteX9" fmla="*/ 71342 w 122967"/>
                    <a:gd name="connsiteY9" fmla="*/ 47911 h 174021"/>
                    <a:gd name="connsiteX10" fmla="*/ 122968 w 122967"/>
                    <a:gd name="connsiteY10" fmla="*/ 110871 h 174021"/>
                    <a:gd name="connsiteX11" fmla="*/ 88487 w 122967"/>
                    <a:gd name="connsiteY11" fmla="*/ 111062 h 174021"/>
                    <a:gd name="connsiteX12" fmla="*/ 60579 w 122967"/>
                    <a:gd name="connsiteY12" fmla="*/ 76200 h 174021"/>
                    <a:gd name="connsiteX13" fmla="*/ 32671 w 122967"/>
                    <a:gd name="connsiteY13" fmla="*/ 111062 h 174021"/>
                    <a:gd name="connsiteX14" fmla="*/ 60388 w 122967"/>
                    <a:gd name="connsiteY14" fmla="*/ 145923 h 174021"/>
                    <a:gd name="connsiteX15" fmla="*/ 88582 w 122967"/>
                    <a:gd name="connsiteY15" fmla="*/ 111062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67" h="174021">
                      <a:moveTo>
                        <a:pt x="122968" y="111062"/>
                      </a:moveTo>
                      <a:cubicBezTo>
                        <a:pt x="122968" y="145923"/>
                        <a:pt x="106204" y="174022"/>
                        <a:pt x="71152" y="174022"/>
                      </a:cubicBezTo>
                      <a:cubicBezTo>
                        <a:pt x="52483" y="174022"/>
                        <a:pt x="39148" y="166021"/>
                        <a:pt x="30766" y="153162"/>
                      </a:cubicBezTo>
                      <a:lnTo>
                        <a:pt x="30766" y="171450"/>
                      </a:lnTo>
                      <a:lnTo>
                        <a:pt x="21336" y="171641"/>
                      </a:lnTo>
                      <a:lnTo>
                        <a:pt x="0" y="171641"/>
                      </a:lnTo>
                      <a:lnTo>
                        <a:pt x="0" y="0"/>
                      </a:lnTo>
                      <a:lnTo>
                        <a:pt x="32671" y="0"/>
                      </a:lnTo>
                      <a:lnTo>
                        <a:pt x="32671" y="66199"/>
                      </a:lnTo>
                      <a:cubicBezTo>
                        <a:pt x="41243" y="54769"/>
                        <a:pt x="54007" y="47911"/>
                        <a:pt x="71342" y="47911"/>
                      </a:cubicBezTo>
                      <a:cubicBezTo>
                        <a:pt x="106204" y="47911"/>
                        <a:pt x="122968" y="76105"/>
                        <a:pt x="122968" y="110871"/>
                      </a:cubicBezTo>
                      <a:close/>
                      <a:moveTo>
                        <a:pt x="88487" y="111062"/>
                      </a:moveTo>
                      <a:cubicBezTo>
                        <a:pt x="88487" y="91916"/>
                        <a:pt x="79629" y="76200"/>
                        <a:pt x="60579" y="76200"/>
                      </a:cubicBezTo>
                      <a:cubicBezTo>
                        <a:pt x="41529" y="76200"/>
                        <a:pt x="32671" y="91916"/>
                        <a:pt x="32671" y="111062"/>
                      </a:cubicBezTo>
                      <a:cubicBezTo>
                        <a:pt x="32671" y="130207"/>
                        <a:pt x="41243" y="145923"/>
                        <a:pt x="60388" y="145923"/>
                      </a:cubicBezTo>
                      <a:cubicBezTo>
                        <a:pt x="79534" y="145923"/>
                        <a:pt x="88582" y="130207"/>
                        <a:pt x="88582" y="111062"/>
                      </a:cubicBez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57" name="Freeform: Shape 53">
                  <a:extLst>
                    <a:ext uri="{FF2B5EF4-FFF2-40B4-BE49-F238E27FC236}">
                      <a16:creationId xmlns:a16="http://schemas.microsoft.com/office/drawing/2014/main" id="{3EF0BEA5-1E68-4616-B4F5-42699094258A}"/>
                    </a:ext>
                  </a:extLst>
                </p:cNvPr>
                <p:cNvSpPr/>
                <p:nvPr/>
              </p:nvSpPr>
              <p:spPr>
                <a:xfrm>
                  <a:off x="3932205" y="1535144"/>
                  <a:ext cx="118014" cy="122300"/>
                </a:xfrm>
                <a:custGeom>
                  <a:avLst/>
                  <a:gdLst>
                    <a:gd name="connsiteX0" fmla="*/ 87249 w 118014"/>
                    <a:gd name="connsiteY0" fmla="*/ 120110 h 122300"/>
                    <a:gd name="connsiteX1" fmla="*/ 87249 w 118014"/>
                    <a:gd name="connsiteY1" fmla="*/ 101632 h 122300"/>
                    <a:gd name="connsiteX2" fmla="*/ 47720 w 118014"/>
                    <a:gd name="connsiteY2" fmla="*/ 122301 h 122300"/>
                    <a:gd name="connsiteX3" fmla="*/ 0 w 118014"/>
                    <a:gd name="connsiteY3" fmla="*/ 70485 h 122300"/>
                    <a:gd name="connsiteX4" fmla="*/ 0 w 118014"/>
                    <a:gd name="connsiteY4" fmla="*/ 0 h 122300"/>
                    <a:gd name="connsiteX5" fmla="*/ 32671 w 118014"/>
                    <a:gd name="connsiteY5" fmla="*/ 0 h 122300"/>
                    <a:gd name="connsiteX6" fmla="*/ 32671 w 118014"/>
                    <a:gd name="connsiteY6" fmla="*/ 62770 h 122300"/>
                    <a:gd name="connsiteX7" fmla="*/ 57626 w 118014"/>
                    <a:gd name="connsiteY7" fmla="*/ 94202 h 122300"/>
                    <a:gd name="connsiteX8" fmla="*/ 85344 w 118014"/>
                    <a:gd name="connsiteY8" fmla="*/ 55721 h 122300"/>
                    <a:gd name="connsiteX9" fmla="*/ 85535 w 118014"/>
                    <a:gd name="connsiteY9" fmla="*/ 55912 h 122300"/>
                    <a:gd name="connsiteX10" fmla="*/ 85535 w 118014"/>
                    <a:gd name="connsiteY10" fmla="*/ 0 h 122300"/>
                    <a:gd name="connsiteX11" fmla="*/ 118015 w 118014"/>
                    <a:gd name="connsiteY11" fmla="*/ 0 h 122300"/>
                    <a:gd name="connsiteX12" fmla="*/ 118015 w 118014"/>
                    <a:gd name="connsiteY12" fmla="*/ 120205 h 122300"/>
                    <a:gd name="connsiteX13" fmla="*/ 87249 w 118014"/>
                    <a:gd name="connsiteY13" fmla="*/ 120205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014" h="122300">
                      <a:moveTo>
                        <a:pt x="87249" y="120110"/>
                      </a:moveTo>
                      <a:lnTo>
                        <a:pt x="87249" y="101632"/>
                      </a:lnTo>
                      <a:cubicBezTo>
                        <a:pt x="79915" y="114491"/>
                        <a:pt x="66580" y="122301"/>
                        <a:pt x="47720" y="122301"/>
                      </a:cubicBezTo>
                      <a:cubicBezTo>
                        <a:pt x="16764" y="122301"/>
                        <a:pt x="0" y="101917"/>
                        <a:pt x="0" y="70485"/>
                      </a:cubicBezTo>
                      <a:lnTo>
                        <a:pt x="0" y="0"/>
                      </a:lnTo>
                      <a:lnTo>
                        <a:pt x="32671" y="0"/>
                      </a:lnTo>
                      <a:lnTo>
                        <a:pt x="32671" y="62770"/>
                      </a:lnTo>
                      <a:cubicBezTo>
                        <a:pt x="32671" y="80200"/>
                        <a:pt x="39719" y="94202"/>
                        <a:pt x="57626" y="94202"/>
                      </a:cubicBezTo>
                      <a:cubicBezTo>
                        <a:pt x="77819" y="94202"/>
                        <a:pt x="85344" y="76391"/>
                        <a:pt x="85344" y="55721"/>
                      </a:cubicBezTo>
                      <a:lnTo>
                        <a:pt x="85535" y="55912"/>
                      </a:lnTo>
                      <a:lnTo>
                        <a:pt x="85535" y="0"/>
                      </a:lnTo>
                      <a:lnTo>
                        <a:pt x="118015" y="0"/>
                      </a:lnTo>
                      <a:lnTo>
                        <a:pt x="118015" y="120205"/>
                      </a:lnTo>
                      <a:lnTo>
                        <a:pt x="87249"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nvGrpSpPr>
                <p:cNvPr id="58" name="Graphic 146">
                  <a:extLst>
                    <a:ext uri="{FF2B5EF4-FFF2-40B4-BE49-F238E27FC236}">
                      <a16:creationId xmlns:a16="http://schemas.microsoft.com/office/drawing/2014/main" id="{3767592C-8181-4634-A0E6-003E9BB749E7}"/>
                    </a:ext>
                  </a:extLst>
                </p:cNvPr>
                <p:cNvGrpSpPr/>
                <p:nvPr/>
              </p:nvGrpSpPr>
              <p:grpSpPr>
                <a:xfrm>
                  <a:off x="1722120" y="1482699"/>
                  <a:ext cx="32670" cy="172555"/>
                  <a:chOff x="1722120" y="1482699"/>
                  <a:chExt cx="32670" cy="172555"/>
                </a:xfrm>
                <a:solidFill>
                  <a:srgbClr val="052976"/>
                </a:solidFill>
              </p:grpSpPr>
              <p:sp>
                <p:nvSpPr>
                  <p:cNvPr id="62" name="Freeform: Shape 58">
                    <a:extLst>
                      <a:ext uri="{FF2B5EF4-FFF2-40B4-BE49-F238E27FC236}">
                        <a16:creationId xmlns:a16="http://schemas.microsoft.com/office/drawing/2014/main" id="{3D158F75-E052-4708-9596-9C0AFF835044}"/>
                      </a:ext>
                    </a:extLst>
                  </p:cNvPr>
                  <p:cNvSpPr/>
                  <p:nvPr/>
                </p:nvSpPr>
                <p:spPr>
                  <a:xfrm>
                    <a:off x="1722120" y="1535049"/>
                    <a:ext cx="32670" cy="120205"/>
                  </a:xfrm>
                  <a:custGeom>
                    <a:avLst/>
                    <a:gdLst>
                      <a:gd name="connsiteX0" fmla="*/ 0 w 32670"/>
                      <a:gd name="connsiteY0" fmla="*/ 0 h 120205"/>
                      <a:gd name="connsiteX1" fmla="*/ 32671 w 32670"/>
                      <a:gd name="connsiteY1" fmla="*/ 0 h 120205"/>
                      <a:gd name="connsiteX2" fmla="*/ 32671 w 32670"/>
                      <a:gd name="connsiteY2" fmla="*/ 120205 h 120205"/>
                      <a:gd name="connsiteX3" fmla="*/ 0 w 32670"/>
                      <a:gd name="connsiteY3" fmla="*/ 120205 h 120205"/>
                    </a:gdLst>
                    <a:ahLst/>
                    <a:cxnLst>
                      <a:cxn ang="0">
                        <a:pos x="connsiteX0" y="connsiteY0"/>
                      </a:cxn>
                      <a:cxn ang="0">
                        <a:pos x="connsiteX1" y="connsiteY1"/>
                      </a:cxn>
                      <a:cxn ang="0">
                        <a:pos x="connsiteX2" y="connsiteY2"/>
                      </a:cxn>
                      <a:cxn ang="0">
                        <a:pos x="connsiteX3" y="connsiteY3"/>
                      </a:cxn>
                    </a:cxnLst>
                    <a:rect l="l" t="t" r="r" b="b"/>
                    <a:pathLst>
                      <a:path w="32670" h="120205">
                        <a:moveTo>
                          <a:pt x="0" y="0"/>
                        </a:moveTo>
                        <a:lnTo>
                          <a:pt x="32671" y="0"/>
                        </a:lnTo>
                        <a:lnTo>
                          <a:pt x="32671" y="120205"/>
                        </a:lnTo>
                        <a:lnTo>
                          <a:pt x="0"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3" name="Freeform: Shape 59">
                    <a:extLst>
                      <a:ext uri="{FF2B5EF4-FFF2-40B4-BE49-F238E27FC236}">
                        <a16:creationId xmlns:a16="http://schemas.microsoft.com/office/drawing/2014/main" id="{E3A22E84-5CE2-4354-9351-FFA6AE96A59A}"/>
                      </a:ext>
                    </a:extLst>
                  </p:cNvPr>
                  <p:cNvSpPr/>
                  <p:nvPr/>
                </p:nvSpPr>
                <p:spPr>
                  <a:xfrm rot="-2700000">
                    <a:off x="1724057" y="1482699"/>
                    <a:ext cx="29051" cy="29051"/>
                  </a:xfrm>
                  <a:custGeom>
                    <a:avLst/>
                    <a:gdLst>
                      <a:gd name="connsiteX0" fmla="*/ 0 w 29051"/>
                      <a:gd name="connsiteY0" fmla="*/ 0 h 29051"/>
                      <a:gd name="connsiteX1" fmla="*/ 29051 w 29051"/>
                      <a:gd name="connsiteY1" fmla="*/ 0 h 29051"/>
                      <a:gd name="connsiteX2" fmla="*/ 29051 w 29051"/>
                      <a:gd name="connsiteY2" fmla="*/ 29051 h 29051"/>
                      <a:gd name="connsiteX3" fmla="*/ 0 w 29051"/>
                      <a:gd name="connsiteY3" fmla="*/ 29051 h 29051"/>
                    </a:gdLst>
                    <a:ahLst/>
                    <a:cxnLst>
                      <a:cxn ang="0">
                        <a:pos x="connsiteX0" y="connsiteY0"/>
                      </a:cxn>
                      <a:cxn ang="0">
                        <a:pos x="connsiteX1" y="connsiteY1"/>
                      </a:cxn>
                      <a:cxn ang="0">
                        <a:pos x="connsiteX2" y="connsiteY2"/>
                      </a:cxn>
                      <a:cxn ang="0">
                        <a:pos x="connsiteX3" y="connsiteY3"/>
                      </a:cxn>
                    </a:cxnLst>
                    <a:rect l="l" t="t" r="r" b="b"/>
                    <a:pathLst>
                      <a:path w="29051" h="29051">
                        <a:moveTo>
                          <a:pt x="0" y="0"/>
                        </a:moveTo>
                        <a:lnTo>
                          <a:pt x="29051" y="0"/>
                        </a:lnTo>
                        <a:lnTo>
                          <a:pt x="29051" y="29051"/>
                        </a:lnTo>
                        <a:lnTo>
                          <a:pt x="0" y="29051"/>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nvGrpSpPr>
                <p:cNvPr id="59" name="Graphic 146">
                  <a:extLst>
                    <a:ext uri="{FF2B5EF4-FFF2-40B4-BE49-F238E27FC236}">
                      <a16:creationId xmlns:a16="http://schemas.microsoft.com/office/drawing/2014/main" id="{2AE45C2F-7043-46F4-9EBF-610374B94B91}"/>
                    </a:ext>
                  </a:extLst>
                </p:cNvPr>
                <p:cNvGrpSpPr/>
                <p:nvPr/>
              </p:nvGrpSpPr>
              <p:grpSpPr>
                <a:xfrm>
                  <a:off x="1418367" y="1482763"/>
                  <a:ext cx="32670" cy="172491"/>
                  <a:chOff x="1418367" y="1482763"/>
                  <a:chExt cx="32670" cy="172491"/>
                </a:xfrm>
                <a:solidFill>
                  <a:srgbClr val="052976"/>
                </a:solidFill>
              </p:grpSpPr>
              <p:sp>
                <p:nvSpPr>
                  <p:cNvPr id="60" name="Freeform: Shape 56">
                    <a:extLst>
                      <a:ext uri="{FF2B5EF4-FFF2-40B4-BE49-F238E27FC236}">
                        <a16:creationId xmlns:a16="http://schemas.microsoft.com/office/drawing/2014/main" id="{8599A8BE-4E67-4F66-A843-27D383ED1ADE}"/>
                      </a:ext>
                    </a:extLst>
                  </p:cNvPr>
                  <p:cNvSpPr/>
                  <p:nvPr/>
                </p:nvSpPr>
                <p:spPr>
                  <a:xfrm>
                    <a:off x="1418367" y="1535049"/>
                    <a:ext cx="32670" cy="120205"/>
                  </a:xfrm>
                  <a:custGeom>
                    <a:avLst/>
                    <a:gdLst>
                      <a:gd name="connsiteX0" fmla="*/ 0 w 32670"/>
                      <a:gd name="connsiteY0" fmla="*/ 0 h 120205"/>
                      <a:gd name="connsiteX1" fmla="*/ 32671 w 32670"/>
                      <a:gd name="connsiteY1" fmla="*/ 0 h 120205"/>
                      <a:gd name="connsiteX2" fmla="*/ 32671 w 32670"/>
                      <a:gd name="connsiteY2" fmla="*/ 120205 h 120205"/>
                      <a:gd name="connsiteX3" fmla="*/ 0 w 32670"/>
                      <a:gd name="connsiteY3" fmla="*/ 120205 h 120205"/>
                    </a:gdLst>
                    <a:ahLst/>
                    <a:cxnLst>
                      <a:cxn ang="0">
                        <a:pos x="connsiteX0" y="connsiteY0"/>
                      </a:cxn>
                      <a:cxn ang="0">
                        <a:pos x="connsiteX1" y="connsiteY1"/>
                      </a:cxn>
                      <a:cxn ang="0">
                        <a:pos x="connsiteX2" y="connsiteY2"/>
                      </a:cxn>
                      <a:cxn ang="0">
                        <a:pos x="connsiteX3" y="connsiteY3"/>
                      </a:cxn>
                    </a:cxnLst>
                    <a:rect l="l" t="t" r="r" b="b"/>
                    <a:pathLst>
                      <a:path w="32670" h="120205">
                        <a:moveTo>
                          <a:pt x="0" y="0"/>
                        </a:moveTo>
                        <a:lnTo>
                          <a:pt x="32671" y="0"/>
                        </a:lnTo>
                        <a:lnTo>
                          <a:pt x="32671" y="120205"/>
                        </a:lnTo>
                        <a:lnTo>
                          <a:pt x="0" y="120205"/>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61" name="Freeform: Shape 57">
                    <a:extLst>
                      <a:ext uri="{FF2B5EF4-FFF2-40B4-BE49-F238E27FC236}">
                        <a16:creationId xmlns:a16="http://schemas.microsoft.com/office/drawing/2014/main" id="{FB0B050F-F50C-4BFD-B1B0-9604EA0671DB}"/>
                      </a:ext>
                    </a:extLst>
                  </p:cNvPr>
                  <p:cNvSpPr/>
                  <p:nvPr/>
                </p:nvSpPr>
                <p:spPr>
                  <a:xfrm rot="-2700000">
                    <a:off x="1420241" y="1482763"/>
                    <a:ext cx="29051" cy="29051"/>
                  </a:xfrm>
                  <a:custGeom>
                    <a:avLst/>
                    <a:gdLst>
                      <a:gd name="connsiteX0" fmla="*/ 0 w 29051"/>
                      <a:gd name="connsiteY0" fmla="*/ 0 h 29051"/>
                      <a:gd name="connsiteX1" fmla="*/ 29051 w 29051"/>
                      <a:gd name="connsiteY1" fmla="*/ 0 h 29051"/>
                      <a:gd name="connsiteX2" fmla="*/ 29051 w 29051"/>
                      <a:gd name="connsiteY2" fmla="*/ 29051 h 29051"/>
                      <a:gd name="connsiteX3" fmla="*/ 0 w 29051"/>
                      <a:gd name="connsiteY3" fmla="*/ 29051 h 29051"/>
                    </a:gdLst>
                    <a:ahLst/>
                    <a:cxnLst>
                      <a:cxn ang="0">
                        <a:pos x="connsiteX0" y="connsiteY0"/>
                      </a:cxn>
                      <a:cxn ang="0">
                        <a:pos x="connsiteX1" y="connsiteY1"/>
                      </a:cxn>
                      <a:cxn ang="0">
                        <a:pos x="connsiteX2" y="connsiteY2"/>
                      </a:cxn>
                      <a:cxn ang="0">
                        <a:pos x="connsiteX3" y="connsiteY3"/>
                      </a:cxn>
                    </a:cxnLst>
                    <a:rect l="l" t="t" r="r" b="b"/>
                    <a:pathLst>
                      <a:path w="29051" h="29051">
                        <a:moveTo>
                          <a:pt x="0" y="0"/>
                        </a:moveTo>
                        <a:lnTo>
                          <a:pt x="29051" y="0"/>
                        </a:lnTo>
                        <a:lnTo>
                          <a:pt x="29051" y="29051"/>
                        </a:lnTo>
                        <a:lnTo>
                          <a:pt x="0" y="29051"/>
                        </a:lnTo>
                        <a:close/>
                      </a:path>
                    </a:pathLst>
                  </a:custGeom>
                  <a:solidFill>
                    <a:srgbClr val="052976"/>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gr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6316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9" name="TextBox 6">
            <a:extLst>
              <a:ext uri="{FF2B5EF4-FFF2-40B4-BE49-F238E27FC236}">
                <a16:creationId xmlns:a16="http://schemas.microsoft.com/office/drawing/2014/main" id="{673F7BB0-19A3-4997-BE3F-DFADFC9161AB}"/>
              </a:ext>
            </a:extLst>
          </p:cNvPr>
          <p:cNvSpPr txBox="1"/>
          <p:nvPr/>
        </p:nvSpPr>
        <p:spPr>
          <a:xfrm>
            <a:off x="1469286" y="1485900"/>
            <a:ext cx="8426775" cy="612091"/>
          </a:xfrm>
          <a:prstGeom prst="rect">
            <a:avLst/>
          </a:prstGeom>
        </p:spPr>
        <p:txBody>
          <a:bodyPr wrap="square" lIns="0" tIns="0" rIns="0" bIns="0" rtlCol="0" anchor="t">
            <a:spAutoFit/>
          </a:bodyPr>
          <a:lstStyle/>
          <a:p>
            <a:pPr>
              <a:lnSpc>
                <a:spcPts val="5076"/>
              </a:lnSpc>
            </a:pPr>
            <a:r>
              <a:rPr lang="en-US" sz="3600" b="1" u="sng" spc="287" dirty="0">
                <a:latin typeface="Calibri" panose="020F0502020204030204" pitchFamily="34" charset="0"/>
              </a:rPr>
              <a:t>Importance of Corrosion Control</a:t>
            </a:r>
            <a:endParaRPr lang="en-US" sz="3600" b="1" u="sng" spc="287" dirty="0">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4</a:t>
            </a:fld>
            <a:endParaRPr lang="en-US" sz="2000" dirty="0"/>
          </a:p>
        </p:txBody>
      </p:sp>
      <p:pic>
        <p:nvPicPr>
          <p:cNvPr id="11" name="Picture 13" descr="C:\Users\azharm\Desktop\0.png">
            <a:extLst>
              <a:ext uri="{FF2B5EF4-FFF2-40B4-BE49-F238E27FC236}">
                <a16:creationId xmlns:a16="http://schemas.microsoft.com/office/drawing/2014/main" id="{13845E2B-D9CF-44A5-A62D-10772AB108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3203" y="6445133"/>
            <a:ext cx="7010399" cy="3268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
            <a:extLst>
              <a:ext uri="{FF2B5EF4-FFF2-40B4-BE49-F238E27FC236}">
                <a16:creationId xmlns:a16="http://schemas.microsoft.com/office/drawing/2014/main" id="{837313B9-DEAF-4A61-8354-5EFF18EA375B}"/>
              </a:ext>
            </a:extLst>
          </p:cNvPr>
          <p:cNvSpPr txBox="1">
            <a:spLocks noChangeArrowheads="1"/>
          </p:cNvSpPr>
          <p:nvPr/>
        </p:nvSpPr>
        <p:spPr bwMode="auto">
          <a:xfrm>
            <a:off x="4114801" y="9764353"/>
            <a:ext cx="2082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ct val="100000"/>
              </a:lnSpc>
              <a:spcBef>
                <a:spcPct val="0"/>
              </a:spcBef>
              <a:buFontTx/>
              <a:buNone/>
              <a:defRPr sz="3200">
                <a:latin typeface="+mj-lt"/>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r>
              <a:rPr lang="en-US" altLang="en-US" dirty="0"/>
              <a:t>Culvert</a:t>
            </a:r>
          </a:p>
        </p:txBody>
      </p:sp>
      <p:pic>
        <p:nvPicPr>
          <p:cNvPr id="13" name="Picture 15">
            <a:extLst>
              <a:ext uri="{FF2B5EF4-FFF2-40B4-BE49-F238E27FC236}">
                <a16:creationId xmlns:a16="http://schemas.microsoft.com/office/drawing/2014/main" id="{CE52664F-2569-47CA-A7E0-9892247AED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289" y="2465743"/>
            <a:ext cx="6847561" cy="321739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6">
            <a:extLst>
              <a:ext uri="{FF2B5EF4-FFF2-40B4-BE49-F238E27FC236}">
                <a16:creationId xmlns:a16="http://schemas.microsoft.com/office/drawing/2014/main" id="{00256FFD-2A4D-496D-87AE-F318D008EAC3}"/>
              </a:ext>
            </a:extLst>
          </p:cNvPr>
          <p:cNvSpPr txBox="1">
            <a:spLocks noChangeArrowheads="1"/>
          </p:cNvSpPr>
          <p:nvPr/>
        </p:nvSpPr>
        <p:spPr bwMode="auto">
          <a:xfrm>
            <a:off x="4038603" y="5738038"/>
            <a:ext cx="2049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dirty="0">
                <a:latin typeface="+mj-lt"/>
              </a:rPr>
              <a:t>Bridge</a:t>
            </a:r>
            <a:r>
              <a:rPr lang="en-US" altLang="en-US" sz="3200" dirty="0">
                <a:latin typeface="Arial" panose="020B0604020202020204" pitchFamily="34" charset="0"/>
              </a:rPr>
              <a:t> </a:t>
            </a:r>
          </a:p>
        </p:txBody>
      </p:sp>
      <p:sp>
        <p:nvSpPr>
          <p:cNvPr id="15" name="TextBox 17">
            <a:extLst>
              <a:ext uri="{FF2B5EF4-FFF2-40B4-BE49-F238E27FC236}">
                <a16:creationId xmlns:a16="http://schemas.microsoft.com/office/drawing/2014/main" id="{92AB1F90-C8EE-4E58-A083-8A9EF130A7EE}"/>
              </a:ext>
            </a:extLst>
          </p:cNvPr>
          <p:cNvSpPr txBox="1">
            <a:spLocks noChangeArrowheads="1"/>
          </p:cNvSpPr>
          <p:nvPr/>
        </p:nvSpPr>
        <p:spPr bwMode="auto">
          <a:xfrm>
            <a:off x="11045892" y="9664125"/>
            <a:ext cx="63277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dirty="0">
                <a:latin typeface="Arial" panose="020B0604020202020204" pitchFamily="34" charset="0"/>
              </a:rPr>
              <a:t>Pipeline Loop </a:t>
            </a:r>
            <a:r>
              <a:rPr lang="en-US" altLang="en-US" sz="3200" dirty="0">
                <a:latin typeface="+mj-lt"/>
              </a:rPr>
              <a:t>Support</a:t>
            </a:r>
            <a:r>
              <a:rPr lang="en-US" altLang="en-US" sz="3200" dirty="0">
                <a:latin typeface="Arial" panose="020B0604020202020204" pitchFamily="34" charset="0"/>
              </a:rPr>
              <a:t> Structure </a:t>
            </a:r>
          </a:p>
        </p:txBody>
      </p:sp>
      <p:sp>
        <p:nvSpPr>
          <p:cNvPr id="16" name="TextBox 18">
            <a:extLst>
              <a:ext uri="{FF2B5EF4-FFF2-40B4-BE49-F238E27FC236}">
                <a16:creationId xmlns:a16="http://schemas.microsoft.com/office/drawing/2014/main" id="{25E0AD60-A693-440F-9FB2-A904441B8DF6}"/>
              </a:ext>
            </a:extLst>
          </p:cNvPr>
          <p:cNvSpPr txBox="1">
            <a:spLocks noChangeArrowheads="1"/>
          </p:cNvSpPr>
          <p:nvPr/>
        </p:nvSpPr>
        <p:spPr bwMode="auto">
          <a:xfrm>
            <a:off x="12395529" y="5805153"/>
            <a:ext cx="3826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dirty="0">
                <a:latin typeface="+mj-lt"/>
              </a:rPr>
              <a:t>Pipe Sleeper </a:t>
            </a:r>
          </a:p>
        </p:txBody>
      </p:sp>
      <p:pic>
        <p:nvPicPr>
          <p:cNvPr id="17" name="Picture 16" descr="DSCF6346">
            <a:extLst>
              <a:ext uri="{FF2B5EF4-FFF2-40B4-BE49-F238E27FC236}">
                <a16:creationId xmlns:a16="http://schemas.microsoft.com/office/drawing/2014/main" id="{B231131C-2E3D-4A2A-8416-44C1860F5C2E}"/>
              </a:ext>
            </a:extLst>
          </p:cNvPr>
          <p:cNvPicPr/>
          <p:nvPr/>
        </p:nvPicPr>
        <p:blipFill>
          <a:blip r:embed="rId8"/>
          <a:srcRect/>
          <a:stretch>
            <a:fillRect/>
          </a:stretch>
        </p:blipFill>
        <p:spPr bwMode="auto">
          <a:xfrm>
            <a:off x="10325656" y="2467418"/>
            <a:ext cx="6847561" cy="3337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26" descr="DSC04504.JPG">
            <a:extLst>
              <a:ext uri="{FF2B5EF4-FFF2-40B4-BE49-F238E27FC236}">
                <a16:creationId xmlns:a16="http://schemas.microsoft.com/office/drawing/2014/main" id="{DFF532D5-9693-454B-9DBB-C244FB641332}"/>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6445131"/>
            <a:ext cx="7124339" cy="33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6316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9" name="TextBox 6">
            <a:extLst>
              <a:ext uri="{FF2B5EF4-FFF2-40B4-BE49-F238E27FC236}">
                <a16:creationId xmlns:a16="http://schemas.microsoft.com/office/drawing/2014/main" id="{673F7BB0-19A3-4997-BE3F-DFADFC9161AB}"/>
              </a:ext>
            </a:extLst>
          </p:cNvPr>
          <p:cNvSpPr txBox="1"/>
          <p:nvPr/>
        </p:nvSpPr>
        <p:spPr>
          <a:xfrm>
            <a:off x="1469286" y="1485900"/>
            <a:ext cx="8426775" cy="612091"/>
          </a:xfrm>
          <a:prstGeom prst="rect">
            <a:avLst/>
          </a:prstGeom>
        </p:spPr>
        <p:txBody>
          <a:bodyPr wrap="square" lIns="0" tIns="0" rIns="0" bIns="0" rtlCol="0" anchor="t">
            <a:spAutoFit/>
          </a:bodyPr>
          <a:lstStyle/>
          <a:p>
            <a:pPr>
              <a:lnSpc>
                <a:spcPts val="5076"/>
              </a:lnSpc>
            </a:pPr>
            <a:r>
              <a:rPr lang="en-US" sz="3600" b="1" u="sng" spc="287" dirty="0">
                <a:latin typeface="Calibri" panose="020F0502020204030204" pitchFamily="34" charset="0"/>
              </a:rPr>
              <a:t>Importance of Corrosion Control</a:t>
            </a:r>
            <a:endParaRPr lang="en-US" sz="3600" b="1" u="sng" spc="287" dirty="0">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5</a:t>
            </a:fld>
            <a:endParaRPr lang="en-US" sz="2000" dirty="0"/>
          </a:p>
        </p:txBody>
      </p:sp>
      <p:pic>
        <p:nvPicPr>
          <p:cNvPr id="29" name="Picture 3" descr="untitled1">
            <a:extLst>
              <a:ext uri="{FF2B5EF4-FFF2-40B4-BE49-F238E27FC236}">
                <a16:creationId xmlns:a16="http://schemas.microsoft.com/office/drawing/2014/main" id="{37B5439B-C675-4CC2-B76F-0E1D76FE9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479" y="2419935"/>
            <a:ext cx="7360256" cy="315093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4207EDC0-FA15-495D-9BF1-5731EEE4F6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8046" y="2419934"/>
            <a:ext cx="7440268" cy="3150935"/>
          </a:xfrm>
          <a:prstGeom prst="rect">
            <a:avLst/>
          </a:prstGeom>
          <a:noFill/>
          <a:ln w="38100">
            <a:solidFill>
              <a:srgbClr val="000000"/>
            </a:solidFill>
            <a:miter lim="800000"/>
            <a:headEnd/>
            <a:tailEnd/>
          </a:ln>
          <a:effectLst>
            <a:softEdge rad="0"/>
          </a:effectLst>
          <a:extLst>
            <a:ext uri="{909E8E84-426E-40DD-AFC4-6F175D3DCCD1}">
              <a14:hiddenFill xmlns:a14="http://schemas.microsoft.com/office/drawing/2010/main">
                <a:solidFill>
                  <a:srgbClr val="FFFFFF"/>
                </a:solidFill>
              </a14:hiddenFill>
            </a:ext>
          </a:extLst>
        </p:spPr>
      </p:pic>
      <p:sp>
        <p:nvSpPr>
          <p:cNvPr id="31" name="Rectangle 3">
            <a:extLst>
              <a:ext uri="{FF2B5EF4-FFF2-40B4-BE49-F238E27FC236}">
                <a16:creationId xmlns:a16="http://schemas.microsoft.com/office/drawing/2014/main" id="{B271377A-F35F-4CF3-9841-B45513C8C2EA}"/>
              </a:ext>
            </a:extLst>
          </p:cNvPr>
          <p:cNvSpPr>
            <a:spLocks noChangeArrowheads="1"/>
          </p:cNvSpPr>
          <p:nvPr/>
        </p:nvSpPr>
        <p:spPr bwMode="auto">
          <a:xfrm>
            <a:off x="9888741" y="5549325"/>
            <a:ext cx="7698225" cy="584775"/>
          </a:xfrm>
          <a:prstGeom prst="rect">
            <a:avLst/>
          </a:prstGeom>
          <a:noFill/>
          <a:ln>
            <a:noFill/>
          </a:ln>
        </p:spPr>
        <p:txBody>
          <a:bodyPr>
            <a:spAutoFit/>
          </a:bodyPr>
          <a:lstStyle>
            <a:lvl1pPr eaLnBrk="0" hangingPunct="0">
              <a:defRPr>
                <a:solidFill>
                  <a:schemeClr val="tx1"/>
                </a:solidFill>
                <a:latin typeface="Lucida Sans Unicode" pitchFamily="34" charset="0"/>
                <a:cs typeface="Arial" pitchFamily="34" charset="0"/>
              </a:defRPr>
            </a:lvl1pPr>
            <a:lvl2pPr marL="742950" indent="-285750" eaLnBrk="0" hangingPunct="0">
              <a:defRPr>
                <a:solidFill>
                  <a:schemeClr val="tx1"/>
                </a:solidFill>
                <a:latin typeface="Lucida Sans Unicode" pitchFamily="34" charset="0"/>
                <a:cs typeface="Arial" pitchFamily="34" charset="0"/>
              </a:defRPr>
            </a:lvl2pPr>
            <a:lvl3pPr marL="1143000" indent="-228600" eaLnBrk="0" hangingPunct="0">
              <a:defRPr>
                <a:solidFill>
                  <a:schemeClr val="tx1"/>
                </a:solidFill>
                <a:latin typeface="Lucida Sans Unicode" pitchFamily="34" charset="0"/>
                <a:cs typeface="Arial" pitchFamily="34" charset="0"/>
              </a:defRPr>
            </a:lvl3pPr>
            <a:lvl4pPr marL="1600200" indent="-228600" eaLnBrk="0" hangingPunct="0">
              <a:defRPr>
                <a:solidFill>
                  <a:schemeClr val="tx1"/>
                </a:solidFill>
                <a:latin typeface="Lucida Sans Unicode" pitchFamily="34" charset="0"/>
                <a:cs typeface="Arial" pitchFamily="34" charset="0"/>
              </a:defRPr>
            </a:lvl4pPr>
            <a:lvl5pPr marL="2057400" indent="-228600" eaLnBrk="0" hangingPunct="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pPr algn="ctr" eaLnBrk="1" hangingPunct="1">
              <a:defRPr/>
            </a:pPr>
            <a:r>
              <a:rPr lang="en-US" altLang="ar-SA" sz="3200" dirty="0">
                <a:latin typeface="+mj-lt"/>
                <a:cs typeface="Times New Roman" pitchFamily="18" charset="0"/>
              </a:rPr>
              <a:t>Seawater Cooling Canals </a:t>
            </a:r>
          </a:p>
        </p:txBody>
      </p:sp>
      <p:sp>
        <p:nvSpPr>
          <p:cNvPr id="32" name="Rectangle 3">
            <a:extLst>
              <a:ext uri="{FF2B5EF4-FFF2-40B4-BE49-F238E27FC236}">
                <a16:creationId xmlns:a16="http://schemas.microsoft.com/office/drawing/2014/main" id="{A62EE6CB-BB1D-4210-A3A9-55DFA306DC84}"/>
              </a:ext>
            </a:extLst>
          </p:cNvPr>
          <p:cNvSpPr>
            <a:spLocks noChangeArrowheads="1"/>
          </p:cNvSpPr>
          <p:nvPr/>
        </p:nvSpPr>
        <p:spPr bwMode="auto">
          <a:xfrm>
            <a:off x="2956613" y="5494419"/>
            <a:ext cx="5182663" cy="584775"/>
          </a:xfrm>
          <a:prstGeom prst="rect">
            <a:avLst/>
          </a:prstGeom>
          <a:noFill/>
          <a:ln>
            <a:noFill/>
          </a:ln>
        </p:spPr>
        <p:txBody>
          <a:bodyPr>
            <a:spAutoFit/>
          </a:bodyPr>
          <a:lstStyle>
            <a:lvl1pPr eaLnBrk="0" hangingPunct="0">
              <a:defRPr>
                <a:solidFill>
                  <a:schemeClr val="tx1"/>
                </a:solidFill>
                <a:latin typeface="Lucida Sans Unicode" pitchFamily="34" charset="0"/>
                <a:cs typeface="Arial" pitchFamily="34" charset="0"/>
              </a:defRPr>
            </a:lvl1pPr>
            <a:lvl2pPr marL="742950" indent="-285750" eaLnBrk="0" hangingPunct="0">
              <a:defRPr>
                <a:solidFill>
                  <a:schemeClr val="tx1"/>
                </a:solidFill>
                <a:latin typeface="Lucida Sans Unicode" pitchFamily="34" charset="0"/>
                <a:cs typeface="Arial" pitchFamily="34" charset="0"/>
              </a:defRPr>
            </a:lvl2pPr>
            <a:lvl3pPr marL="1143000" indent="-228600" eaLnBrk="0" hangingPunct="0">
              <a:defRPr>
                <a:solidFill>
                  <a:schemeClr val="tx1"/>
                </a:solidFill>
                <a:latin typeface="Lucida Sans Unicode" pitchFamily="34" charset="0"/>
                <a:cs typeface="Arial" pitchFamily="34" charset="0"/>
              </a:defRPr>
            </a:lvl3pPr>
            <a:lvl4pPr marL="1600200" indent="-228600" eaLnBrk="0" hangingPunct="0">
              <a:defRPr>
                <a:solidFill>
                  <a:schemeClr val="tx1"/>
                </a:solidFill>
                <a:latin typeface="Lucida Sans Unicode" pitchFamily="34" charset="0"/>
                <a:cs typeface="Arial" pitchFamily="34" charset="0"/>
              </a:defRPr>
            </a:lvl4pPr>
            <a:lvl5pPr marL="2057400" indent="-228600" eaLnBrk="0" hangingPunct="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pPr algn="ctr" eaLnBrk="1" hangingPunct="1">
              <a:defRPr/>
            </a:pPr>
            <a:r>
              <a:rPr lang="en-US" altLang="ar-SA" sz="3200" dirty="0">
                <a:latin typeface="+mj-lt"/>
                <a:cs typeface="Times New Roman" pitchFamily="18" charset="0"/>
              </a:rPr>
              <a:t>Concrete Pile Cap </a:t>
            </a:r>
          </a:p>
        </p:txBody>
      </p:sp>
      <p:pic>
        <p:nvPicPr>
          <p:cNvPr id="33" name="Picture 4">
            <a:extLst>
              <a:ext uri="{FF2B5EF4-FFF2-40B4-BE49-F238E27FC236}">
                <a16:creationId xmlns:a16="http://schemas.microsoft.com/office/drawing/2014/main" id="{950A73B9-A0BF-421E-A670-EBBAF0CB7C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9288" y="6505161"/>
            <a:ext cx="7487449" cy="308995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EA2630FF-C3C8-430A-A7A9-E2BA8F153A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70868" y="6505161"/>
            <a:ext cx="7487449" cy="308970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 name="Rectangle 3">
            <a:extLst>
              <a:ext uri="{FF2B5EF4-FFF2-40B4-BE49-F238E27FC236}">
                <a16:creationId xmlns:a16="http://schemas.microsoft.com/office/drawing/2014/main" id="{B6295272-49F9-4F3A-8B88-EC0D97DFBA63}"/>
              </a:ext>
            </a:extLst>
          </p:cNvPr>
          <p:cNvSpPr>
            <a:spLocks noChangeArrowheads="1"/>
          </p:cNvSpPr>
          <p:nvPr/>
        </p:nvSpPr>
        <p:spPr bwMode="auto">
          <a:xfrm>
            <a:off x="2577866" y="9594867"/>
            <a:ext cx="6207633" cy="584775"/>
          </a:xfrm>
          <a:prstGeom prst="rect">
            <a:avLst/>
          </a:prstGeom>
          <a:noFill/>
          <a:ln>
            <a:noFill/>
          </a:ln>
        </p:spPr>
        <p:txBody>
          <a:bodyPr wrap="square">
            <a:spAutoFit/>
          </a:bodyPr>
          <a:lstStyle>
            <a:lvl1pPr eaLnBrk="0" hangingPunct="0">
              <a:defRPr>
                <a:solidFill>
                  <a:schemeClr val="tx1"/>
                </a:solidFill>
                <a:latin typeface="Lucida Sans Unicode" pitchFamily="34" charset="0"/>
                <a:cs typeface="Arial" pitchFamily="34" charset="0"/>
              </a:defRPr>
            </a:lvl1pPr>
            <a:lvl2pPr marL="742950" indent="-285750" eaLnBrk="0" hangingPunct="0">
              <a:defRPr>
                <a:solidFill>
                  <a:schemeClr val="tx1"/>
                </a:solidFill>
                <a:latin typeface="Lucida Sans Unicode" pitchFamily="34" charset="0"/>
                <a:cs typeface="Arial" pitchFamily="34" charset="0"/>
              </a:defRPr>
            </a:lvl2pPr>
            <a:lvl3pPr marL="1143000" indent="-228600" eaLnBrk="0" hangingPunct="0">
              <a:defRPr>
                <a:solidFill>
                  <a:schemeClr val="tx1"/>
                </a:solidFill>
                <a:latin typeface="Lucida Sans Unicode" pitchFamily="34" charset="0"/>
                <a:cs typeface="Arial" pitchFamily="34" charset="0"/>
              </a:defRPr>
            </a:lvl3pPr>
            <a:lvl4pPr marL="1600200" indent="-228600" eaLnBrk="0" hangingPunct="0">
              <a:defRPr>
                <a:solidFill>
                  <a:schemeClr val="tx1"/>
                </a:solidFill>
                <a:latin typeface="Lucida Sans Unicode" pitchFamily="34" charset="0"/>
                <a:cs typeface="Arial" pitchFamily="34" charset="0"/>
              </a:defRPr>
            </a:lvl4pPr>
            <a:lvl5pPr marL="2057400" indent="-228600" eaLnBrk="0" hangingPunct="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pPr algn="ctr" eaLnBrk="1" hangingPunct="1">
              <a:defRPr/>
            </a:pPr>
            <a:r>
              <a:rPr lang="en-US" altLang="ar-SA" sz="3200" dirty="0">
                <a:latin typeface="+mj-lt"/>
                <a:cs typeface="Times New Roman" pitchFamily="18" charset="0"/>
              </a:rPr>
              <a:t>Corridors Sleepers</a:t>
            </a:r>
          </a:p>
        </p:txBody>
      </p:sp>
      <p:sp>
        <p:nvSpPr>
          <p:cNvPr id="36" name="Rectangle 3">
            <a:extLst>
              <a:ext uri="{FF2B5EF4-FFF2-40B4-BE49-F238E27FC236}">
                <a16:creationId xmlns:a16="http://schemas.microsoft.com/office/drawing/2014/main" id="{8D465562-57BC-4BAD-B39F-5F2EAC79F8BD}"/>
              </a:ext>
            </a:extLst>
          </p:cNvPr>
          <p:cNvSpPr>
            <a:spLocks noChangeArrowheads="1"/>
          </p:cNvSpPr>
          <p:nvPr/>
        </p:nvSpPr>
        <p:spPr bwMode="auto">
          <a:xfrm>
            <a:off x="10806579" y="9587925"/>
            <a:ext cx="6724492" cy="584775"/>
          </a:xfrm>
          <a:prstGeom prst="rect">
            <a:avLst/>
          </a:prstGeom>
          <a:noFill/>
          <a:ln>
            <a:noFill/>
          </a:ln>
        </p:spPr>
        <p:txBody>
          <a:bodyPr wrap="square">
            <a:spAutoFit/>
          </a:bodyPr>
          <a:lstStyle>
            <a:lvl1pPr eaLnBrk="0" hangingPunct="0">
              <a:defRPr>
                <a:solidFill>
                  <a:schemeClr val="tx1"/>
                </a:solidFill>
                <a:latin typeface="Lucida Sans Unicode" pitchFamily="34" charset="0"/>
                <a:cs typeface="Arial" pitchFamily="34" charset="0"/>
              </a:defRPr>
            </a:lvl1pPr>
            <a:lvl2pPr marL="742950" indent="-285750" eaLnBrk="0" hangingPunct="0">
              <a:defRPr>
                <a:solidFill>
                  <a:schemeClr val="tx1"/>
                </a:solidFill>
                <a:latin typeface="Lucida Sans Unicode" pitchFamily="34" charset="0"/>
                <a:cs typeface="Arial" pitchFamily="34" charset="0"/>
              </a:defRPr>
            </a:lvl2pPr>
            <a:lvl3pPr marL="1143000" indent="-228600" eaLnBrk="0" hangingPunct="0">
              <a:defRPr>
                <a:solidFill>
                  <a:schemeClr val="tx1"/>
                </a:solidFill>
                <a:latin typeface="Lucida Sans Unicode" pitchFamily="34" charset="0"/>
                <a:cs typeface="Arial" pitchFamily="34" charset="0"/>
              </a:defRPr>
            </a:lvl3pPr>
            <a:lvl4pPr marL="1600200" indent="-228600" eaLnBrk="0" hangingPunct="0">
              <a:defRPr>
                <a:solidFill>
                  <a:schemeClr val="tx1"/>
                </a:solidFill>
                <a:latin typeface="Lucida Sans Unicode" pitchFamily="34" charset="0"/>
                <a:cs typeface="Arial" pitchFamily="34" charset="0"/>
              </a:defRPr>
            </a:lvl4pPr>
            <a:lvl5pPr marL="2057400" indent="-228600" eaLnBrk="0" hangingPunct="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pPr algn="ctr" eaLnBrk="1" hangingPunct="1">
              <a:defRPr/>
            </a:pPr>
            <a:r>
              <a:rPr lang="en-US" altLang="ar-SA" sz="3200" dirty="0">
                <a:latin typeface="+mj-lt"/>
                <a:cs typeface="Times New Roman" pitchFamily="18" charset="0"/>
              </a:rPr>
              <a:t>RC Office Building Pedestal </a:t>
            </a:r>
          </a:p>
        </p:txBody>
      </p:sp>
    </p:spTree>
    <p:extLst>
      <p:ext uri="{BB962C8B-B14F-4D97-AF65-F5344CB8AC3E}">
        <p14:creationId xmlns:p14="http://schemas.microsoft.com/office/powerpoint/2010/main" val="260559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7840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6</a:t>
            </a:fld>
            <a:endParaRPr lang="en-US" sz="2000" dirty="0"/>
          </a:p>
        </p:txBody>
      </p:sp>
      <p:sp>
        <p:nvSpPr>
          <p:cNvPr id="11" name="TextBox 6">
            <a:extLst>
              <a:ext uri="{FF2B5EF4-FFF2-40B4-BE49-F238E27FC236}">
                <a16:creationId xmlns:a16="http://schemas.microsoft.com/office/drawing/2014/main" id="{7B7B07F8-3B3C-4CAF-B8E9-BEC9C00C7FB2}"/>
              </a:ext>
            </a:extLst>
          </p:cNvPr>
          <p:cNvSpPr txBox="1"/>
          <p:nvPr/>
        </p:nvSpPr>
        <p:spPr>
          <a:xfrm>
            <a:off x="914400" y="2184659"/>
            <a:ext cx="9046315" cy="612091"/>
          </a:xfrm>
          <a:prstGeom prst="rect">
            <a:avLst/>
          </a:prstGeom>
        </p:spPr>
        <p:txBody>
          <a:bodyPr wrap="square" lIns="0" tIns="0" rIns="0" bIns="0" rtlCol="0" anchor="t">
            <a:spAutoFit/>
          </a:bodyPr>
          <a:lstStyle/>
          <a:p>
            <a:pPr>
              <a:lnSpc>
                <a:spcPts val="5076"/>
              </a:lnSpc>
            </a:pPr>
            <a:r>
              <a:rPr lang="en-US" sz="3600" b="1" u="sng" spc="287" dirty="0">
                <a:latin typeface="Calibri" panose="020F0502020204030204" pitchFamily="34" charset="0"/>
              </a:rPr>
              <a:t>Recommendation from NACE (AMPP)</a:t>
            </a:r>
            <a:endParaRPr lang="en-US" sz="3600" b="1" u="sng" spc="287" dirty="0">
              <a:latin typeface="Codec Pro ExtraBold"/>
            </a:endParaRPr>
          </a:p>
        </p:txBody>
      </p:sp>
      <p:sp>
        <p:nvSpPr>
          <p:cNvPr id="12" name="Rectangle 2">
            <a:extLst>
              <a:ext uri="{FF2B5EF4-FFF2-40B4-BE49-F238E27FC236}">
                <a16:creationId xmlns:a16="http://schemas.microsoft.com/office/drawing/2014/main" id="{691DD8F6-61AA-462E-B870-2A4D28F3EEC3}"/>
              </a:ext>
            </a:extLst>
          </p:cNvPr>
          <p:cNvSpPr>
            <a:spLocks noChangeArrowheads="1"/>
          </p:cNvSpPr>
          <p:nvPr/>
        </p:nvSpPr>
        <p:spPr bwMode="auto">
          <a:xfrm>
            <a:off x="914401" y="3151882"/>
            <a:ext cx="15112673" cy="1493358"/>
          </a:xfrm>
          <a:prstGeom prst="rect">
            <a:avLst/>
          </a:prstGeom>
          <a:noFill/>
          <a:ln>
            <a:noFill/>
          </a:ln>
          <a:effectLst/>
        </p:spPr>
        <p:txBody>
          <a:bodyPr wrap="square">
            <a:spAutoFit/>
          </a:bodyPr>
          <a:lstStyle>
            <a:lvl1pPr algn="l" rtl="0">
              <a:defRPr sz="2400">
                <a:solidFill>
                  <a:schemeClr val="tx1"/>
                </a:solidFill>
                <a:latin typeface="Times New Roman" pitchFamily="18" charset="0"/>
                <a:cs typeface="Times New Roman" pitchFamily="18" charset="0"/>
              </a:defRPr>
            </a:lvl1pPr>
            <a:lvl2pPr marL="190500" algn="l" rtl="0">
              <a:defRPr sz="2400">
                <a:solidFill>
                  <a:schemeClr val="tx1"/>
                </a:solidFill>
                <a:latin typeface="Times New Roman" pitchFamily="18" charset="0"/>
                <a:cs typeface="Times New Roman" pitchFamily="18" charset="0"/>
              </a:defRPr>
            </a:lvl2pPr>
            <a:lvl3pPr algn="l" rtl="0">
              <a:defRPr sz="2400">
                <a:solidFill>
                  <a:schemeClr val="tx1"/>
                </a:solidFill>
                <a:latin typeface="Times New Roman" pitchFamily="18" charset="0"/>
                <a:cs typeface="Times New Roman" pitchFamily="18" charset="0"/>
              </a:defRPr>
            </a:lvl3pPr>
            <a:lvl4pPr algn="l" rtl="0">
              <a:defRPr sz="2400">
                <a:solidFill>
                  <a:schemeClr val="tx1"/>
                </a:solidFill>
                <a:latin typeface="Times New Roman" pitchFamily="18" charset="0"/>
                <a:cs typeface="Times New Roman" pitchFamily="18" charset="0"/>
              </a:defRPr>
            </a:lvl4pPr>
            <a:lvl5pPr algn="l" rtl="0">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gn="just">
              <a:lnSpc>
                <a:spcPct val="150000"/>
              </a:lnSpc>
              <a:spcBef>
                <a:spcPct val="50000"/>
              </a:spcBef>
              <a:spcAft>
                <a:spcPts val="600"/>
              </a:spcAft>
              <a:buClr>
                <a:srgbClr val="FF0000"/>
              </a:buClr>
              <a:buSzPct val="80000"/>
              <a:defRPr/>
            </a:pPr>
            <a:r>
              <a:rPr lang="en-US" altLang="en-US" sz="3200" dirty="0">
                <a:latin typeface="+mj-lt"/>
                <a:cs typeface="Arial" charset="0"/>
              </a:rPr>
              <a:t>It is recommended by NACE (AMPP) to select control methods  based on knowledge gained from past successes &amp; failures</a:t>
            </a:r>
            <a:r>
              <a:rPr lang="en-US" altLang="en-US" sz="3200" b="1" i="1" dirty="0">
                <a:latin typeface="+mj-lt"/>
              </a:rPr>
              <a:t> (i.e. past experiences).</a:t>
            </a:r>
          </a:p>
        </p:txBody>
      </p:sp>
      <p:sp>
        <p:nvSpPr>
          <p:cNvPr id="13" name="Rectangle 4">
            <a:extLst>
              <a:ext uri="{FF2B5EF4-FFF2-40B4-BE49-F238E27FC236}">
                <a16:creationId xmlns:a16="http://schemas.microsoft.com/office/drawing/2014/main" id="{F8DB2B74-97F1-44A3-8617-C33495BF17EC}"/>
              </a:ext>
            </a:extLst>
          </p:cNvPr>
          <p:cNvSpPr>
            <a:spLocks noChangeArrowheads="1"/>
          </p:cNvSpPr>
          <p:nvPr/>
        </p:nvSpPr>
        <p:spPr bwMode="auto">
          <a:xfrm>
            <a:off x="2362200" y="5869170"/>
            <a:ext cx="12877800" cy="1323439"/>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i="1" dirty="0">
                <a:latin typeface="Times New Roman" panose="02020603050405020304" pitchFamily="18" charset="0"/>
                <a:cs typeface="Times New Roman" panose="02020603050405020304" pitchFamily="18" charset="0"/>
              </a:rPr>
              <a:t>Past successes can be repeated;</a:t>
            </a:r>
          </a:p>
          <a:p>
            <a:pPr algn="ctr">
              <a:lnSpc>
                <a:spcPct val="100000"/>
              </a:lnSpc>
              <a:spcBef>
                <a:spcPct val="0"/>
              </a:spcBef>
              <a:buFontTx/>
              <a:buNone/>
            </a:pPr>
            <a:r>
              <a:rPr lang="en-US" altLang="en-US" sz="4000" b="1" i="1" dirty="0">
                <a:latin typeface="Times New Roman" panose="02020603050405020304" pitchFamily="18" charset="0"/>
                <a:cs typeface="Times New Roman" panose="02020603050405020304" pitchFamily="18" charset="0"/>
              </a:rPr>
              <a:t> past failures should be avoided.</a:t>
            </a:r>
          </a:p>
        </p:txBody>
      </p:sp>
    </p:spTree>
    <p:extLst>
      <p:ext uri="{BB962C8B-B14F-4D97-AF65-F5344CB8AC3E}">
        <p14:creationId xmlns:p14="http://schemas.microsoft.com/office/powerpoint/2010/main" val="236459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7840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7</a:t>
            </a:fld>
            <a:endParaRPr lang="en-US" sz="2000" dirty="0"/>
          </a:p>
        </p:txBody>
      </p:sp>
      <p:sp>
        <p:nvSpPr>
          <p:cNvPr id="6" name="Subtitle 2">
            <a:extLst>
              <a:ext uri="{FF2B5EF4-FFF2-40B4-BE49-F238E27FC236}">
                <a16:creationId xmlns:a16="http://schemas.microsoft.com/office/drawing/2014/main" id="{30FC7017-E557-4F6D-8E5C-265488FE4275}"/>
              </a:ext>
            </a:extLst>
          </p:cNvPr>
          <p:cNvSpPr txBox="1">
            <a:spLocks/>
          </p:cNvSpPr>
          <p:nvPr/>
        </p:nvSpPr>
        <p:spPr bwMode="auto">
          <a:xfrm>
            <a:off x="609600" y="2044125"/>
            <a:ext cx="6781800" cy="584775"/>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eaLnBrk="1" hangingPunct="1">
              <a:tabLst>
                <a:tab pos="571486" algn="l"/>
                <a:tab pos="857229" algn="l"/>
              </a:tabLst>
              <a:defRPr/>
            </a:pPr>
            <a:r>
              <a:rPr lang="en-US" sz="3200" b="1" u="sng" dirty="0">
                <a:latin typeface="+mj-lt"/>
                <a:ea typeface="+mj-ea"/>
              </a:rPr>
              <a:t>Criteria for Aggressive Environment </a:t>
            </a:r>
          </a:p>
        </p:txBody>
      </p:sp>
      <p:graphicFrame>
        <p:nvGraphicFramePr>
          <p:cNvPr id="7" name="Group 41">
            <a:extLst>
              <a:ext uri="{FF2B5EF4-FFF2-40B4-BE49-F238E27FC236}">
                <a16:creationId xmlns:a16="http://schemas.microsoft.com/office/drawing/2014/main" id="{60081B41-0B8B-4EED-A037-3CE77B457C0F}"/>
              </a:ext>
            </a:extLst>
          </p:cNvPr>
          <p:cNvGraphicFramePr>
            <a:graphicFrameLocks noGrp="1"/>
          </p:cNvGraphicFramePr>
          <p:nvPr>
            <p:extLst>
              <p:ext uri="{D42A27DB-BD31-4B8C-83A1-F6EECF244321}">
                <p14:modId xmlns:p14="http://schemas.microsoft.com/office/powerpoint/2010/main" val="3706376020"/>
              </p:ext>
            </p:extLst>
          </p:nvPr>
        </p:nvGraphicFramePr>
        <p:xfrm>
          <a:off x="1645920" y="3108960"/>
          <a:ext cx="15468600" cy="4678360"/>
        </p:xfrm>
        <a:graphic>
          <a:graphicData uri="http://schemas.openxmlformats.org/drawingml/2006/table">
            <a:tbl>
              <a:tblPr/>
              <a:tblGrid>
                <a:gridCol w="769620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1"/>
                    </a:ext>
                  </a:extLst>
                </a:gridCol>
              </a:tblGrid>
              <a:tr h="701149">
                <a:tc>
                  <a:txBody>
                    <a:bodyPr/>
                    <a:lstStyle>
                      <a:lvl1pPr>
                        <a:spcBef>
                          <a:spcPct val="20000"/>
                        </a:spcBef>
                        <a:defRPr sz="2800">
                          <a:solidFill>
                            <a:srgbClr val="0033CC"/>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Criteria of Aggressive Environment</a:t>
                      </a:r>
                    </a:p>
                  </a:txBody>
                  <a:tcPr marT="45729" marB="45729"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lvl1pPr>
                        <a:spcBef>
                          <a:spcPct val="20000"/>
                        </a:spcBef>
                        <a:defRPr sz="2800">
                          <a:solidFill>
                            <a:srgbClr val="0033CC"/>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Condition at Al-</a:t>
                      </a:r>
                      <a:r>
                        <a:rPr kumimoji="0" lang="en-US" altLang="en-US" sz="24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Jubail</a:t>
                      </a: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Environment</a:t>
                      </a:r>
                    </a:p>
                  </a:txBody>
                  <a:tcPr marT="45729" marB="45729"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742804">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High levels of chlorides in soils &amp; groundwater </a:t>
                      </a:r>
                    </a:p>
                  </a:txBody>
                  <a:tcPr marL="0" marR="0" marT="0" marB="0"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Groundwater in Jubail exceeds 100,000 </a:t>
                      </a:r>
                      <a:r>
                        <a:rPr kumimoji="0" lang="en-US" alt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ppm </a:t>
                      </a: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2804">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High levels of chlorides in the natural waters</a:t>
                      </a:r>
                    </a:p>
                  </a:txBody>
                  <a:tcPr marL="0" marR="0" marT="0" marB="0"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190500" marR="0" lvl="1" indent="0" algn="l" defTabSz="914400" rtl="0" eaLnBrk="0" fontAlgn="base" latinLnBrk="0" hangingPunct="0">
                        <a:lnSpc>
                          <a:spcPct val="100000"/>
                        </a:lnSpc>
                        <a:spcBef>
                          <a:spcPct val="50000"/>
                        </a:spcBef>
                        <a:spcAft>
                          <a:spcPct val="0"/>
                        </a:spcAft>
                        <a:buClr>
                          <a:srgbClr val="0033CC"/>
                        </a:buClr>
                        <a:buSzPct val="80000"/>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Arabian Gulf is 5.5% salt (3% elsewhere)</a:t>
                      </a:r>
                    </a:p>
                  </a:txBody>
                  <a:tcPr marL="0" marR="0" marT="0" marB="0"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804">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High ambient temperatures, i.e. &gt; 40</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Symbol" pitchFamily="18" charset="2"/>
                        </a:rPr>
                        <a:t></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a:t>
                      </a:r>
                    </a:p>
                  </a:txBody>
                  <a:tcPr marL="0" marR="0" marT="0" marB="0"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Summer temperatures in </a:t>
                      </a:r>
                      <a:r>
                        <a:rPr kumimoji="0" lang="en-US" altLang="en-US"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Jubail</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&gt; 50</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Symbol" pitchFamily="18" charset="2"/>
                        </a:rPr>
                        <a:t></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a:t>
                      </a:r>
                    </a:p>
                  </a:txBody>
                  <a:tcPr marL="0" marR="0" marT="0" marB="0"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2804">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High relative humidity, i.e. &gt; 90%</a:t>
                      </a:r>
                    </a:p>
                  </a:txBody>
                  <a:tcPr marL="0" marR="0" marT="0" marB="0"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Summer humidity in Jubail up to 100</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Symbol" pitchFamily="18" charset="2"/>
                        </a:rPr>
                        <a:t>%</a:t>
                      </a: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995">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Atmospheres containing large amounts of airborne salt compounds</a:t>
                      </a:r>
                    </a:p>
                  </a:txBody>
                  <a:tcPr marL="0" marR="0" marT="0" marB="0"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0033CC"/>
                          </a:solidFill>
                          <a:latin typeface="Times New Roman" pitchFamily="18" charset="0"/>
                          <a:cs typeface="Times New Roman" pitchFamily="18" charset="0"/>
                        </a:defRPr>
                      </a:lvl1pPr>
                      <a:lvl2pPr marL="190500">
                        <a:spcBef>
                          <a:spcPct val="20000"/>
                        </a:spcBef>
                        <a:defRPr sz="2400">
                          <a:solidFill>
                            <a:schemeClr val="tx1"/>
                          </a:solidFill>
                          <a:latin typeface="Times New Roman" pitchFamily="18" charset="0"/>
                          <a:cs typeface="Times New Roman" pitchFamily="18" charset="0"/>
                        </a:defRPr>
                      </a:lvl2pPr>
                      <a:lvl3pPr marL="381000">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381000" marR="0" lvl="2"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All industries in </a:t>
                      </a:r>
                      <a:r>
                        <a:rPr kumimoji="0" lang="en-US" altLang="en-US"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Jubail</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are located  in a coastal environment</a:t>
                      </a:r>
                    </a:p>
                  </a:txBody>
                  <a:tcPr marL="0" marR="0" marT="0" marB="0"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94015A4E-E9A5-4DDB-9626-62C9C8CD9D7C}"/>
              </a:ext>
            </a:extLst>
          </p:cNvPr>
          <p:cNvSpPr txBox="1"/>
          <p:nvPr/>
        </p:nvSpPr>
        <p:spPr>
          <a:xfrm>
            <a:off x="1219200" y="8343900"/>
            <a:ext cx="16078200" cy="1077218"/>
          </a:xfrm>
          <a:prstGeom prst="rect">
            <a:avLst/>
          </a:prstGeom>
          <a:noFill/>
        </p:spPr>
        <p:txBody>
          <a:bodyPr wrap="square">
            <a:spAutoFit/>
          </a:bodyPr>
          <a:lstStyle/>
          <a:p>
            <a:pPr algn="just">
              <a:lnSpc>
                <a:spcPct val="100000"/>
              </a:lnSpc>
              <a:spcBef>
                <a:spcPct val="50000"/>
              </a:spcBef>
            </a:pPr>
            <a:r>
              <a:rPr lang="en-US" altLang="en-US" sz="3200" b="1" i="1" dirty="0">
                <a:latin typeface="+mj-lt"/>
                <a:cs typeface="Times New Roman" panose="02020603050405020304" pitchFamily="18" charset="0"/>
              </a:rPr>
              <a:t>Jubail Industrial City’s environment meets these criteria and is found to be one of the most aggressive exposure environment in the world for Corrosion.</a:t>
            </a:r>
          </a:p>
        </p:txBody>
      </p:sp>
    </p:spTree>
    <p:extLst>
      <p:ext uri="{BB962C8B-B14F-4D97-AF65-F5344CB8AC3E}">
        <p14:creationId xmlns:p14="http://schemas.microsoft.com/office/powerpoint/2010/main" val="110567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7840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8</a:t>
            </a:fld>
            <a:endParaRPr lang="en-US" sz="2000" dirty="0"/>
          </a:p>
        </p:txBody>
      </p:sp>
      <p:sp>
        <p:nvSpPr>
          <p:cNvPr id="6" name="Subtitle 2">
            <a:extLst>
              <a:ext uri="{FF2B5EF4-FFF2-40B4-BE49-F238E27FC236}">
                <a16:creationId xmlns:a16="http://schemas.microsoft.com/office/drawing/2014/main" id="{30FC7017-E557-4F6D-8E5C-265488FE4275}"/>
              </a:ext>
            </a:extLst>
          </p:cNvPr>
          <p:cNvSpPr txBox="1">
            <a:spLocks/>
          </p:cNvSpPr>
          <p:nvPr/>
        </p:nvSpPr>
        <p:spPr bwMode="auto">
          <a:xfrm>
            <a:off x="850737" y="1856485"/>
            <a:ext cx="17284864" cy="1015663"/>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eaLnBrk="1" hangingPunct="1">
              <a:tabLst>
                <a:tab pos="571486" algn="l"/>
                <a:tab pos="857229" algn="l"/>
              </a:tabLst>
              <a:defRPr/>
            </a:pPr>
            <a:r>
              <a:rPr lang="en-US" sz="3000" b="1" dirty="0">
                <a:latin typeface="+mj-lt"/>
                <a:ea typeface="+mj-ea"/>
              </a:rPr>
              <a:t>    </a:t>
            </a:r>
            <a:r>
              <a:rPr lang="en-US" sz="3000" b="1" u="sng" dirty="0">
                <a:latin typeface="+mj-lt"/>
                <a:ea typeface="+mj-ea"/>
              </a:rPr>
              <a:t>Dossier of Past Achievements at Royal Commission in Jubail Resulting from Implementation of an Effective Corrosion Prevention Program</a:t>
            </a:r>
          </a:p>
        </p:txBody>
      </p:sp>
      <p:cxnSp>
        <p:nvCxnSpPr>
          <p:cNvPr id="29" name="Straight Arrow Connector 28">
            <a:extLst>
              <a:ext uri="{FF2B5EF4-FFF2-40B4-BE49-F238E27FC236}">
                <a16:creationId xmlns:a16="http://schemas.microsoft.com/office/drawing/2014/main" id="{2AE64FBB-5B8A-4236-9417-29A2C015B14D}"/>
              </a:ext>
            </a:extLst>
          </p:cNvPr>
          <p:cNvCxnSpPr>
            <a:cxnSpLocks/>
            <a:stCxn id="46" idx="6"/>
            <a:endCxn id="48" idx="2"/>
          </p:cNvCxnSpPr>
          <p:nvPr/>
        </p:nvCxnSpPr>
        <p:spPr>
          <a:xfrm>
            <a:off x="5373685" y="5174910"/>
            <a:ext cx="1939935" cy="212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B868A88-5FA5-472C-B655-DE20AF652394}"/>
              </a:ext>
            </a:extLst>
          </p:cNvPr>
          <p:cNvCxnSpPr>
            <a:cxnSpLocks/>
          </p:cNvCxnSpPr>
          <p:nvPr/>
        </p:nvCxnSpPr>
        <p:spPr>
          <a:xfrm>
            <a:off x="9906001" y="5167438"/>
            <a:ext cx="2057255" cy="181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117196-FE40-470E-BDF3-3E872FEE3305}"/>
              </a:ext>
            </a:extLst>
          </p:cNvPr>
          <p:cNvCxnSpPr>
            <a:cxnSpLocks/>
          </p:cNvCxnSpPr>
          <p:nvPr/>
        </p:nvCxnSpPr>
        <p:spPr>
          <a:xfrm>
            <a:off x="3962400" y="5799668"/>
            <a:ext cx="0" cy="22187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42ADEDF-2FA1-4DEA-9459-28CB2E4118F3}"/>
              </a:ext>
            </a:extLst>
          </p:cNvPr>
          <p:cNvCxnSpPr>
            <a:cxnSpLocks/>
          </p:cNvCxnSpPr>
          <p:nvPr/>
        </p:nvCxnSpPr>
        <p:spPr>
          <a:xfrm>
            <a:off x="8534400" y="5825069"/>
            <a:ext cx="0" cy="22268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6297682-1C98-49B8-929D-DB7D15E2F718}"/>
              </a:ext>
            </a:extLst>
          </p:cNvPr>
          <p:cNvCxnSpPr>
            <a:cxnSpLocks/>
          </p:cNvCxnSpPr>
          <p:nvPr/>
        </p:nvCxnSpPr>
        <p:spPr>
          <a:xfrm>
            <a:off x="13182601" y="5786965"/>
            <a:ext cx="34636" cy="2192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9C896FE-C847-4766-BAE6-688918E81D86}"/>
              </a:ext>
            </a:extLst>
          </p:cNvPr>
          <p:cNvSpPr txBox="1"/>
          <p:nvPr/>
        </p:nvSpPr>
        <p:spPr>
          <a:xfrm>
            <a:off x="850737" y="3162301"/>
            <a:ext cx="16078200" cy="954107"/>
          </a:xfrm>
          <a:prstGeom prst="rect">
            <a:avLst/>
          </a:prstGeom>
          <a:noFill/>
        </p:spPr>
        <p:txBody>
          <a:bodyPr wrap="square">
            <a:spAutoFit/>
          </a:bodyPr>
          <a:lstStyle/>
          <a:p>
            <a:pPr algn="just" eaLnBrk="1" hangingPunct="1">
              <a:lnSpc>
                <a:spcPct val="100000"/>
              </a:lnSpc>
              <a:spcBef>
                <a:spcPct val="0"/>
              </a:spcBef>
              <a:buFontTx/>
              <a:buNone/>
            </a:pPr>
            <a:r>
              <a:rPr lang="en-US" altLang="en-US" sz="2800" dirty="0">
                <a:latin typeface="+mj-lt"/>
              </a:rPr>
              <a:t>Effective and detailed Corrosion Prevention Program that includes work from </a:t>
            </a:r>
            <a:r>
              <a:rPr lang="en-US" altLang="en-US" sz="2800" b="1" u="sng" dirty="0">
                <a:latin typeface="+mj-lt"/>
              </a:rPr>
              <a:t>Research to Construction</a:t>
            </a:r>
            <a:r>
              <a:rPr lang="en-US" altLang="en-US" sz="2800" dirty="0">
                <a:latin typeface="+mj-lt"/>
              </a:rPr>
              <a:t> for over 40 years at Royal Commission has many achievements  </a:t>
            </a:r>
          </a:p>
        </p:txBody>
      </p:sp>
      <p:sp>
        <p:nvSpPr>
          <p:cNvPr id="37" name="Rectangle: Rounded Corners 36">
            <a:extLst>
              <a:ext uri="{FF2B5EF4-FFF2-40B4-BE49-F238E27FC236}">
                <a16:creationId xmlns:a16="http://schemas.microsoft.com/office/drawing/2014/main" id="{42ADDF47-A3B8-41FE-A1D4-B5360F6692D5}"/>
              </a:ext>
            </a:extLst>
          </p:cNvPr>
          <p:cNvSpPr/>
          <p:nvPr/>
        </p:nvSpPr>
        <p:spPr>
          <a:xfrm>
            <a:off x="2276626" y="8052247"/>
            <a:ext cx="3590775" cy="89535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0DF683C-387D-4A02-82B5-150D0BE15C0C}"/>
              </a:ext>
            </a:extLst>
          </p:cNvPr>
          <p:cNvSpPr txBox="1"/>
          <p:nvPr/>
        </p:nvSpPr>
        <p:spPr>
          <a:xfrm>
            <a:off x="2571128" y="8191501"/>
            <a:ext cx="3115297" cy="523220"/>
          </a:xfrm>
          <a:prstGeom prst="rect">
            <a:avLst/>
          </a:prstGeom>
          <a:noFill/>
        </p:spPr>
        <p:txBody>
          <a:bodyPr wrap="square" rtlCol="0">
            <a:spAutoFit/>
          </a:bodyPr>
          <a:lstStyle/>
          <a:p>
            <a:r>
              <a:rPr lang="en-US" sz="2800" dirty="0"/>
              <a:t>Research Contracts</a:t>
            </a:r>
          </a:p>
        </p:txBody>
      </p:sp>
      <p:sp>
        <p:nvSpPr>
          <p:cNvPr id="39" name="Rectangle: Rounded Corners 38">
            <a:extLst>
              <a:ext uri="{FF2B5EF4-FFF2-40B4-BE49-F238E27FC236}">
                <a16:creationId xmlns:a16="http://schemas.microsoft.com/office/drawing/2014/main" id="{28C95741-3C3E-4A98-85A0-B22FB789A1BF}"/>
              </a:ext>
            </a:extLst>
          </p:cNvPr>
          <p:cNvSpPr/>
          <p:nvPr/>
        </p:nvSpPr>
        <p:spPr>
          <a:xfrm>
            <a:off x="6711661" y="8051931"/>
            <a:ext cx="3880140" cy="89535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97AE347C-8238-4847-9595-D2CABC11FDB1}"/>
              </a:ext>
            </a:extLst>
          </p:cNvPr>
          <p:cNvSpPr txBox="1"/>
          <p:nvPr/>
        </p:nvSpPr>
        <p:spPr>
          <a:xfrm>
            <a:off x="6661125" y="8052249"/>
            <a:ext cx="3625875" cy="954107"/>
          </a:xfrm>
          <a:prstGeom prst="rect">
            <a:avLst/>
          </a:prstGeom>
          <a:noFill/>
        </p:spPr>
        <p:txBody>
          <a:bodyPr wrap="square" rtlCol="0">
            <a:spAutoFit/>
          </a:bodyPr>
          <a:lstStyle/>
          <a:p>
            <a:pPr algn="ctr"/>
            <a:r>
              <a:rPr lang="en-US" sz="2800" dirty="0"/>
              <a:t>Corrosion Consultation Contracts</a:t>
            </a:r>
          </a:p>
        </p:txBody>
      </p:sp>
      <p:sp>
        <p:nvSpPr>
          <p:cNvPr id="42" name="Rectangle: Rounded Corners 41">
            <a:extLst>
              <a:ext uri="{FF2B5EF4-FFF2-40B4-BE49-F238E27FC236}">
                <a16:creationId xmlns:a16="http://schemas.microsoft.com/office/drawing/2014/main" id="{E0932379-2D29-4A91-8F46-93BA7F2FE2FB}"/>
              </a:ext>
            </a:extLst>
          </p:cNvPr>
          <p:cNvSpPr/>
          <p:nvPr/>
        </p:nvSpPr>
        <p:spPr>
          <a:xfrm>
            <a:off x="11536746" y="8018375"/>
            <a:ext cx="3703257" cy="9517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9C72C69E-800C-48F5-A6CC-DF7D39020A85}"/>
              </a:ext>
            </a:extLst>
          </p:cNvPr>
          <p:cNvSpPr txBox="1"/>
          <p:nvPr/>
        </p:nvSpPr>
        <p:spPr>
          <a:xfrm>
            <a:off x="11459846" y="8053114"/>
            <a:ext cx="3475356" cy="954107"/>
          </a:xfrm>
          <a:prstGeom prst="rect">
            <a:avLst/>
          </a:prstGeom>
          <a:noFill/>
        </p:spPr>
        <p:txBody>
          <a:bodyPr wrap="square" rtlCol="0">
            <a:spAutoFit/>
          </a:bodyPr>
          <a:lstStyle/>
          <a:p>
            <a:pPr algn="ctr"/>
            <a:r>
              <a:rPr lang="en-US" sz="2600" dirty="0"/>
              <a:t>Corrosion</a:t>
            </a:r>
            <a:r>
              <a:rPr lang="en-US" sz="2800" dirty="0"/>
              <a:t> </a:t>
            </a:r>
            <a:r>
              <a:rPr lang="en-US" sz="2800" dirty="0" smtClean="0"/>
              <a:t>Repair </a:t>
            </a:r>
            <a:r>
              <a:rPr lang="en-US" sz="2800" dirty="0"/>
              <a:t>Contracts</a:t>
            </a:r>
          </a:p>
        </p:txBody>
      </p:sp>
      <p:sp>
        <p:nvSpPr>
          <p:cNvPr id="46" name="Oval 45">
            <a:extLst>
              <a:ext uri="{FF2B5EF4-FFF2-40B4-BE49-F238E27FC236}">
                <a16:creationId xmlns:a16="http://schemas.microsoft.com/office/drawing/2014/main" id="{A5361930-B818-4820-94C9-1A8A487E16DB}"/>
              </a:ext>
            </a:extLst>
          </p:cNvPr>
          <p:cNvSpPr/>
          <p:nvPr/>
        </p:nvSpPr>
        <p:spPr>
          <a:xfrm>
            <a:off x="2806705" y="4493517"/>
            <a:ext cx="2566983" cy="13627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510A892-CE8D-4232-89EE-43632C123AD8}"/>
              </a:ext>
            </a:extLst>
          </p:cNvPr>
          <p:cNvSpPr txBox="1"/>
          <p:nvPr/>
        </p:nvSpPr>
        <p:spPr>
          <a:xfrm>
            <a:off x="3224209" y="4914903"/>
            <a:ext cx="2024067" cy="584775"/>
          </a:xfrm>
          <a:prstGeom prst="rect">
            <a:avLst/>
          </a:prstGeom>
          <a:noFill/>
        </p:spPr>
        <p:txBody>
          <a:bodyPr wrap="square" rtlCol="0">
            <a:spAutoFit/>
          </a:bodyPr>
          <a:lstStyle/>
          <a:p>
            <a:r>
              <a:rPr lang="en-US" sz="3200" dirty="0"/>
              <a:t>Research</a:t>
            </a:r>
          </a:p>
        </p:txBody>
      </p:sp>
      <p:sp>
        <p:nvSpPr>
          <p:cNvPr id="48" name="Oval 47">
            <a:extLst>
              <a:ext uri="{FF2B5EF4-FFF2-40B4-BE49-F238E27FC236}">
                <a16:creationId xmlns:a16="http://schemas.microsoft.com/office/drawing/2014/main" id="{1DD2E090-94E2-461F-99B6-F40091CB9F42}"/>
              </a:ext>
            </a:extLst>
          </p:cNvPr>
          <p:cNvSpPr/>
          <p:nvPr/>
        </p:nvSpPr>
        <p:spPr>
          <a:xfrm>
            <a:off x="7313622" y="4514811"/>
            <a:ext cx="2566983" cy="13627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1BC3E44-96D1-487C-A06D-D70607F151C9}"/>
              </a:ext>
            </a:extLst>
          </p:cNvPr>
          <p:cNvSpPr txBox="1"/>
          <p:nvPr/>
        </p:nvSpPr>
        <p:spPr>
          <a:xfrm>
            <a:off x="7554915" y="4914903"/>
            <a:ext cx="2441575" cy="584775"/>
          </a:xfrm>
          <a:prstGeom prst="rect">
            <a:avLst/>
          </a:prstGeom>
          <a:noFill/>
        </p:spPr>
        <p:txBody>
          <a:bodyPr wrap="square" rtlCol="0">
            <a:spAutoFit/>
          </a:bodyPr>
          <a:lstStyle/>
          <a:p>
            <a:r>
              <a:rPr lang="en-US" sz="3200" dirty="0"/>
              <a:t>Engineering</a:t>
            </a:r>
          </a:p>
        </p:txBody>
      </p:sp>
      <p:sp>
        <p:nvSpPr>
          <p:cNvPr id="50" name="Oval 49">
            <a:extLst>
              <a:ext uri="{FF2B5EF4-FFF2-40B4-BE49-F238E27FC236}">
                <a16:creationId xmlns:a16="http://schemas.microsoft.com/office/drawing/2014/main" id="{62F9CA41-6B7B-4F5F-A1B0-0575773C2BF0}"/>
              </a:ext>
            </a:extLst>
          </p:cNvPr>
          <p:cNvSpPr/>
          <p:nvPr/>
        </p:nvSpPr>
        <p:spPr>
          <a:xfrm>
            <a:off x="11964847" y="4514811"/>
            <a:ext cx="2566983" cy="127661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120CC7AC-63B6-48C2-BA44-E2DC5149C59F}"/>
              </a:ext>
            </a:extLst>
          </p:cNvPr>
          <p:cNvSpPr txBox="1"/>
          <p:nvPr/>
        </p:nvSpPr>
        <p:spPr>
          <a:xfrm>
            <a:off x="12091843" y="4838703"/>
            <a:ext cx="2441575" cy="584775"/>
          </a:xfrm>
          <a:prstGeom prst="rect">
            <a:avLst/>
          </a:prstGeom>
          <a:noFill/>
        </p:spPr>
        <p:txBody>
          <a:bodyPr wrap="square" rtlCol="0">
            <a:spAutoFit/>
          </a:bodyPr>
          <a:lstStyle/>
          <a:p>
            <a:r>
              <a:rPr lang="en-US" sz="3200" dirty="0"/>
              <a:t>Construction</a:t>
            </a:r>
          </a:p>
        </p:txBody>
      </p:sp>
    </p:spTree>
    <p:extLst>
      <p:ext uri="{BB962C8B-B14F-4D97-AF65-F5344CB8AC3E}">
        <p14:creationId xmlns:p14="http://schemas.microsoft.com/office/powerpoint/2010/main" val="343623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8"/>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27073" y="114300"/>
            <a:ext cx="2108528" cy="914400"/>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6">
            <a:extLst>
              <a:ext uri="{FF2B5EF4-FFF2-40B4-BE49-F238E27FC236}">
                <a16:creationId xmlns:a16="http://schemas.microsoft.com/office/drawing/2014/main" id="{24AAA36F-8467-45E0-B32A-1D49FA25BD55}"/>
              </a:ext>
            </a:extLst>
          </p:cNvPr>
          <p:cNvSpPr txBox="1"/>
          <p:nvPr/>
        </p:nvSpPr>
        <p:spPr>
          <a:xfrm>
            <a:off x="3642779" y="784080"/>
            <a:ext cx="11002444" cy="625620"/>
          </a:xfrm>
          <a:prstGeom prst="rect">
            <a:avLst/>
          </a:prstGeom>
        </p:spPr>
        <p:txBody>
          <a:bodyPr wrap="square" lIns="0" tIns="0" rIns="0" bIns="0" rtlCol="0" anchor="t">
            <a:spAutoFit/>
          </a:bodyPr>
          <a:lstStyle/>
          <a:p>
            <a:pPr>
              <a:lnSpc>
                <a:spcPts val="5076"/>
              </a:lnSpc>
            </a:pPr>
            <a:r>
              <a:rPr lang="en-US" sz="4000" b="1" u="sng" dirty="0">
                <a:latin typeface="Calibri" panose="020F0502020204030204" pitchFamily="34" charset="0"/>
                <a:ea typeface="Times New Roman" panose="02020603050405020304" pitchFamily="18" charset="0"/>
              </a:rPr>
              <a:t>Corrosion Prevention and Protection of Civil Assets</a:t>
            </a:r>
            <a:endParaRPr lang="en-US" sz="4000" b="1" u="sng" spc="287" dirty="0">
              <a:solidFill>
                <a:srgbClr val="0C3E5B"/>
              </a:solidFill>
              <a:latin typeface="Codec Pro ExtraBold"/>
            </a:endParaRPr>
          </a:p>
        </p:txBody>
      </p:sp>
      <p:sp>
        <p:nvSpPr>
          <p:cNvPr id="10" name="Slide Number Placeholder 9">
            <a:extLst>
              <a:ext uri="{FF2B5EF4-FFF2-40B4-BE49-F238E27FC236}">
                <a16:creationId xmlns:a16="http://schemas.microsoft.com/office/drawing/2014/main" id="{C7CD9C60-5F4E-42E6-BC9B-EAFB22ABBB6A}"/>
              </a:ext>
            </a:extLst>
          </p:cNvPr>
          <p:cNvSpPr>
            <a:spLocks noGrp="1"/>
          </p:cNvSpPr>
          <p:nvPr>
            <p:ph type="sldNum" sz="quarter" idx="12"/>
          </p:nvPr>
        </p:nvSpPr>
        <p:spPr>
          <a:xfrm>
            <a:off x="15773400" y="9639303"/>
            <a:ext cx="2133600" cy="365125"/>
          </a:xfrm>
        </p:spPr>
        <p:txBody>
          <a:bodyPr/>
          <a:lstStyle/>
          <a:p>
            <a:fld id="{B6F15528-21DE-4FAA-801E-634DDDAF4B2B}" type="slidenum">
              <a:rPr lang="en-US" sz="2000"/>
              <a:pPr/>
              <a:t>9</a:t>
            </a:fld>
            <a:endParaRPr lang="en-US" sz="2000" dirty="0"/>
          </a:p>
        </p:txBody>
      </p:sp>
      <p:sp>
        <p:nvSpPr>
          <p:cNvPr id="6" name="Subtitle 2">
            <a:extLst>
              <a:ext uri="{FF2B5EF4-FFF2-40B4-BE49-F238E27FC236}">
                <a16:creationId xmlns:a16="http://schemas.microsoft.com/office/drawing/2014/main" id="{30FC7017-E557-4F6D-8E5C-265488FE4275}"/>
              </a:ext>
            </a:extLst>
          </p:cNvPr>
          <p:cNvSpPr txBox="1">
            <a:spLocks/>
          </p:cNvSpPr>
          <p:nvPr/>
        </p:nvSpPr>
        <p:spPr bwMode="auto">
          <a:xfrm>
            <a:off x="850737" y="1790700"/>
            <a:ext cx="17284864" cy="1077218"/>
          </a:xfrm>
          <a:prstGeom prst="rect">
            <a:avLst/>
          </a:prstGeom>
          <a:noFill/>
          <a:ln>
            <a:noFill/>
          </a:ln>
        </p:spPr>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ambria" pitchFamily="18" charset="0"/>
                <a:cs typeface="Arial" pitchFamily="34" charset="0"/>
              </a:defRPr>
            </a:lvl9pPr>
          </a:lstStyle>
          <a:p>
            <a:pPr marL="342891" lvl="2" indent="-342891" algn="ctr" eaLnBrk="1" hangingPunct="1">
              <a:tabLst>
                <a:tab pos="571486" algn="l"/>
                <a:tab pos="857229" algn="l"/>
              </a:tabLst>
              <a:defRPr/>
            </a:pPr>
            <a:r>
              <a:rPr lang="en-US" sz="3200" b="1" u="sng" dirty="0">
                <a:latin typeface="+mj-lt"/>
                <a:ea typeface="+mj-ea"/>
              </a:rPr>
              <a:t>Dossier of Past Achievements at Royal Commission in Jubail Resulting from Implementation of an Effective Corrosion Control Program</a:t>
            </a:r>
          </a:p>
        </p:txBody>
      </p:sp>
      <p:sp>
        <p:nvSpPr>
          <p:cNvPr id="25" name="TextBox 24">
            <a:extLst>
              <a:ext uri="{FF2B5EF4-FFF2-40B4-BE49-F238E27FC236}">
                <a16:creationId xmlns:a16="http://schemas.microsoft.com/office/drawing/2014/main" id="{FD367CA8-2444-4134-B603-E442E66AA980}"/>
              </a:ext>
            </a:extLst>
          </p:cNvPr>
          <p:cNvSpPr txBox="1"/>
          <p:nvPr/>
        </p:nvSpPr>
        <p:spPr>
          <a:xfrm>
            <a:off x="1676401" y="3173016"/>
            <a:ext cx="16078201" cy="954107"/>
          </a:xfrm>
          <a:prstGeom prst="rect">
            <a:avLst/>
          </a:prstGeom>
          <a:noFill/>
          <a:ln>
            <a:noFill/>
          </a:ln>
        </p:spPr>
        <p:txBody>
          <a:bodyPr wrap="square">
            <a:spAutoFit/>
          </a:bodyPr>
          <a:lstStyle/>
          <a:p>
            <a:pPr>
              <a:defRPr/>
            </a:pPr>
            <a:r>
              <a:rPr lang="en-US" sz="2800" b="1" u="sng" dirty="0">
                <a:latin typeface="+mj-lt"/>
              </a:rPr>
              <a:t>Research Achievements</a:t>
            </a:r>
            <a:r>
              <a:rPr lang="en-US" sz="2800" dirty="0">
                <a:latin typeface="+mj-lt"/>
              </a:rPr>
              <a:t>: The following below RC Specs were updated (Pictures to follow)</a:t>
            </a:r>
          </a:p>
          <a:p>
            <a:pPr eaLnBrk="1" hangingPunct="1">
              <a:defRPr/>
            </a:pPr>
            <a:endParaRPr lang="en-US" sz="2800" dirty="0">
              <a:latin typeface="+mj-lt"/>
            </a:endParaRPr>
          </a:p>
        </p:txBody>
      </p:sp>
      <p:graphicFrame>
        <p:nvGraphicFramePr>
          <p:cNvPr id="4" name="Table 4">
            <a:extLst>
              <a:ext uri="{FF2B5EF4-FFF2-40B4-BE49-F238E27FC236}">
                <a16:creationId xmlns:a16="http://schemas.microsoft.com/office/drawing/2014/main" id="{87AB72C7-BC5F-4595-B256-23D714C19F72}"/>
              </a:ext>
            </a:extLst>
          </p:cNvPr>
          <p:cNvGraphicFramePr>
            <a:graphicFrameLocks noGrp="1" noChangeAspect="1"/>
          </p:cNvGraphicFramePr>
          <p:nvPr>
            <p:extLst>
              <p:ext uri="{D42A27DB-BD31-4B8C-83A1-F6EECF244321}">
                <p14:modId xmlns:p14="http://schemas.microsoft.com/office/powerpoint/2010/main" val="345199570"/>
              </p:ext>
            </p:extLst>
          </p:nvPr>
        </p:nvGraphicFramePr>
        <p:xfrm>
          <a:off x="1676397" y="4168140"/>
          <a:ext cx="15621004" cy="4693920"/>
        </p:xfrm>
        <a:graphic>
          <a:graphicData uri="http://schemas.openxmlformats.org/drawingml/2006/table">
            <a:tbl>
              <a:tblPr>
                <a:tableStyleId>{5C22544A-7EE6-4342-B048-85BDC9FD1C3A}</a:tableStyleId>
              </a:tblPr>
              <a:tblGrid>
                <a:gridCol w="7810502">
                  <a:extLst>
                    <a:ext uri="{9D8B030D-6E8A-4147-A177-3AD203B41FA5}">
                      <a16:colId xmlns:a16="http://schemas.microsoft.com/office/drawing/2014/main" val="1835792856"/>
                    </a:ext>
                  </a:extLst>
                </a:gridCol>
                <a:gridCol w="7810502">
                  <a:extLst>
                    <a:ext uri="{9D8B030D-6E8A-4147-A177-3AD203B41FA5}">
                      <a16:colId xmlns:a16="http://schemas.microsoft.com/office/drawing/2014/main" val="1443855095"/>
                    </a:ext>
                  </a:extLst>
                </a:gridCol>
              </a:tblGrid>
              <a:tr h="0">
                <a:tc>
                  <a:txBody>
                    <a:bodyPr/>
                    <a:lstStyle/>
                    <a:p>
                      <a:pPr algn="ctr"/>
                      <a:r>
                        <a:rPr lang="en-US" altLang="en-US" sz="2800" b="0" kern="1200" dirty="0">
                          <a:solidFill>
                            <a:schemeClr val="tx1"/>
                          </a:solidFill>
                          <a:latin typeface="+mn-lt"/>
                          <a:ea typeface="+mn-ea"/>
                          <a:cs typeface="+mn-cs"/>
                        </a:rPr>
                        <a:t>“Underground Piping Materials”</a:t>
                      </a:r>
                      <a:endParaRPr lang="en-US" sz="2800" b="0" kern="1200" dirty="0">
                        <a:solidFill>
                          <a:schemeClr val="tx1"/>
                        </a:solidFill>
                        <a:latin typeface="+mn-lt"/>
                        <a:ea typeface="+mn-ea"/>
                        <a:cs typeface="+mn-cs"/>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kern="1200" dirty="0">
                          <a:solidFill>
                            <a:schemeClr val="tx1"/>
                          </a:solidFill>
                          <a:latin typeface="+mn-lt"/>
                          <a:ea typeface="+mn-ea"/>
                          <a:cs typeface="+mn-cs"/>
                        </a:rPr>
                        <a:t> “Paints”</a:t>
                      </a:r>
                    </a:p>
                    <a:p>
                      <a:pPr algn="ctr"/>
                      <a:endParaRPr lang="en-US" sz="2800" b="0" dirty="0">
                        <a:solidFill>
                          <a:schemeClr val="tx1"/>
                        </a:solidFill>
                      </a:endParaRP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4280997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kern="1200" dirty="0">
                          <a:solidFill>
                            <a:schemeClr val="tx1"/>
                          </a:solidFill>
                          <a:latin typeface="+mn-lt"/>
                          <a:ea typeface="+mn-ea"/>
                          <a:cs typeface="+mn-cs"/>
                        </a:rPr>
                        <a:t> “FRP Pipes”</a:t>
                      </a:r>
                    </a:p>
                    <a:p>
                      <a:pPr algn="ct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kern="1200" dirty="0">
                          <a:solidFill>
                            <a:schemeClr val="tx1"/>
                          </a:solidFill>
                          <a:latin typeface="+mn-lt"/>
                          <a:ea typeface="+mn-ea"/>
                          <a:cs typeface="+mn-cs"/>
                        </a:rPr>
                        <a:t>“High Performance Coatings”</a:t>
                      </a:r>
                    </a:p>
                    <a:p>
                      <a:pPr algn="ct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5085284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kern="1200" dirty="0">
                          <a:solidFill>
                            <a:schemeClr val="tx1"/>
                          </a:solidFill>
                          <a:latin typeface="+mn-lt"/>
                          <a:ea typeface="+mn-ea"/>
                          <a:cs typeface="+mn-cs"/>
                        </a:rPr>
                        <a:t>“Reinforcement for Concrete”</a:t>
                      </a:r>
                    </a:p>
                    <a:p>
                      <a:pPr algn="ct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kern="1200" dirty="0">
                          <a:solidFill>
                            <a:schemeClr val="tx1"/>
                          </a:solidFill>
                          <a:latin typeface="+mn-lt"/>
                          <a:ea typeface="+mn-ea"/>
                          <a:cs typeface="+mn-cs"/>
                        </a:rPr>
                        <a:t>“ICCP of Submerged and Buried  U/G Metallic Structures”</a:t>
                      </a:r>
                    </a:p>
                    <a:p>
                      <a:pPr algn="ct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53823669"/>
                  </a:ext>
                </a:extLst>
              </a:tr>
              <a:tr h="0">
                <a:tc>
                  <a:txBody>
                    <a:bodyPr/>
                    <a:lstStyle/>
                    <a:p>
                      <a:pPr algn="ctr"/>
                      <a:r>
                        <a:rPr lang="en-US" altLang="en-US" sz="2800" b="0" kern="1200" dirty="0">
                          <a:solidFill>
                            <a:schemeClr val="tx1"/>
                          </a:solidFill>
                          <a:latin typeface="+mn-lt"/>
                          <a:ea typeface="+mn-ea"/>
                          <a:cs typeface="+mn-cs"/>
                        </a:rPr>
                        <a:t>“Portland Cement” </a:t>
                      </a: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indent="0" algn="ctr">
                        <a:spcBef>
                          <a:spcPct val="50000"/>
                        </a:spcBef>
                        <a:buClr>
                          <a:schemeClr val="tx1"/>
                        </a:buClr>
                        <a:buSzPct val="56000"/>
                        <a:buFont typeface="Courier New" panose="02070309020205020404" pitchFamily="49" charset="0"/>
                        <a:buNone/>
                        <a:defRPr/>
                      </a:pPr>
                      <a:r>
                        <a:rPr lang="en-US" altLang="en-US" sz="2800" b="0" kern="1200" dirty="0">
                          <a:solidFill>
                            <a:schemeClr val="tx1"/>
                          </a:solidFill>
                          <a:latin typeface="+mn-lt"/>
                          <a:ea typeface="+mn-ea"/>
                          <a:cs typeface="+mn-cs"/>
                        </a:rPr>
                        <a:t> “SACP of Submerged and Buried  U/G Metallic Structures”</a:t>
                      </a: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76951219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kern="1200" dirty="0">
                          <a:solidFill>
                            <a:schemeClr val="tx1"/>
                          </a:solidFill>
                          <a:latin typeface="+mn-lt"/>
                          <a:ea typeface="+mn-ea"/>
                          <a:cs typeface="+mn-cs"/>
                        </a:rPr>
                        <a:t>“Structural Concrete”</a:t>
                      </a:r>
                    </a:p>
                    <a:p>
                      <a:pPr algn="ct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kern="1200" dirty="0">
                          <a:solidFill>
                            <a:schemeClr val="tx1"/>
                          </a:solidFill>
                          <a:latin typeface="+mn-lt"/>
                          <a:ea typeface="+mn-ea"/>
                          <a:cs typeface="+mn-cs"/>
                        </a:rPr>
                        <a:t>“Sheet Waterproofing”</a:t>
                      </a:r>
                    </a:p>
                    <a:p>
                      <a:pPr algn="ctr"/>
                      <a:endParaRPr lang="en-US" sz="2800" b="0" dirty="0">
                        <a:solidFill>
                          <a:schemeClr val="tx1"/>
                        </a:solidFill>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82606072"/>
                  </a:ext>
                </a:extLst>
              </a:tr>
            </a:tbl>
          </a:graphicData>
        </a:graphic>
      </p:graphicFrame>
    </p:spTree>
    <p:extLst>
      <p:ext uri="{BB962C8B-B14F-4D97-AF65-F5344CB8AC3E}">
        <p14:creationId xmlns:p14="http://schemas.microsoft.com/office/powerpoint/2010/main" val="254140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1764</Words>
  <Application>Microsoft Office PowerPoint</Application>
  <PresentationFormat>Custom</PresentationFormat>
  <Paragraphs>259</Paragraphs>
  <Slides>33</Slides>
  <Notes>0</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50" baseType="lpstr">
      <vt:lpstr>Tabarra Sans Heavy</vt:lpstr>
      <vt:lpstr>Times New Roman</vt:lpstr>
      <vt:lpstr>Calibri Light</vt:lpstr>
      <vt:lpstr>Arial</vt:lpstr>
      <vt:lpstr>Tabarra Sans</vt:lpstr>
      <vt:lpstr>Wingdings</vt:lpstr>
      <vt:lpstr>Calibri</vt:lpstr>
      <vt:lpstr>Codec Pro ExtraBold</vt:lpstr>
      <vt:lpstr>Glacial Indifference Bold</vt:lpstr>
      <vt:lpstr>Canva Sans Bold</vt:lpstr>
      <vt:lpstr>Symbol</vt:lpstr>
      <vt:lpstr>Courier New</vt:lpstr>
      <vt:lpstr>Canva Sans</vt:lpstr>
      <vt:lpstr>Office Theme</vt:lpstr>
      <vt:lpstr>Custom Design</vt:lpstr>
      <vt:lpstr>Chart</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Mohammed Yaqoub Azhar</dc:creator>
  <cp:lastModifiedBy>Otaibi, Turki Misfer</cp:lastModifiedBy>
  <cp:revision>181</cp:revision>
  <dcterms:created xsi:type="dcterms:W3CDTF">2006-08-16T00:00:00Z</dcterms:created>
  <dcterms:modified xsi:type="dcterms:W3CDTF">2024-08-20T04:49:17Z</dcterms:modified>
  <dc:identifier>DAGG3nLRPf8</dc:identifier>
</cp:coreProperties>
</file>