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4"/>
  </p:notesMasterIdLst>
  <p:sldIdLst>
    <p:sldId id="256" r:id="rId5"/>
    <p:sldId id="263" r:id="rId6"/>
    <p:sldId id="459" r:id="rId7"/>
    <p:sldId id="264" r:id="rId8"/>
    <p:sldId id="437" r:id="rId9"/>
    <p:sldId id="446" r:id="rId10"/>
    <p:sldId id="438" r:id="rId11"/>
    <p:sldId id="448" r:id="rId12"/>
    <p:sldId id="458" r:id="rId13"/>
    <p:sldId id="455" r:id="rId14"/>
    <p:sldId id="454" r:id="rId15"/>
    <p:sldId id="430" r:id="rId16"/>
    <p:sldId id="447" r:id="rId17"/>
    <p:sldId id="441" r:id="rId18"/>
    <p:sldId id="440" r:id="rId19"/>
    <p:sldId id="460" r:id="rId20"/>
    <p:sldId id="442" r:id="rId21"/>
    <p:sldId id="445" r:id="rId22"/>
    <p:sldId id="461" r:id="rId23"/>
    <p:sldId id="462" r:id="rId24"/>
    <p:sldId id="449" r:id="rId25"/>
    <p:sldId id="450" r:id="rId26"/>
    <p:sldId id="465" r:id="rId27"/>
    <p:sldId id="451" r:id="rId28"/>
    <p:sldId id="420" r:id="rId29"/>
    <p:sldId id="464" r:id="rId30"/>
    <p:sldId id="452" r:id="rId31"/>
    <p:sldId id="453" r:id="rId32"/>
    <p:sldId id="258" r:id="rId33"/>
  </p:sldIdLst>
  <p:sldSz cx="18288000" cy="10287000"/>
  <p:notesSz cx="6858000" cy="9144000"/>
  <p:embeddedFontLst>
    <p:embeddedFont>
      <p:font typeface="Aptos Serif" panose="02020604070405020304" pitchFamily="18" charset="0"/>
      <p:regular r:id="rId35"/>
      <p:bold r:id="rId36"/>
      <p:italic r:id="rId37"/>
      <p:boldItalic r:id="rId38"/>
    </p:embeddedFont>
    <p:embeddedFont>
      <p:font typeface="Arial Black" panose="020B0A04020102020204" pitchFamily="34" charset="0"/>
      <p:bold r:id="rId39"/>
    </p:embeddedFont>
    <p:embeddedFont>
      <p:font typeface="Baskerville Old Face" panose="02020602080505020303" pitchFamily="18" charset="0"/>
      <p:regular r:id="rId40"/>
    </p:embeddedFont>
    <p:embeddedFont>
      <p:font typeface="Calisto MT" panose="02040603050505030304" pitchFamily="18" charset="0"/>
      <p:regular r:id="rId41"/>
      <p:bold r:id="rId42"/>
      <p:italic r:id="rId43"/>
      <p:boldItalic r:id="rId44"/>
    </p:embeddedFont>
    <p:embeddedFont>
      <p:font typeface="Cambria Math" panose="02040503050406030204" pitchFamily="18" charset="0"/>
      <p:regular r:id="rId45"/>
    </p:embeddedFont>
    <p:embeddedFont>
      <p:font typeface="Canva Sans Bold" panose="020B0604020202020204" charset="0"/>
      <p:regular r:id="rId46"/>
    </p:embeddedFont>
    <p:embeddedFont>
      <p:font typeface="Codec Pro ExtraBold" panose="020B0604020202020204" charset="0"/>
      <p:regular r:id="rId47"/>
    </p:embeddedFont>
    <p:embeddedFont>
      <p:font typeface="Glacial Indifference Bold" panose="020B0604020202020204" charset="0"/>
      <p:regular r:id="rId48"/>
    </p:embeddedFont>
    <p:embeddedFont>
      <p:font typeface="Sitka Display" pitchFamily="2" charset="0"/>
      <p:regular r:id="rId49"/>
      <p:bold r:id="rId50"/>
      <p:italic r:id="rId51"/>
      <p:boldItalic r:id="rId52"/>
    </p:embeddedFont>
    <p:embeddedFont>
      <p:font typeface="Tabarra Sans" panose="020B0604020202020204" charset="0"/>
      <p:regular r:id="rId53"/>
    </p:embeddedFont>
    <p:embeddedFont>
      <p:font typeface="Tabarra Sans Heavy" panose="020B0604020202020204" charset="0"/>
      <p:regular r:id="rId54"/>
    </p:embeddedFont>
    <p:embeddedFont>
      <p:font typeface="Trebuchet MS" panose="020B0603020202020204" pitchFamily="34" charset="0"/>
      <p:regular r:id="rId55"/>
      <p:bold r:id="rId56"/>
      <p:italic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3E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5033" autoAdjust="0"/>
  </p:normalViewPr>
  <p:slideViewPr>
    <p:cSldViewPr>
      <p:cViewPr varScale="1">
        <p:scale>
          <a:sx n="39" d="100"/>
          <a:sy n="39" d="100"/>
        </p:scale>
        <p:origin x="94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8" Type="http://schemas.openxmlformats.org/officeDocument/2006/relationships/slide" Target="slides/slide4.xml"/><Relationship Id="rId51"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71EB25-142A-F245-B012-6104F0FD8957}" type="doc">
      <dgm:prSet loTypeId="urn:microsoft.com/office/officeart/2008/layout/RadialCluster" loCatId="cycle" qsTypeId="urn:microsoft.com/office/officeart/2005/8/quickstyle/simple1" qsCatId="simple" csTypeId="urn:microsoft.com/office/officeart/2005/8/colors/accent6_4" csCatId="accent6" phldr="1"/>
      <dgm:spPr/>
      <dgm:t>
        <a:bodyPr/>
        <a:lstStyle/>
        <a:p>
          <a:endParaRPr lang="en-US"/>
        </a:p>
      </dgm:t>
    </dgm:pt>
    <dgm:pt modelId="{667308E0-9D07-CB48-BCFE-708C87BDD08C}">
      <dgm:prSet phldrT="[Text]" phldr="0"/>
      <dgm:spPr/>
      <dgm:t>
        <a:bodyPr/>
        <a:lstStyle/>
        <a:p>
          <a:r>
            <a:rPr lang="en-GB" dirty="0"/>
            <a:t>Method</a:t>
          </a:r>
          <a:endParaRPr lang="en-US" dirty="0"/>
        </a:p>
      </dgm:t>
    </dgm:pt>
    <dgm:pt modelId="{FA1F495B-A81F-5946-B33C-A774FA848742}" type="parTrans" cxnId="{19CC6391-71E4-214B-A34A-6BE295045948}">
      <dgm:prSet/>
      <dgm:spPr/>
      <dgm:t>
        <a:bodyPr/>
        <a:lstStyle/>
        <a:p>
          <a:endParaRPr lang="en-US"/>
        </a:p>
      </dgm:t>
    </dgm:pt>
    <dgm:pt modelId="{59983D1A-1018-D446-8A8A-35E5A3293A6C}" type="sibTrans" cxnId="{19CC6391-71E4-214B-A34A-6BE295045948}">
      <dgm:prSet/>
      <dgm:spPr/>
      <dgm:t>
        <a:bodyPr/>
        <a:lstStyle/>
        <a:p>
          <a:endParaRPr lang="en-US"/>
        </a:p>
      </dgm:t>
    </dgm:pt>
    <dgm:pt modelId="{964FE9F0-26A4-A749-B061-4284DAA65185}">
      <dgm:prSet phldrT="[Text]" phldr="0"/>
      <dgm:spPr/>
      <dgm:t>
        <a:bodyPr/>
        <a:lstStyle/>
        <a:p>
          <a:r>
            <a:rPr lang="en-GB" dirty="0"/>
            <a:t>Polishing </a:t>
          </a:r>
          <a:endParaRPr lang="en-US" dirty="0"/>
        </a:p>
      </dgm:t>
    </dgm:pt>
    <dgm:pt modelId="{14A702D8-0BAD-E442-9043-66D70E25B76A}" type="parTrans" cxnId="{CD1B6398-9269-5D4B-979A-58FF4475F4D4}">
      <dgm:prSet/>
      <dgm:spPr/>
      <dgm:t>
        <a:bodyPr/>
        <a:lstStyle/>
        <a:p>
          <a:endParaRPr lang="en-US"/>
        </a:p>
      </dgm:t>
    </dgm:pt>
    <dgm:pt modelId="{C2CBCEF2-167D-9B46-94F8-3613B51E4C35}" type="sibTrans" cxnId="{CD1B6398-9269-5D4B-979A-58FF4475F4D4}">
      <dgm:prSet/>
      <dgm:spPr/>
      <dgm:t>
        <a:bodyPr/>
        <a:lstStyle/>
        <a:p>
          <a:endParaRPr lang="en-US"/>
        </a:p>
      </dgm:t>
    </dgm:pt>
    <dgm:pt modelId="{38FE890D-8710-1A4D-ABDC-87664FCCEF76}">
      <dgm:prSet phldrT="[Text]" phldr="0"/>
      <dgm:spPr/>
      <dgm:t>
        <a:bodyPr/>
        <a:lstStyle/>
        <a:p>
          <a:r>
            <a:rPr lang="en-GB" dirty="0"/>
            <a:t>Submerging </a:t>
          </a:r>
          <a:endParaRPr lang="en-US" dirty="0"/>
        </a:p>
      </dgm:t>
    </dgm:pt>
    <dgm:pt modelId="{CF6C3CA9-C86E-864B-B299-E3CF955ABAFC}" type="parTrans" cxnId="{28474546-60D6-CF40-A23F-79CEEE412E22}">
      <dgm:prSet/>
      <dgm:spPr/>
      <dgm:t>
        <a:bodyPr/>
        <a:lstStyle/>
        <a:p>
          <a:endParaRPr lang="en-US"/>
        </a:p>
      </dgm:t>
    </dgm:pt>
    <dgm:pt modelId="{1A0456FA-5651-CB4E-9CE7-C6AA9D63D468}" type="sibTrans" cxnId="{28474546-60D6-CF40-A23F-79CEEE412E22}">
      <dgm:prSet/>
      <dgm:spPr/>
      <dgm:t>
        <a:bodyPr/>
        <a:lstStyle/>
        <a:p>
          <a:endParaRPr lang="en-US"/>
        </a:p>
      </dgm:t>
    </dgm:pt>
    <dgm:pt modelId="{74B4DECA-DBC3-B140-A5BA-D3E8CEFF3623}">
      <dgm:prSet phldrT="[Text]" phldr="0"/>
      <dgm:spPr/>
      <dgm:t>
        <a:bodyPr/>
        <a:lstStyle/>
        <a:p>
          <a:r>
            <a:rPr lang="en-GB" dirty="0"/>
            <a:t>Washing </a:t>
          </a:r>
        </a:p>
      </dgm:t>
    </dgm:pt>
    <dgm:pt modelId="{3D94F7B2-5901-CE4E-8955-A0DFF90E6550}" type="parTrans" cxnId="{774E8439-CBFC-464E-9728-A3B71537B2CA}">
      <dgm:prSet/>
      <dgm:spPr/>
      <dgm:t>
        <a:bodyPr/>
        <a:lstStyle/>
        <a:p>
          <a:endParaRPr lang="en-US"/>
        </a:p>
      </dgm:t>
    </dgm:pt>
    <dgm:pt modelId="{CBB9AD5D-4400-D14A-8937-E99184C2A71C}" type="sibTrans" cxnId="{774E8439-CBFC-464E-9728-A3B71537B2CA}">
      <dgm:prSet/>
      <dgm:spPr/>
      <dgm:t>
        <a:bodyPr/>
        <a:lstStyle/>
        <a:p>
          <a:endParaRPr lang="en-US"/>
        </a:p>
      </dgm:t>
    </dgm:pt>
    <dgm:pt modelId="{AFE48FE2-7FD2-3348-932E-F4786C817139}">
      <dgm:prSet/>
      <dgm:spPr/>
      <dgm:t>
        <a:bodyPr/>
        <a:lstStyle/>
        <a:p>
          <a:r>
            <a:rPr lang="en-GB" dirty="0"/>
            <a:t>Washing </a:t>
          </a:r>
          <a:endParaRPr lang="en-US" dirty="0"/>
        </a:p>
      </dgm:t>
    </dgm:pt>
    <dgm:pt modelId="{6DEA1086-7C64-EE4C-B3D6-3294DBE83A34}" type="parTrans" cxnId="{8FFBF37F-A054-9B40-9759-EE7F73DCD0DF}">
      <dgm:prSet/>
      <dgm:spPr/>
      <dgm:t>
        <a:bodyPr/>
        <a:lstStyle/>
        <a:p>
          <a:endParaRPr lang="en-US"/>
        </a:p>
      </dgm:t>
    </dgm:pt>
    <dgm:pt modelId="{A1E01281-CCEA-3F46-8E67-3A2EB5F3EA9E}" type="sibTrans" cxnId="{8FFBF37F-A054-9B40-9759-EE7F73DCD0DF}">
      <dgm:prSet/>
      <dgm:spPr/>
      <dgm:t>
        <a:bodyPr/>
        <a:lstStyle/>
        <a:p>
          <a:endParaRPr lang="en-US"/>
        </a:p>
      </dgm:t>
    </dgm:pt>
    <dgm:pt modelId="{52EFAFFA-BC37-0C42-8F36-70557B001A3C}">
      <dgm:prSet/>
      <dgm:spPr/>
      <dgm:t>
        <a:bodyPr/>
        <a:lstStyle/>
        <a:p>
          <a:r>
            <a:rPr lang="en-GB" dirty="0"/>
            <a:t>Weighing </a:t>
          </a:r>
          <a:endParaRPr lang="en-US" dirty="0"/>
        </a:p>
      </dgm:t>
    </dgm:pt>
    <dgm:pt modelId="{4715AB97-1227-5A4A-A587-D6FF5D879369}" type="parTrans" cxnId="{4BC87D5E-C4F3-A548-ADE6-EA9492CAB46F}">
      <dgm:prSet/>
      <dgm:spPr/>
      <dgm:t>
        <a:bodyPr/>
        <a:lstStyle/>
        <a:p>
          <a:endParaRPr lang="en-US"/>
        </a:p>
      </dgm:t>
    </dgm:pt>
    <dgm:pt modelId="{77691505-168E-C246-8980-76424EA980BF}" type="sibTrans" cxnId="{4BC87D5E-C4F3-A548-ADE6-EA9492CAB46F}">
      <dgm:prSet/>
      <dgm:spPr/>
      <dgm:t>
        <a:bodyPr/>
        <a:lstStyle/>
        <a:p>
          <a:endParaRPr lang="en-US"/>
        </a:p>
      </dgm:t>
    </dgm:pt>
    <dgm:pt modelId="{2E8413D7-EF5C-0048-93B7-8E4EA533E8BA}">
      <dgm:prSet/>
      <dgm:spPr/>
      <dgm:t>
        <a:bodyPr/>
        <a:lstStyle/>
        <a:p>
          <a:r>
            <a:rPr lang="en-GB" dirty="0"/>
            <a:t>Weighing </a:t>
          </a:r>
          <a:endParaRPr lang="en-US" dirty="0"/>
        </a:p>
      </dgm:t>
    </dgm:pt>
    <dgm:pt modelId="{5FE119ED-16E2-E846-B826-BBF88B657A4F}" type="parTrans" cxnId="{1F16B386-2FE7-8E45-A74E-BBB871AFA683}">
      <dgm:prSet/>
      <dgm:spPr/>
      <dgm:t>
        <a:bodyPr/>
        <a:lstStyle/>
        <a:p>
          <a:endParaRPr lang="en-US"/>
        </a:p>
      </dgm:t>
    </dgm:pt>
    <dgm:pt modelId="{2F4458E6-D580-CC4A-A8B9-E986049F25FC}" type="sibTrans" cxnId="{1F16B386-2FE7-8E45-A74E-BBB871AFA683}">
      <dgm:prSet/>
      <dgm:spPr/>
      <dgm:t>
        <a:bodyPr/>
        <a:lstStyle/>
        <a:p>
          <a:endParaRPr lang="en-US"/>
        </a:p>
      </dgm:t>
    </dgm:pt>
    <dgm:pt modelId="{89FA1864-792C-C842-B891-CE4662E5BFA5}" type="pres">
      <dgm:prSet presAssocID="{D971EB25-142A-F245-B012-6104F0FD8957}" presName="Name0" presStyleCnt="0">
        <dgm:presLayoutVars>
          <dgm:chMax val="1"/>
          <dgm:chPref val="1"/>
          <dgm:dir/>
          <dgm:animOne val="branch"/>
          <dgm:animLvl val="lvl"/>
        </dgm:presLayoutVars>
      </dgm:prSet>
      <dgm:spPr/>
    </dgm:pt>
    <dgm:pt modelId="{37D37694-E96F-CB46-923E-AD02921BF9B8}" type="pres">
      <dgm:prSet presAssocID="{667308E0-9D07-CB48-BCFE-708C87BDD08C}" presName="singleCycle" presStyleCnt="0"/>
      <dgm:spPr/>
    </dgm:pt>
    <dgm:pt modelId="{CA997C16-BB0C-E543-9598-7CA786DF3885}" type="pres">
      <dgm:prSet presAssocID="{667308E0-9D07-CB48-BCFE-708C87BDD08C}" presName="singleCenter" presStyleLbl="node1" presStyleIdx="0" presStyleCnt="7">
        <dgm:presLayoutVars>
          <dgm:chMax val="7"/>
          <dgm:chPref val="7"/>
        </dgm:presLayoutVars>
      </dgm:prSet>
      <dgm:spPr/>
    </dgm:pt>
    <dgm:pt modelId="{6A51C473-3E62-BA4B-86D0-980247F02BE0}" type="pres">
      <dgm:prSet presAssocID="{14A702D8-0BAD-E442-9043-66D70E25B76A}" presName="Name56" presStyleLbl="parChTrans1D2" presStyleIdx="0" presStyleCnt="6"/>
      <dgm:spPr/>
    </dgm:pt>
    <dgm:pt modelId="{BE4E5DF7-4F6D-174F-A86F-0A141DC51595}" type="pres">
      <dgm:prSet presAssocID="{964FE9F0-26A4-A749-B061-4284DAA65185}" presName="text0" presStyleLbl="node1" presStyleIdx="1" presStyleCnt="7">
        <dgm:presLayoutVars>
          <dgm:bulletEnabled val="1"/>
        </dgm:presLayoutVars>
      </dgm:prSet>
      <dgm:spPr/>
    </dgm:pt>
    <dgm:pt modelId="{7EA77F05-85B9-6C4E-9C73-7BBEFD7C0DD5}" type="pres">
      <dgm:prSet presAssocID="{6DEA1086-7C64-EE4C-B3D6-3294DBE83A34}" presName="Name56" presStyleLbl="parChTrans1D2" presStyleIdx="1" presStyleCnt="6"/>
      <dgm:spPr/>
    </dgm:pt>
    <dgm:pt modelId="{43AC8379-4736-8645-ADEB-01BB85EAE9D4}" type="pres">
      <dgm:prSet presAssocID="{AFE48FE2-7FD2-3348-932E-F4786C817139}" presName="text0" presStyleLbl="node1" presStyleIdx="2" presStyleCnt="7">
        <dgm:presLayoutVars>
          <dgm:bulletEnabled val="1"/>
        </dgm:presLayoutVars>
      </dgm:prSet>
      <dgm:spPr/>
    </dgm:pt>
    <dgm:pt modelId="{59CC8DA5-3211-254F-B5BA-6FD72A23E5C1}" type="pres">
      <dgm:prSet presAssocID="{4715AB97-1227-5A4A-A587-D6FF5D879369}" presName="Name56" presStyleLbl="parChTrans1D2" presStyleIdx="2" presStyleCnt="6"/>
      <dgm:spPr/>
    </dgm:pt>
    <dgm:pt modelId="{6E6354A2-75A5-9B4F-A35F-9E1933CC5AAD}" type="pres">
      <dgm:prSet presAssocID="{52EFAFFA-BC37-0C42-8F36-70557B001A3C}" presName="text0" presStyleLbl="node1" presStyleIdx="3" presStyleCnt="7">
        <dgm:presLayoutVars>
          <dgm:bulletEnabled val="1"/>
        </dgm:presLayoutVars>
      </dgm:prSet>
      <dgm:spPr/>
    </dgm:pt>
    <dgm:pt modelId="{FE73E6A1-B8F3-F248-A511-EB67758498B8}" type="pres">
      <dgm:prSet presAssocID="{CF6C3CA9-C86E-864B-B299-E3CF955ABAFC}" presName="Name56" presStyleLbl="parChTrans1D2" presStyleIdx="3" presStyleCnt="6"/>
      <dgm:spPr/>
    </dgm:pt>
    <dgm:pt modelId="{60314903-0FB5-5149-B2D6-4B6A5A96CCEB}" type="pres">
      <dgm:prSet presAssocID="{38FE890D-8710-1A4D-ABDC-87664FCCEF76}" presName="text0" presStyleLbl="node1" presStyleIdx="4" presStyleCnt="7">
        <dgm:presLayoutVars>
          <dgm:bulletEnabled val="1"/>
        </dgm:presLayoutVars>
      </dgm:prSet>
      <dgm:spPr/>
    </dgm:pt>
    <dgm:pt modelId="{7D022FCF-6AE3-3A4E-BABF-3C9409E73A90}" type="pres">
      <dgm:prSet presAssocID="{3D94F7B2-5901-CE4E-8955-A0DFF90E6550}" presName="Name56" presStyleLbl="parChTrans1D2" presStyleIdx="4" presStyleCnt="6"/>
      <dgm:spPr/>
    </dgm:pt>
    <dgm:pt modelId="{3408FDD4-6EE3-5641-88D9-897BC389D992}" type="pres">
      <dgm:prSet presAssocID="{74B4DECA-DBC3-B140-A5BA-D3E8CEFF3623}" presName="text0" presStyleLbl="node1" presStyleIdx="5" presStyleCnt="7">
        <dgm:presLayoutVars>
          <dgm:bulletEnabled val="1"/>
        </dgm:presLayoutVars>
      </dgm:prSet>
      <dgm:spPr/>
    </dgm:pt>
    <dgm:pt modelId="{40ADB417-339F-4C43-9FCC-8B4DCAEADAE4}" type="pres">
      <dgm:prSet presAssocID="{5FE119ED-16E2-E846-B826-BBF88B657A4F}" presName="Name56" presStyleLbl="parChTrans1D2" presStyleIdx="5" presStyleCnt="6"/>
      <dgm:spPr/>
    </dgm:pt>
    <dgm:pt modelId="{A0242D9F-BE06-D04E-9FAA-FC8B7F57E2A0}" type="pres">
      <dgm:prSet presAssocID="{2E8413D7-EF5C-0048-93B7-8E4EA533E8BA}" presName="text0" presStyleLbl="node1" presStyleIdx="6" presStyleCnt="7">
        <dgm:presLayoutVars>
          <dgm:bulletEnabled val="1"/>
        </dgm:presLayoutVars>
      </dgm:prSet>
      <dgm:spPr/>
    </dgm:pt>
  </dgm:ptLst>
  <dgm:cxnLst>
    <dgm:cxn modelId="{7FE3CA09-1574-674E-AB49-C983DD49C2DA}" type="presOf" srcId="{964FE9F0-26A4-A749-B061-4284DAA65185}" destId="{BE4E5DF7-4F6D-174F-A86F-0A141DC51595}" srcOrd="0" destOrd="0" presId="urn:microsoft.com/office/officeart/2008/layout/RadialCluster"/>
    <dgm:cxn modelId="{E98B5B0F-1354-E943-84BD-CA99E2341549}" type="presOf" srcId="{CF6C3CA9-C86E-864B-B299-E3CF955ABAFC}" destId="{FE73E6A1-B8F3-F248-A511-EB67758498B8}" srcOrd="0" destOrd="0" presId="urn:microsoft.com/office/officeart/2008/layout/RadialCluster"/>
    <dgm:cxn modelId="{DE43B316-2701-FE40-A665-D8F457FB059A}" type="presOf" srcId="{14A702D8-0BAD-E442-9043-66D70E25B76A}" destId="{6A51C473-3E62-BA4B-86D0-980247F02BE0}" srcOrd="0" destOrd="0" presId="urn:microsoft.com/office/officeart/2008/layout/RadialCluster"/>
    <dgm:cxn modelId="{DCD47E23-5A67-B142-B006-5F211D2E2E80}" type="presOf" srcId="{5FE119ED-16E2-E846-B826-BBF88B657A4F}" destId="{40ADB417-339F-4C43-9FCC-8B4DCAEADAE4}" srcOrd="0" destOrd="0" presId="urn:microsoft.com/office/officeart/2008/layout/RadialCluster"/>
    <dgm:cxn modelId="{774E8439-CBFC-464E-9728-A3B71537B2CA}" srcId="{667308E0-9D07-CB48-BCFE-708C87BDD08C}" destId="{74B4DECA-DBC3-B140-A5BA-D3E8CEFF3623}" srcOrd="4" destOrd="0" parTransId="{3D94F7B2-5901-CE4E-8955-A0DFF90E6550}" sibTransId="{CBB9AD5D-4400-D14A-8937-E99184C2A71C}"/>
    <dgm:cxn modelId="{4BC87D5E-C4F3-A548-ADE6-EA9492CAB46F}" srcId="{667308E0-9D07-CB48-BCFE-708C87BDD08C}" destId="{52EFAFFA-BC37-0C42-8F36-70557B001A3C}" srcOrd="2" destOrd="0" parTransId="{4715AB97-1227-5A4A-A587-D6FF5D879369}" sibTransId="{77691505-168E-C246-8980-76424EA980BF}"/>
    <dgm:cxn modelId="{28474546-60D6-CF40-A23F-79CEEE412E22}" srcId="{667308E0-9D07-CB48-BCFE-708C87BDD08C}" destId="{38FE890D-8710-1A4D-ABDC-87664FCCEF76}" srcOrd="3" destOrd="0" parTransId="{CF6C3CA9-C86E-864B-B299-E3CF955ABAFC}" sibTransId="{1A0456FA-5651-CB4E-9CE7-C6AA9D63D468}"/>
    <dgm:cxn modelId="{8FFBF37F-A054-9B40-9759-EE7F73DCD0DF}" srcId="{667308E0-9D07-CB48-BCFE-708C87BDD08C}" destId="{AFE48FE2-7FD2-3348-932E-F4786C817139}" srcOrd="1" destOrd="0" parTransId="{6DEA1086-7C64-EE4C-B3D6-3294DBE83A34}" sibTransId="{A1E01281-CCEA-3F46-8E67-3A2EB5F3EA9E}"/>
    <dgm:cxn modelId="{1F16B386-2FE7-8E45-A74E-BBB871AFA683}" srcId="{667308E0-9D07-CB48-BCFE-708C87BDD08C}" destId="{2E8413D7-EF5C-0048-93B7-8E4EA533E8BA}" srcOrd="5" destOrd="0" parTransId="{5FE119ED-16E2-E846-B826-BBF88B657A4F}" sibTransId="{2F4458E6-D580-CC4A-A8B9-E986049F25FC}"/>
    <dgm:cxn modelId="{D8B2BB89-FDD5-AD43-9812-38E6B2CCF9DF}" type="presOf" srcId="{52EFAFFA-BC37-0C42-8F36-70557B001A3C}" destId="{6E6354A2-75A5-9B4F-A35F-9E1933CC5AAD}" srcOrd="0" destOrd="0" presId="urn:microsoft.com/office/officeart/2008/layout/RadialCluster"/>
    <dgm:cxn modelId="{19CC6391-71E4-214B-A34A-6BE295045948}" srcId="{D971EB25-142A-F245-B012-6104F0FD8957}" destId="{667308E0-9D07-CB48-BCFE-708C87BDD08C}" srcOrd="0" destOrd="0" parTransId="{FA1F495B-A81F-5946-B33C-A774FA848742}" sibTransId="{59983D1A-1018-D446-8A8A-35E5A3293A6C}"/>
    <dgm:cxn modelId="{7204A896-B212-C540-B06B-46D51C784F8D}" type="presOf" srcId="{667308E0-9D07-CB48-BCFE-708C87BDD08C}" destId="{CA997C16-BB0C-E543-9598-7CA786DF3885}" srcOrd="0" destOrd="0" presId="urn:microsoft.com/office/officeart/2008/layout/RadialCluster"/>
    <dgm:cxn modelId="{CD1B6398-9269-5D4B-979A-58FF4475F4D4}" srcId="{667308E0-9D07-CB48-BCFE-708C87BDD08C}" destId="{964FE9F0-26A4-A749-B061-4284DAA65185}" srcOrd="0" destOrd="0" parTransId="{14A702D8-0BAD-E442-9043-66D70E25B76A}" sibTransId="{C2CBCEF2-167D-9B46-94F8-3613B51E4C35}"/>
    <dgm:cxn modelId="{ED4618CB-42AC-DE45-840A-112116F3B7F6}" type="presOf" srcId="{6DEA1086-7C64-EE4C-B3D6-3294DBE83A34}" destId="{7EA77F05-85B9-6C4E-9C73-7BBEFD7C0DD5}" srcOrd="0" destOrd="0" presId="urn:microsoft.com/office/officeart/2008/layout/RadialCluster"/>
    <dgm:cxn modelId="{70A6D7D3-661A-9844-A77A-BD853B516740}" type="presOf" srcId="{D971EB25-142A-F245-B012-6104F0FD8957}" destId="{89FA1864-792C-C842-B891-CE4662E5BFA5}" srcOrd="0" destOrd="0" presId="urn:microsoft.com/office/officeart/2008/layout/RadialCluster"/>
    <dgm:cxn modelId="{7D5EC2D4-66D3-204A-8395-A9A4A82EECA3}" type="presOf" srcId="{2E8413D7-EF5C-0048-93B7-8E4EA533E8BA}" destId="{A0242D9F-BE06-D04E-9FAA-FC8B7F57E2A0}" srcOrd="0" destOrd="0" presId="urn:microsoft.com/office/officeart/2008/layout/RadialCluster"/>
    <dgm:cxn modelId="{CA2409D9-CE7C-704C-88F6-2DF6182F3360}" type="presOf" srcId="{74B4DECA-DBC3-B140-A5BA-D3E8CEFF3623}" destId="{3408FDD4-6EE3-5641-88D9-897BC389D992}" srcOrd="0" destOrd="0" presId="urn:microsoft.com/office/officeart/2008/layout/RadialCluster"/>
    <dgm:cxn modelId="{773E66DC-22D3-C84E-9664-84BEEE7FAB18}" type="presOf" srcId="{3D94F7B2-5901-CE4E-8955-A0DFF90E6550}" destId="{7D022FCF-6AE3-3A4E-BABF-3C9409E73A90}" srcOrd="0" destOrd="0" presId="urn:microsoft.com/office/officeart/2008/layout/RadialCluster"/>
    <dgm:cxn modelId="{592F31E8-32F7-BB4B-97CF-ABA9ED59498E}" type="presOf" srcId="{AFE48FE2-7FD2-3348-932E-F4786C817139}" destId="{43AC8379-4736-8645-ADEB-01BB85EAE9D4}" srcOrd="0" destOrd="0" presId="urn:microsoft.com/office/officeart/2008/layout/RadialCluster"/>
    <dgm:cxn modelId="{87276DEE-EEEF-3F40-90DA-21C50A6385A6}" type="presOf" srcId="{4715AB97-1227-5A4A-A587-D6FF5D879369}" destId="{59CC8DA5-3211-254F-B5BA-6FD72A23E5C1}" srcOrd="0" destOrd="0" presId="urn:microsoft.com/office/officeart/2008/layout/RadialCluster"/>
    <dgm:cxn modelId="{F54EBCF7-AC10-744B-8940-83BDAC7B15BB}" type="presOf" srcId="{38FE890D-8710-1A4D-ABDC-87664FCCEF76}" destId="{60314903-0FB5-5149-B2D6-4B6A5A96CCEB}" srcOrd="0" destOrd="0" presId="urn:microsoft.com/office/officeart/2008/layout/RadialCluster"/>
    <dgm:cxn modelId="{910AE27E-2C3F-854C-B443-26C96C9A0F79}" type="presParOf" srcId="{89FA1864-792C-C842-B891-CE4662E5BFA5}" destId="{37D37694-E96F-CB46-923E-AD02921BF9B8}" srcOrd="0" destOrd="0" presId="urn:microsoft.com/office/officeart/2008/layout/RadialCluster"/>
    <dgm:cxn modelId="{ECB0708A-14D7-6B44-B05F-F73468470447}" type="presParOf" srcId="{37D37694-E96F-CB46-923E-AD02921BF9B8}" destId="{CA997C16-BB0C-E543-9598-7CA786DF3885}" srcOrd="0" destOrd="0" presId="urn:microsoft.com/office/officeart/2008/layout/RadialCluster"/>
    <dgm:cxn modelId="{E47A4F9D-22B9-CC49-B104-ECBAB6428D21}" type="presParOf" srcId="{37D37694-E96F-CB46-923E-AD02921BF9B8}" destId="{6A51C473-3E62-BA4B-86D0-980247F02BE0}" srcOrd="1" destOrd="0" presId="urn:microsoft.com/office/officeart/2008/layout/RadialCluster"/>
    <dgm:cxn modelId="{69DFC9F2-7812-AD47-BCCA-91ED83F0B938}" type="presParOf" srcId="{37D37694-E96F-CB46-923E-AD02921BF9B8}" destId="{BE4E5DF7-4F6D-174F-A86F-0A141DC51595}" srcOrd="2" destOrd="0" presId="urn:microsoft.com/office/officeart/2008/layout/RadialCluster"/>
    <dgm:cxn modelId="{3F0ECAD5-73A0-E04E-9208-19576E9D44CE}" type="presParOf" srcId="{37D37694-E96F-CB46-923E-AD02921BF9B8}" destId="{7EA77F05-85B9-6C4E-9C73-7BBEFD7C0DD5}" srcOrd="3" destOrd="0" presId="urn:microsoft.com/office/officeart/2008/layout/RadialCluster"/>
    <dgm:cxn modelId="{BFCDE5C2-5A06-1149-8DD4-7E5894B1EE81}" type="presParOf" srcId="{37D37694-E96F-CB46-923E-AD02921BF9B8}" destId="{43AC8379-4736-8645-ADEB-01BB85EAE9D4}" srcOrd="4" destOrd="0" presId="urn:microsoft.com/office/officeart/2008/layout/RadialCluster"/>
    <dgm:cxn modelId="{0AC97AE9-FF29-1547-AC84-132C35413BBC}" type="presParOf" srcId="{37D37694-E96F-CB46-923E-AD02921BF9B8}" destId="{59CC8DA5-3211-254F-B5BA-6FD72A23E5C1}" srcOrd="5" destOrd="0" presId="urn:microsoft.com/office/officeart/2008/layout/RadialCluster"/>
    <dgm:cxn modelId="{403E2A00-6318-CA4A-8A35-B341DB328A27}" type="presParOf" srcId="{37D37694-E96F-CB46-923E-AD02921BF9B8}" destId="{6E6354A2-75A5-9B4F-A35F-9E1933CC5AAD}" srcOrd="6" destOrd="0" presId="urn:microsoft.com/office/officeart/2008/layout/RadialCluster"/>
    <dgm:cxn modelId="{01B1A5FD-B9C6-7348-BD05-E3C1280A4C4E}" type="presParOf" srcId="{37D37694-E96F-CB46-923E-AD02921BF9B8}" destId="{FE73E6A1-B8F3-F248-A511-EB67758498B8}" srcOrd="7" destOrd="0" presId="urn:microsoft.com/office/officeart/2008/layout/RadialCluster"/>
    <dgm:cxn modelId="{572912DB-2EE9-D345-9265-0212ED99A31E}" type="presParOf" srcId="{37D37694-E96F-CB46-923E-AD02921BF9B8}" destId="{60314903-0FB5-5149-B2D6-4B6A5A96CCEB}" srcOrd="8" destOrd="0" presId="urn:microsoft.com/office/officeart/2008/layout/RadialCluster"/>
    <dgm:cxn modelId="{4EF681DD-CA6C-C344-9B49-BB9F7814E51B}" type="presParOf" srcId="{37D37694-E96F-CB46-923E-AD02921BF9B8}" destId="{7D022FCF-6AE3-3A4E-BABF-3C9409E73A90}" srcOrd="9" destOrd="0" presId="urn:microsoft.com/office/officeart/2008/layout/RadialCluster"/>
    <dgm:cxn modelId="{4664C85F-E638-3347-85A7-C07DC84E840F}" type="presParOf" srcId="{37D37694-E96F-CB46-923E-AD02921BF9B8}" destId="{3408FDD4-6EE3-5641-88D9-897BC389D992}" srcOrd="10" destOrd="0" presId="urn:microsoft.com/office/officeart/2008/layout/RadialCluster"/>
    <dgm:cxn modelId="{420A21E8-5CF5-A24D-800F-EC9D1F19A983}" type="presParOf" srcId="{37D37694-E96F-CB46-923E-AD02921BF9B8}" destId="{40ADB417-339F-4C43-9FCC-8B4DCAEADAE4}" srcOrd="11" destOrd="0" presId="urn:microsoft.com/office/officeart/2008/layout/RadialCluster"/>
    <dgm:cxn modelId="{60110F61-73C9-AD44-9089-485594621FDD}" type="presParOf" srcId="{37D37694-E96F-CB46-923E-AD02921BF9B8}" destId="{A0242D9F-BE06-D04E-9FAA-FC8B7F57E2A0}" srcOrd="12"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97C16-BB0C-E543-9598-7CA786DF3885}">
      <dsp:nvSpPr>
        <dsp:cNvPr id="0" name=""/>
        <dsp:cNvSpPr/>
      </dsp:nvSpPr>
      <dsp:spPr>
        <a:xfrm>
          <a:off x="5149173" y="2701695"/>
          <a:ext cx="2315739" cy="2315739"/>
        </a:xfrm>
        <a:prstGeom prst="roundRect">
          <a:avLst/>
        </a:prstGeom>
        <a:solidFill>
          <a:schemeClr val="accent6">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600200">
            <a:lnSpc>
              <a:spcPct val="90000"/>
            </a:lnSpc>
            <a:spcBef>
              <a:spcPct val="0"/>
            </a:spcBef>
            <a:spcAft>
              <a:spcPct val="35000"/>
            </a:spcAft>
            <a:buNone/>
          </a:pPr>
          <a:r>
            <a:rPr lang="en-GB" sz="3600" kern="1200" dirty="0"/>
            <a:t>Method</a:t>
          </a:r>
          <a:endParaRPr lang="en-US" sz="3600" kern="1200" dirty="0"/>
        </a:p>
      </dsp:txBody>
      <dsp:txXfrm>
        <a:off x="5262218" y="2814740"/>
        <a:ext cx="2089649" cy="2089649"/>
      </dsp:txXfrm>
    </dsp:sp>
    <dsp:sp modelId="{6A51C473-3E62-BA4B-86D0-980247F02BE0}">
      <dsp:nvSpPr>
        <dsp:cNvPr id="0" name=""/>
        <dsp:cNvSpPr/>
      </dsp:nvSpPr>
      <dsp:spPr>
        <a:xfrm rot="16200000">
          <a:off x="5732299" y="2126952"/>
          <a:ext cx="1149487" cy="0"/>
        </a:xfrm>
        <a:custGeom>
          <a:avLst/>
          <a:gdLst/>
          <a:ahLst/>
          <a:cxnLst/>
          <a:rect l="0" t="0" r="0" b="0"/>
          <a:pathLst>
            <a:path>
              <a:moveTo>
                <a:pt x="0" y="0"/>
              </a:moveTo>
              <a:lnTo>
                <a:pt x="1149487" y="0"/>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4E5DF7-4F6D-174F-A86F-0A141DC51595}">
      <dsp:nvSpPr>
        <dsp:cNvPr id="0" name=""/>
        <dsp:cNvSpPr/>
      </dsp:nvSpPr>
      <dsp:spPr>
        <a:xfrm>
          <a:off x="5531270" y="663"/>
          <a:ext cx="1551545" cy="1551545"/>
        </a:xfrm>
        <a:prstGeom prst="roundRect">
          <a:avLst/>
        </a:prstGeom>
        <a:solidFill>
          <a:schemeClr val="accent6">
            <a:shade val="50000"/>
            <a:hueOff val="-131913"/>
            <a:satOff val="8794"/>
            <a:lumOff val="114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en-GB" sz="2700" kern="1200" dirty="0"/>
            <a:t>Polishing </a:t>
          </a:r>
          <a:endParaRPr lang="en-US" sz="2700" kern="1200" dirty="0"/>
        </a:p>
      </dsp:txBody>
      <dsp:txXfrm>
        <a:off x="5607010" y="76403"/>
        <a:ext cx="1400065" cy="1400065"/>
      </dsp:txXfrm>
    </dsp:sp>
    <dsp:sp modelId="{7EA77F05-85B9-6C4E-9C73-7BBEFD7C0DD5}">
      <dsp:nvSpPr>
        <dsp:cNvPr id="0" name=""/>
        <dsp:cNvSpPr/>
      </dsp:nvSpPr>
      <dsp:spPr>
        <a:xfrm rot="19800000">
          <a:off x="7407950" y="2978481"/>
          <a:ext cx="850351" cy="0"/>
        </a:xfrm>
        <a:custGeom>
          <a:avLst/>
          <a:gdLst/>
          <a:ahLst/>
          <a:cxnLst/>
          <a:rect l="0" t="0" r="0" b="0"/>
          <a:pathLst>
            <a:path>
              <a:moveTo>
                <a:pt x="0" y="0"/>
              </a:moveTo>
              <a:lnTo>
                <a:pt x="850351" y="0"/>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AC8379-4736-8645-ADEB-01BB85EAE9D4}">
      <dsp:nvSpPr>
        <dsp:cNvPr id="0" name=""/>
        <dsp:cNvSpPr/>
      </dsp:nvSpPr>
      <dsp:spPr>
        <a:xfrm>
          <a:off x="8201339" y="1542228"/>
          <a:ext cx="1551545" cy="1551545"/>
        </a:xfrm>
        <a:prstGeom prst="roundRect">
          <a:avLst/>
        </a:prstGeom>
        <a:solidFill>
          <a:schemeClr val="accent6">
            <a:shade val="50000"/>
            <a:hueOff val="-263826"/>
            <a:satOff val="17589"/>
            <a:lumOff val="229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GB" sz="2800" kern="1200" dirty="0"/>
            <a:t>Washing </a:t>
          </a:r>
          <a:endParaRPr lang="en-US" sz="2800" kern="1200" dirty="0"/>
        </a:p>
      </dsp:txBody>
      <dsp:txXfrm>
        <a:off x="8277079" y="1617968"/>
        <a:ext cx="1400065" cy="1400065"/>
      </dsp:txXfrm>
    </dsp:sp>
    <dsp:sp modelId="{59CC8DA5-3211-254F-B5BA-6FD72A23E5C1}">
      <dsp:nvSpPr>
        <dsp:cNvPr id="0" name=""/>
        <dsp:cNvSpPr/>
      </dsp:nvSpPr>
      <dsp:spPr>
        <a:xfrm rot="1800000">
          <a:off x="7407950" y="4740649"/>
          <a:ext cx="850351" cy="0"/>
        </a:xfrm>
        <a:custGeom>
          <a:avLst/>
          <a:gdLst/>
          <a:ahLst/>
          <a:cxnLst/>
          <a:rect l="0" t="0" r="0" b="0"/>
          <a:pathLst>
            <a:path>
              <a:moveTo>
                <a:pt x="0" y="0"/>
              </a:moveTo>
              <a:lnTo>
                <a:pt x="850351" y="0"/>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6354A2-75A5-9B4F-A35F-9E1933CC5AAD}">
      <dsp:nvSpPr>
        <dsp:cNvPr id="0" name=""/>
        <dsp:cNvSpPr/>
      </dsp:nvSpPr>
      <dsp:spPr>
        <a:xfrm>
          <a:off x="8201339" y="4625357"/>
          <a:ext cx="1551545" cy="1551545"/>
        </a:xfrm>
        <a:prstGeom prst="roundRect">
          <a:avLst/>
        </a:prstGeom>
        <a:solidFill>
          <a:schemeClr val="accent6">
            <a:shade val="50000"/>
            <a:hueOff val="-395739"/>
            <a:satOff val="26383"/>
            <a:lumOff val="344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en-GB" sz="2600" kern="1200" dirty="0"/>
            <a:t>Weighing </a:t>
          </a:r>
          <a:endParaRPr lang="en-US" sz="2600" kern="1200" dirty="0"/>
        </a:p>
      </dsp:txBody>
      <dsp:txXfrm>
        <a:off x="8277079" y="4701097"/>
        <a:ext cx="1400065" cy="1400065"/>
      </dsp:txXfrm>
    </dsp:sp>
    <dsp:sp modelId="{FE73E6A1-B8F3-F248-A511-EB67758498B8}">
      <dsp:nvSpPr>
        <dsp:cNvPr id="0" name=""/>
        <dsp:cNvSpPr/>
      </dsp:nvSpPr>
      <dsp:spPr>
        <a:xfrm rot="5400000">
          <a:off x="5732299" y="5592178"/>
          <a:ext cx="1149487" cy="0"/>
        </a:xfrm>
        <a:custGeom>
          <a:avLst/>
          <a:gdLst/>
          <a:ahLst/>
          <a:cxnLst/>
          <a:rect l="0" t="0" r="0" b="0"/>
          <a:pathLst>
            <a:path>
              <a:moveTo>
                <a:pt x="0" y="0"/>
              </a:moveTo>
              <a:lnTo>
                <a:pt x="1149487" y="0"/>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314903-0FB5-5149-B2D6-4B6A5A96CCEB}">
      <dsp:nvSpPr>
        <dsp:cNvPr id="0" name=""/>
        <dsp:cNvSpPr/>
      </dsp:nvSpPr>
      <dsp:spPr>
        <a:xfrm>
          <a:off x="5531270" y="6166922"/>
          <a:ext cx="1551545" cy="1551545"/>
        </a:xfrm>
        <a:prstGeom prst="roundRect">
          <a:avLst/>
        </a:prstGeom>
        <a:solidFill>
          <a:schemeClr val="accent6">
            <a:shade val="50000"/>
            <a:hueOff val="-395739"/>
            <a:satOff val="26383"/>
            <a:lumOff val="344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n-GB" sz="2100" kern="1200" dirty="0"/>
            <a:t>Submerging </a:t>
          </a:r>
          <a:endParaRPr lang="en-US" sz="2100" kern="1200" dirty="0"/>
        </a:p>
      </dsp:txBody>
      <dsp:txXfrm>
        <a:off x="5607010" y="6242662"/>
        <a:ext cx="1400065" cy="1400065"/>
      </dsp:txXfrm>
    </dsp:sp>
    <dsp:sp modelId="{7D022FCF-6AE3-3A4E-BABF-3C9409E73A90}">
      <dsp:nvSpPr>
        <dsp:cNvPr id="0" name=""/>
        <dsp:cNvSpPr/>
      </dsp:nvSpPr>
      <dsp:spPr>
        <a:xfrm rot="9000000">
          <a:off x="4355784" y="4740649"/>
          <a:ext cx="850351" cy="0"/>
        </a:xfrm>
        <a:custGeom>
          <a:avLst/>
          <a:gdLst/>
          <a:ahLst/>
          <a:cxnLst/>
          <a:rect l="0" t="0" r="0" b="0"/>
          <a:pathLst>
            <a:path>
              <a:moveTo>
                <a:pt x="0" y="0"/>
              </a:moveTo>
              <a:lnTo>
                <a:pt x="850351" y="0"/>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08FDD4-6EE3-5641-88D9-897BC389D992}">
      <dsp:nvSpPr>
        <dsp:cNvPr id="0" name=""/>
        <dsp:cNvSpPr/>
      </dsp:nvSpPr>
      <dsp:spPr>
        <a:xfrm>
          <a:off x="2861202" y="4625357"/>
          <a:ext cx="1551545" cy="1551545"/>
        </a:xfrm>
        <a:prstGeom prst="roundRect">
          <a:avLst/>
        </a:prstGeom>
        <a:solidFill>
          <a:schemeClr val="accent6">
            <a:shade val="50000"/>
            <a:hueOff val="-263826"/>
            <a:satOff val="17589"/>
            <a:lumOff val="229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GB" sz="2800" kern="1200" dirty="0"/>
            <a:t>Washing </a:t>
          </a:r>
        </a:p>
      </dsp:txBody>
      <dsp:txXfrm>
        <a:off x="2936942" y="4701097"/>
        <a:ext cx="1400065" cy="1400065"/>
      </dsp:txXfrm>
    </dsp:sp>
    <dsp:sp modelId="{40ADB417-339F-4C43-9FCC-8B4DCAEADAE4}">
      <dsp:nvSpPr>
        <dsp:cNvPr id="0" name=""/>
        <dsp:cNvSpPr/>
      </dsp:nvSpPr>
      <dsp:spPr>
        <a:xfrm rot="12600000">
          <a:off x="4355784" y="2978481"/>
          <a:ext cx="850351" cy="0"/>
        </a:xfrm>
        <a:custGeom>
          <a:avLst/>
          <a:gdLst/>
          <a:ahLst/>
          <a:cxnLst/>
          <a:rect l="0" t="0" r="0" b="0"/>
          <a:pathLst>
            <a:path>
              <a:moveTo>
                <a:pt x="0" y="0"/>
              </a:moveTo>
              <a:lnTo>
                <a:pt x="850351" y="0"/>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242D9F-BE06-D04E-9FAA-FC8B7F57E2A0}">
      <dsp:nvSpPr>
        <dsp:cNvPr id="0" name=""/>
        <dsp:cNvSpPr/>
      </dsp:nvSpPr>
      <dsp:spPr>
        <a:xfrm>
          <a:off x="2861202" y="1542228"/>
          <a:ext cx="1551545" cy="1551545"/>
        </a:xfrm>
        <a:prstGeom prst="roundRect">
          <a:avLst/>
        </a:prstGeom>
        <a:solidFill>
          <a:schemeClr val="accent6">
            <a:shade val="50000"/>
            <a:hueOff val="-131913"/>
            <a:satOff val="8794"/>
            <a:lumOff val="114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en-GB" sz="2600" kern="1200" dirty="0"/>
            <a:t>Weighing </a:t>
          </a:r>
          <a:endParaRPr lang="en-US" sz="2600" kern="1200" dirty="0"/>
        </a:p>
      </dsp:txBody>
      <dsp:txXfrm>
        <a:off x="2936942" y="1617968"/>
        <a:ext cx="1400065" cy="1400065"/>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2T18:37:48.689"/>
    </inkml:context>
    <inkml:brush xml:id="br0">
      <inkml:brushProperty name="width" value="0.035" units="cm"/>
      <inkml:brushProperty name="height" value="0.035" units="cm"/>
    </inkml:brush>
  </inkml:definitions>
  <inkml:trace contextRef="#ctx0" brushRef="#br0">0 0 12912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46C5A56C-3CC5-4514-B1CB-752453090740}" type="datetimeFigureOut">
              <a:rPr lang="ar-SA" smtClean="0"/>
              <a:t>11/01/1446</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062A40D5-A32E-4209-907A-EA49AC8BB25F}" type="slidenum">
              <a:rPr lang="ar-SA" smtClean="0"/>
              <a:t>‹#›</a:t>
            </a:fld>
            <a:endParaRPr lang="ar-SA"/>
          </a:p>
        </p:txBody>
      </p:sp>
    </p:spTree>
    <p:extLst>
      <p:ext uri="{BB962C8B-B14F-4D97-AF65-F5344CB8AC3E}">
        <p14:creationId xmlns:p14="http://schemas.microsoft.com/office/powerpoint/2010/main" val="10506824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Today I will be talking about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kern="0" dirty="0">
              <a:solidFill>
                <a:prstClr val="black">
                  <a:lumMod val="50000"/>
                  <a:lumOff val="50000"/>
                </a:prstClr>
              </a:solidFill>
              <a:latin typeface="Trebuchet M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kern="0" dirty="0">
                <a:solidFill>
                  <a:prstClr val="black">
                    <a:lumMod val="50000"/>
                    <a:lumOff val="50000"/>
                  </a:prstClr>
                </a:solidFill>
                <a:latin typeface="Trebuchet MS"/>
              </a:rPr>
              <a:t>An Overview of the petroleum system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kern="0" dirty="0">
              <a:solidFill>
                <a:prstClr val="black">
                  <a:lumMod val="50000"/>
                  <a:lumOff val="50000"/>
                </a:prstClr>
              </a:solidFill>
              <a:latin typeface="Trebuchet M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kern="0" dirty="0">
              <a:solidFill>
                <a:prstClr val="black">
                  <a:lumMod val="50000"/>
                  <a:lumOff val="50000"/>
                </a:prstClr>
              </a:solidFill>
              <a:latin typeface="Trebuchet M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kern="0" dirty="0">
                <a:solidFill>
                  <a:prstClr val="black">
                    <a:lumMod val="50000"/>
                    <a:lumOff val="50000"/>
                  </a:prstClr>
                </a:solidFill>
                <a:latin typeface="Trebuchet MS"/>
              </a:rPr>
              <a:t>Role of Geochemistry in E</a:t>
            </a:r>
            <a:r>
              <a:rPr lang="en-US" sz="1100" kern="0" dirty="0">
                <a:solidFill>
                  <a:prstClr val="white">
                    <a:lumMod val="50000"/>
                  </a:prstClr>
                </a:solidFill>
                <a:latin typeface="Sitka Display" panose="02000505000000020004" pitchFamily="2" charset="0"/>
              </a:rPr>
              <a:t>&amp;</a:t>
            </a:r>
            <a:r>
              <a:rPr lang="en-US" sz="1200" kern="0" dirty="0">
                <a:solidFill>
                  <a:prstClr val="black">
                    <a:lumMod val="50000"/>
                    <a:lumOff val="50000"/>
                  </a:prstClr>
                </a:solidFill>
                <a:latin typeface="Trebuchet MS"/>
              </a:rPr>
              <a:t>P</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kern="0" dirty="0">
              <a:solidFill>
                <a:prstClr val="black">
                  <a:lumMod val="50000"/>
                  <a:lumOff val="50000"/>
                </a:prstClr>
              </a:solidFill>
              <a:latin typeface="Trebuchet M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kern="0" dirty="0">
              <a:solidFill>
                <a:prstClr val="black">
                  <a:lumMod val="50000"/>
                  <a:lumOff val="50000"/>
                </a:prstClr>
              </a:solidFill>
              <a:latin typeface="Trebuchet M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kern="0" dirty="0">
                <a:solidFill>
                  <a:prstClr val="black">
                    <a:lumMod val="50000"/>
                    <a:lumOff val="50000"/>
                  </a:prstClr>
                </a:solidFill>
                <a:latin typeface="Trebuchet MS"/>
              </a:rPr>
              <a:t>my Projects.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kern="0" dirty="0">
                <a:solidFill>
                  <a:prstClr val="black">
                    <a:lumMod val="50000"/>
                    <a:lumOff val="50000"/>
                  </a:prstClr>
                </a:solidFill>
                <a:latin typeface="Trebuchet MS"/>
              </a:rPr>
              <a:t>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kern="0" dirty="0">
              <a:solidFill>
                <a:prstClr val="black">
                  <a:lumMod val="50000"/>
                  <a:lumOff val="50000"/>
                </a:prstClr>
              </a:solidFill>
              <a:latin typeface="Trebuchet M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kern="0" dirty="0">
                <a:solidFill>
                  <a:prstClr val="black">
                    <a:lumMod val="50000"/>
                    <a:lumOff val="50000"/>
                  </a:prstClr>
                </a:solidFill>
                <a:latin typeface="Trebuchet MS"/>
              </a:rPr>
              <a:t>And conclusion</a:t>
            </a:r>
          </a:p>
          <a:p>
            <a:endParaRPr lang="en-US" dirty="0"/>
          </a:p>
        </p:txBody>
      </p:sp>
      <p:sp>
        <p:nvSpPr>
          <p:cNvPr id="4" name="Slide Number Placeholder 3"/>
          <p:cNvSpPr>
            <a:spLocks noGrp="1"/>
          </p:cNvSpPr>
          <p:nvPr>
            <p:ph type="sldNum" sz="quarter" idx="5"/>
          </p:nvPr>
        </p:nvSpPr>
        <p:spPr/>
        <p:txBody>
          <a:bodyPr/>
          <a:lstStyle/>
          <a:p>
            <a:fld id="{E8C014BE-C656-5D4D-9BB1-F024DC7A3434}" type="slidenum">
              <a:rPr lang="en-SA" smtClean="0"/>
              <a:t>2</a:t>
            </a:fld>
            <a:endParaRPr lang="en-SA"/>
          </a:p>
        </p:txBody>
      </p:sp>
    </p:spTree>
    <p:extLst>
      <p:ext uri="{BB962C8B-B14F-4D97-AF65-F5344CB8AC3E}">
        <p14:creationId xmlns:p14="http://schemas.microsoft.com/office/powerpoint/2010/main" val="4114157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014BE-C656-5D4D-9BB1-F024DC7A3434}" type="slidenum">
              <a:rPr lang="en-SA" smtClean="0"/>
              <a:t>13</a:t>
            </a:fld>
            <a:endParaRPr lang="en-SA"/>
          </a:p>
        </p:txBody>
      </p:sp>
    </p:spTree>
    <p:extLst>
      <p:ext uri="{BB962C8B-B14F-4D97-AF65-F5344CB8AC3E}">
        <p14:creationId xmlns:p14="http://schemas.microsoft.com/office/powerpoint/2010/main" val="2284340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9150E"/>
                </a:solidFill>
                <a:latin typeface="Calisto MT" panose="02040603050505030304" pitchFamily="18" charset="0"/>
              </a:rPr>
              <a:t>The main objective of carbonate isotope to know the value of H 2, 1 and O 16, 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9150E"/>
                </a:solidFill>
                <a:latin typeface="Calisto MT" panose="02040603050505030304" pitchFamily="18" charset="0"/>
              </a:rPr>
              <a:t>Why know the source?</a:t>
            </a:r>
          </a:p>
          <a:p>
            <a:endParaRPr lang="en-US" dirty="0"/>
          </a:p>
        </p:txBody>
      </p:sp>
      <p:sp>
        <p:nvSpPr>
          <p:cNvPr id="4" name="Slide Number Placeholder 3"/>
          <p:cNvSpPr>
            <a:spLocks noGrp="1"/>
          </p:cNvSpPr>
          <p:nvPr>
            <p:ph type="sldNum" sz="quarter" idx="5"/>
          </p:nvPr>
        </p:nvSpPr>
        <p:spPr/>
        <p:txBody>
          <a:bodyPr/>
          <a:lstStyle/>
          <a:p>
            <a:fld id="{E8C014BE-C656-5D4D-9BB1-F024DC7A3434}" type="slidenum">
              <a:rPr lang="en-SA" smtClean="0"/>
              <a:t>14</a:t>
            </a:fld>
            <a:endParaRPr lang="en-SA"/>
          </a:p>
        </p:txBody>
      </p:sp>
    </p:spTree>
    <p:extLst>
      <p:ext uri="{BB962C8B-B14F-4D97-AF65-F5344CB8AC3E}">
        <p14:creationId xmlns:p14="http://schemas.microsoft.com/office/powerpoint/2010/main" val="3119920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9150E"/>
                </a:solidFill>
                <a:latin typeface="Calisto MT" panose="02040603050505030304" pitchFamily="18" charset="0"/>
              </a:rPr>
              <a:t>The main objective of carbonate isotope to know the value of H 2, 1 and O 16, 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9150E"/>
                </a:solidFill>
                <a:latin typeface="Calisto MT" panose="02040603050505030304" pitchFamily="18" charset="0"/>
              </a:rPr>
              <a:t>Why know the source?</a:t>
            </a:r>
          </a:p>
          <a:p>
            <a:endParaRPr lang="en-US" dirty="0"/>
          </a:p>
        </p:txBody>
      </p:sp>
      <p:sp>
        <p:nvSpPr>
          <p:cNvPr id="4" name="Slide Number Placeholder 3"/>
          <p:cNvSpPr>
            <a:spLocks noGrp="1"/>
          </p:cNvSpPr>
          <p:nvPr>
            <p:ph type="sldNum" sz="quarter" idx="5"/>
          </p:nvPr>
        </p:nvSpPr>
        <p:spPr/>
        <p:txBody>
          <a:bodyPr/>
          <a:lstStyle/>
          <a:p>
            <a:fld id="{E8C014BE-C656-5D4D-9BB1-F024DC7A3434}" type="slidenum">
              <a:rPr lang="en-SA" smtClean="0"/>
              <a:t>15</a:t>
            </a:fld>
            <a:endParaRPr lang="en-SA"/>
          </a:p>
        </p:txBody>
      </p:sp>
    </p:spTree>
    <p:extLst>
      <p:ext uri="{BB962C8B-B14F-4D97-AF65-F5344CB8AC3E}">
        <p14:creationId xmlns:p14="http://schemas.microsoft.com/office/powerpoint/2010/main" val="3119920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9150E"/>
                </a:solidFill>
                <a:latin typeface="Calisto MT" panose="02040603050505030304" pitchFamily="18" charset="0"/>
              </a:rPr>
              <a:t>The main objective of carbonate isotope to know the value of H 2, 1 and O 16, 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9150E"/>
                </a:solidFill>
                <a:latin typeface="Calisto MT" panose="02040603050505030304" pitchFamily="18" charset="0"/>
              </a:rPr>
              <a:t>Why know the source?</a:t>
            </a:r>
          </a:p>
          <a:p>
            <a:endParaRPr lang="en-US" dirty="0"/>
          </a:p>
        </p:txBody>
      </p:sp>
      <p:sp>
        <p:nvSpPr>
          <p:cNvPr id="4" name="Slide Number Placeholder 3"/>
          <p:cNvSpPr>
            <a:spLocks noGrp="1"/>
          </p:cNvSpPr>
          <p:nvPr>
            <p:ph type="sldNum" sz="quarter" idx="5"/>
          </p:nvPr>
        </p:nvSpPr>
        <p:spPr/>
        <p:txBody>
          <a:bodyPr/>
          <a:lstStyle/>
          <a:p>
            <a:fld id="{E8C014BE-C656-5D4D-9BB1-F024DC7A3434}" type="slidenum">
              <a:rPr lang="en-SA" smtClean="0"/>
              <a:t>17</a:t>
            </a:fld>
            <a:endParaRPr lang="en-SA"/>
          </a:p>
        </p:txBody>
      </p:sp>
    </p:spTree>
    <p:extLst>
      <p:ext uri="{BB962C8B-B14F-4D97-AF65-F5344CB8AC3E}">
        <p14:creationId xmlns:p14="http://schemas.microsoft.com/office/powerpoint/2010/main" val="3119920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9150E"/>
                </a:solidFill>
                <a:latin typeface="Calisto MT" panose="02040603050505030304" pitchFamily="18" charset="0"/>
              </a:rPr>
              <a:t>The main objective of carbonate isotope to know the value of H 2, 1 and O 16, 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9150E"/>
                </a:solidFill>
                <a:latin typeface="Calisto MT" panose="02040603050505030304" pitchFamily="18" charset="0"/>
              </a:rPr>
              <a:t>Why know the source?</a:t>
            </a:r>
          </a:p>
          <a:p>
            <a:endParaRPr lang="en-US" dirty="0"/>
          </a:p>
        </p:txBody>
      </p:sp>
      <p:sp>
        <p:nvSpPr>
          <p:cNvPr id="4" name="Slide Number Placeholder 3"/>
          <p:cNvSpPr>
            <a:spLocks noGrp="1"/>
          </p:cNvSpPr>
          <p:nvPr>
            <p:ph type="sldNum" sz="quarter" idx="5"/>
          </p:nvPr>
        </p:nvSpPr>
        <p:spPr/>
        <p:txBody>
          <a:bodyPr/>
          <a:lstStyle/>
          <a:p>
            <a:fld id="{E8C014BE-C656-5D4D-9BB1-F024DC7A3434}" type="slidenum">
              <a:rPr lang="en-SA" smtClean="0"/>
              <a:t>18</a:t>
            </a:fld>
            <a:endParaRPr lang="en-SA"/>
          </a:p>
        </p:txBody>
      </p:sp>
    </p:spTree>
    <p:extLst>
      <p:ext uri="{BB962C8B-B14F-4D97-AF65-F5344CB8AC3E}">
        <p14:creationId xmlns:p14="http://schemas.microsoft.com/office/powerpoint/2010/main" val="3119920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2A40D5-A32E-4209-907A-EA49AC8BB25F}" type="slidenum">
              <a:rPr lang="ar-SA" smtClean="0"/>
              <a:t>19</a:t>
            </a:fld>
            <a:endParaRPr lang="ar-SA"/>
          </a:p>
        </p:txBody>
      </p:sp>
    </p:spTree>
    <p:extLst>
      <p:ext uri="{BB962C8B-B14F-4D97-AF65-F5344CB8AC3E}">
        <p14:creationId xmlns:p14="http://schemas.microsoft.com/office/powerpoint/2010/main" val="3721361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014BE-C656-5D4D-9BB1-F024DC7A3434}" type="slidenum">
              <a:rPr lang="en-SA" smtClean="0"/>
              <a:t>22</a:t>
            </a:fld>
            <a:endParaRPr lang="en-SA"/>
          </a:p>
        </p:txBody>
      </p:sp>
    </p:spTree>
    <p:extLst>
      <p:ext uri="{BB962C8B-B14F-4D97-AF65-F5344CB8AC3E}">
        <p14:creationId xmlns:p14="http://schemas.microsoft.com/office/powerpoint/2010/main" val="3488217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9150E"/>
                </a:solidFill>
                <a:latin typeface="Calisto MT" panose="02040603050505030304" pitchFamily="18" charset="0"/>
                <a:ea typeface="+mn-ea"/>
                <a:cs typeface="+mn-cs"/>
              </a:rPr>
              <a:t>-In conclusion, during my assignment, I have worked in three different labs carbonate isotopes, water isotopes and pyrolysis.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9150E"/>
              </a:solidFill>
              <a:latin typeface="Calisto MT" panose="020406030505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9150E"/>
                </a:solidFill>
                <a:latin typeface="Calisto MT" panose="02040603050505030304" pitchFamily="18" charset="0"/>
                <a:ea typeface="+mn-ea"/>
                <a:cs typeface="+mn-cs"/>
              </a:rPr>
              <a:t>-the assignment offered me a huge opportunity to engage with real work environment and to contact many people from different technical background.</a:t>
            </a:r>
          </a:p>
          <a:p>
            <a:endParaRPr lang="en-US" dirty="0"/>
          </a:p>
        </p:txBody>
      </p:sp>
      <p:sp>
        <p:nvSpPr>
          <p:cNvPr id="4" name="Slide Number Placeholder 3"/>
          <p:cNvSpPr>
            <a:spLocks noGrp="1"/>
          </p:cNvSpPr>
          <p:nvPr>
            <p:ph type="sldNum" sz="quarter" idx="5"/>
          </p:nvPr>
        </p:nvSpPr>
        <p:spPr/>
        <p:txBody>
          <a:bodyPr/>
          <a:lstStyle/>
          <a:p>
            <a:fld id="{E8C014BE-C656-5D4D-9BB1-F024DC7A3434}" type="slidenum">
              <a:rPr lang="en-SA" smtClean="0"/>
              <a:t>25</a:t>
            </a:fld>
            <a:endParaRPr lang="en-SA"/>
          </a:p>
        </p:txBody>
      </p:sp>
    </p:spTree>
    <p:extLst>
      <p:ext uri="{BB962C8B-B14F-4D97-AF65-F5344CB8AC3E}">
        <p14:creationId xmlns:p14="http://schemas.microsoft.com/office/powerpoint/2010/main" val="1095409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2A40D5-A32E-4209-907A-EA49AC8BB25F}" type="slidenum">
              <a:rPr lang="ar-SA" smtClean="0"/>
              <a:t>26</a:t>
            </a:fld>
            <a:endParaRPr lang="ar-SA"/>
          </a:p>
        </p:txBody>
      </p:sp>
    </p:spTree>
    <p:extLst>
      <p:ext uri="{BB962C8B-B14F-4D97-AF65-F5344CB8AC3E}">
        <p14:creationId xmlns:p14="http://schemas.microsoft.com/office/powerpoint/2010/main" val="3004591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062A40D5-A32E-4209-907A-EA49AC8BB25F}" type="slidenum">
              <a:rPr lang="ar-SA" smtClean="0"/>
              <a:t>3</a:t>
            </a:fld>
            <a:endParaRPr lang="ar-SA"/>
          </a:p>
        </p:txBody>
      </p:sp>
    </p:spTree>
    <p:extLst>
      <p:ext uri="{BB962C8B-B14F-4D97-AF65-F5344CB8AC3E}">
        <p14:creationId xmlns:p14="http://schemas.microsoft.com/office/powerpoint/2010/main" val="2308866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r>
              <a:rPr lang="en-US" dirty="0"/>
              <a:t>The petroleum system consist of four main elements which are: </a:t>
            </a:r>
          </a:p>
          <a:p>
            <a:r>
              <a:rPr lang="en-US" dirty="0"/>
              <a:t>Source rock </a:t>
            </a:r>
          </a:p>
          <a:p>
            <a:r>
              <a:rPr lang="en-US" dirty="0"/>
              <a:t>Reservoir</a:t>
            </a:r>
          </a:p>
          <a:p>
            <a:r>
              <a:rPr lang="en-US" dirty="0"/>
              <a:t>Seal </a:t>
            </a:r>
          </a:p>
          <a:p>
            <a:r>
              <a:rPr lang="en-US" dirty="0"/>
              <a:t>Trap </a:t>
            </a:r>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Under high temperature and pressure the hydrocarbons stored in the source start to expel to the reservoir (through the permeability and porosity of the rocks) and eventually the seal help the hydrocarbons to be trapped. </a:t>
            </a:r>
          </a:p>
          <a:p>
            <a:endParaRPr lang="en-US" dirty="0"/>
          </a:p>
        </p:txBody>
      </p:sp>
      <p:sp>
        <p:nvSpPr>
          <p:cNvPr id="4" name="Slide Number Placeholder 3"/>
          <p:cNvSpPr>
            <a:spLocks noGrp="1"/>
          </p:cNvSpPr>
          <p:nvPr>
            <p:ph type="sldNum" sz="quarter" idx="5"/>
          </p:nvPr>
        </p:nvSpPr>
        <p:spPr/>
        <p:txBody>
          <a:bodyPr/>
          <a:lstStyle/>
          <a:p>
            <a:fld id="{E8C014BE-C656-5D4D-9BB1-F024DC7A3434}" type="slidenum">
              <a:rPr lang="en-SA" smtClean="0"/>
              <a:t>4</a:t>
            </a:fld>
            <a:endParaRPr lang="en-SA"/>
          </a:p>
        </p:txBody>
      </p:sp>
    </p:spTree>
    <p:extLst>
      <p:ext uri="{BB962C8B-B14F-4D97-AF65-F5344CB8AC3E}">
        <p14:creationId xmlns:p14="http://schemas.microsoft.com/office/powerpoint/2010/main" val="2859876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r>
              <a:rPr lang="en-US" dirty="0"/>
              <a:t>The petroleum system consist of four main elements which are: </a:t>
            </a:r>
          </a:p>
          <a:p>
            <a:r>
              <a:rPr lang="en-US" dirty="0"/>
              <a:t>Source rock </a:t>
            </a:r>
          </a:p>
          <a:p>
            <a:r>
              <a:rPr lang="en-US" dirty="0"/>
              <a:t>Reservoir</a:t>
            </a:r>
          </a:p>
          <a:p>
            <a:r>
              <a:rPr lang="en-US" dirty="0"/>
              <a:t>Seal </a:t>
            </a:r>
          </a:p>
          <a:p>
            <a:r>
              <a:rPr lang="en-US" dirty="0"/>
              <a:t>Trap </a:t>
            </a:r>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Under high temperature and pressure the hydrocarbons stored in the source start to expel to the reservoir (through the permeability and porosity of the rocks) and eventually the seal help the hydrocarbons to be trapped. </a:t>
            </a:r>
          </a:p>
          <a:p>
            <a:endParaRPr lang="en-US" dirty="0"/>
          </a:p>
        </p:txBody>
      </p:sp>
      <p:sp>
        <p:nvSpPr>
          <p:cNvPr id="4" name="Slide Number Placeholder 3"/>
          <p:cNvSpPr>
            <a:spLocks noGrp="1"/>
          </p:cNvSpPr>
          <p:nvPr>
            <p:ph type="sldNum" sz="quarter" idx="5"/>
          </p:nvPr>
        </p:nvSpPr>
        <p:spPr/>
        <p:txBody>
          <a:bodyPr/>
          <a:lstStyle/>
          <a:p>
            <a:fld id="{E8C014BE-C656-5D4D-9BB1-F024DC7A3434}" type="slidenum">
              <a:rPr lang="en-SA" smtClean="0"/>
              <a:t>5</a:t>
            </a:fld>
            <a:endParaRPr lang="en-SA"/>
          </a:p>
        </p:txBody>
      </p:sp>
    </p:spTree>
    <p:extLst>
      <p:ext uri="{BB962C8B-B14F-4D97-AF65-F5344CB8AC3E}">
        <p14:creationId xmlns:p14="http://schemas.microsoft.com/office/powerpoint/2010/main" val="2859876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r>
              <a:rPr lang="en-US" dirty="0"/>
              <a:t>The petroleum system consist of four main elements which are: </a:t>
            </a:r>
          </a:p>
          <a:p>
            <a:r>
              <a:rPr lang="en-US" dirty="0"/>
              <a:t>Source rock </a:t>
            </a:r>
          </a:p>
          <a:p>
            <a:r>
              <a:rPr lang="en-US" dirty="0"/>
              <a:t>Reservoir</a:t>
            </a:r>
          </a:p>
          <a:p>
            <a:r>
              <a:rPr lang="en-US" dirty="0"/>
              <a:t>Seal </a:t>
            </a:r>
          </a:p>
          <a:p>
            <a:r>
              <a:rPr lang="en-US" dirty="0"/>
              <a:t>Trap </a:t>
            </a:r>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Under high temperature and pressure the hydrocarbons stored in the source start to expel to the reservoir (through the permeability and porosity of the rocks) and eventually the seal help the hydrocarbons to be trapped. </a:t>
            </a:r>
          </a:p>
          <a:p>
            <a:endParaRPr lang="en-US" dirty="0"/>
          </a:p>
        </p:txBody>
      </p:sp>
      <p:sp>
        <p:nvSpPr>
          <p:cNvPr id="4" name="Slide Number Placeholder 3"/>
          <p:cNvSpPr>
            <a:spLocks noGrp="1"/>
          </p:cNvSpPr>
          <p:nvPr>
            <p:ph type="sldNum" sz="quarter" idx="5"/>
          </p:nvPr>
        </p:nvSpPr>
        <p:spPr/>
        <p:txBody>
          <a:bodyPr/>
          <a:lstStyle/>
          <a:p>
            <a:fld id="{E8C014BE-C656-5D4D-9BB1-F024DC7A3434}" type="slidenum">
              <a:rPr lang="en-SA" smtClean="0"/>
              <a:t>6</a:t>
            </a:fld>
            <a:endParaRPr lang="en-SA"/>
          </a:p>
        </p:txBody>
      </p:sp>
    </p:spTree>
    <p:extLst>
      <p:ext uri="{BB962C8B-B14F-4D97-AF65-F5344CB8AC3E}">
        <p14:creationId xmlns:p14="http://schemas.microsoft.com/office/powerpoint/2010/main" val="2859876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r>
              <a:rPr lang="en-US" dirty="0"/>
              <a:t>The petroleum system consist of four main elements which are: </a:t>
            </a:r>
          </a:p>
          <a:p>
            <a:r>
              <a:rPr lang="en-US" dirty="0"/>
              <a:t>Source rock </a:t>
            </a:r>
          </a:p>
          <a:p>
            <a:r>
              <a:rPr lang="en-US" dirty="0"/>
              <a:t>Reservoir</a:t>
            </a:r>
          </a:p>
          <a:p>
            <a:r>
              <a:rPr lang="en-US" dirty="0"/>
              <a:t>Seal </a:t>
            </a:r>
          </a:p>
          <a:p>
            <a:r>
              <a:rPr lang="en-US" dirty="0"/>
              <a:t>Trap </a:t>
            </a:r>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Under high temperature and pressure the hydrocarbons stored in the source start to expel to the reservoir (through the permeability and porosity of the rocks) and eventually the seal help the hydrocarbons to be trapped. </a:t>
            </a:r>
          </a:p>
          <a:p>
            <a:endParaRPr lang="en-US" dirty="0"/>
          </a:p>
        </p:txBody>
      </p:sp>
      <p:sp>
        <p:nvSpPr>
          <p:cNvPr id="4" name="Slide Number Placeholder 3"/>
          <p:cNvSpPr>
            <a:spLocks noGrp="1"/>
          </p:cNvSpPr>
          <p:nvPr>
            <p:ph type="sldNum" sz="quarter" idx="5"/>
          </p:nvPr>
        </p:nvSpPr>
        <p:spPr/>
        <p:txBody>
          <a:bodyPr/>
          <a:lstStyle/>
          <a:p>
            <a:fld id="{E8C014BE-C656-5D4D-9BB1-F024DC7A3434}" type="slidenum">
              <a:rPr lang="en-SA" smtClean="0"/>
              <a:t>7</a:t>
            </a:fld>
            <a:endParaRPr lang="en-SA"/>
          </a:p>
        </p:txBody>
      </p:sp>
    </p:spTree>
    <p:extLst>
      <p:ext uri="{BB962C8B-B14F-4D97-AF65-F5344CB8AC3E}">
        <p14:creationId xmlns:p14="http://schemas.microsoft.com/office/powerpoint/2010/main" val="2859876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014BE-C656-5D4D-9BB1-F024DC7A3434}" type="slidenum">
              <a:rPr lang="en-SA" smtClean="0"/>
              <a:t>8</a:t>
            </a:fld>
            <a:endParaRPr lang="en-SA"/>
          </a:p>
        </p:txBody>
      </p:sp>
    </p:spTree>
    <p:extLst>
      <p:ext uri="{BB962C8B-B14F-4D97-AF65-F5344CB8AC3E}">
        <p14:creationId xmlns:p14="http://schemas.microsoft.com/office/powerpoint/2010/main" val="1091358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r>
              <a:rPr lang="en-US" dirty="0"/>
              <a:t>The petroleum system consist of four main elements which are: </a:t>
            </a:r>
          </a:p>
          <a:p>
            <a:r>
              <a:rPr lang="en-US" dirty="0"/>
              <a:t>Source rock </a:t>
            </a:r>
          </a:p>
          <a:p>
            <a:r>
              <a:rPr lang="en-US" dirty="0"/>
              <a:t>Reservoir</a:t>
            </a:r>
          </a:p>
          <a:p>
            <a:r>
              <a:rPr lang="en-US" dirty="0"/>
              <a:t>Seal </a:t>
            </a:r>
          </a:p>
          <a:p>
            <a:r>
              <a:rPr lang="en-US" dirty="0"/>
              <a:t>Trap </a:t>
            </a:r>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Under high temperature and pressure the hydrocarbons stored in the source start to expel to the reservoir (through the permeability and porosity of the rocks) and eventually the seal help the hydrocarbons to be trapped. </a:t>
            </a:r>
          </a:p>
          <a:p>
            <a:endParaRPr lang="en-US" dirty="0"/>
          </a:p>
        </p:txBody>
      </p:sp>
      <p:sp>
        <p:nvSpPr>
          <p:cNvPr id="4" name="Slide Number Placeholder 3"/>
          <p:cNvSpPr>
            <a:spLocks noGrp="1"/>
          </p:cNvSpPr>
          <p:nvPr>
            <p:ph type="sldNum" sz="quarter" idx="5"/>
          </p:nvPr>
        </p:nvSpPr>
        <p:spPr/>
        <p:txBody>
          <a:bodyPr/>
          <a:lstStyle/>
          <a:p>
            <a:fld id="{E8C014BE-C656-5D4D-9BB1-F024DC7A3434}" type="slidenum">
              <a:rPr lang="en-SA" smtClean="0"/>
              <a:t>9</a:t>
            </a:fld>
            <a:endParaRPr lang="en-SA"/>
          </a:p>
        </p:txBody>
      </p:sp>
    </p:spTree>
    <p:extLst>
      <p:ext uri="{BB962C8B-B14F-4D97-AF65-F5344CB8AC3E}">
        <p14:creationId xmlns:p14="http://schemas.microsoft.com/office/powerpoint/2010/main" val="1256581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9150E"/>
                </a:solidFill>
                <a:latin typeface="Calisto MT" panose="02040603050505030304" pitchFamily="18" charset="0"/>
              </a:rPr>
              <a:t>The main objective of carbonate isotope to know the value of H 2, 1 and O 16, 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9150E"/>
                </a:solidFill>
                <a:latin typeface="Calisto MT" panose="02040603050505030304" pitchFamily="18" charset="0"/>
              </a:rPr>
              <a:t>Why know the source?</a:t>
            </a:r>
          </a:p>
          <a:p>
            <a:endParaRPr lang="en-US" dirty="0"/>
          </a:p>
        </p:txBody>
      </p:sp>
      <p:sp>
        <p:nvSpPr>
          <p:cNvPr id="4" name="Slide Number Placeholder 3"/>
          <p:cNvSpPr>
            <a:spLocks noGrp="1"/>
          </p:cNvSpPr>
          <p:nvPr>
            <p:ph type="sldNum" sz="quarter" idx="5"/>
          </p:nvPr>
        </p:nvSpPr>
        <p:spPr/>
        <p:txBody>
          <a:bodyPr/>
          <a:lstStyle/>
          <a:p>
            <a:fld id="{E8C014BE-C656-5D4D-9BB1-F024DC7A3434}" type="slidenum">
              <a:rPr lang="en-SA" smtClean="0"/>
              <a:t>12</a:t>
            </a:fld>
            <a:endParaRPr lang="en-SA"/>
          </a:p>
        </p:txBody>
      </p:sp>
    </p:spTree>
    <p:extLst>
      <p:ext uri="{BB962C8B-B14F-4D97-AF65-F5344CB8AC3E}">
        <p14:creationId xmlns:p14="http://schemas.microsoft.com/office/powerpoint/2010/main" val="3119920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16.svg"/><Relationship Id="rId3" Type="http://schemas.openxmlformats.org/officeDocument/2006/relationships/image" Target="../media/image14.svg"/><Relationship Id="rId7" Type="http://schemas.openxmlformats.org/officeDocument/2006/relationships/image" Target="../media/image41.jpeg"/><Relationship Id="rId12"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7.png"/><Relationship Id="rId7" Type="http://schemas.openxmlformats.org/officeDocument/2006/relationships/image" Target="../media/image14.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9.png"/><Relationship Id="rId4" Type="http://schemas.openxmlformats.org/officeDocument/2006/relationships/image" Target="../media/image48.jpeg"/><Relationship Id="rId9" Type="http://schemas.openxmlformats.org/officeDocument/2006/relationships/image" Target="../media/image16.svg"/></Relationships>
</file>

<file path=ppt/slides/_rels/slide1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50.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16.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54.jpeg"/><Relationship Id="rId5" Type="http://schemas.openxmlformats.org/officeDocument/2006/relationships/diagramQuickStyle" Target="../diagrams/quickStyle1.xml"/><Relationship Id="rId10" Type="http://schemas.openxmlformats.org/officeDocument/2006/relationships/image" Target="../media/image48.jpeg"/><Relationship Id="rId4" Type="http://schemas.openxmlformats.org/officeDocument/2006/relationships/diagramLayout" Target="../diagrams/layout1.xml"/><Relationship Id="rId9"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16.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16.sv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16.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3.png"/><Relationship Id="rId5" Type="http://schemas.openxmlformats.org/officeDocument/2006/relationships/image" Target="../media/image59.png"/><Relationship Id="rId10" Type="http://schemas.openxmlformats.org/officeDocument/2006/relationships/image" Target="../media/image62.png"/><Relationship Id="rId4" Type="http://schemas.openxmlformats.org/officeDocument/2006/relationships/image" Target="../media/image14.sv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64.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67.png"/><Relationship Id="rId4" Type="http://schemas.openxmlformats.org/officeDocument/2006/relationships/image" Target="../media/image65.png"/><Relationship Id="rId9"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69.png"/><Relationship Id="rId7" Type="http://schemas.openxmlformats.org/officeDocument/2006/relationships/image" Target="../media/image15.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70.png"/><Relationship Id="rId9"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16.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3.png"/><Relationship Id="rId7"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81.png"/><Relationship Id="rId4" Type="http://schemas.openxmlformats.org/officeDocument/2006/relationships/image" Target="../media/image14.svg"/><Relationship Id="rId9" Type="http://schemas.openxmlformats.org/officeDocument/2006/relationships/image" Target="../media/image80.pn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83.emf"/><Relationship Id="rId18" Type="http://schemas.openxmlformats.org/officeDocument/2006/relationships/image" Target="../media/image16.svg"/><Relationship Id="rId3" Type="http://schemas.openxmlformats.org/officeDocument/2006/relationships/image" Target="../media/image78.emf"/><Relationship Id="rId7" Type="http://schemas.openxmlformats.org/officeDocument/2006/relationships/image" Target="../media/image80.emf"/><Relationship Id="rId12" Type="http://schemas.openxmlformats.org/officeDocument/2006/relationships/oleObject" Target="../embeddings/oleObject6.bin"/><Relationship Id="rId17" Type="http://schemas.openxmlformats.org/officeDocument/2006/relationships/image" Target="../media/image15.png"/><Relationship Id="rId2" Type="http://schemas.openxmlformats.org/officeDocument/2006/relationships/oleObject" Target="../embeddings/oleObject1.bin"/><Relationship Id="rId16"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oleObject" Target="../embeddings/oleObject3.bin"/><Relationship Id="rId11" Type="http://schemas.openxmlformats.org/officeDocument/2006/relationships/image" Target="../media/image82.emf"/><Relationship Id="rId5" Type="http://schemas.openxmlformats.org/officeDocument/2006/relationships/image" Target="../media/image79.emf"/><Relationship Id="rId15" Type="http://schemas.openxmlformats.org/officeDocument/2006/relationships/image" Target="../media/image13.png"/><Relationship Id="rId10" Type="http://schemas.openxmlformats.org/officeDocument/2006/relationships/oleObject" Target="../embeddings/oleObject5.bin"/><Relationship Id="rId19" Type="http://schemas.openxmlformats.org/officeDocument/2006/relationships/image" Target="../media/image85.png"/><Relationship Id="rId4" Type="http://schemas.openxmlformats.org/officeDocument/2006/relationships/oleObject" Target="../embeddings/oleObject2.bin"/><Relationship Id="rId9" Type="http://schemas.openxmlformats.org/officeDocument/2006/relationships/image" Target="../media/image81.emf"/><Relationship Id="rId14" Type="http://schemas.openxmlformats.org/officeDocument/2006/relationships/image" Target="../media/image84.jpg"/></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88.jpeg"/><Relationship Id="rId3" Type="http://schemas.openxmlformats.org/officeDocument/2006/relationships/image" Target="../media/image86.jpg"/><Relationship Id="rId7" Type="http://schemas.openxmlformats.org/officeDocument/2006/relationships/image" Target="../media/image22.svg"/><Relationship Id="rId12" Type="http://schemas.openxmlformats.org/officeDocument/2006/relationships/image" Target="../media/image87.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6.svg"/><Relationship Id="rId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19.png"/><Relationship Id="rId9" Type="http://schemas.openxmlformats.org/officeDocument/2006/relationships/image" Target="../media/image14.svg"/></Relationships>
</file>

<file path=ppt/slides/_rels/slide2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86.jp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8.jpeg"/><Relationship Id="rId4" Type="http://schemas.openxmlformats.org/officeDocument/2006/relationships/image" Target="../media/image89.jpeg"/></Relationships>
</file>

<file path=ppt/slides/_rels/slide27.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91.jpe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16.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4.svg"/><Relationship Id="rId7" Type="http://schemas.openxmlformats.org/officeDocument/2006/relationships/hyperlink" Target="mailto:ahm13988@hotmail.com" TargetMode="External"/><Relationship Id="rId12"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mailto:ahmobaraki@uj.edu.sa" TargetMode="External"/><Relationship Id="rId11" Type="http://schemas.openxmlformats.org/officeDocument/2006/relationships/image" Target="../media/image98.svg"/><Relationship Id="rId5" Type="http://schemas.openxmlformats.org/officeDocument/2006/relationships/image" Target="../media/image94.svg"/><Relationship Id="rId10" Type="http://schemas.openxmlformats.org/officeDocument/2006/relationships/image" Target="../media/image97.png"/><Relationship Id="rId4" Type="http://schemas.openxmlformats.org/officeDocument/2006/relationships/image" Target="../media/image93.png"/><Relationship Id="rId9" Type="http://schemas.openxmlformats.org/officeDocument/2006/relationships/image" Target="../media/image96.svg"/></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6.sv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5.png"/><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image" Target="../media/image14.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jpg"/><Relationship Id="rId11" Type="http://schemas.openxmlformats.org/officeDocument/2006/relationships/image" Target="../media/image13.png"/><Relationship Id="rId5" Type="http://schemas.openxmlformats.org/officeDocument/2006/relationships/image" Target="../media/image180.png"/><Relationship Id="rId10" Type="http://schemas.openxmlformats.org/officeDocument/2006/relationships/image" Target="../media/image22.svg"/><Relationship Id="rId4" Type="http://schemas.openxmlformats.org/officeDocument/2006/relationships/customXml" Target="../ink/ink1.xml"/><Relationship Id="rId9" Type="http://schemas.openxmlformats.org/officeDocument/2006/relationships/image" Target="../media/image21.png"/><Relationship Id="rId14"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15.png"/><Relationship Id="rId3" Type="http://schemas.openxmlformats.org/officeDocument/2006/relationships/image" Target="../media/image18.png"/><Relationship Id="rId7" Type="http://schemas.openxmlformats.org/officeDocument/2006/relationships/image" Target="../media/image26.jpeg"/><Relationship Id="rId12"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13.png"/><Relationship Id="rId5" Type="http://schemas.openxmlformats.org/officeDocument/2006/relationships/image" Target="../media/image24.jpeg"/><Relationship Id="rId15" Type="http://schemas.openxmlformats.org/officeDocument/2006/relationships/image" Target="../media/image30.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png"/><Relationship Id="rId7" Type="http://schemas.openxmlformats.org/officeDocument/2006/relationships/image" Target="../media/image14.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16.svg"/></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8.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33.jpg"/></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34.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6.jpeg"/><Relationship Id="rId10" Type="http://schemas.openxmlformats.org/officeDocument/2006/relationships/image" Target="../media/image16.svg"/><Relationship Id="rId4" Type="http://schemas.openxmlformats.org/officeDocument/2006/relationships/image" Target="../media/image35.jpe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png"/><Relationship Id="rId7" Type="http://schemas.openxmlformats.org/officeDocument/2006/relationships/image" Target="../media/image14.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7.png"/><Relationship Id="rId4" Type="http://schemas.microsoft.com/office/2017/06/relationships/model3d" Target="../media/model3d1.glb"/><Relationship Id="rId9"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Freeform 2"/>
          <p:cNvSpPr/>
          <p:nvPr/>
        </p:nvSpPr>
        <p:spPr>
          <a:xfrm>
            <a:off x="11087100" y="3086100"/>
            <a:ext cx="7200900" cy="7200900"/>
          </a:xfrm>
          <a:custGeom>
            <a:avLst/>
            <a:gdLst/>
            <a:ahLst/>
            <a:cxnLst/>
            <a:rect l="l" t="t" r="r" b="b"/>
            <a:pathLst>
              <a:path w="7200900" h="7200900">
                <a:moveTo>
                  <a:pt x="0" y="0"/>
                </a:moveTo>
                <a:lnTo>
                  <a:pt x="7200900" y="0"/>
                </a:lnTo>
                <a:lnTo>
                  <a:pt x="7200900" y="7200900"/>
                </a:lnTo>
                <a:lnTo>
                  <a:pt x="0" y="7200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ar-SA"/>
          </a:p>
        </p:txBody>
      </p:sp>
      <p:sp>
        <p:nvSpPr>
          <p:cNvPr id="5" name="Freeform 5"/>
          <p:cNvSpPr/>
          <p:nvPr/>
        </p:nvSpPr>
        <p:spPr>
          <a:xfrm rot="7682761">
            <a:off x="-1379002" y="-226622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ar-SA"/>
          </a:p>
        </p:txBody>
      </p:sp>
      <p:sp>
        <p:nvSpPr>
          <p:cNvPr id="6" name="TextBox 6"/>
          <p:cNvSpPr txBox="1"/>
          <p:nvPr/>
        </p:nvSpPr>
        <p:spPr>
          <a:xfrm>
            <a:off x="554607" y="5782056"/>
            <a:ext cx="10225134" cy="2031325"/>
          </a:xfrm>
          <a:prstGeom prst="rect">
            <a:avLst/>
          </a:prstGeom>
        </p:spPr>
        <p:txBody>
          <a:bodyPr wrap="square" lIns="0" tIns="0" rIns="0" bIns="0" rtlCol="0" anchor="t">
            <a:spAutoFit/>
          </a:bodyPr>
          <a:lstStyle/>
          <a:p>
            <a:pPr marL="0" marR="0" algn="ctr" rtl="0">
              <a:spcBef>
                <a:spcPts val="0"/>
              </a:spcBef>
              <a:spcAft>
                <a:spcPts val="0"/>
              </a:spcAft>
            </a:pPr>
            <a:r>
              <a:rPr lang="en-US" sz="4400" b="1" dirty="0">
                <a:solidFill>
                  <a:srgbClr val="0C3E5B"/>
                </a:solidFill>
                <a:effectLst/>
                <a:latin typeface="Times New Roman" panose="02020603050405020304" pitchFamily="18" charset="0"/>
                <a:ea typeface="Aptos" panose="020B0004020202020204" pitchFamily="34" charset="0"/>
                <a:cs typeface="Arial" panose="020B0604020202020204" pitchFamily="34" charset="0"/>
              </a:rPr>
              <a:t>Effectiveness </a:t>
            </a:r>
            <a:r>
              <a:rPr lang="en-US" sz="4400" b="1" i="1" dirty="0" err="1">
                <a:solidFill>
                  <a:srgbClr val="0C3E5B"/>
                </a:solidFill>
                <a:effectLst/>
                <a:latin typeface="Times New Roman" panose="02020603050405020304" pitchFamily="18" charset="0"/>
                <a:ea typeface="Aptos" panose="020B0004020202020204" pitchFamily="34" charset="0"/>
                <a:cs typeface="Arial" panose="020B0604020202020204" pitchFamily="34" charset="0"/>
              </a:rPr>
              <a:t>Washingtonia</a:t>
            </a:r>
            <a:r>
              <a:rPr lang="en-US" sz="4400" b="1" dirty="0">
                <a:solidFill>
                  <a:srgbClr val="0C3E5B"/>
                </a:solidFill>
                <a:effectLst/>
                <a:latin typeface="Times New Roman" panose="02020603050405020304" pitchFamily="18" charset="0"/>
                <a:ea typeface="Aptos" panose="020B0004020202020204" pitchFamily="34" charset="0"/>
                <a:cs typeface="Arial" panose="020B0604020202020204" pitchFamily="34" charset="0"/>
              </a:rPr>
              <a:t> fruit extract as sustainable green inhibitor of mild steel corrosion in acidic environments </a:t>
            </a:r>
            <a:endParaRPr lang="en-US" sz="4400" b="1" dirty="0">
              <a:solidFill>
                <a:srgbClr val="0C3E5B"/>
              </a:solidFill>
              <a:effectLst/>
              <a:latin typeface="Aptos" panose="020B0004020202020204" pitchFamily="34" charset="0"/>
              <a:ea typeface="Aptos" panose="020B0004020202020204" pitchFamily="34" charset="0"/>
              <a:cs typeface="Arial" panose="020B0604020202020204" pitchFamily="34" charset="0"/>
            </a:endParaRPr>
          </a:p>
        </p:txBody>
      </p:sp>
      <p:grpSp>
        <p:nvGrpSpPr>
          <p:cNvPr id="7" name="Group 7"/>
          <p:cNvGrpSpPr/>
          <p:nvPr/>
        </p:nvGrpSpPr>
        <p:grpSpPr>
          <a:xfrm>
            <a:off x="1066800" y="7927219"/>
            <a:ext cx="9410409" cy="1635883"/>
            <a:chOff x="-141343" y="-19050"/>
            <a:chExt cx="1484342" cy="184702"/>
          </a:xfrm>
        </p:grpSpPr>
        <p:sp>
          <p:nvSpPr>
            <p:cNvPr id="8" name="Freeform 8"/>
            <p:cNvSpPr/>
            <p:nvPr/>
          </p:nvSpPr>
          <p:spPr>
            <a:xfrm>
              <a:off x="-141343" y="5337"/>
              <a:ext cx="1410904" cy="135928"/>
            </a:xfrm>
            <a:custGeom>
              <a:avLst/>
              <a:gdLst/>
              <a:ahLst/>
              <a:cxnLst/>
              <a:rect l="l" t="t" r="r" b="b"/>
              <a:pathLst>
                <a:path w="1342999" h="135928">
                  <a:moveTo>
                    <a:pt x="20195" y="0"/>
                  </a:moveTo>
                  <a:lnTo>
                    <a:pt x="1322804" y="0"/>
                  </a:lnTo>
                  <a:cubicBezTo>
                    <a:pt x="1333957" y="0"/>
                    <a:pt x="1342999" y="9042"/>
                    <a:pt x="1342999" y="20195"/>
                  </a:cubicBezTo>
                  <a:lnTo>
                    <a:pt x="1342999" y="115733"/>
                  </a:lnTo>
                  <a:cubicBezTo>
                    <a:pt x="1342999" y="126887"/>
                    <a:pt x="1333957" y="135928"/>
                    <a:pt x="1322804" y="135928"/>
                  </a:cubicBezTo>
                  <a:lnTo>
                    <a:pt x="20195" y="135928"/>
                  </a:lnTo>
                  <a:cubicBezTo>
                    <a:pt x="9042" y="135928"/>
                    <a:pt x="0" y="126887"/>
                    <a:pt x="0" y="115733"/>
                  </a:cubicBezTo>
                  <a:lnTo>
                    <a:pt x="0" y="20195"/>
                  </a:lnTo>
                  <a:cubicBezTo>
                    <a:pt x="0" y="9042"/>
                    <a:pt x="9042" y="0"/>
                    <a:pt x="20195" y="0"/>
                  </a:cubicBezTo>
                  <a:close/>
                </a:path>
              </a:pathLst>
            </a:custGeom>
            <a:solidFill>
              <a:srgbClr val="FFFFFF"/>
            </a:solidFill>
            <a:ln w="9525" cap="sq">
              <a:solidFill>
                <a:srgbClr val="000000"/>
              </a:solidFill>
              <a:prstDash val="solid"/>
              <a:miter/>
            </a:ln>
          </p:spPr>
          <p:txBody>
            <a:bodyPr/>
            <a:lstStyle/>
            <a:p>
              <a:endParaRPr lang="ar-SA"/>
            </a:p>
          </p:txBody>
        </p:sp>
        <p:sp>
          <p:nvSpPr>
            <p:cNvPr id="9" name="TextBox 9"/>
            <p:cNvSpPr txBox="1"/>
            <p:nvPr/>
          </p:nvSpPr>
          <p:spPr>
            <a:xfrm>
              <a:off x="0" y="-19050"/>
              <a:ext cx="1342999" cy="184702"/>
            </a:xfrm>
            <a:prstGeom prst="rect">
              <a:avLst/>
            </a:prstGeom>
          </p:spPr>
          <p:txBody>
            <a:bodyPr lIns="68744" tIns="68744" rIns="68744" bIns="68744" rtlCol="0" anchor="ctr"/>
            <a:lstStyle/>
            <a:p>
              <a:pPr>
                <a:lnSpc>
                  <a:spcPts val="2730"/>
                </a:lnSpc>
              </a:pPr>
              <a:r>
                <a:rPr lang="en-US" sz="2400" b="1" i="0" dirty="0">
                  <a:solidFill>
                    <a:srgbClr val="0C3E5B"/>
                  </a:solidFill>
                  <a:effectLst/>
                  <a:highlight>
                    <a:srgbClr val="FFFFFF"/>
                  </a:highlight>
                  <a:latin typeface="Times New Roman" panose="02020603050405020304" pitchFamily="18" charset="0"/>
                  <a:cs typeface="Times New Roman" panose="02020603050405020304" pitchFamily="18" charset="0"/>
                </a:rPr>
                <a:t>Department of Chemistry, College of Science, University of Jeddah, Jeddah, Saudi Arabia</a:t>
              </a:r>
              <a:endParaRPr lang="en-US" sz="2100" b="1" spc="119" dirty="0">
                <a:solidFill>
                  <a:srgbClr val="0C3E5B"/>
                </a:solidFill>
                <a:latin typeface="Times New Roman" panose="02020603050405020304" pitchFamily="18" charset="0"/>
                <a:cs typeface="Times New Roman" panose="02020603050405020304" pitchFamily="18" charset="0"/>
              </a:endParaRPr>
            </a:p>
          </p:txBody>
        </p:sp>
      </p:grpSp>
      <p:sp>
        <p:nvSpPr>
          <p:cNvPr id="10" name="Freeform 10"/>
          <p:cNvSpPr/>
          <p:nvPr/>
        </p:nvSpPr>
        <p:spPr>
          <a:xfrm>
            <a:off x="1338712" y="8516385"/>
            <a:ext cx="457550" cy="457550"/>
          </a:xfrm>
          <a:custGeom>
            <a:avLst/>
            <a:gdLst/>
            <a:ahLst/>
            <a:cxnLst/>
            <a:rect l="l" t="t" r="r" b="b"/>
            <a:pathLst>
              <a:path w="457550" h="457550">
                <a:moveTo>
                  <a:pt x="0" y="0"/>
                </a:moveTo>
                <a:lnTo>
                  <a:pt x="457550" y="0"/>
                </a:lnTo>
                <a:lnTo>
                  <a:pt x="457550" y="457550"/>
                </a:lnTo>
                <a:lnTo>
                  <a:pt x="0" y="4575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ar-SA"/>
          </a:p>
        </p:txBody>
      </p:sp>
      <p:sp>
        <p:nvSpPr>
          <p:cNvPr id="11" name="TextBox 11"/>
          <p:cNvSpPr txBox="1"/>
          <p:nvPr/>
        </p:nvSpPr>
        <p:spPr>
          <a:xfrm>
            <a:off x="11506201" y="5327223"/>
            <a:ext cx="6781799" cy="3929730"/>
          </a:xfrm>
          <a:prstGeom prst="rect">
            <a:avLst/>
          </a:prstGeom>
        </p:spPr>
        <p:txBody>
          <a:bodyPr wrap="square" lIns="0" tIns="0" rIns="0" bIns="0" rtlCol="0" anchor="t">
            <a:spAutoFit/>
          </a:bodyPr>
          <a:lstStyle/>
          <a:p>
            <a:pPr algn="ctr">
              <a:lnSpc>
                <a:spcPts val="5471"/>
              </a:lnSpc>
            </a:pPr>
            <a:r>
              <a:rPr lang="en-US" sz="4200" b="1" spc="195" dirty="0">
                <a:solidFill>
                  <a:srgbClr val="0C3E5B"/>
                </a:solidFill>
                <a:latin typeface="Times New Roman" panose="02020603050405020304" pitchFamily="18" charset="0"/>
                <a:cs typeface="Times New Roman" panose="02020603050405020304" pitchFamily="18" charset="0"/>
              </a:rPr>
              <a:t>Presented By: </a:t>
            </a:r>
            <a:endParaRPr lang="ar-SA" sz="4200" b="1" spc="195" dirty="0">
              <a:solidFill>
                <a:srgbClr val="0C3E5B"/>
              </a:solidFill>
              <a:latin typeface="Canva Sans Bold"/>
              <a:cs typeface="Times New Roman" panose="02020603050405020304" pitchFamily="18" charset="0"/>
            </a:endParaRPr>
          </a:p>
          <a:p>
            <a:pPr algn="ctr">
              <a:lnSpc>
                <a:spcPct val="150000"/>
              </a:lnSpc>
            </a:pPr>
            <a:r>
              <a:rPr lang="en-US" sz="3600" b="1" spc="195" dirty="0">
                <a:solidFill>
                  <a:srgbClr val="0C3E5B"/>
                </a:solidFill>
                <a:latin typeface="Times New Roman" panose="02020603050405020304" pitchFamily="18" charset="0"/>
                <a:cs typeface="Times New Roman" panose="02020603050405020304" pitchFamily="18" charset="0"/>
              </a:rPr>
              <a:t>Dr. Aisha Al-Moubaraki</a:t>
            </a:r>
          </a:p>
          <a:p>
            <a:pPr algn="ctr">
              <a:lnSpc>
                <a:spcPct val="150000"/>
              </a:lnSpc>
            </a:pPr>
            <a:r>
              <a:rPr lang="en-US" sz="3600" b="1" kern="0" dirty="0">
                <a:solidFill>
                  <a:srgbClr val="0C3E5B"/>
                </a:solidFill>
                <a:effectLst/>
                <a:latin typeface="Times New Roman" panose="02020603050405020304" pitchFamily="18" charset="0"/>
                <a:ea typeface="Aptos" panose="020B0004020202020204" pitchFamily="34" charset="0"/>
              </a:rPr>
              <a:t>Revan </a:t>
            </a:r>
            <a:r>
              <a:rPr lang="en-US" sz="3600" b="1" kern="0" dirty="0" err="1">
                <a:solidFill>
                  <a:srgbClr val="0C3E5B"/>
                </a:solidFill>
                <a:effectLst/>
                <a:latin typeface="Times New Roman" panose="02020603050405020304" pitchFamily="18" charset="0"/>
                <a:ea typeface="Aptos" panose="020B0004020202020204" pitchFamily="34" charset="0"/>
              </a:rPr>
              <a:t>Baqurayn</a:t>
            </a:r>
            <a:endParaRPr lang="en-US" sz="3600" b="1" kern="0" dirty="0">
              <a:solidFill>
                <a:srgbClr val="0C3E5B"/>
              </a:solidFill>
              <a:effectLst/>
              <a:latin typeface="Times New Roman" panose="02020603050405020304" pitchFamily="18" charset="0"/>
              <a:ea typeface="Aptos" panose="020B0004020202020204" pitchFamily="34" charset="0"/>
            </a:endParaRPr>
          </a:p>
          <a:p>
            <a:pPr algn="ctr">
              <a:lnSpc>
                <a:spcPct val="150000"/>
              </a:lnSpc>
            </a:pPr>
            <a:r>
              <a:rPr lang="en-US" sz="3600" b="1" kern="0" dirty="0" err="1">
                <a:solidFill>
                  <a:srgbClr val="0C3E5B"/>
                </a:solidFill>
                <a:effectLst/>
                <a:latin typeface="Times New Roman" panose="02020603050405020304" pitchFamily="18" charset="0"/>
                <a:ea typeface="Aptos" panose="020B0004020202020204" pitchFamily="34" charset="0"/>
              </a:rPr>
              <a:t>Remaz</a:t>
            </a:r>
            <a:r>
              <a:rPr lang="en-US" sz="3600" b="1" kern="0" dirty="0">
                <a:solidFill>
                  <a:srgbClr val="0C3E5B"/>
                </a:solidFill>
                <a:effectLst/>
                <a:latin typeface="Times New Roman" panose="02020603050405020304" pitchFamily="18" charset="0"/>
                <a:ea typeface="Aptos" panose="020B0004020202020204" pitchFamily="34" charset="0"/>
              </a:rPr>
              <a:t> Alghamdi</a:t>
            </a:r>
          </a:p>
          <a:p>
            <a:pPr algn="ctr">
              <a:lnSpc>
                <a:spcPct val="150000"/>
              </a:lnSpc>
            </a:pPr>
            <a:r>
              <a:rPr lang="en-US" sz="3600" b="1" kern="0" dirty="0" err="1">
                <a:solidFill>
                  <a:srgbClr val="0C3E5B"/>
                </a:solidFill>
                <a:effectLst/>
                <a:latin typeface="Times New Roman" panose="02020603050405020304" pitchFamily="18" charset="0"/>
                <a:ea typeface="Aptos" panose="020B0004020202020204" pitchFamily="34" charset="0"/>
              </a:rPr>
              <a:t>Jood</a:t>
            </a:r>
            <a:r>
              <a:rPr lang="en-US" sz="3600" b="1" kern="0" dirty="0">
                <a:solidFill>
                  <a:srgbClr val="0C3E5B"/>
                </a:solidFill>
                <a:effectLst/>
                <a:latin typeface="Times New Roman" panose="02020603050405020304" pitchFamily="18" charset="0"/>
                <a:ea typeface="Aptos" panose="020B0004020202020204" pitchFamily="34" charset="0"/>
              </a:rPr>
              <a:t> </a:t>
            </a:r>
            <a:r>
              <a:rPr lang="en-US" sz="3600" b="1" kern="0" dirty="0" err="1">
                <a:solidFill>
                  <a:srgbClr val="0C3E5B"/>
                </a:solidFill>
                <a:effectLst/>
                <a:latin typeface="Times New Roman" panose="02020603050405020304" pitchFamily="18" charset="0"/>
                <a:ea typeface="Aptos" panose="020B0004020202020204" pitchFamily="34" charset="0"/>
              </a:rPr>
              <a:t>Alwajeeh</a:t>
            </a:r>
            <a:endParaRPr lang="en-US" sz="3600" b="1" spc="195" dirty="0">
              <a:solidFill>
                <a:srgbClr val="0C3E5B"/>
              </a:solidFill>
              <a:latin typeface="Times New Roman" panose="02020603050405020304" pitchFamily="18" charset="0"/>
              <a:cs typeface="Times New Roman" panose="02020603050405020304" pitchFamily="18" charset="0"/>
            </a:endParaRPr>
          </a:p>
        </p:txBody>
      </p:sp>
      <p:grpSp>
        <p:nvGrpSpPr>
          <p:cNvPr id="13" name="Group 13"/>
          <p:cNvGrpSpPr/>
          <p:nvPr/>
        </p:nvGrpSpPr>
        <p:grpSpPr>
          <a:xfrm>
            <a:off x="1722956" y="2652012"/>
            <a:ext cx="7861286" cy="2612151"/>
            <a:chOff x="0" y="0"/>
            <a:chExt cx="10481714" cy="3482868"/>
          </a:xfrm>
        </p:grpSpPr>
        <p:sp>
          <p:nvSpPr>
            <p:cNvPr id="14" name="TextBox 14"/>
            <p:cNvSpPr txBox="1"/>
            <p:nvPr/>
          </p:nvSpPr>
          <p:spPr>
            <a:xfrm>
              <a:off x="54198" y="-466725"/>
              <a:ext cx="9004452" cy="2910308"/>
            </a:xfrm>
            <a:prstGeom prst="rect">
              <a:avLst/>
            </a:prstGeom>
          </p:spPr>
          <p:txBody>
            <a:bodyPr lIns="0" tIns="0" rIns="0" bIns="0" rtlCol="0" anchor="t">
              <a:spAutoFit/>
            </a:bodyPr>
            <a:lstStyle/>
            <a:p>
              <a:pPr algn="ctr">
                <a:lnSpc>
                  <a:spcPts val="16907"/>
                </a:lnSpc>
              </a:pPr>
              <a:r>
                <a:rPr lang="en-US" sz="12076" dirty="0">
                  <a:solidFill>
                    <a:srgbClr val="0C3E5A"/>
                  </a:solidFill>
                  <a:latin typeface="Tabarra Sans Heavy"/>
                </a:rPr>
                <a:t>JUBCOR</a:t>
              </a:r>
            </a:p>
          </p:txBody>
        </p:sp>
        <p:grpSp>
          <p:nvGrpSpPr>
            <p:cNvPr id="15" name="Group 15"/>
            <p:cNvGrpSpPr/>
            <p:nvPr/>
          </p:nvGrpSpPr>
          <p:grpSpPr>
            <a:xfrm>
              <a:off x="54198" y="2005202"/>
              <a:ext cx="10427516" cy="891503"/>
              <a:chOff x="0" y="0"/>
              <a:chExt cx="1782556" cy="152400"/>
            </a:xfrm>
          </p:grpSpPr>
          <p:sp>
            <p:nvSpPr>
              <p:cNvPr id="16" name="Freeform 16"/>
              <p:cNvSpPr/>
              <p:nvPr/>
            </p:nvSpPr>
            <p:spPr>
              <a:xfrm>
                <a:off x="0" y="0"/>
                <a:ext cx="1782556" cy="152400"/>
              </a:xfrm>
              <a:custGeom>
                <a:avLst/>
                <a:gdLst/>
                <a:ahLst/>
                <a:cxnLst/>
                <a:rect l="l" t="t" r="r" b="b"/>
                <a:pathLst>
                  <a:path w="1782556" h="152400">
                    <a:moveTo>
                      <a:pt x="0" y="0"/>
                    </a:moveTo>
                    <a:lnTo>
                      <a:pt x="1782556" y="0"/>
                    </a:lnTo>
                    <a:lnTo>
                      <a:pt x="1782556" y="152400"/>
                    </a:lnTo>
                    <a:lnTo>
                      <a:pt x="0" y="152400"/>
                    </a:lnTo>
                    <a:close/>
                  </a:path>
                </a:pathLst>
              </a:custGeom>
              <a:solidFill>
                <a:srgbClr val="E28126"/>
              </a:solidFill>
            </p:spPr>
            <p:txBody>
              <a:bodyPr/>
              <a:lstStyle/>
              <a:p>
                <a:endParaRPr lang="ar-SA"/>
              </a:p>
            </p:txBody>
          </p:sp>
        </p:grpSp>
        <p:grpSp>
          <p:nvGrpSpPr>
            <p:cNvPr id="17" name="Group 17"/>
            <p:cNvGrpSpPr/>
            <p:nvPr/>
          </p:nvGrpSpPr>
          <p:grpSpPr>
            <a:xfrm rot="5400000">
              <a:off x="8501551" y="916541"/>
              <a:ext cx="2681013" cy="1279313"/>
              <a:chOff x="0" y="0"/>
              <a:chExt cx="458312" cy="218695"/>
            </a:xfrm>
          </p:grpSpPr>
          <p:sp>
            <p:nvSpPr>
              <p:cNvPr id="18" name="Freeform 18"/>
              <p:cNvSpPr/>
              <p:nvPr/>
            </p:nvSpPr>
            <p:spPr>
              <a:xfrm>
                <a:off x="0" y="0"/>
                <a:ext cx="458312" cy="218695"/>
              </a:xfrm>
              <a:custGeom>
                <a:avLst/>
                <a:gdLst/>
                <a:ahLst/>
                <a:cxnLst/>
                <a:rect l="l" t="t" r="r" b="b"/>
                <a:pathLst>
                  <a:path w="458312" h="218695">
                    <a:moveTo>
                      <a:pt x="0" y="0"/>
                    </a:moveTo>
                    <a:lnTo>
                      <a:pt x="458312" y="0"/>
                    </a:lnTo>
                    <a:lnTo>
                      <a:pt x="458312" y="218695"/>
                    </a:lnTo>
                    <a:lnTo>
                      <a:pt x="0" y="218695"/>
                    </a:lnTo>
                    <a:close/>
                  </a:path>
                </a:pathLst>
              </a:custGeom>
              <a:solidFill>
                <a:srgbClr val="0C3E5B"/>
              </a:solidFill>
            </p:spPr>
            <p:txBody>
              <a:bodyPr/>
              <a:lstStyle/>
              <a:p>
                <a:endParaRPr lang="ar-SA"/>
              </a:p>
            </p:txBody>
          </p:sp>
        </p:grpSp>
        <p:sp>
          <p:nvSpPr>
            <p:cNvPr id="19" name="TextBox 19"/>
            <p:cNvSpPr txBox="1"/>
            <p:nvPr/>
          </p:nvSpPr>
          <p:spPr>
            <a:xfrm>
              <a:off x="0" y="2055964"/>
              <a:ext cx="9058650" cy="840740"/>
            </a:xfrm>
            <a:prstGeom prst="rect">
              <a:avLst/>
            </a:prstGeom>
          </p:spPr>
          <p:txBody>
            <a:bodyPr lIns="0" tIns="0" rIns="0" bIns="0" rtlCol="0" anchor="t">
              <a:spAutoFit/>
            </a:bodyPr>
            <a:lstStyle/>
            <a:p>
              <a:pPr algn="ctr">
                <a:lnSpc>
                  <a:spcPts val="4898"/>
                </a:lnSpc>
              </a:pPr>
              <a:r>
                <a:rPr lang="en-US" sz="3499">
                  <a:solidFill>
                    <a:srgbClr val="FFFFFF"/>
                  </a:solidFill>
                  <a:latin typeface="Tabarra Sans"/>
                </a:rPr>
                <a:t>CONFERENCE &amp; EXHIBITION</a:t>
              </a:r>
            </a:p>
          </p:txBody>
        </p:sp>
        <p:sp>
          <p:nvSpPr>
            <p:cNvPr id="20" name="TextBox 20"/>
            <p:cNvSpPr txBox="1"/>
            <p:nvPr/>
          </p:nvSpPr>
          <p:spPr>
            <a:xfrm rot="5400000">
              <a:off x="8666000" y="894224"/>
              <a:ext cx="2561608" cy="1323948"/>
            </a:xfrm>
            <a:prstGeom prst="rect">
              <a:avLst/>
            </a:prstGeom>
          </p:spPr>
          <p:txBody>
            <a:bodyPr lIns="0" tIns="0" rIns="0" bIns="0" rtlCol="0" anchor="t">
              <a:spAutoFit/>
            </a:bodyPr>
            <a:lstStyle/>
            <a:p>
              <a:pPr algn="ctr">
                <a:lnSpc>
                  <a:spcPts val="7798"/>
                </a:lnSpc>
              </a:pPr>
              <a:r>
                <a:rPr lang="en-US" sz="5570" spc="172">
                  <a:solidFill>
                    <a:srgbClr val="FFFFFF"/>
                  </a:solidFill>
                  <a:latin typeface="Tabarra Sans Heavy"/>
                </a:rPr>
                <a:t>2024</a:t>
              </a:r>
            </a:p>
          </p:txBody>
        </p:sp>
        <p:sp>
          <p:nvSpPr>
            <p:cNvPr id="21" name="TextBox 21"/>
            <p:cNvSpPr txBox="1"/>
            <p:nvPr/>
          </p:nvSpPr>
          <p:spPr>
            <a:xfrm>
              <a:off x="36201" y="2958141"/>
              <a:ext cx="10445513" cy="524727"/>
            </a:xfrm>
            <a:prstGeom prst="rect">
              <a:avLst/>
            </a:prstGeom>
          </p:spPr>
          <p:txBody>
            <a:bodyPr lIns="0" tIns="0" rIns="0" bIns="0" rtlCol="0" anchor="t">
              <a:spAutoFit/>
            </a:bodyPr>
            <a:lstStyle/>
            <a:p>
              <a:pPr algn="ctr">
                <a:lnSpc>
                  <a:spcPts val="3323"/>
                </a:lnSpc>
                <a:spcBef>
                  <a:spcPct val="0"/>
                </a:spcBef>
              </a:pPr>
              <a:r>
                <a:rPr lang="en-US" sz="2373">
                  <a:solidFill>
                    <a:srgbClr val="0C3E5B"/>
                  </a:solidFill>
                  <a:latin typeface="Glacial Indifference Bold"/>
                </a:rPr>
                <a:t>INNOVATIVE SOLUTIONS FOR CORROSION CHALLENGES</a:t>
              </a:r>
            </a:p>
          </p:txBody>
        </p:sp>
      </p:grpSp>
      <p:pic>
        <p:nvPicPr>
          <p:cNvPr id="2050" name="Picture 2">
            <a:extLst>
              <a:ext uri="{FF2B5EF4-FFF2-40B4-BE49-F238E27FC236}">
                <a16:creationId xmlns:a16="http://schemas.microsoft.com/office/drawing/2014/main" id="{A52F1D05-EE8A-3063-5218-5AB00B5A7B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0" y="311181"/>
            <a:ext cx="2274995" cy="2433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2A3F5A5C-AC1E-BC72-64B6-DD01D56B46D9}"/>
              </a:ext>
            </a:extLst>
          </p:cNvPr>
          <p:cNvSpPr/>
          <p:nvPr/>
        </p:nvSpPr>
        <p:spPr>
          <a:xfrm>
            <a:off x="16329" y="7317661"/>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5122" name="Picture 2" descr="Lupinus albus">
            <a:extLst>
              <a:ext uri="{FF2B5EF4-FFF2-40B4-BE49-F238E27FC236}">
                <a16:creationId xmlns:a16="http://schemas.microsoft.com/office/drawing/2014/main" id="{25294DC7-025A-78AF-1E7D-3236CC06BD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074" y="2231730"/>
            <a:ext cx="4324689" cy="352699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A391140-B0D4-A5B9-5E9A-4B7B6FAE71E0}"/>
              </a:ext>
            </a:extLst>
          </p:cNvPr>
          <p:cNvSpPr txBox="1"/>
          <p:nvPr/>
        </p:nvSpPr>
        <p:spPr>
          <a:xfrm>
            <a:off x="331074" y="1460991"/>
            <a:ext cx="4448561" cy="553998"/>
          </a:xfrm>
          <a:prstGeom prst="rect">
            <a:avLst/>
          </a:prstGeom>
          <a:noFill/>
        </p:spPr>
        <p:txBody>
          <a:bodyPr wrap="square">
            <a:spAutoFit/>
          </a:bodyPr>
          <a:lstStyle/>
          <a:p>
            <a:r>
              <a:rPr lang="en-US" sz="30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Lupinous</a:t>
            </a:r>
            <a:r>
              <a:rPr lang="en-US" sz="3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albus </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 (2009)</a:t>
            </a:r>
          </a:p>
        </p:txBody>
      </p:sp>
      <p:pic>
        <p:nvPicPr>
          <p:cNvPr id="5124" name="Picture 4" descr="M-Tech Gardens Rare Curry Leaf Plant Murraya koenigii Plant : Amazon.in:  Garden &amp; Outdoors">
            <a:extLst>
              <a:ext uri="{FF2B5EF4-FFF2-40B4-BE49-F238E27FC236}">
                <a16:creationId xmlns:a16="http://schemas.microsoft.com/office/drawing/2014/main" id="{1683ACFF-B4D1-5CCD-B9B6-4D2BD1244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0087" y="2129839"/>
            <a:ext cx="3885054" cy="379797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6D4381C-09FF-E3AB-9E3F-20C753A1DE76}"/>
              </a:ext>
            </a:extLst>
          </p:cNvPr>
          <p:cNvSpPr txBox="1"/>
          <p:nvPr/>
        </p:nvSpPr>
        <p:spPr>
          <a:xfrm>
            <a:off x="4850973" y="1406750"/>
            <a:ext cx="4448561" cy="553998"/>
          </a:xfrm>
          <a:prstGeom prst="rect">
            <a:avLst/>
          </a:prstGeom>
          <a:noFill/>
        </p:spPr>
        <p:txBody>
          <a:bodyPr wrap="square">
            <a:spAutoFit/>
          </a:bodyPr>
          <a:lstStyle/>
          <a:p>
            <a:r>
              <a:rPr lang="en-US" sz="30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Murraya</a:t>
            </a:r>
            <a:r>
              <a:rPr lang="en-US" sz="3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koenigii</a:t>
            </a:r>
            <a:r>
              <a:rPr lang="en-US" sz="3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(2010)</a:t>
            </a:r>
          </a:p>
        </p:txBody>
      </p:sp>
      <p:pic>
        <p:nvPicPr>
          <p:cNvPr id="5128" name="Picture 8" descr="Ginkgo | Description, Natural History, &amp; Uses | Britannica">
            <a:extLst>
              <a:ext uri="{FF2B5EF4-FFF2-40B4-BE49-F238E27FC236}">
                <a16:creationId xmlns:a16="http://schemas.microsoft.com/office/drawing/2014/main" id="{39B5EF2E-9F31-FB7F-8BA0-F4051E91A2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09465" y="2173388"/>
            <a:ext cx="4423416" cy="35252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A315CFE-E85D-6A24-FF32-14E88A45F72A}"/>
              </a:ext>
            </a:extLst>
          </p:cNvPr>
          <p:cNvSpPr txBox="1"/>
          <p:nvPr/>
        </p:nvSpPr>
        <p:spPr>
          <a:xfrm>
            <a:off x="9274559" y="1429833"/>
            <a:ext cx="3456896" cy="507831"/>
          </a:xfrm>
          <a:prstGeom prst="rect">
            <a:avLst/>
          </a:prstGeom>
          <a:noFill/>
        </p:spPr>
        <p:txBody>
          <a:bodyPr wrap="square">
            <a:spAutoFit/>
          </a:bodyPr>
          <a:lstStyle/>
          <a:p>
            <a:r>
              <a:rPr lang="en-US" sz="27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ginkgo</a:t>
            </a:r>
            <a:r>
              <a:rPr lang="en-US" sz="2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leaves (2012)</a:t>
            </a:r>
          </a:p>
        </p:txBody>
      </p:sp>
      <p:pic>
        <p:nvPicPr>
          <p:cNvPr id="5130" name="Picture 10" descr="Bamboo: Planting, Growing And Buying Bamboo Plants | BBC Gardeners World  Magazine">
            <a:extLst>
              <a:ext uri="{FF2B5EF4-FFF2-40B4-BE49-F238E27FC236}">
                <a16:creationId xmlns:a16="http://schemas.microsoft.com/office/drawing/2014/main" id="{AE6E5EF2-EC99-9B18-E431-BEB1BA7119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17205" y="2073227"/>
            <a:ext cx="3843428" cy="379797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1BFE113-6777-F1D4-CB5E-DA4F7679F536}"/>
              </a:ext>
            </a:extLst>
          </p:cNvPr>
          <p:cNvSpPr txBox="1"/>
          <p:nvPr/>
        </p:nvSpPr>
        <p:spPr>
          <a:xfrm>
            <a:off x="12609820" y="1376651"/>
            <a:ext cx="5421435" cy="923330"/>
          </a:xfrm>
          <a:prstGeom prst="rect">
            <a:avLst/>
          </a:prstGeom>
          <a:noFill/>
        </p:spPr>
        <p:txBody>
          <a:bodyPr wrap="square">
            <a:spAutoFit/>
          </a:bodyPr>
          <a:lstStyle/>
          <a:p>
            <a:pPr algn="ctr"/>
            <a:r>
              <a:rPr lang="en-US" sz="2700" b="1" i="1" kern="0" dirty="0" err="1">
                <a:solidFill>
                  <a:srgbClr val="000000"/>
                </a:solidFill>
                <a:effectLst>
                  <a:outerShdw blurRad="38100" dist="38100" dir="2700000" algn="tl">
                    <a:srgbClr val="000000">
                      <a:alpha val="43137"/>
                    </a:srgbClr>
                  </a:outerShdw>
                </a:effectLst>
                <a:latin typeface="Times New Roman" panose="02020603050405020304" pitchFamily="18" charset="0"/>
                <a:ea typeface="Aptos" panose="020B0004020202020204" pitchFamily="34" charset="0"/>
              </a:rPr>
              <a:t>Dendrocalmus</a:t>
            </a:r>
            <a:r>
              <a:rPr lang="en-US" sz="2700" b="1" i="1" kern="0" dirty="0">
                <a:solidFill>
                  <a:srgbClr val="000000"/>
                </a:solidFill>
                <a:effectLst>
                  <a:outerShdw blurRad="38100" dist="38100" dir="2700000" algn="tl">
                    <a:srgbClr val="000000">
                      <a:alpha val="43137"/>
                    </a:srgbClr>
                  </a:outerShdw>
                </a:effectLst>
                <a:latin typeface="Times New Roman" panose="02020603050405020304" pitchFamily="18" charset="0"/>
                <a:ea typeface="Aptos" panose="020B0004020202020204" pitchFamily="34" charset="0"/>
              </a:rPr>
              <a:t> </a:t>
            </a:r>
            <a:r>
              <a:rPr lang="en-US" sz="2700" b="1" i="1" kern="0" dirty="0" err="1">
                <a:solidFill>
                  <a:srgbClr val="000000"/>
                </a:solidFill>
                <a:effectLst>
                  <a:outerShdw blurRad="38100" dist="38100" dir="2700000" algn="tl">
                    <a:srgbClr val="000000">
                      <a:alpha val="43137"/>
                    </a:srgbClr>
                  </a:outerShdw>
                </a:effectLst>
                <a:latin typeface="Times New Roman" panose="02020603050405020304" pitchFamily="18" charset="0"/>
                <a:ea typeface="Aptos" panose="020B0004020202020204" pitchFamily="34" charset="0"/>
              </a:rPr>
              <a:t>sinicus</a:t>
            </a:r>
            <a:r>
              <a:rPr lang="en-US" sz="2700" b="1" i="1" kern="0" dirty="0">
                <a:solidFill>
                  <a:srgbClr val="000000"/>
                </a:solidFill>
                <a:effectLst>
                  <a:outerShdw blurRad="38100" dist="38100" dir="2700000" algn="tl">
                    <a:srgbClr val="000000">
                      <a:alpha val="43137"/>
                    </a:srgbClr>
                  </a:outerShdw>
                </a:effectLst>
                <a:latin typeface="Times New Roman" panose="02020603050405020304" pitchFamily="18" charset="0"/>
                <a:ea typeface="Aptos" panose="020B0004020202020204" pitchFamily="34" charset="0"/>
              </a:rPr>
              <a:t> Chia et</a:t>
            </a:r>
            <a:r>
              <a:rPr lang="en-US" sz="2700" b="1" kern="0" dirty="0">
                <a:solidFill>
                  <a:srgbClr val="000000"/>
                </a:solidFill>
                <a:effectLst>
                  <a:outerShdw blurRad="38100" dist="38100" dir="2700000" algn="tl">
                    <a:srgbClr val="000000">
                      <a:alpha val="43137"/>
                    </a:srgbClr>
                  </a:outerShdw>
                </a:effectLst>
                <a:latin typeface="Times New Roman" panose="02020603050405020304" pitchFamily="18" charset="0"/>
                <a:ea typeface="Aptos" panose="020B0004020202020204" pitchFamily="34" charset="0"/>
              </a:rPr>
              <a:t> J.L. (2012)</a:t>
            </a:r>
            <a:endParaRPr lang="en-US" sz="2700" dirty="0">
              <a:effectLst>
                <a:outerShdw blurRad="38100" dist="38100" dir="2700000" algn="tl">
                  <a:srgbClr val="000000">
                    <a:alpha val="43137"/>
                  </a:srgbClr>
                </a:outerShdw>
              </a:effectLst>
            </a:endParaRPr>
          </a:p>
        </p:txBody>
      </p:sp>
      <p:pic>
        <p:nvPicPr>
          <p:cNvPr id="5132" name="Picture 12" descr="Ricinus communis (African Wonder Tree, Castor Bean, Castor Bean Plant,  Castor Oil Plant, Castor-oil Plant, Mole Bean Plant) | North Carolina  Extension Gardener Plant Toolbox">
            <a:extLst>
              <a:ext uri="{FF2B5EF4-FFF2-40B4-BE49-F238E27FC236}">
                <a16:creationId xmlns:a16="http://schemas.microsoft.com/office/drawing/2014/main" id="{76E3107D-8648-2C8E-4E4E-97D1C07707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9619" y="6644507"/>
            <a:ext cx="3739108" cy="33478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34" name="Picture 14" descr="Lavandula - Wikipedia">
            <a:extLst>
              <a:ext uri="{FF2B5EF4-FFF2-40B4-BE49-F238E27FC236}">
                <a16:creationId xmlns:a16="http://schemas.microsoft.com/office/drawing/2014/main" id="{5D80AC2C-CE22-4C30-518E-1CABCCDD1E5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08727" y="6651509"/>
            <a:ext cx="3768170" cy="33477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1A984F1-B1F5-BED2-08E7-47C020112A46}"/>
              </a:ext>
            </a:extLst>
          </p:cNvPr>
          <p:cNvSpPr txBox="1"/>
          <p:nvPr/>
        </p:nvSpPr>
        <p:spPr>
          <a:xfrm>
            <a:off x="685800" y="6032244"/>
            <a:ext cx="9144000" cy="507831"/>
          </a:xfrm>
          <a:prstGeom prst="rect">
            <a:avLst/>
          </a:prstGeom>
          <a:noFill/>
        </p:spPr>
        <p:txBody>
          <a:bodyPr wrap="square">
            <a:spAutoFit/>
          </a:bodyPr>
          <a:lstStyle/>
          <a:p>
            <a:r>
              <a:rPr lang="en-US" sz="2700" b="1" i="1" kern="0" dirty="0" err="1">
                <a:solidFill>
                  <a:srgbClr val="000000"/>
                </a:solidFill>
                <a:effectLst>
                  <a:outerShdw blurRad="38100" dist="38100" dir="2700000" algn="tl">
                    <a:srgbClr val="000000">
                      <a:alpha val="43137"/>
                    </a:srgbClr>
                  </a:outerShdw>
                </a:effectLst>
                <a:latin typeface="Times New Roman" panose="02020603050405020304" pitchFamily="18" charset="0"/>
                <a:ea typeface="Aptos" panose="020B0004020202020204" pitchFamily="34" charset="0"/>
              </a:rPr>
              <a:t>ricinus</a:t>
            </a:r>
            <a:r>
              <a:rPr lang="en-US" sz="2700" b="1" i="1" kern="0" dirty="0">
                <a:solidFill>
                  <a:srgbClr val="000000"/>
                </a:solidFill>
                <a:effectLst>
                  <a:outerShdw blurRad="38100" dist="38100" dir="2700000" algn="tl">
                    <a:srgbClr val="000000">
                      <a:alpha val="43137"/>
                    </a:srgbClr>
                  </a:outerShdw>
                </a:effectLst>
                <a:latin typeface="Times New Roman" panose="02020603050405020304" pitchFamily="18" charset="0"/>
                <a:ea typeface="Aptos" panose="020B0004020202020204" pitchFamily="34" charset="0"/>
              </a:rPr>
              <a:t> communis</a:t>
            </a:r>
            <a:r>
              <a:rPr lang="en-US" sz="2700" b="1" kern="0" dirty="0">
                <a:solidFill>
                  <a:srgbClr val="000000"/>
                </a:solidFill>
                <a:effectLst>
                  <a:outerShdw blurRad="38100" dist="38100" dir="2700000" algn="tl">
                    <a:srgbClr val="000000">
                      <a:alpha val="43137"/>
                    </a:srgbClr>
                  </a:outerShdw>
                </a:effectLst>
                <a:latin typeface="Times New Roman" panose="02020603050405020304" pitchFamily="18" charset="0"/>
                <a:ea typeface="Aptos" panose="020B0004020202020204" pitchFamily="34" charset="0"/>
              </a:rPr>
              <a:t> and lavender (2019)</a:t>
            </a:r>
            <a:endParaRPr lang="en-US" sz="2700" dirty="0">
              <a:effectLst>
                <a:outerShdw blurRad="38100" dist="38100" dir="2700000" algn="tl">
                  <a:srgbClr val="000000">
                    <a:alpha val="43137"/>
                  </a:srgbClr>
                </a:outerShdw>
              </a:effectLst>
            </a:endParaRPr>
          </a:p>
        </p:txBody>
      </p:sp>
      <p:pic>
        <p:nvPicPr>
          <p:cNvPr id="5136" name="Picture 16" descr="Tea Plant 101: Everything To Know About Camellia Sinensis | Sips by">
            <a:extLst>
              <a:ext uri="{FF2B5EF4-FFF2-40B4-BE49-F238E27FC236}">
                <a16:creationId xmlns:a16="http://schemas.microsoft.com/office/drawing/2014/main" id="{759EECB7-233A-8572-9942-20F0B966E6A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387257" y="6641517"/>
            <a:ext cx="4103323" cy="345671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1622FE8-66FE-3DD8-5832-BADE782908A2}"/>
              </a:ext>
            </a:extLst>
          </p:cNvPr>
          <p:cNvSpPr txBox="1"/>
          <p:nvPr/>
        </p:nvSpPr>
        <p:spPr>
          <a:xfrm>
            <a:off x="13619193" y="6009444"/>
            <a:ext cx="3983007" cy="507831"/>
          </a:xfrm>
          <a:prstGeom prst="rect">
            <a:avLst/>
          </a:prstGeom>
          <a:noFill/>
        </p:spPr>
        <p:txBody>
          <a:bodyPr wrap="square">
            <a:spAutoFit/>
          </a:bodyPr>
          <a:lstStyle/>
          <a:p>
            <a:r>
              <a:rPr lang="en-US" sz="2700" b="1" kern="0" dirty="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Vang tea leaves (2023) </a:t>
            </a:r>
            <a:endParaRPr lang="en-US" sz="2700" b="1" dirty="0">
              <a:effectLst>
                <a:outerShdw blurRad="38100" dist="38100" dir="2700000" algn="tl">
                  <a:srgbClr val="000000">
                    <a:alpha val="43137"/>
                  </a:srgbClr>
                </a:outerShdw>
              </a:effectLst>
            </a:endParaRPr>
          </a:p>
        </p:txBody>
      </p:sp>
      <p:sp>
        <p:nvSpPr>
          <p:cNvPr id="15" name="TextBox 14">
            <a:extLst>
              <a:ext uri="{FF2B5EF4-FFF2-40B4-BE49-F238E27FC236}">
                <a16:creationId xmlns:a16="http://schemas.microsoft.com/office/drawing/2014/main" id="{659F47A8-81D4-F2B0-7124-A0B4A42C7FAD}"/>
              </a:ext>
            </a:extLst>
          </p:cNvPr>
          <p:cNvSpPr txBox="1"/>
          <p:nvPr/>
        </p:nvSpPr>
        <p:spPr>
          <a:xfrm>
            <a:off x="1485902" y="283812"/>
            <a:ext cx="15227241" cy="738664"/>
          </a:xfrm>
          <a:prstGeom prst="rect">
            <a:avLst/>
          </a:prstGeom>
          <a:noFill/>
        </p:spPr>
        <p:txBody>
          <a:bodyPr wrap="square">
            <a:spAutoFit/>
          </a:bodyPr>
          <a:lstStyle/>
          <a:p>
            <a:r>
              <a:rPr lang="en-US" sz="4200" b="1" kern="0" dirty="0">
                <a:solidFill>
                  <a:srgbClr val="006D3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Some plants used as inhibitors in both 1 M HCl and 0.5 M H</a:t>
            </a:r>
            <a:r>
              <a:rPr lang="en-US" sz="4200" b="1" kern="0" baseline="-25000" dirty="0">
                <a:solidFill>
                  <a:srgbClr val="006D3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a:t>
            </a:r>
            <a:r>
              <a:rPr lang="en-US" sz="4200" b="1" kern="0" dirty="0">
                <a:solidFill>
                  <a:srgbClr val="006D3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SO</a:t>
            </a:r>
            <a:r>
              <a:rPr lang="en-US" sz="4200" b="1" kern="0" baseline="-25000" dirty="0">
                <a:solidFill>
                  <a:srgbClr val="006D3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4</a:t>
            </a:r>
            <a:endParaRPr lang="en-US" sz="4200" b="1" dirty="0">
              <a:solidFill>
                <a:srgbClr val="006D31"/>
              </a:solidFill>
              <a:effectLst>
                <a:outerShdw blurRad="38100" dist="38100" dir="2700000" algn="tl">
                  <a:srgbClr val="000000">
                    <a:alpha val="43137"/>
                  </a:srgbClr>
                </a:outerShdw>
              </a:effectLst>
            </a:endParaRPr>
          </a:p>
        </p:txBody>
      </p:sp>
      <p:pic>
        <p:nvPicPr>
          <p:cNvPr id="1026" name="Picture 2" descr="Health Benefits Of Purple Rice - Klarity Health Library">
            <a:extLst>
              <a:ext uri="{FF2B5EF4-FFF2-40B4-BE49-F238E27FC236}">
                <a16:creationId xmlns:a16="http://schemas.microsoft.com/office/drawing/2014/main" id="{8344791C-8A39-5C86-7EE2-2E326247AAB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25141" y="6540075"/>
            <a:ext cx="3768170" cy="35038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7A84273-2A10-7300-6947-22C28CAF50A9}"/>
              </a:ext>
            </a:extLst>
          </p:cNvPr>
          <p:cNvSpPr txBox="1"/>
          <p:nvPr/>
        </p:nvSpPr>
        <p:spPr>
          <a:xfrm>
            <a:off x="8966258" y="6009160"/>
            <a:ext cx="3974026" cy="507831"/>
          </a:xfrm>
          <a:prstGeom prst="rect">
            <a:avLst/>
          </a:prstGeom>
          <a:noFill/>
        </p:spPr>
        <p:txBody>
          <a:bodyPr wrap="square">
            <a:spAutoFit/>
          </a:bodyPr>
          <a:lstStyle/>
          <a:p>
            <a:r>
              <a:rPr lang="en-US" sz="2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purple rice bran (2022)</a:t>
            </a:r>
          </a:p>
        </p:txBody>
      </p:sp>
      <p:sp>
        <p:nvSpPr>
          <p:cNvPr id="6" name="Freeform 3">
            <a:extLst>
              <a:ext uri="{FF2B5EF4-FFF2-40B4-BE49-F238E27FC236}">
                <a16:creationId xmlns:a16="http://schemas.microsoft.com/office/drawing/2014/main" id="{137DE42B-36F7-303C-09DD-E16D89D0653D}"/>
              </a:ext>
            </a:extLst>
          </p:cNvPr>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2069848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an Palm Fruit Information And Facts, 40% OFF">
            <a:extLst>
              <a:ext uri="{FF2B5EF4-FFF2-40B4-BE49-F238E27FC236}">
                <a16:creationId xmlns:a16="http://schemas.microsoft.com/office/drawing/2014/main" id="{D3AACDDC-8F43-82B7-298C-053EC25A02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73099" y="0"/>
            <a:ext cx="4914902" cy="10287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743BB96F-1483-16A9-817C-24C14BBF4766}"/>
              </a:ext>
            </a:extLst>
          </p:cNvPr>
          <p:cNvSpPr/>
          <p:nvPr/>
        </p:nvSpPr>
        <p:spPr>
          <a:xfrm>
            <a:off x="228600" y="2057403"/>
            <a:ext cx="14075229" cy="6825342"/>
          </a:xfrm>
          <a:prstGeom prst="roundRect">
            <a:avLst/>
          </a:prstGeom>
          <a:solidFill>
            <a:schemeClr val="accent6">
              <a:lumMod val="20000"/>
              <a:lumOff val="80000"/>
            </a:schemeClr>
          </a:solidFill>
          <a:ln w="47625">
            <a:solidFill>
              <a:srgbClr val="639A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 name="TextBox 2">
            <a:extLst>
              <a:ext uri="{FF2B5EF4-FFF2-40B4-BE49-F238E27FC236}">
                <a16:creationId xmlns:a16="http://schemas.microsoft.com/office/drawing/2014/main" id="{566CCBB1-0EF9-B419-A52D-79F026142A60}"/>
              </a:ext>
            </a:extLst>
          </p:cNvPr>
          <p:cNvSpPr txBox="1"/>
          <p:nvPr/>
        </p:nvSpPr>
        <p:spPr>
          <a:xfrm>
            <a:off x="571500" y="2549900"/>
            <a:ext cx="13389429" cy="5794150"/>
          </a:xfrm>
          <a:prstGeom prst="rect">
            <a:avLst/>
          </a:prstGeom>
          <a:noFill/>
        </p:spPr>
        <p:txBody>
          <a:bodyPr wrap="square">
            <a:spAutoFit/>
          </a:bodyPr>
          <a:lstStyle/>
          <a:p>
            <a:pPr indent="342900" algn="just">
              <a:lnSpc>
                <a:spcPct val="200000"/>
              </a:lnSpc>
            </a:pPr>
            <a:r>
              <a:rPr lang="en-US" sz="2700" dirty="0">
                <a:latin typeface="Times New Roman" panose="02020603050405020304" pitchFamily="18" charset="0"/>
                <a:ea typeface="Times New Roman" panose="02020603050405020304" pitchFamily="18" charset="0"/>
                <a:cs typeface="Arial" panose="020B0604020202020204" pitchFamily="34" charset="0"/>
              </a:rPr>
              <a:t>The objective of this work is to determine, using </a:t>
            </a:r>
            <a:r>
              <a:rPr lang="en-US" sz="27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weight loss</a:t>
            </a:r>
            <a:r>
              <a:rPr lang="en-US" sz="2700" dirty="0">
                <a:latin typeface="Times New Roman" panose="02020603050405020304" pitchFamily="18" charset="0"/>
                <a:ea typeface="Times New Roman" panose="02020603050405020304" pitchFamily="18" charset="0"/>
                <a:cs typeface="Arial" panose="020B0604020202020204" pitchFamily="34" charset="0"/>
              </a:rPr>
              <a:t>, </a:t>
            </a:r>
            <a:r>
              <a:rPr lang="en-US" sz="27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electrochemical </a:t>
            </a:r>
            <a:r>
              <a:rPr lang="en-US" sz="2700" dirty="0">
                <a:latin typeface="Times New Roman" panose="02020603050405020304" pitchFamily="18" charset="0"/>
                <a:ea typeface="Times New Roman" panose="02020603050405020304" pitchFamily="18" charset="0"/>
                <a:cs typeface="Arial" panose="020B0604020202020204" pitchFamily="34" charset="0"/>
              </a:rPr>
              <a:t>(</a:t>
            </a:r>
            <a:r>
              <a:rPr lang="en-US" sz="27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EIS</a:t>
            </a:r>
            <a:r>
              <a:rPr lang="en-US" sz="2700" dirty="0">
                <a:latin typeface="Times New Roman" panose="02020603050405020304" pitchFamily="18" charset="0"/>
                <a:ea typeface="Times New Roman" panose="02020603050405020304" pitchFamily="18" charset="0"/>
                <a:cs typeface="Arial" panose="020B0604020202020204" pitchFamily="34" charset="0"/>
              </a:rPr>
              <a:t> &amp; </a:t>
            </a:r>
            <a:r>
              <a:rPr lang="en-US" sz="27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PDP</a:t>
            </a:r>
            <a:r>
              <a:rPr lang="en-US" sz="2700" dirty="0">
                <a:latin typeface="Times New Roman" panose="02020603050405020304" pitchFamily="18" charset="0"/>
                <a:ea typeface="Times New Roman" panose="02020603050405020304" pitchFamily="18" charset="0"/>
                <a:cs typeface="Arial" panose="020B0604020202020204" pitchFamily="34" charset="0"/>
              </a:rPr>
              <a:t>) measurements and </a:t>
            </a:r>
            <a:r>
              <a:rPr lang="en-US" sz="27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optical microscope (OM) </a:t>
            </a:r>
            <a:r>
              <a:rPr lang="en-US" sz="2700" dirty="0">
                <a:latin typeface="Times New Roman" panose="02020603050405020304" pitchFamily="18" charset="0"/>
                <a:ea typeface="Times New Roman" panose="02020603050405020304" pitchFamily="18" charset="0"/>
                <a:cs typeface="Arial" panose="020B0604020202020204" pitchFamily="34" charset="0"/>
              </a:rPr>
              <a:t>techniques, for the first time, the inhibitory effect of </a:t>
            </a:r>
            <a:r>
              <a:rPr lang="en-US" sz="2700" b="1" i="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Washingtonia</a:t>
            </a:r>
            <a:r>
              <a:rPr lang="en-US" sz="27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 fruit extract </a:t>
            </a:r>
            <a:r>
              <a:rPr lang="en-US" sz="2700" dirty="0">
                <a:latin typeface="Times New Roman" panose="02020603050405020304" pitchFamily="18" charset="0"/>
                <a:ea typeface="Times New Roman" panose="02020603050405020304" pitchFamily="18" charset="0"/>
                <a:cs typeface="Arial" panose="020B0604020202020204" pitchFamily="34" charset="0"/>
              </a:rPr>
              <a:t>(</a:t>
            </a:r>
            <a:r>
              <a:rPr lang="en-US" sz="27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WFE</a:t>
            </a:r>
            <a:r>
              <a:rPr lang="en-US" sz="2700" dirty="0">
                <a:latin typeface="Times New Roman" panose="02020603050405020304" pitchFamily="18" charset="0"/>
                <a:ea typeface="Times New Roman" panose="02020603050405020304" pitchFamily="18" charset="0"/>
                <a:cs typeface="Arial" panose="020B0604020202020204" pitchFamily="34" charset="0"/>
              </a:rPr>
              <a:t>) on the corrosion of mild steel in </a:t>
            </a:r>
            <a:r>
              <a:rPr lang="en-US" sz="27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1 M HCl </a:t>
            </a:r>
            <a:r>
              <a:rPr lang="en-US" sz="2700" dirty="0">
                <a:latin typeface="Times New Roman" panose="02020603050405020304" pitchFamily="18" charset="0"/>
                <a:ea typeface="Times New Roman" panose="02020603050405020304" pitchFamily="18" charset="0"/>
                <a:cs typeface="Arial" panose="020B0604020202020204" pitchFamily="34" charset="0"/>
              </a:rPr>
              <a:t>and </a:t>
            </a:r>
            <a:r>
              <a:rPr lang="en-US" sz="27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0.5 M H</a:t>
            </a:r>
            <a:r>
              <a:rPr lang="en-US" sz="2700" b="1" baseline="-250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2</a:t>
            </a:r>
            <a:r>
              <a:rPr lang="en-US" sz="27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SO</a:t>
            </a:r>
            <a:r>
              <a:rPr lang="en-US" sz="2700" b="1" baseline="-250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4</a:t>
            </a:r>
            <a:r>
              <a:rPr lang="en-US" sz="27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rPr>
              <a:t> </a:t>
            </a:r>
            <a:r>
              <a:rPr lang="en-US" sz="2700" dirty="0">
                <a:latin typeface="Times New Roman" panose="02020603050405020304" pitchFamily="18" charset="0"/>
                <a:ea typeface="Times New Roman" panose="02020603050405020304" pitchFamily="18" charset="0"/>
                <a:cs typeface="Arial" panose="020B0604020202020204" pitchFamily="34" charset="0"/>
              </a:rPr>
              <a:t>solutions. It was looked into how altering WFE concentrations affected the suppression of corrosion. There is also a discussion of the inhibitory performance comparison between HCl and H</a:t>
            </a:r>
            <a:r>
              <a:rPr lang="en-US" sz="2700" baseline="-25000" dirty="0">
                <a:latin typeface="Times New Roman" panose="02020603050405020304" pitchFamily="18" charset="0"/>
                <a:ea typeface="Times New Roman" panose="02020603050405020304" pitchFamily="18" charset="0"/>
                <a:cs typeface="Arial" panose="020B0604020202020204" pitchFamily="34" charset="0"/>
              </a:rPr>
              <a:t>2</a:t>
            </a:r>
            <a:r>
              <a:rPr lang="en-US" sz="2700" dirty="0">
                <a:latin typeface="Times New Roman" panose="02020603050405020304" pitchFamily="18" charset="0"/>
                <a:ea typeface="Times New Roman" panose="02020603050405020304" pitchFamily="18" charset="0"/>
                <a:cs typeface="Arial" panose="020B0604020202020204" pitchFamily="34" charset="0"/>
              </a:rPr>
              <a:t>SO</a:t>
            </a:r>
            <a:r>
              <a:rPr lang="en-US" sz="2700" baseline="-25000" dirty="0">
                <a:latin typeface="Times New Roman" panose="02020603050405020304" pitchFamily="18" charset="0"/>
                <a:ea typeface="Times New Roman" panose="02020603050405020304" pitchFamily="18" charset="0"/>
                <a:cs typeface="Arial" panose="020B0604020202020204" pitchFamily="34" charset="0"/>
              </a:rPr>
              <a:t>4</a:t>
            </a:r>
            <a:r>
              <a:rPr lang="en-US" sz="2700" dirty="0">
                <a:latin typeface="Times New Roman" panose="02020603050405020304" pitchFamily="18" charset="0"/>
                <a:ea typeface="Times New Roman" panose="02020603050405020304" pitchFamily="18" charset="0"/>
                <a:cs typeface="Arial" panose="020B0604020202020204" pitchFamily="34" charset="0"/>
              </a:rPr>
              <a:t>. It is anticipated that important data regarding WFE's adsorption and inhibition of mild steel in acidic solutions would be gathered.</a:t>
            </a:r>
            <a:endParaRPr lang="en-US" sz="2700" dirty="0">
              <a:latin typeface="Aptos" panose="020B0004020202020204" pitchFamily="34" charset="0"/>
              <a:ea typeface="Aptos" panose="020B00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8453533-FD8B-1424-DF91-764683B3A8B7}"/>
              </a:ext>
            </a:extLst>
          </p:cNvPr>
          <p:cNvSpPr/>
          <p:nvPr/>
        </p:nvSpPr>
        <p:spPr>
          <a:xfrm>
            <a:off x="3663934" y="250093"/>
            <a:ext cx="6273832" cy="1154162"/>
          </a:xfrm>
          <a:prstGeom prst="rect">
            <a:avLst/>
          </a:prstGeom>
          <a:noFill/>
        </p:spPr>
        <p:txBody>
          <a:bodyPr wrap="none" lIns="137160" tIns="68580" rIns="137160" bIns="68580">
            <a:spAutoFit/>
          </a:bodyPr>
          <a:lstStyle/>
          <a:p>
            <a:pPr algn="ctr" rtl="1"/>
            <a:r>
              <a:rPr lang="en-US" sz="6600" b="1" dirty="0">
                <a:solidFill>
                  <a:srgbClr val="006D31"/>
                </a:solidFill>
                <a:effectLst>
                  <a:reflection blurRad="6350" stA="60000" endA="900" endPos="58000" dir="5400000" sy="-100000" algn="bl" rotWithShape="0"/>
                </a:effectLst>
                <a:latin typeface="Times New Roman" panose="02020603050405020304" pitchFamily="18" charset="0"/>
                <a:ea typeface="Aptos" panose="020B0004020202020204" pitchFamily="34" charset="0"/>
                <a:cs typeface="Arial" panose="020B0604020202020204" pitchFamily="34" charset="0"/>
              </a:rPr>
              <a:t>Aim of the study</a:t>
            </a:r>
            <a:endParaRPr lang="en-US" sz="6600" dirty="0">
              <a:solidFill>
                <a:srgbClr val="006D31"/>
              </a:solidFill>
              <a:effectLst>
                <a:reflection blurRad="6350" stA="60000" endA="900" endPos="58000" dir="5400000" sy="-100000" algn="bl" rotWithShape="0"/>
              </a:effectLst>
              <a:latin typeface="Aptos" panose="020B0004020202020204" pitchFamily="34" charset="0"/>
              <a:ea typeface="Aptos" panose="020B0004020202020204" pitchFamily="34" charset="0"/>
              <a:cs typeface="Arial" panose="020B0604020202020204" pitchFamily="34" charset="0"/>
            </a:endParaRPr>
          </a:p>
        </p:txBody>
      </p:sp>
      <p:sp>
        <p:nvSpPr>
          <p:cNvPr id="2" name="Freeform 2">
            <a:extLst>
              <a:ext uri="{FF2B5EF4-FFF2-40B4-BE49-F238E27FC236}">
                <a16:creationId xmlns:a16="http://schemas.microsoft.com/office/drawing/2014/main" id="{C25F64C4-4B7D-D253-4FC8-C81180878A87}"/>
              </a:ext>
            </a:extLst>
          </p:cNvPr>
          <p:cNvSpPr/>
          <p:nvPr/>
        </p:nvSpPr>
        <p:spPr>
          <a:xfrm>
            <a:off x="16329" y="7317661"/>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3">
            <a:extLst>
              <a:ext uri="{FF2B5EF4-FFF2-40B4-BE49-F238E27FC236}">
                <a16:creationId xmlns:a16="http://schemas.microsoft.com/office/drawing/2014/main" id="{BDDFA1A6-6381-6B14-90A8-9CFAE742543C}"/>
              </a:ext>
            </a:extLst>
          </p:cNvPr>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359457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87FF36-6DFA-8223-67A4-7C3BC6B2D8A0}"/>
              </a:ext>
            </a:extLst>
          </p:cNvPr>
          <p:cNvSpPr txBox="1"/>
          <p:nvPr/>
        </p:nvSpPr>
        <p:spPr>
          <a:xfrm>
            <a:off x="1" y="971274"/>
            <a:ext cx="6131678" cy="1107996"/>
          </a:xfrm>
          <a:prstGeom prst="rect">
            <a:avLst/>
          </a:prstGeom>
          <a:noFill/>
        </p:spPr>
        <p:txBody>
          <a:bodyPr wrap="square" rtlCol="0">
            <a:spAutoFit/>
          </a:bodyPr>
          <a:lstStyle/>
          <a:p>
            <a:pPr algn="ctr"/>
            <a:r>
              <a:rPr lang="en-GB" sz="6600" b="1" dirty="0">
                <a:solidFill>
                  <a:srgbClr val="70AF2E"/>
                </a:solidFill>
                <a:latin typeface="Calisto MT" panose="02040603050505030304" pitchFamily="18" charset="0"/>
              </a:rPr>
              <a:t>Experimental </a:t>
            </a:r>
            <a:endParaRPr lang="ru-KZ" sz="6600" b="1" dirty="0">
              <a:solidFill>
                <a:srgbClr val="70AF2E"/>
              </a:solidFill>
            </a:endParaRPr>
          </a:p>
        </p:txBody>
      </p:sp>
      <p:cxnSp>
        <p:nvCxnSpPr>
          <p:cNvPr id="6" name="Прямая соединительная линия 5">
            <a:extLst>
              <a:ext uri="{FF2B5EF4-FFF2-40B4-BE49-F238E27FC236}">
                <a16:creationId xmlns:a16="http://schemas.microsoft.com/office/drawing/2014/main" id="{3123C8D1-46E8-38FE-8DDA-9DE9A77F6E7B}"/>
              </a:ext>
            </a:extLst>
          </p:cNvPr>
          <p:cNvCxnSpPr>
            <a:cxnSpLocks/>
          </p:cNvCxnSpPr>
          <p:nvPr/>
        </p:nvCxnSpPr>
        <p:spPr>
          <a:xfrm flipV="1">
            <a:off x="2604653" y="0"/>
            <a:ext cx="0" cy="1056300"/>
          </a:xfrm>
          <a:prstGeom prst="line">
            <a:avLst/>
          </a:prstGeom>
          <a:ln w="28575">
            <a:solidFill>
              <a:srgbClr val="005C9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84D9A95-B22F-4DBC-8C84-812DD5C14133}"/>
              </a:ext>
            </a:extLst>
          </p:cNvPr>
          <p:cNvSpPr/>
          <p:nvPr/>
        </p:nvSpPr>
        <p:spPr>
          <a:xfrm>
            <a:off x="1163916" y="3174429"/>
            <a:ext cx="19085070" cy="6372065"/>
          </a:xfrm>
          <a:prstGeom prst="rect">
            <a:avLst/>
          </a:prstGeom>
        </p:spPr>
        <p:txBody>
          <a:bodyPr wrap="square">
            <a:spAutoFit/>
          </a:bodyPr>
          <a:lstStyle/>
          <a:p>
            <a:pPr defTabSz="1371617">
              <a:lnSpc>
                <a:spcPct val="150000"/>
              </a:lnSpc>
              <a:defRPr/>
            </a:pPr>
            <a:r>
              <a:rPr lang="en-GB" sz="4800" b="1" dirty="0">
                <a:solidFill>
                  <a:schemeClr val="accent6">
                    <a:lumMod val="50000"/>
                  </a:schemeClr>
                </a:solidFill>
                <a:latin typeface="Times New Roman" panose="02020603050405020304" pitchFamily="18" charset="0"/>
                <a:cs typeface="Times New Roman" panose="02020603050405020304" pitchFamily="18" charset="0"/>
              </a:rPr>
              <a:t>Material</a:t>
            </a:r>
          </a:p>
          <a:p>
            <a:pPr defTabSz="1371617">
              <a:lnSpc>
                <a:spcPct val="150000"/>
              </a:lnSpc>
              <a:defRPr/>
            </a:pPr>
            <a:r>
              <a:rPr lang="en-GB" sz="3600" dirty="0">
                <a:solidFill>
                  <a:schemeClr val="accent6">
                    <a:lumMod val="50000"/>
                  </a:schemeClr>
                </a:solidFill>
                <a:latin typeface="Times New Roman" panose="02020603050405020304" pitchFamily="18" charset="0"/>
                <a:cs typeface="Times New Roman" panose="02020603050405020304" pitchFamily="18" charset="0"/>
              </a:rPr>
              <a:t>1- </a:t>
            </a:r>
            <a:r>
              <a:rPr lang="en-GB" sz="4200"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Specimen and Pretreatment</a:t>
            </a:r>
          </a:p>
          <a:p>
            <a:pPr marL="514356" indent="-514356" defTabSz="1371617">
              <a:lnSpc>
                <a:spcPct val="150000"/>
              </a:lnSpc>
              <a:buFont typeface="Arial" panose="020B0604020202020204" pitchFamily="34" charset="0"/>
              <a:buChar char="•"/>
              <a:defRPr/>
            </a:pPr>
            <a:r>
              <a:rPr lang="en-GB" sz="3300" dirty="0">
                <a:solidFill>
                  <a:schemeClr val="accent6">
                    <a:lumMod val="50000"/>
                  </a:schemeClr>
                </a:solidFill>
                <a:latin typeface="Times New Roman" panose="02020603050405020304" pitchFamily="18" charset="0"/>
                <a:cs typeface="Times New Roman" panose="02020603050405020304" pitchFamily="18" charset="0"/>
              </a:rPr>
              <a:t>Mild steel rods of 5 cm in length and 1 cm in diameter.</a:t>
            </a:r>
          </a:p>
          <a:p>
            <a:pPr defTabSz="1371617">
              <a:lnSpc>
                <a:spcPct val="150000"/>
              </a:lnSpc>
              <a:defRPr/>
            </a:pPr>
            <a:r>
              <a:rPr lang="en-GB" sz="3600" dirty="0">
                <a:solidFill>
                  <a:schemeClr val="accent6">
                    <a:lumMod val="50000"/>
                  </a:schemeClr>
                </a:solidFill>
                <a:latin typeface="Times New Roman" panose="02020603050405020304" pitchFamily="18" charset="0"/>
                <a:cs typeface="Times New Roman" panose="02020603050405020304" pitchFamily="18" charset="0"/>
              </a:rPr>
              <a:t>2- </a:t>
            </a:r>
            <a:r>
              <a:rPr lang="en-GB" sz="4200"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Aggressive solutions</a:t>
            </a:r>
          </a:p>
          <a:p>
            <a:pPr marL="514350" indent="-514350" defTabSz="1371617">
              <a:lnSpc>
                <a:spcPct val="150000"/>
              </a:lnSpc>
              <a:buFont typeface="Arial" panose="020B0604020202020204" pitchFamily="34" charset="0"/>
              <a:buChar char="•"/>
              <a:defRPr/>
            </a:pPr>
            <a:r>
              <a:rPr lang="en-GB" sz="3300" dirty="0">
                <a:solidFill>
                  <a:schemeClr val="accent6">
                    <a:lumMod val="50000"/>
                  </a:schemeClr>
                </a:solidFill>
                <a:latin typeface="Times New Roman" panose="02020603050405020304" pitchFamily="18" charset="0"/>
                <a:cs typeface="Times New Roman" panose="02020603050405020304" pitchFamily="18" charset="0"/>
              </a:rPr>
              <a:t>Solutions stocks of aggressive 1 M HCl and 0.5 M </a:t>
            </a:r>
            <a:r>
              <a:rPr lang="en-US" sz="3600" kern="0" dirty="0">
                <a:solidFill>
                  <a:schemeClr val="accent6">
                    <a:lumMod val="50000"/>
                  </a:schemeClr>
                </a:solidFill>
                <a:latin typeface="Times New Roman" panose="02020603050405020304" pitchFamily="18" charset="0"/>
                <a:ea typeface="Aptos" panose="020B0004020202020204" pitchFamily="34" charset="0"/>
              </a:rPr>
              <a:t>H</a:t>
            </a:r>
            <a:r>
              <a:rPr lang="en-US" sz="3600" kern="0" baseline="-25000" dirty="0">
                <a:solidFill>
                  <a:schemeClr val="accent6">
                    <a:lumMod val="50000"/>
                  </a:schemeClr>
                </a:solidFill>
                <a:latin typeface="Times New Roman" panose="02020603050405020304" pitchFamily="18" charset="0"/>
                <a:ea typeface="Aptos" panose="020B0004020202020204" pitchFamily="34" charset="0"/>
              </a:rPr>
              <a:t>2</a:t>
            </a:r>
            <a:r>
              <a:rPr lang="en-US" sz="3600" kern="0" dirty="0">
                <a:solidFill>
                  <a:schemeClr val="accent6">
                    <a:lumMod val="50000"/>
                  </a:schemeClr>
                </a:solidFill>
                <a:latin typeface="Times New Roman" panose="02020603050405020304" pitchFamily="18" charset="0"/>
                <a:ea typeface="Aptos" panose="020B0004020202020204" pitchFamily="34" charset="0"/>
              </a:rPr>
              <a:t>SO</a:t>
            </a:r>
            <a:r>
              <a:rPr lang="en-US" sz="3600" kern="0" baseline="-25000" dirty="0">
                <a:solidFill>
                  <a:schemeClr val="accent6">
                    <a:lumMod val="50000"/>
                  </a:schemeClr>
                </a:solidFill>
                <a:latin typeface="Times New Roman" panose="02020603050405020304" pitchFamily="18" charset="0"/>
                <a:ea typeface="Aptos" panose="020B0004020202020204" pitchFamily="34" charset="0"/>
              </a:rPr>
              <a:t>4</a:t>
            </a:r>
            <a:r>
              <a:rPr lang="en-GB" sz="3300" dirty="0">
                <a:solidFill>
                  <a:schemeClr val="accent6">
                    <a:lumMod val="50000"/>
                  </a:schemeClr>
                </a:solidFill>
                <a:latin typeface="Times New Roman" panose="02020603050405020304" pitchFamily="18" charset="0"/>
                <a:cs typeface="Times New Roman" panose="02020603050405020304" pitchFamily="18" charset="0"/>
              </a:rPr>
              <a:t> .</a:t>
            </a:r>
          </a:p>
          <a:p>
            <a:pPr defTabSz="1371617">
              <a:lnSpc>
                <a:spcPct val="150000"/>
              </a:lnSpc>
              <a:defRPr/>
            </a:pPr>
            <a:r>
              <a:rPr lang="en-GB" sz="3600" dirty="0">
                <a:solidFill>
                  <a:schemeClr val="accent6">
                    <a:lumMod val="50000"/>
                  </a:schemeClr>
                </a:solidFill>
                <a:latin typeface="Times New Roman" panose="02020603050405020304" pitchFamily="18" charset="0"/>
                <a:cs typeface="Times New Roman" panose="02020603050405020304" pitchFamily="18" charset="0"/>
              </a:rPr>
              <a:t>3- </a:t>
            </a:r>
            <a:r>
              <a:rPr lang="en-GB" sz="4200"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Inhibitor</a:t>
            </a:r>
          </a:p>
          <a:p>
            <a:pPr marL="514350" indent="-514350" defTabSz="1371617">
              <a:lnSpc>
                <a:spcPct val="150000"/>
              </a:lnSpc>
              <a:buFont typeface="Arial" panose="020B0604020202020204" pitchFamily="34" charset="0"/>
              <a:buChar char="•"/>
              <a:defRPr/>
            </a:pPr>
            <a:r>
              <a:rPr lang="en-GB" sz="3300" i="1" dirty="0" err="1">
                <a:solidFill>
                  <a:schemeClr val="accent6">
                    <a:lumMod val="50000"/>
                  </a:schemeClr>
                </a:solidFill>
                <a:latin typeface="Times New Roman" panose="02020603050405020304" pitchFamily="18" charset="0"/>
                <a:cs typeface="Times New Roman" panose="02020603050405020304" pitchFamily="18" charset="0"/>
              </a:rPr>
              <a:t>Washingtonia</a:t>
            </a:r>
            <a:r>
              <a:rPr lang="en-GB" sz="3300" i="1" dirty="0">
                <a:solidFill>
                  <a:schemeClr val="accent6">
                    <a:lumMod val="50000"/>
                  </a:schemeClr>
                </a:solidFill>
                <a:latin typeface="Times New Roman" panose="02020603050405020304" pitchFamily="18" charset="0"/>
                <a:cs typeface="Times New Roman" panose="02020603050405020304" pitchFamily="18" charset="0"/>
              </a:rPr>
              <a:t> </a:t>
            </a:r>
            <a:r>
              <a:rPr lang="en-GB" sz="3300" dirty="0">
                <a:solidFill>
                  <a:schemeClr val="accent6">
                    <a:lumMod val="50000"/>
                  </a:schemeClr>
                </a:solidFill>
                <a:latin typeface="Times New Roman" panose="02020603050405020304" pitchFamily="18" charset="0"/>
                <a:cs typeface="Times New Roman" panose="02020603050405020304" pitchFamily="18" charset="0"/>
              </a:rPr>
              <a:t>fruit extract.</a:t>
            </a:r>
          </a:p>
        </p:txBody>
      </p:sp>
      <p:cxnSp>
        <p:nvCxnSpPr>
          <p:cNvPr id="32" name="Прямая соединительная линия 5">
            <a:extLst>
              <a:ext uri="{FF2B5EF4-FFF2-40B4-BE49-F238E27FC236}">
                <a16:creationId xmlns:a16="http://schemas.microsoft.com/office/drawing/2014/main" id="{63E7E546-4454-093A-19CD-A2B92915F607}"/>
              </a:ext>
            </a:extLst>
          </p:cNvPr>
          <p:cNvCxnSpPr>
            <a:cxnSpLocks/>
          </p:cNvCxnSpPr>
          <p:nvPr/>
        </p:nvCxnSpPr>
        <p:spPr>
          <a:xfrm flipV="1">
            <a:off x="2060706" y="2034084"/>
            <a:ext cx="0" cy="1056300"/>
          </a:xfrm>
          <a:prstGeom prst="line">
            <a:avLst/>
          </a:prstGeom>
          <a:ln w="28575">
            <a:solidFill>
              <a:srgbClr val="005C9F"/>
            </a:solidFill>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04A50987-9B97-0A76-BC27-BC7B499A2E97}"/>
              </a:ext>
            </a:extLst>
          </p:cNvPr>
          <p:cNvPicPr>
            <a:picLocks noChangeAspect="1"/>
          </p:cNvPicPr>
          <p:nvPr/>
        </p:nvPicPr>
        <p:blipFill rotWithShape="1">
          <a:blip r:embed="rId3">
            <a:extLst>
              <a:ext uri="{28A0092B-C50C-407E-A947-70E740481C1C}">
                <a14:useLocalDpi xmlns:a14="http://schemas.microsoft.com/office/drawing/2010/main" val="0"/>
              </a:ext>
            </a:extLst>
          </a:blip>
          <a:srcRect r="4301" b="22976"/>
          <a:stretch/>
        </p:blipFill>
        <p:spPr>
          <a:xfrm>
            <a:off x="12229723" y="4740695"/>
            <a:ext cx="3974828" cy="47827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descr="A piece of paper on a table&#10;&#10;Description automatically generated">
            <a:extLst>
              <a:ext uri="{FF2B5EF4-FFF2-40B4-BE49-F238E27FC236}">
                <a16:creationId xmlns:a16="http://schemas.microsoft.com/office/drawing/2014/main" id="{63B12DB4-96FF-6FDC-CA80-C0A3B22147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804" t="33056" r="28366" b="19304"/>
          <a:stretch/>
        </p:blipFill>
        <p:spPr>
          <a:xfrm>
            <a:off x="12156326" y="628331"/>
            <a:ext cx="4684190" cy="30987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a:extLst>
              <a:ext uri="{FF2B5EF4-FFF2-40B4-BE49-F238E27FC236}">
                <a16:creationId xmlns:a16="http://schemas.microsoft.com/office/drawing/2014/main" id="{699CEB64-8BD7-48B7-C634-37FFBB148D8E}"/>
              </a:ext>
            </a:extLst>
          </p:cNvPr>
          <p:cNvPicPr>
            <a:picLocks noChangeAspect="1"/>
          </p:cNvPicPr>
          <p:nvPr/>
        </p:nvPicPr>
        <p:blipFill>
          <a:blip r:embed="rId5"/>
          <a:stretch>
            <a:fillRect/>
          </a:stretch>
        </p:blipFill>
        <p:spPr>
          <a:xfrm>
            <a:off x="4701301" y="3029101"/>
            <a:ext cx="7112396" cy="1154162"/>
          </a:xfrm>
          <a:prstGeom prst="rect">
            <a:avLst/>
          </a:prstGeom>
        </p:spPr>
      </p:pic>
      <p:sp>
        <p:nvSpPr>
          <p:cNvPr id="10" name="TextBox 9">
            <a:extLst>
              <a:ext uri="{FF2B5EF4-FFF2-40B4-BE49-F238E27FC236}">
                <a16:creationId xmlns:a16="http://schemas.microsoft.com/office/drawing/2014/main" id="{4660CB63-422B-2097-0018-E3CDB5B2F1A5}"/>
              </a:ext>
            </a:extLst>
          </p:cNvPr>
          <p:cNvSpPr txBox="1"/>
          <p:nvPr/>
        </p:nvSpPr>
        <p:spPr>
          <a:xfrm>
            <a:off x="4691526" y="2174635"/>
            <a:ext cx="10125633" cy="649088"/>
          </a:xfrm>
          <a:prstGeom prst="rect">
            <a:avLst/>
          </a:prstGeom>
          <a:noFill/>
        </p:spPr>
        <p:txBody>
          <a:bodyPr wrap="square">
            <a:spAutoFit/>
          </a:bodyPr>
          <a:lstStyle/>
          <a:p>
            <a:pPr algn="just">
              <a:lnSpc>
                <a:spcPct val="200000"/>
              </a:lnSpc>
            </a:pPr>
            <a:r>
              <a:rPr lang="en-US" sz="2100" b="1" dirty="0">
                <a:latin typeface="Times New Roman" panose="02020603050405020304" pitchFamily="18" charset="0"/>
                <a:ea typeface="Times New Roman" panose="02020603050405020304" pitchFamily="18" charset="0"/>
                <a:cs typeface="Arial" panose="020B0604020202020204" pitchFamily="34" charset="0"/>
              </a:rPr>
              <a:t>Table 1. </a:t>
            </a:r>
            <a:r>
              <a:rPr lang="en-US" sz="2100" dirty="0">
                <a:latin typeface="Times New Roman" panose="02020603050405020304" pitchFamily="18" charset="0"/>
                <a:ea typeface="Times New Roman" panose="02020603050405020304" pitchFamily="18" charset="0"/>
                <a:cs typeface="Arial" panose="020B0604020202020204" pitchFamily="34" charset="0"/>
              </a:rPr>
              <a:t>Chemical composition of the studied mild steel (</a:t>
            </a:r>
            <a:r>
              <a:rPr lang="en-US" sz="2100" dirty="0" err="1">
                <a:latin typeface="Times New Roman" panose="02020603050405020304" pitchFamily="18" charset="0"/>
                <a:ea typeface="Times New Roman" panose="02020603050405020304" pitchFamily="18" charset="0"/>
                <a:cs typeface="Arial" panose="020B0604020202020204" pitchFamily="34" charset="0"/>
              </a:rPr>
              <a:t>wt</a:t>
            </a:r>
            <a:r>
              <a:rPr lang="en-US" sz="2100" dirty="0">
                <a:latin typeface="Times New Roman" panose="02020603050405020304" pitchFamily="18" charset="0"/>
                <a:ea typeface="Times New Roman" panose="02020603050405020304" pitchFamily="18" charset="0"/>
                <a:cs typeface="Arial" panose="020B0604020202020204" pitchFamily="34" charset="0"/>
              </a:rPr>
              <a:t>%). </a:t>
            </a:r>
            <a:r>
              <a:rPr lang="en-US" sz="21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a:t>
            </a:r>
            <a:endParaRPr lang="en-US" sz="2100" dirty="0">
              <a:latin typeface="Aptos" panose="020B0004020202020204" pitchFamily="34" charset="0"/>
              <a:ea typeface="Aptos" panose="020B0004020202020204" pitchFamily="34" charset="0"/>
              <a:cs typeface="Arial" panose="020B0604020202020204" pitchFamily="34" charset="0"/>
            </a:endParaRPr>
          </a:p>
        </p:txBody>
      </p:sp>
      <p:sp>
        <p:nvSpPr>
          <p:cNvPr id="5" name="Freeform 2">
            <a:extLst>
              <a:ext uri="{FF2B5EF4-FFF2-40B4-BE49-F238E27FC236}">
                <a16:creationId xmlns:a16="http://schemas.microsoft.com/office/drawing/2014/main" id="{748BFE8A-EB69-F132-4CB2-815B161AB63C}"/>
              </a:ext>
            </a:extLst>
          </p:cNvPr>
          <p:cNvSpPr/>
          <p:nvPr/>
        </p:nvSpPr>
        <p:spPr>
          <a:xfrm>
            <a:off x="16329" y="7317661"/>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3">
            <a:extLst>
              <a:ext uri="{FF2B5EF4-FFF2-40B4-BE49-F238E27FC236}">
                <a16:creationId xmlns:a16="http://schemas.microsoft.com/office/drawing/2014/main" id="{30930332-FFCC-7F87-0830-E50D7EB2E6D8}"/>
              </a:ext>
            </a:extLst>
          </p:cNvPr>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1280592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B1E3840C-722D-FCD8-7CCE-F1C7E795D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619393"/>
            <a:ext cx="8610600" cy="7417032"/>
          </a:xfrm>
          <a:prstGeom prst="rect">
            <a:avLst/>
          </a:prstGeom>
        </p:spPr>
      </p:pic>
      <p:sp>
        <p:nvSpPr>
          <p:cNvPr id="4" name="TextBox 3">
            <a:extLst>
              <a:ext uri="{FF2B5EF4-FFF2-40B4-BE49-F238E27FC236}">
                <a16:creationId xmlns:a16="http://schemas.microsoft.com/office/drawing/2014/main" id="{F51BFBC3-DA41-40E3-6902-0E1641F989E6}"/>
              </a:ext>
            </a:extLst>
          </p:cNvPr>
          <p:cNvSpPr txBox="1"/>
          <p:nvPr/>
        </p:nvSpPr>
        <p:spPr>
          <a:xfrm>
            <a:off x="4572000" y="9036425"/>
            <a:ext cx="9144000" cy="808170"/>
          </a:xfrm>
          <a:prstGeom prst="rect">
            <a:avLst/>
          </a:prstGeom>
          <a:noFill/>
        </p:spPr>
        <p:txBody>
          <a:bodyPr wrap="square">
            <a:spAutoFit/>
          </a:bodyPr>
          <a:lstStyle/>
          <a:p>
            <a:pPr algn="just">
              <a:lnSpc>
                <a:spcPct val="200000"/>
              </a:lnSpc>
            </a:pPr>
            <a:r>
              <a:rPr lang="en-US" sz="2700" b="1" dirty="0">
                <a:latin typeface="Times New Roman" panose="02020603050405020304" pitchFamily="18" charset="0"/>
                <a:ea typeface="Times New Roman" panose="02020603050405020304" pitchFamily="18" charset="0"/>
                <a:cs typeface="Arial" panose="020B0604020202020204" pitchFamily="34" charset="0"/>
              </a:rPr>
              <a:t>Figure 2</a:t>
            </a:r>
            <a:r>
              <a:rPr lang="en-US" sz="2700" dirty="0">
                <a:latin typeface="Times New Roman" panose="02020603050405020304" pitchFamily="18" charset="0"/>
                <a:ea typeface="Times New Roman" panose="02020603050405020304" pitchFamily="18" charset="0"/>
                <a:cs typeface="Arial" panose="020B0604020202020204" pitchFamily="34" charset="0"/>
              </a:rPr>
              <a:t>.The steps used to prepare the plant extract (WFE).</a:t>
            </a:r>
            <a:endParaRPr lang="en-US" sz="2700" dirty="0">
              <a:latin typeface="Aptos" panose="020B0004020202020204" pitchFamily="34" charset="0"/>
              <a:ea typeface="Aptos" panose="020B00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08C16CAE-CAEA-D533-55C1-39C63900736B}"/>
              </a:ext>
            </a:extLst>
          </p:cNvPr>
          <p:cNvGrpSpPr/>
          <p:nvPr/>
        </p:nvGrpSpPr>
        <p:grpSpPr>
          <a:xfrm>
            <a:off x="14801374" y="180336"/>
            <a:ext cx="5144453" cy="9447867"/>
            <a:chOff x="10079870" y="1811614"/>
            <a:chExt cx="3152004" cy="5082451"/>
          </a:xfrm>
          <a:blipFill>
            <a:blip r:embed="rId4"/>
            <a:stretch>
              <a:fillRect/>
            </a:stretch>
          </a:blipFill>
          <a:effectLst>
            <a:outerShdw blurRad="63500" sx="102000" sy="102000" algn="ctr" rotWithShape="0">
              <a:prstClr val="black">
                <a:alpha val="40000"/>
              </a:prstClr>
            </a:outerShdw>
          </a:effectLst>
        </p:grpSpPr>
        <p:sp>
          <p:nvSpPr>
            <p:cNvPr id="6" name="Diamond 5">
              <a:extLst>
                <a:ext uri="{FF2B5EF4-FFF2-40B4-BE49-F238E27FC236}">
                  <a16:creationId xmlns:a16="http://schemas.microsoft.com/office/drawing/2014/main" id="{70508D93-18BC-9EB1-CEA9-1ED4AD094226}"/>
                </a:ext>
              </a:extLst>
            </p:cNvPr>
            <p:cNvSpPr/>
            <p:nvPr/>
          </p:nvSpPr>
          <p:spPr>
            <a:xfrm>
              <a:off x="10810240" y="3759200"/>
              <a:ext cx="1137920" cy="1166864"/>
            </a:xfrm>
            <a:prstGeom prst="diamond">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Diamond 6">
              <a:extLst>
                <a:ext uri="{FF2B5EF4-FFF2-40B4-BE49-F238E27FC236}">
                  <a16:creationId xmlns:a16="http://schemas.microsoft.com/office/drawing/2014/main" id="{C7E6AF71-788E-FECF-CAC5-32C4862CC54F}"/>
                </a:ext>
              </a:extLst>
            </p:cNvPr>
            <p:cNvSpPr/>
            <p:nvPr/>
          </p:nvSpPr>
          <p:spPr>
            <a:xfrm>
              <a:off x="10891520" y="5079786"/>
              <a:ext cx="1137920" cy="1166864"/>
            </a:xfrm>
            <a:prstGeom prst="diamond">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Diamond 7">
              <a:extLst>
                <a:ext uri="{FF2B5EF4-FFF2-40B4-BE49-F238E27FC236}">
                  <a16:creationId xmlns:a16="http://schemas.microsoft.com/office/drawing/2014/main" id="{9DC2B303-9A1C-A5CC-08A5-634140FC8F29}"/>
                </a:ext>
              </a:extLst>
            </p:cNvPr>
            <p:cNvSpPr/>
            <p:nvPr/>
          </p:nvSpPr>
          <p:spPr>
            <a:xfrm>
              <a:off x="10183900" y="4392954"/>
              <a:ext cx="1137920" cy="1166864"/>
            </a:xfrm>
            <a:prstGeom prst="diamond">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Diamond 8">
              <a:extLst>
                <a:ext uri="{FF2B5EF4-FFF2-40B4-BE49-F238E27FC236}">
                  <a16:creationId xmlns:a16="http://schemas.microsoft.com/office/drawing/2014/main" id="{2FE8C2B2-D234-0C63-39BA-4F006BCA4B0A}"/>
                </a:ext>
              </a:extLst>
            </p:cNvPr>
            <p:cNvSpPr/>
            <p:nvPr/>
          </p:nvSpPr>
          <p:spPr>
            <a:xfrm>
              <a:off x="10241280" y="5727201"/>
              <a:ext cx="1137920" cy="1166864"/>
            </a:xfrm>
            <a:prstGeom prst="diamond">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Diamond 9">
              <a:extLst>
                <a:ext uri="{FF2B5EF4-FFF2-40B4-BE49-F238E27FC236}">
                  <a16:creationId xmlns:a16="http://schemas.microsoft.com/office/drawing/2014/main" id="{F159A585-655A-A0A0-0435-A353200B6171}"/>
                </a:ext>
              </a:extLst>
            </p:cNvPr>
            <p:cNvSpPr/>
            <p:nvPr/>
          </p:nvSpPr>
          <p:spPr>
            <a:xfrm>
              <a:off x="10126429" y="3111785"/>
              <a:ext cx="1137920" cy="1166864"/>
            </a:xfrm>
            <a:prstGeom prst="diamond">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1" name="Diamond 10">
              <a:extLst>
                <a:ext uri="{FF2B5EF4-FFF2-40B4-BE49-F238E27FC236}">
                  <a16:creationId xmlns:a16="http://schemas.microsoft.com/office/drawing/2014/main" id="{4BF9510A-E8A2-B85E-B10C-6A04BB867DFC}"/>
                </a:ext>
              </a:extLst>
            </p:cNvPr>
            <p:cNvSpPr/>
            <p:nvPr/>
          </p:nvSpPr>
          <p:spPr>
            <a:xfrm>
              <a:off x="10751675" y="2436609"/>
              <a:ext cx="1137920" cy="1166864"/>
            </a:xfrm>
            <a:prstGeom prst="diamond">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Diamond 11">
              <a:extLst>
                <a:ext uri="{FF2B5EF4-FFF2-40B4-BE49-F238E27FC236}">
                  <a16:creationId xmlns:a16="http://schemas.microsoft.com/office/drawing/2014/main" id="{F1BA727B-49D9-7F61-5055-B8A9DF2100FD}"/>
                </a:ext>
              </a:extLst>
            </p:cNvPr>
            <p:cNvSpPr/>
            <p:nvPr/>
          </p:nvSpPr>
          <p:spPr>
            <a:xfrm>
              <a:off x="11441168" y="3125439"/>
              <a:ext cx="1137920" cy="1166864"/>
            </a:xfrm>
            <a:prstGeom prst="diamond">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Diamond 12">
              <a:extLst>
                <a:ext uri="{FF2B5EF4-FFF2-40B4-BE49-F238E27FC236}">
                  <a16:creationId xmlns:a16="http://schemas.microsoft.com/office/drawing/2014/main" id="{E931BAB7-C3B8-0639-D4E2-31A8C9701670}"/>
                </a:ext>
              </a:extLst>
            </p:cNvPr>
            <p:cNvSpPr/>
            <p:nvPr/>
          </p:nvSpPr>
          <p:spPr>
            <a:xfrm>
              <a:off x="12093954" y="2451418"/>
              <a:ext cx="1137920" cy="1166864"/>
            </a:xfrm>
            <a:prstGeom prst="diamond">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Diamond 13">
              <a:extLst>
                <a:ext uri="{FF2B5EF4-FFF2-40B4-BE49-F238E27FC236}">
                  <a16:creationId xmlns:a16="http://schemas.microsoft.com/office/drawing/2014/main" id="{214FE413-B8F9-A958-1EDB-9646083B340B}"/>
                </a:ext>
              </a:extLst>
            </p:cNvPr>
            <p:cNvSpPr/>
            <p:nvPr/>
          </p:nvSpPr>
          <p:spPr>
            <a:xfrm>
              <a:off x="11512310" y="4420882"/>
              <a:ext cx="1137920" cy="1166864"/>
            </a:xfrm>
            <a:prstGeom prst="diamond">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Diamond 14">
              <a:extLst>
                <a:ext uri="{FF2B5EF4-FFF2-40B4-BE49-F238E27FC236}">
                  <a16:creationId xmlns:a16="http://schemas.microsoft.com/office/drawing/2014/main" id="{161B93EC-5EE8-6514-0FF9-FB1424E2EA9D}"/>
                </a:ext>
              </a:extLst>
            </p:cNvPr>
            <p:cNvSpPr/>
            <p:nvPr/>
          </p:nvSpPr>
          <p:spPr>
            <a:xfrm>
              <a:off x="10079870" y="1811614"/>
              <a:ext cx="1137920" cy="1166864"/>
            </a:xfrm>
            <a:prstGeom prst="diamond">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sp>
        <p:nvSpPr>
          <p:cNvPr id="16" name="TextBox 15">
            <a:extLst>
              <a:ext uri="{FF2B5EF4-FFF2-40B4-BE49-F238E27FC236}">
                <a16:creationId xmlns:a16="http://schemas.microsoft.com/office/drawing/2014/main" id="{FA54B223-3011-964D-F404-55E8F587B0E7}"/>
              </a:ext>
            </a:extLst>
          </p:cNvPr>
          <p:cNvSpPr txBox="1"/>
          <p:nvPr/>
        </p:nvSpPr>
        <p:spPr>
          <a:xfrm>
            <a:off x="389642" y="442405"/>
            <a:ext cx="6047105" cy="1569660"/>
          </a:xfrm>
          <a:prstGeom prst="rect">
            <a:avLst/>
          </a:prstGeom>
          <a:noFill/>
        </p:spPr>
        <p:txBody>
          <a:bodyPr wrap="none" rtlCol="0">
            <a:spAutoFit/>
          </a:bodyPr>
          <a:lstStyle/>
          <a:p>
            <a:r>
              <a:rPr lang="en-US" sz="4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Inhibitor Preparation </a:t>
            </a:r>
          </a:p>
          <a:p>
            <a:r>
              <a:rPr lang="en-US" sz="4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WFE</a:t>
            </a:r>
            <a:r>
              <a:rPr lang="en-US" sz="4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3" name="Freeform 2">
            <a:extLst>
              <a:ext uri="{FF2B5EF4-FFF2-40B4-BE49-F238E27FC236}">
                <a16:creationId xmlns:a16="http://schemas.microsoft.com/office/drawing/2014/main" id="{3E3F6F85-F284-94B4-69CB-4A723862D8A2}"/>
              </a:ext>
            </a:extLst>
          </p:cNvPr>
          <p:cNvSpPr/>
          <p:nvPr/>
        </p:nvSpPr>
        <p:spPr>
          <a:xfrm>
            <a:off x="16329" y="7317661"/>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3">
            <a:extLst>
              <a:ext uri="{FF2B5EF4-FFF2-40B4-BE49-F238E27FC236}">
                <a16:creationId xmlns:a16="http://schemas.microsoft.com/office/drawing/2014/main" id="{4E74B5CB-490C-2C99-03C5-BF9A933761F5}"/>
              </a:ext>
            </a:extLst>
          </p:cNvPr>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177718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87FF36-6DFA-8223-67A4-7C3BC6B2D8A0}"/>
              </a:ext>
            </a:extLst>
          </p:cNvPr>
          <p:cNvSpPr txBox="1"/>
          <p:nvPr/>
        </p:nvSpPr>
        <p:spPr>
          <a:xfrm>
            <a:off x="6070449" y="765735"/>
            <a:ext cx="4892040" cy="1015663"/>
          </a:xfrm>
          <a:prstGeom prst="rect">
            <a:avLst/>
          </a:prstGeom>
          <a:noFill/>
        </p:spPr>
        <p:txBody>
          <a:bodyPr wrap="square" rtlCol="0">
            <a:spAutoFit/>
          </a:bodyPr>
          <a:lstStyle/>
          <a:p>
            <a:pPr algn="ctr"/>
            <a:r>
              <a:rPr lang="en-GB" sz="6000" b="1" dirty="0">
                <a:solidFill>
                  <a:srgbClr val="70AF2E"/>
                </a:solidFill>
                <a:latin typeface="Calisto MT" panose="02040603050505030304" pitchFamily="18" charset="0"/>
              </a:rPr>
              <a:t>Experimental </a:t>
            </a:r>
            <a:endParaRPr lang="ru-KZ" sz="6000" b="1" dirty="0">
              <a:solidFill>
                <a:srgbClr val="70AF2E"/>
              </a:solidFill>
            </a:endParaRPr>
          </a:p>
        </p:txBody>
      </p:sp>
      <p:cxnSp>
        <p:nvCxnSpPr>
          <p:cNvPr id="6" name="Прямая соединительная линия 5">
            <a:extLst>
              <a:ext uri="{FF2B5EF4-FFF2-40B4-BE49-F238E27FC236}">
                <a16:creationId xmlns:a16="http://schemas.microsoft.com/office/drawing/2014/main" id="{3123C8D1-46E8-38FE-8DDA-9DE9A77F6E7B}"/>
              </a:ext>
            </a:extLst>
          </p:cNvPr>
          <p:cNvCxnSpPr>
            <a:cxnSpLocks/>
          </p:cNvCxnSpPr>
          <p:nvPr/>
        </p:nvCxnSpPr>
        <p:spPr>
          <a:xfrm flipV="1">
            <a:off x="8367059" y="0"/>
            <a:ext cx="0" cy="765735"/>
          </a:xfrm>
          <a:prstGeom prst="line">
            <a:avLst/>
          </a:prstGeom>
          <a:ln w="28575">
            <a:solidFill>
              <a:srgbClr val="005C9F"/>
            </a:solidFill>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5">
            <a:extLst>
              <a:ext uri="{FF2B5EF4-FFF2-40B4-BE49-F238E27FC236}">
                <a16:creationId xmlns:a16="http://schemas.microsoft.com/office/drawing/2014/main" id="{63E7E546-4454-093A-19CD-A2B92915F607}"/>
              </a:ext>
            </a:extLst>
          </p:cNvPr>
          <p:cNvCxnSpPr>
            <a:cxnSpLocks/>
          </p:cNvCxnSpPr>
          <p:nvPr/>
        </p:nvCxnSpPr>
        <p:spPr>
          <a:xfrm flipV="1">
            <a:off x="8104155" y="1653085"/>
            <a:ext cx="0" cy="567227"/>
          </a:xfrm>
          <a:prstGeom prst="line">
            <a:avLst/>
          </a:prstGeom>
          <a:ln w="28575">
            <a:solidFill>
              <a:srgbClr val="005C9F"/>
            </a:solidFill>
          </a:ln>
        </p:spPr>
        <p:style>
          <a:lnRef idx="1">
            <a:schemeClr val="accent1"/>
          </a:lnRef>
          <a:fillRef idx="0">
            <a:schemeClr val="accent1"/>
          </a:fillRef>
          <a:effectRef idx="0">
            <a:schemeClr val="accent1"/>
          </a:effectRef>
          <a:fontRef idx="minor">
            <a:schemeClr val="tx1"/>
          </a:fontRef>
        </p:style>
      </p:cxnSp>
      <p:graphicFrame>
        <p:nvGraphicFramePr>
          <p:cNvPr id="3" name="Diagram 2">
            <a:extLst>
              <a:ext uri="{FF2B5EF4-FFF2-40B4-BE49-F238E27FC236}">
                <a16:creationId xmlns:a16="http://schemas.microsoft.com/office/drawing/2014/main" id="{1758A1F8-1CDA-FA08-4F39-7FB56C32E3BD}"/>
              </a:ext>
            </a:extLst>
          </p:cNvPr>
          <p:cNvGraphicFramePr/>
          <p:nvPr/>
        </p:nvGraphicFramePr>
        <p:xfrm>
          <a:off x="1797112" y="2388400"/>
          <a:ext cx="12614087" cy="7719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a:extLst>
              <a:ext uri="{FF2B5EF4-FFF2-40B4-BE49-F238E27FC236}">
                <a16:creationId xmlns:a16="http://schemas.microsoft.com/office/drawing/2014/main" id="{87371AF2-08D6-E0C0-0EE5-4E50F96EB77B}"/>
              </a:ext>
            </a:extLst>
          </p:cNvPr>
          <p:cNvPicPr>
            <a:picLocks noChangeAspect="1"/>
          </p:cNvPicPr>
          <p:nvPr/>
        </p:nvPicPr>
        <p:blipFill rotWithShape="1">
          <a:blip r:embed="rId8">
            <a:extLst>
              <a:ext uri="{28A0092B-C50C-407E-A947-70E740481C1C}">
                <a14:useLocalDpi xmlns:a14="http://schemas.microsoft.com/office/drawing/2010/main" val="0"/>
              </a:ext>
            </a:extLst>
          </a:blip>
          <a:srcRect l="-2" t="12827" r="-3676" b="16151"/>
          <a:stretch/>
        </p:blipFill>
        <p:spPr>
          <a:xfrm>
            <a:off x="12635445" y="452791"/>
            <a:ext cx="4400763" cy="457796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50" name="Picture 2">
            <a:extLst>
              <a:ext uri="{FF2B5EF4-FFF2-40B4-BE49-F238E27FC236}">
                <a16:creationId xmlns:a16="http://schemas.microsoft.com/office/drawing/2014/main" id="{FF6D57B9-E9B1-9AA5-B709-F67457FD0BA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0585" t="28829" r="28216" b="32252"/>
          <a:stretch/>
        </p:blipFill>
        <p:spPr bwMode="auto">
          <a:xfrm rot="6678212">
            <a:off x="1532128" y="1134226"/>
            <a:ext cx="1952213" cy="32943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Arrow: Down 1">
            <a:extLst>
              <a:ext uri="{FF2B5EF4-FFF2-40B4-BE49-F238E27FC236}">
                <a16:creationId xmlns:a16="http://schemas.microsoft.com/office/drawing/2014/main" id="{CA753FA4-5FE3-5238-0A02-5DACD7930715}"/>
              </a:ext>
            </a:extLst>
          </p:cNvPr>
          <p:cNvSpPr/>
          <p:nvPr/>
        </p:nvSpPr>
        <p:spPr>
          <a:xfrm>
            <a:off x="1797112" y="4173991"/>
            <a:ext cx="1028700" cy="1621478"/>
          </a:xfrm>
          <a:prstGeom prst="down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pic>
        <p:nvPicPr>
          <p:cNvPr id="5" name="Picture 4" descr="A piece of paper on a table&#10;&#10;Description automatically generated">
            <a:extLst>
              <a:ext uri="{FF2B5EF4-FFF2-40B4-BE49-F238E27FC236}">
                <a16:creationId xmlns:a16="http://schemas.microsoft.com/office/drawing/2014/main" id="{80137B1D-4AD5-E51D-B756-FB460890B45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1533" t="42859" r="36096" b="26690"/>
          <a:stretch/>
        </p:blipFill>
        <p:spPr>
          <a:xfrm rot="702388">
            <a:off x="619433" y="6181596"/>
            <a:ext cx="3180731" cy="19806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2" name="Picture 4" descr="Image preview">
            <a:extLst>
              <a:ext uri="{FF2B5EF4-FFF2-40B4-BE49-F238E27FC236}">
                <a16:creationId xmlns:a16="http://schemas.microsoft.com/office/drawing/2014/main" id="{D3B0183F-A82B-F9E0-C3AC-76008F6CD5B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0470" t="4814" r="4836" b="27779"/>
          <a:stretch/>
        </p:blipFill>
        <p:spPr bwMode="auto">
          <a:xfrm>
            <a:off x="12801600" y="5408632"/>
            <a:ext cx="4516084" cy="442557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Freeform 3">
            <a:extLst>
              <a:ext uri="{FF2B5EF4-FFF2-40B4-BE49-F238E27FC236}">
                <a16:creationId xmlns:a16="http://schemas.microsoft.com/office/drawing/2014/main" id="{35368D89-E512-3941-3E60-95FC99F6CB67}"/>
              </a:ext>
            </a:extLst>
          </p:cNvPr>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189749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87FF36-6DFA-8223-67A4-7C3BC6B2D8A0}"/>
              </a:ext>
            </a:extLst>
          </p:cNvPr>
          <p:cNvSpPr txBox="1"/>
          <p:nvPr/>
        </p:nvSpPr>
        <p:spPr>
          <a:xfrm>
            <a:off x="322898" y="1056300"/>
            <a:ext cx="4892040" cy="1015663"/>
          </a:xfrm>
          <a:prstGeom prst="rect">
            <a:avLst/>
          </a:prstGeom>
          <a:noFill/>
        </p:spPr>
        <p:txBody>
          <a:bodyPr wrap="square" rtlCol="0">
            <a:spAutoFit/>
          </a:bodyPr>
          <a:lstStyle/>
          <a:p>
            <a:pPr algn="ctr"/>
            <a:r>
              <a:rPr lang="en-GB" sz="6000" b="1" dirty="0">
                <a:solidFill>
                  <a:srgbClr val="70AF2E"/>
                </a:solidFill>
                <a:latin typeface="Calisto MT" panose="02040603050505030304" pitchFamily="18" charset="0"/>
              </a:rPr>
              <a:t>Experimental </a:t>
            </a:r>
            <a:endParaRPr lang="ru-KZ" sz="6000" b="1" dirty="0">
              <a:solidFill>
                <a:srgbClr val="70AF2E"/>
              </a:solidFill>
            </a:endParaRPr>
          </a:p>
        </p:txBody>
      </p:sp>
      <p:cxnSp>
        <p:nvCxnSpPr>
          <p:cNvPr id="6" name="Прямая соединительная линия 5">
            <a:extLst>
              <a:ext uri="{FF2B5EF4-FFF2-40B4-BE49-F238E27FC236}">
                <a16:creationId xmlns:a16="http://schemas.microsoft.com/office/drawing/2014/main" id="{3123C8D1-46E8-38FE-8DDA-9DE9A77F6E7B}"/>
              </a:ext>
            </a:extLst>
          </p:cNvPr>
          <p:cNvCxnSpPr>
            <a:cxnSpLocks/>
          </p:cNvCxnSpPr>
          <p:nvPr/>
        </p:nvCxnSpPr>
        <p:spPr>
          <a:xfrm flipV="1">
            <a:off x="2604653" y="0"/>
            <a:ext cx="0" cy="1056300"/>
          </a:xfrm>
          <a:prstGeom prst="line">
            <a:avLst/>
          </a:prstGeom>
          <a:ln w="28575">
            <a:solidFill>
              <a:srgbClr val="005C9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84D9A95-B22F-4DBC-8C84-812DD5C14133}"/>
              </a:ext>
            </a:extLst>
          </p:cNvPr>
          <p:cNvSpPr/>
          <p:nvPr/>
        </p:nvSpPr>
        <p:spPr>
          <a:xfrm>
            <a:off x="760506" y="3123296"/>
            <a:ext cx="8688291" cy="6027612"/>
          </a:xfrm>
          <a:prstGeom prst="rect">
            <a:avLst/>
          </a:prstGeom>
        </p:spPr>
        <p:txBody>
          <a:bodyPr wrap="square">
            <a:spAutoFit/>
          </a:bodyPr>
          <a:lstStyle/>
          <a:p>
            <a:pPr defTabSz="1371617">
              <a:lnSpc>
                <a:spcPct val="150000"/>
              </a:lnSpc>
              <a:defRPr/>
            </a:pPr>
            <a:r>
              <a:rPr lang="en-GB" sz="4800" b="1" dirty="0">
                <a:solidFill>
                  <a:schemeClr val="accent6">
                    <a:lumMod val="50000"/>
                  </a:schemeClr>
                </a:solidFill>
                <a:effectLst>
                  <a:outerShdw blurRad="38100" dist="38100" dir="2700000" algn="tl">
                    <a:srgbClr val="000000">
                      <a:alpha val="43137"/>
                    </a:srgbClr>
                  </a:outerShdw>
                </a:effectLst>
                <a:latin typeface="Calisto MT" panose="02040603050505030304" pitchFamily="18" charset="0"/>
              </a:rPr>
              <a:t>Methods</a:t>
            </a:r>
          </a:p>
          <a:p>
            <a:pPr defTabSz="1371617">
              <a:lnSpc>
                <a:spcPct val="150000"/>
              </a:lnSpc>
              <a:defRPr/>
            </a:pPr>
            <a:r>
              <a:rPr lang="en-GB" sz="42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(1)-Weight Loss (WL) Measurements</a:t>
            </a:r>
            <a:endParaRPr lang="en-GB" sz="3900" dirty="0">
              <a:solidFill>
                <a:srgbClr val="70AF2E"/>
              </a:solidFill>
              <a:latin typeface="Calisto MT" panose="02040603050505030304" pitchFamily="18" charset="0"/>
            </a:endParaRPr>
          </a:p>
          <a:p>
            <a:pPr algn="just" defTabSz="1371617">
              <a:lnSpc>
                <a:spcPct val="150000"/>
              </a:lnSpc>
              <a:defRPr/>
            </a:pPr>
            <a:r>
              <a:rPr lang="en-GB" sz="3300" dirty="0">
                <a:latin typeface="Calisto MT" panose="02040603050505030304" pitchFamily="18" charset="0"/>
              </a:rPr>
              <a:t>One of the simplest and most common ways to discover the inhibitory impact is through the chemical approach (weight loss).</a:t>
            </a:r>
          </a:p>
          <a:p>
            <a:pPr defTabSz="1371617">
              <a:lnSpc>
                <a:spcPct val="150000"/>
              </a:lnSpc>
              <a:defRPr/>
            </a:pPr>
            <a:endParaRPr lang="en-GB" sz="3900" b="1" dirty="0">
              <a:solidFill>
                <a:srgbClr val="70AF2E"/>
              </a:solidFill>
              <a:latin typeface="Calisto MT" panose="02040603050505030304" pitchFamily="18" charset="0"/>
            </a:endParaRPr>
          </a:p>
          <a:p>
            <a:pPr marL="685800" indent="-685800" defTabSz="1371617">
              <a:lnSpc>
                <a:spcPct val="150000"/>
              </a:lnSpc>
              <a:buFont typeface="+mj-lt"/>
              <a:buAutoNum type="arabicPeriod"/>
              <a:defRPr/>
            </a:pPr>
            <a:endParaRPr lang="en-GB" sz="3300" dirty="0">
              <a:solidFill>
                <a:srgbClr val="70AF2E"/>
              </a:solidFill>
              <a:latin typeface="Calisto MT" panose="02040603050505030304" pitchFamily="18" charset="0"/>
            </a:endParaRPr>
          </a:p>
        </p:txBody>
      </p:sp>
      <p:cxnSp>
        <p:nvCxnSpPr>
          <p:cNvPr id="32" name="Прямая соединительная линия 5">
            <a:extLst>
              <a:ext uri="{FF2B5EF4-FFF2-40B4-BE49-F238E27FC236}">
                <a16:creationId xmlns:a16="http://schemas.microsoft.com/office/drawing/2014/main" id="{63E7E546-4454-093A-19CD-A2B92915F607}"/>
              </a:ext>
            </a:extLst>
          </p:cNvPr>
          <p:cNvCxnSpPr>
            <a:cxnSpLocks/>
          </p:cNvCxnSpPr>
          <p:nvPr/>
        </p:nvCxnSpPr>
        <p:spPr>
          <a:xfrm flipV="1">
            <a:off x="2060706" y="2034084"/>
            <a:ext cx="0" cy="1056300"/>
          </a:xfrm>
          <a:prstGeom prst="line">
            <a:avLst/>
          </a:prstGeom>
          <a:ln w="28575">
            <a:solidFill>
              <a:srgbClr val="005C9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1861489-80E8-C4C3-2166-5B7461900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8801" y="1798562"/>
            <a:ext cx="8535894" cy="6689875"/>
          </a:xfrm>
          <a:prstGeom prst="rect">
            <a:avLst/>
          </a:prstGeom>
        </p:spPr>
      </p:pic>
      <p:sp>
        <p:nvSpPr>
          <p:cNvPr id="8" name="TextBox 7">
            <a:extLst>
              <a:ext uri="{FF2B5EF4-FFF2-40B4-BE49-F238E27FC236}">
                <a16:creationId xmlns:a16="http://schemas.microsoft.com/office/drawing/2014/main" id="{DE132C65-84BB-4BCC-5DE2-46899A560A59}"/>
              </a:ext>
            </a:extLst>
          </p:cNvPr>
          <p:cNvSpPr txBox="1"/>
          <p:nvPr/>
        </p:nvSpPr>
        <p:spPr>
          <a:xfrm>
            <a:off x="10027587" y="8336528"/>
            <a:ext cx="7590240" cy="966290"/>
          </a:xfrm>
          <a:prstGeom prst="rect">
            <a:avLst/>
          </a:prstGeom>
          <a:noFill/>
        </p:spPr>
        <p:txBody>
          <a:bodyPr wrap="square">
            <a:spAutoFit/>
          </a:bodyPr>
          <a:lstStyle/>
          <a:p>
            <a:pPr marL="0" marR="0" algn="just">
              <a:lnSpc>
                <a:spcPct val="150000"/>
              </a:lnSpc>
              <a:spcBef>
                <a:spcPts val="0"/>
              </a:spcBef>
              <a:spcAft>
                <a:spcPts val="800"/>
              </a:spcAft>
            </a:pPr>
            <a:r>
              <a:rPr lang="en-US" sz="2000" b="1" dirty="0">
                <a:effectLst/>
                <a:latin typeface="Times New Roman" panose="02020603050405020304" pitchFamily="18" charset="0"/>
                <a:ea typeface="Malgun Gothic" panose="020B0503020000020004" pitchFamily="34" charset="-127"/>
                <a:cs typeface="+mj-cs"/>
              </a:rPr>
              <a:t>Figure 3. </a:t>
            </a:r>
            <a:r>
              <a:rPr lang="en-US" sz="2000" dirty="0">
                <a:effectLst/>
                <a:latin typeface="Times New Roman" panose="02020603050405020304" pitchFamily="18" charset="0"/>
                <a:ea typeface="Malgun Gothic" panose="020B0503020000020004" pitchFamily="34" charset="-127"/>
                <a:cs typeface="+mj-cs"/>
              </a:rPr>
              <a:t>The system that is used for weight loss experiments. (a) </a:t>
            </a:r>
            <a:r>
              <a:rPr lang="en-US" sz="2000" dirty="0" err="1">
                <a:effectLst/>
                <a:latin typeface="Times New Roman" panose="02020603050405020304" pitchFamily="18" charset="0"/>
                <a:ea typeface="Malgun Gothic" panose="020B0503020000020004" pitchFamily="34" charset="-127"/>
                <a:cs typeface="+mj-cs"/>
              </a:rPr>
              <a:t>Mylius</a:t>
            </a:r>
            <a:r>
              <a:rPr lang="en-US" sz="2000" dirty="0">
                <a:effectLst/>
                <a:latin typeface="Times New Roman" panose="02020603050405020304" pitchFamily="18" charset="0"/>
                <a:ea typeface="Malgun Gothic" panose="020B0503020000020004" pitchFamily="34" charset="-127"/>
                <a:cs typeface="+mj-cs"/>
              </a:rPr>
              <a:t> cell, (b) thermostat water bath , and (c) mild steel sample.</a:t>
            </a:r>
            <a:endParaRPr lang="en-US" sz="2000" dirty="0">
              <a:effectLst/>
              <a:latin typeface="Calibri" panose="020F0502020204030204" pitchFamily="34" charset="0"/>
              <a:ea typeface="Malgun Gothic" panose="020B0503020000020004" pitchFamily="34" charset="-127"/>
              <a:cs typeface="+mj-cs"/>
            </a:endParaRPr>
          </a:p>
        </p:txBody>
      </p:sp>
      <p:sp>
        <p:nvSpPr>
          <p:cNvPr id="3" name="Freeform 2">
            <a:extLst>
              <a:ext uri="{FF2B5EF4-FFF2-40B4-BE49-F238E27FC236}">
                <a16:creationId xmlns:a16="http://schemas.microsoft.com/office/drawing/2014/main" id="{3BD6802A-6660-259E-BDE5-99997B7678D7}"/>
              </a:ext>
            </a:extLst>
          </p:cNvPr>
          <p:cNvSpPr/>
          <p:nvPr/>
        </p:nvSpPr>
        <p:spPr>
          <a:xfrm>
            <a:off x="16329" y="7317661"/>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3">
            <a:extLst>
              <a:ext uri="{FF2B5EF4-FFF2-40B4-BE49-F238E27FC236}">
                <a16:creationId xmlns:a16="http://schemas.microsoft.com/office/drawing/2014/main" id="{D670D77D-3D8D-C302-DF67-FABE4DAF06B3}"/>
              </a:ext>
            </a:extLst>
          </p:cNvPr>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959437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0" name="Rectangle 3089">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Image preview">
            <a:extLst>
              <a:ext uri="{FF2B5EF4-FFF2-40B4-BE49-F238E27FC236}">
                <a16:creationId xmlns:a16="http://schemas.microsoft.com/office/drawing/2014/main" id="{DB5A3119-8DD8-E753-8044-FCCD032FEF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134" b="22110"/>
          <a:stretch/>
        </p:blipFill>
        <p:spPr bwMode="auto">
          <a:xfrm>
            <a:off x="10963697" y="10"/>
            <a:ext cx="7324302"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EE8F19C-C90E-63F6-B8E9-F9414AA6EEC4}"/>
              </a:ext>
            </a:extLst>
          </p:cNvPr>
          <p:cNvSpPr txBox="1"/>
          <p:nvPr/>
        </p:nvSpPr>
        <p:spPr>
          <a:xfrm>
            <a:off x="-236396" y="2943371"/>
            <a:ext cx="12348073" cy="843606"/>
          </a:xfrm>
          <a:prstGeom prst="rect">
            <a:avLst/>
          </a:prstGeom>
        </p:spPr>
        <p:txBody>
          <a:bodyPr vert="horz" lIns="91440" tIns="45720" rIns="91440" bIns="45720" rtlCol="0" anchor="b">
            <a:normAutofit/>
          </a:bodyPr>
          <a:lstStyle/>
          <a:p>
            <a:pPr algn="ctr">
              <a:lnSpc>
                <a:spcPct val="90000"/>
              </a:lnSpc>
              <a:spcBef>
                <a:spcPct val="0"/>
              </a:spcBef>
              <a:spcAft>
                <a:spcPts val="600"/>
              </a:spcAft>
              <a:defRPr/>
            </a:pPr>
            <a:r>
              <a:rPr lang="en-US" sz="42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(2)-Electrochemical (EIS &amp; PDP) Measurements</a:t>
            </a:r>
            <a:endParaRPr lang="en-US" sz="4200" dirty="0">
              <a:solidFill>
                <a:schemeClr val="accent6">
                  <a:lumMod val="50000"/>
                </a:schemeClr>
              </a:solidFill>
              <a:latin typeface="Times New Roman" panose="02020603050405020304" pitchFamily="18" charset="0"/>
              <a:ea typeface="+mj-ea"/>
              <a:cs typeface="Times New Roman" panose="02020603050405020304" pitchFamily="18" charset="0"/>
            </a:endParaRPr>
          </a:p>
        </p:txBody>
      </p:sp>
      <p:sp>
        <p:nvSpPr>
          <p:cNvPr id="4" name="TextBox 3">
            <a:extLst>
              <a:ext uri="{FF2B5EF4-FFF2-40B4-BE49-F238E27FC236}">
                <a16:creationId xmlns:a16="http://schemas.microsoft.com/office/drawing/2014/main" id="{4C8A24AB-FFA1-5CAC-BC71-D480CC06FBC3}"/>
              </a:ext>
            </a:extLst>
          </p:cNvPr>
          <p:cNvSpPr txBox="1"/>
          <p:nvPr/>
        </p:nvSpPr>
        <p:spPr>
          <a:xfrm>
            <a:off x="322898" y="1056300"/>
            <a:ext cx="4892040" cy="1015663"/>
          </a:xfrm>
          <a:prstGeom prst="rect">
            <a:avLst/>
          </a:prstGeom>
          <a:noFill/>
        </p:spPr>
        <p:txBody>
          <a:bodyPr wrap="square" rtlCol="0">
            <a:spAutoFit/>
          </a:bodyPr>
          <a:lstStyle/>
          <a:p>
            <a:pPr algn="ctr"/>
            <a:r>
              <a:rPr lang="en-GB" sz="6000" b="1" dirty="0">
                <a:solidFill>
                  <a:srgbClr val="70AF2E"/>
                </a:solidFill>
                <a:latin typeface="Calisto MT" panose="02040603050505030304" pitchFamily="18" charset="0"/>
              </a:rPr>
              <a:t>Experimental </a:t>
            </a:r>
            <a:endParaRPr lang="ru-KZ" sz="6000" b="1" dirty="0">
              <a:solidFill>
                <a:srgbClr val="70AF2E"/>
              </a:solidFill>
            </a:endParaRPr>
          </a:p>
        </p:txBody>
      </p:sp>
      <p:cxnSp>
        <p:nvCxnSpPr>
          <p:cNvPr id="5" name="Прямая соединительная линия 5">
            <a:extLst>
              <a:ext uri="{FF2B5EF4-FFF2-40B4-BE49-F238E27FC236}">
                <a16:creationId xmlns:a16="http://schemas.microsoft.com/office/drawing/2014/main" id="{E5F3E1EA-C3A9-56AB-3DE8-20B8CCED52E9}"/>
              </a:ext>
            </a:extLst>
          </p:cNvPr>
          <p:cNvCxnSpPr>
            <a:cxnSpLocks/>
          </p:cNvCxnSpPr>
          <p:nvPr/>
        </p:nvCxnSpPr>
        <p:spPr>
          <a:xfrm flipV="1">
            <a:off x="2604653" y="0"/>
            <a:ext cx="0" cy="1056300"/>
          </a:xfrm>
          <a:prstGeom prst="line">
            <a:avLst/>
          </a:prstGeom>
          <a:ln w="28575">
            <a:solidFill>
              <a:srgbClr val="005C9F"/>
            </a:solidFill>
          </a:ln>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a:extLst>
              <a:ext uri="{FF2B5EF4-FFF2-40B4-BE49-F238E27FC236}">
                <a16:creationId xmlns:a16="http://schemas.microsoft.com/office/drawing/2014/main" id="{4D596F55-5552-C9CF-4127-D766F8CC8C75}"/>
              </a:ext>
            </a:extLst>
          </p:cNvPr>
          <p:cNvCxnSpPr>
            <a:cxnSpLocks/>
          </p:cNvCxnSpPr>
          <p:nvPr/>
        </p:nvCxnSpPr>
        <p:spPr>
          <a:xfrm flipV="1">
            <a:off x="2060706" y="2034084"/>
            <a:ext cx="0" cy="1056300"/>
          </a:xfrm>
          <a:prstGeom prst="line">
            <a:avLst/>
          </a:prstGeom>
          <a:ln w="28575">
            <a:solidFill>
              <a:srgbClr val="005C9F"/>
            </a:solidFill>
          </a:ln>
        </p:spPr>
        <p:style>
          <a:lnRef idx="1">
            <a:schemeClr val="accent1"/>
          </a:lnRef>
          <a:fillRef idx="0">
            <a:schemeClr val="accent1"/>
          </a:fillRef>
          <a:effectRef idx="0">
            <a:schemeClr val="accent1"/>
          </a:effectRef>
          <a:fontRef idx="minor">
            <a:schemeClr val="tx1"/>
          </a:fontRef>
        </p:style>
      </p:cxnSp>
      <p:pic>
        <p:nvPicPr>
          <p:cNvPr id="8" name="Picture 7" descr="A white box with wires&#10;&#10;Description automatically generated">
            <a:extLst>
              <a:ext uri="{FF2B5EF4-FFF2-40B4-BE49-F238E27FC236}">
                <a16:creationId xmlns:a16="http://schemas.microsoft.com/office/drawing/2014/main" id="{558F30BF-3EFB-D663-2C5E-070F860BF7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73" r="21111"/>
          <a:stretch/>
        </p:blipFill>
        <p:spPr>
          <a:xfrm rot="5400000">
            <a:off x="10738654" y="6709246"/>
            <a:ext cx="3474457" cy="3681051"/>
          </a:xfrm>
          <a:prstGeom prst="rect">
            <a:avLst/>
          </a:prstGeom>
          <a:ln>
            <a:noFill/>
          </a:ln>
          <a:effectLst>
            <a:softEdge rad="112500"/>
          </a:effectLst>
        </p:spPr>
      </p:pic>
      <p:sp>
        <p:nvSpPr>
          <p:cNvPr id="2" name="Freeform 2">
            <a:extLst>
              <a:ext uri="{FF2B5EF4-FFF2-40B4-BE49-F238E27FC236}">
                <a16:creationId xmlns:a16="http://schemas.microsoft.com/office/drawing/2014/main" id="{5E1905C2-9F6C-5FDC-4381-BCB11FA6729B}"/>
              </a:ext>
            </a:extLst>
          </p:cNvPr>
          <p:cNvSpPr/>
          <p:nvPr/>
        </p:nvSpPr>
        <p:spPr>
          <a:xfrm>
            <a:off x="16329" y="7317661"/>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3">
            <a:extLst>
              <a:ext uri="{FF2B5EF4-FFF2-40B4-BE49-F238E27FC236}">
                <a16:creationId xmlns:a16="http://schemas.microsoft.com/office/drawing/2014/main" id="{7E388CA6-50B7-D6D8-B1D0-1F33AAFA1E7B}"/>
              </a:ext>
            </a:extLst>
          </p:cNvPr>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8478DB25-40B1-A7AD-5375-8A7B244F361C}"/>
              </a:ext>
            </a:extLst>
          </p:cNvPr>
          <p:cNvSpPr txBox="1"/>
          <p:nvPr/>
        </p:nvSpPr>
        <p:spPr>
          <a:xfrm>
            <a:off x="322898" y="3756674"/>
            <a:ext cx="10334230" cy="4183005"/>
          </a:xfrm>
          <a:prstGeom prst="rect">
            <a:avLst/>
          </a:prstGeom>
          <a:noFill/>
        </p:spPr>
        <p:txBody>
          <a:bodyPr wrap="square">
            <a:spAutoFit/>
          </a:bodyPr>
          <a:lstStyle/>
          <a:p>
            <a:pPr marL="0" marR="0" indent="228600" algn="just" rtl="0">
              <a:lnSpc>
                <a:spcPct val="150000"/>
              </a:lnSpc>
              <a:spcBef>
                <a:spcPts val="0"/>
              </a:spcBef>
              <a:spcAft>
                <a:spcPts val="800"/>
              </a:spcAft>
            </a:pPr>
            <a:r>
              <a:rPr lang="en-US" sz="2400" dirty="0">
                <a:solidFill>
                  <a:srgbClr val="333333"/>
                </a:solidFill>
                <a:effectLst/>
                <a:latin typeface="Times New Roman" panose="02020603050405020304" pitchFamily="18" charset="0"/>
                <a:ea typeface="Times New Roman" panose="02020603050405020304" pitchFamily="18" charset="0"/>
                <a:cs typeface="Arial" panose="020B0604020202020204" pitchFamily="34" charset="0"/>
              </a:rPr>
              <a:t>Three different types of electrodes were used during electrochemical measurements. </a:t>
            </a:r>
          </a:p>
          <a:p>
            <a:pPr marL="285750" marR="0" indent="-285750" algn="just" rtl="0">
              <a:lnSpc>
                <a:spcPct val="150000"/>
              </a:lnSpc>
              <a:spcBef>
                <a:spcPts val="0"/>
              </a:spcBef>
              <a:spcAft>
                <a:spcPts val="800"/>
              </a:spcAft>
              <a:buFont typeface="Wingdings" panose="05000000000000000000" pitchFamily="2" charset="2"/>
              <a:buChar char="Ø"/>
            </a:pPr>
            <a:r>
              <a:rPr lang="en-US" sz="2200" b="1" u="sng" dirty="0">
                <a:solidFill>
                  <a:srgbClr val="333333"/>
                </a:solidFill>
                <a:effectLst/>
                <a:latin typeface="Times New Roman" panose="02020603050405020304" pitchFamily="18" charset="0"/>
                <a:ea typeface="Times New Roman" panose="02020603050405020304" pitchFamily="18" charset="0"/>
              </a:rPr>
              <a:t>The working electrode</a:t>
            </a:r>
            <a:r>
              <a:rPr lang="en-US" sz="2200" dirty="0">
                <a:solidFill>
                  <a:srgbClr val="333333"/>
                </a:solidFill>
                <a:effectLst/>
                <a:latin typeface="Times New Roman" panose="02020603050405020304" pitchFamily="18" charset="0"/>
                <a:ea typeface="Times New Roman" panose="02020603050405020304" pitchFamily="18" charset="0"/>
              </a:rPr>
              <a:t> was made of mild steel rod.</a:t>
            </a:r>
          </a:p>
          <a:p>
            <a:pPr marL="285750" marR="0" indent="-285750" algn="just" rtl="0">
              <a:lnSpc>
                <a:spcPct val="150000"/>
              </a:lnSpc>
              <a:spcBef>
                <a:spcPts val="0"/>
              </a:spcBef>
              <a:spcAft>
                <a:spcPts val="800"/>
              </a:spcAft>
              <a:buFont typeface="Wingdings" panose="05000000000000000000" pitchFamily="2" charset="2"/>
              <a:buChar char="Ø"/>
            </a:pPr>
            <a:r>
              <a:rPr lang="en-US" sz="2200" dirty="0">
                <a:solidFill>
                  <a:srgbClr val="333333"/>
                </a:solidFill>
                <a:effectLst/>
                <a:latin typeface="Times New Roman" panose="02020603050405020304" pitchFamily="18" charset="0"/>
                <a:ea typeface="Times New Roman" panose="02020603050405020304" pitchFamily="18" charset="0"/>
              </a:rPr>
              <a:t> </a:t>
            </a:r>
            <a:r>
              <a:rPr lang="en-US" sz="2200" b="1" u="sng" dirty="0">
                <a:solidFill>
                  <a:srgbClr val="333333"/>
                </a:solidFill>
                <a:effectLst/>
                <a:latin typeface="Times New Roman" panose="02020603050405020304" pitchFamily="18" charset="0"/>
                <a:ea typeface="Times New Roman" panose="02020603050405020304" pitchFamily="18" charset="0"/>
              </a:rPr>
              <a:t>The reference electrode</a:t>
            </a:r>
            <a:r>
              <a:rPr lang="en-US" sz="2200" dirty="0">
                <a:solidFill>
                  <a:srgbClr val="333333"/>
                </a:solidFill>
                <a:effectLst/>
                <a:latin typeface="Times New Roman" panose="02020603050405020304" pitchFamily="18" charset="0"/>
                <a:ea typeface="Times New Roman" panose="02020603050405020304" pitchFamily="18" charset="0"/>
              </a:rPr>
              <a:t> was silver/silver chloride (Ag/ AgCl/</a:t>
            </a:r>
            <a:r>
              <a:rPr lang="en-US" sz="2200" dirty="0" err="1">
                <a:solidFill>
                  <a:srgbClr val="333333"/>
                </a:solidFill>
                <a:effectLst/>
                <a:latin typeface="Times New Roman" panose="02020603050405020304" pitchFamily="18" charset="0"/>
                <a:ea typeface="Times New Roman" panose="02020603050405020304" pitchFamily="18" charset="0"/>
              </a:rPr>
              <a:t>KCl</a:t>
            </a:r>
            <a:r>
              <a:rPr lang="en-US" sz="2200" dirty="0">
                <a:solidFill>
                  <a:srgbClr val="333333"/>
                </a:solidFill>
                <a:effectLst/>
                <a:latin typeface="Times New Roman" panose="02020603050405020304" pitchFamily="18" charset="0"/>
                <a:ea typeface="Times New Roman" panose="02020603050405020304" pitchFamily="18" charset="0"/>
              </a:rPr>
              <a:t> ) electrode.</a:t>
            </a:r>
          </a:p>
          <a:p>
            <a:pPr marL="285750" marR="0" indent="-285750" algn="just" rtl="0">
              <a:lnSpc>
                <a:spcPct val="150000"/>
              </a:lnSpc>
              <a:spcBef>
                <a:spcPts val="0"/>
              </a:spcBef>
              <a:spcAft>
                <a:spcPts val="800"/>
              </a:spcAft>
              <a:buFont typeface="Wingdings" panose="05000000000000000000" pitchFamily="2" charset="2"/>
              <a:buChar char="Ø"/>
            </a:pPr>
            <a:r>
              <a:rPr lang="en-US" sz="2200" b="1" u="sng" dirty="0">
                <a:solidFill>
                  <a:srgbClr val="333333"/>
                </a:solidFill>
                <a:effectLst/>
                <a:latin typeface="Times New Roman" panose="02020603050405020304" pitchFamily="18" charset="0"/>
                <a:ea typeface="Times New Roman" panose="02020603050405020304" pitchFamily="18" charset="0"/>
              </a:rPr>
              <a:t>The auxiliary electrode</a:t>
            </a:r>
            <a:r>
              <a:rPr lang="en-US" sz="2200" dirty="0">
                <a:solidFill>
                  <a:srgbClr val="333333"/>
                </a:solidFill>
                <a:effectLst/>
                <a:latin typeface="Times New Roman" panose="02020603050405020304" pitchFamily="18" charset="0"/>
                <a:ea typeface="Times New Roman" panose="02020603050405020304" pitchFamily="18" charset="0"/>
              </a:rPr>
              <a:t> was in the form of a platinum (pt) wire .</a:t>
            </a:r>
          </a:p>
          <a:p>
            <a:pPr marR="0" algn="just" rtl="0">
              <a:lnSpc>
                <a:spcPct val="150000"/>
              </a:lnSpc>
              <a:spcBef>
                <a:spcPts val="0"/>
              </a:spcBef>
              <a:spcAft>
                <a:spcPts val="800"/>
              </a:spcAft>
            </a:pPr>
            <a:r>
              <a:rPr lang="en-US" sz="2400" dirty="0">
                <a:solidFill>
                  <a:srgbClr val="333333"/>
                </a:solidFill>
                <a:effectLst/>
                <a:latin typeface="Times New Roman" panose="02020603050405020304" pitchFamily="18" charset="0"/>
                <a:ea typeface="Times New Roman" panose="02020603050405020304" pitchFamily="18" charset="0"/>
              </a:rPr>
              <a:t>Electrochemical measurements were run by connecting the electrochemical cell to ACM Gill AC instruments model 1649 which in turn is connected to a computer. </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3B19456-4581-7EB5-85F5-4BC6A317A2FF}"/>
              </a:ext>
            </a:extLst>
          </p:cNvPr>
          <p:cNvSpPr txBox="1"/>
          <p:nvPr/>
        </p:nvSpPr>
        <p:spPr>
          <a:xfrm>
            <a:off x="1237524" y="8422386"/>
            <a:ext cx="9862456" cy="1384995"/>
          </a:xfrm>
          <a:prstGeom prst="rect">
            <a:avLst/>
          </a:prstGeom>
          <a:noFill/>
        </p:spPr>
        <p:txBody>
          <a:bodyPr wrap="square">
            <a:spAutoFit/>
          </a:bodyPr>
          <a:lstStyle/>
          <a:p>
            <a:r>
              <a:rPr lang="en-US" sz="2400" b="1" dirty="0">
                <a:solidFill>
                  <a:srgbClr val="3333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EIS:</a:t>
            </a:r>
            <a:r>
              <a:rPr lang="en-US" sz="2400" dirty="0">
                <a:solidFill>
                  <a:srgbClr val="333333"/>
                </a:solidFill>
                <a:effectLst/>
                <a:latin typeface="Times New Roman" panose="02020603050405020304" pitchFamily="18" charset="0"/>
                <a:ea typeface="Times New Roman" panose="02020603050405020304" pitchFamily="18" charset="0"/>
              </a:rPr>
              <a:t> The covered frequency range was </a:t>
            </a:r>
            <a:r>
              <a:rPr lang="en-US" sz="2400" u="sng" dirty="0">
                <a:solidFill>
                  <a:srgbClr val="3333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30 </a:t>
            </a:r>
            <a:r>
              <a:rPr lang="en-US" sz="2400" u="sng" dirty="0" err="1">
                <a:solidFill>
                  <a:srgbClr val="3333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KHz</a:t>
            </a:r>
            <a:r>
              <a:rPr lang="en-US" sz="2400" u="sng" dirty="0">
                <a:solidFill>
                  <a:srgbClr val="3333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dirty="0">
                <a:solidFill>
                  <a:srgbClr val="333333"/>
                </a:solidFill>
                <a:effectLst/>
                <a:latin typeface="Times New Roman" panose="02020603050405020304" pitchFamily="18" charset="0"/>
                <a:ea typeface="Times New Roman" panose="02020603050405020304" pitchFamily="18" charset="0"/>
              </a:rPr>
              <a:t>to </a:t>
            </a:r>
            <a:r>
              <a:rPr lang="en-US" sz="2400" u="sng" dirty="0">
                <a:solidFill>
                  <a:srgbClr val="3333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0.1 Hz.</a:t>
            </a:r>
          </a:p>
          <a:p>
            <a:pPr>
              <a:lnSpc>
                <a:spcPct val="150000"/>
              </a:lnSpc>
            </a:pP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PDP: </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the potential range from </a:t>
            </a:r>
            <a:r>
              <a:rPr lang="en-US" sz="2400" dirty="0">
                <a:solidFill>
                  <a:srgbClr val="333333"/>
                </a:solidFill>
                <a:effectLst>
                  <a:outerShdw blurRad="38100" dist="38100" dir="2700000" algn="tl">
                    <a:srgbClr val="000000">
                      <a:alpha val="43137"/>
                    </a:srgbClr>
                  </a:outerShdw>
                </a:effectLst>
                <a:latin typeface="Symbol" panose="05050102010706020507" pitchFamily="18" charset="2"/>
                <a:ea typeface="Times New Roman" panose="02020603050405020304" pitchFamily="18" charset="0"/>
                <a:cs typeface="Times New Roman" panose="02020603050405020304" pitchFamily="18" charset="0"/>
              </a:rPr>
              <a:t>-</a:t>
            </a:r>
            <a:r>
              <a:rPr lang="en-US" sz="2400" dirty="0">
                <a:solidFill>
                  <a:srgbClr val="3333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700 mV </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to </a:t>
            </a:r>
            <a:r>
              <a:rPr lang="en-US" sz="2400" u="sng" dirty="0">
                <a:solidFill>
                  <a:srgbClr val="333333"/>
                </a:solidFill>
                <a:effectLst>
                  <a:outerShdw blurRad="38100" dist="38100" dir="2700000" algn="tl">
                    <a:srgbClr val="000000">
                      <a:alpha val="43137"/>
                    </a:srgbClr>
                  </a:outerShdw>
                </a:effectLst>
                <a:latin typeface="Symbol" panose="05050102010706020507" pitchFamily="18" charset="2"/>
                <a:ea typeface="Times New Roman" panose="02020603050405020304" pitchFamily="18" charset="0"/>
                <a:cs typeface="Times New Roman" panose="02020603050405020304" pitchFamily="18" charset="0"/>
              </a:rPr>
              <a:t>-</a:t>
            </a:r>
            <a:r>
              <a:rPr lang="en-US" sz="2400" u="sng" dirty="0">
                <a:solidFill>
                  <a:srgbClr val="3333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200 mV</a:t>
            </a:r>
          </a:p>
          <a:p>
            <a:endParaRPr lang="en-US" sz="2400"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50961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87FF36-6DFA-8223-67A4-7C3BC6B2D8A0}"/>
              </a:ext>
            </a:extLst>
          </p:cNvPr>
          <p:cNvSpPr txBox="1"/>
          <p:nvPr/>
        </p:nvSpPr>
        <p:spPr>
          <a:xfrm>
            <a:off x="1350443" y="930233"/>
            <a:ext cx="4892040" cy="1015663"/>
          </a:xfrm>
          <a:prstGeom prst="rect">
            <a:avLst/>
          </a:prstGeom>
          <a:noFill/>
        </p:spPr>
        <p:txBody>
          <a:bodyPr wrap="square" rtlCol="0">
            <a:spAutoFit/>
          </a:bodyPr>
          <a:lstStyle/>
          <a:p>
            <a:pPr algn="ctr"/>
            <a:r>
              <a:rPr lang="en-GB" sz="6000" b="1" dirty="0">
                <a:solidFill>
                  <a:srgbClr val="70AF2E"/>
                </a:solidFill>
                <a:latin typeface="Calisto MT" panose="02040603050505030304" pitchFamily="18" charset="0"/>
              </a:rPr>
              <a:t>Experimental </a:t>
            </a:r>
            <a:endParaRPr lang="ru-KZ" sz="6000" b="1" dirty="0">
              <a:solidFill>
                <a:srgbClr val="70AF2E"/>
              </a:solidFill>
            </a:endParaRPr>
          </a:p>
        </p:txBody>
      </p:sp>
      <p:cxnSp>
        <p:nvCxnSpPr>
          <p:cNvPr id="6" name="Прямая соединительная линия 5">
            <a:extLst>
              <a:ext uri="{FF2B5EF4-FFF2-40B4-BE49-F238E27FC236}">
                <a16:creationId xmlns:a16="http://schemas.microsoft.com/office/drawing/2014/main" id="{3123C8D1-46E8-38FE-8DDA-9DE9A77F6E7B}"/>
              </a:ext>
            </a:extLst>
          </p:cNvPr>
          <p:cNvCxnSpPr>
            <a:cxnSpLocks/>
          </p:cNvCxnSpPr>
          <p:nvPr/>
        </p:nvCxnSpPr>
        <p:spPr>
          <a:xfrm flipV="1">
            <a:off x="3620652" y="0"/>
            <a:ext cx="0" cy="1056300"/>
          </a:xfrm>
          <a:prstGeom prst="line">
            <a:avLst/>
          </a:prstGeom>
          <a:ln w="28575">
            <a:solidFill>
              <a:srgbClr val="005C9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84D9A95-B22F-4DBC-8C84-812DD5C14133}"/>
              </a:ext>
            </a:extLst>
          </p:cNvPr>
          <p:cNvSpPr/>
          <p:nvPr/>
        </p:nvSpPr>
        <p:spPr>
          <a:xfrm>
            <a:off x="685800" y="3930187"/>
            <a:ext cx="10134600" cy="3971408"/>
          </a:xfrm>
          <a:prstGeom prst="rect">
            <a:avLst/>
          </a:prstGeom>
        </p:spPr>
        <p:txBody>
          <a:bodyPr wrap="square">
            <a:spAutoFit/>
          </a:bodyPr>
          <a:lstStyle/>
          <a:p>
            <a:pPr defTabSz="1371617">
              <a:lnSpc>
                <a:spcPct val="150000"/>
              </a:lnSpc>
              <a:defRPr/>
            </a:pPr>
            <a:r>
              <a:rPr lang="en-GB" sz="3900" dirty="0">
                <a:solidFill>
                  <a:srgbClr val="70AF2E"/>
                </a:solidFill>
                <a:latin typeface="Calisto MT" panose="02040603050505030304" pitchFamily="18" charset="0"/>
              </a:rPr>
              <a:t> </a:t>
            </a:r>
            <a:r>
              <a:rPr lang="en-GB" sz="4000" b="1" dirty="0">
                <a:solidFill>
                  <a:schemeClr val="accent6">
                    <a:lumMod val="50000"/>
                  </a:schemeClr>
                </a:solidFill>
                <a:effectLst>
                  <a:outerShdw blurRad="38100" dist="38100" dir="2700000" algn="tl">
                    <a:srgbClr val="000000">
                      <a:alpha val="43137"/>
                    </a:srgbClr>
                  </a:outerShdw>
                </a:effectLst>
                <a:latin typeface="Calisto MT" panose="02040603050505030304" pitchFamily="18" charset="0"/>
              </a:rPr>
              <a:t>(3) Microscopic Observations</a:t>
            </a:r>
          </a:p>
          <a:p>
            <a:pPr algn="just" defTabSz="1371617">
              <a:lnSpc>
                <a:spcPct val="150000"/>
              </a:lnSpc>
              <a:defRPr/>
            </a:pPr>
            <a:r>
              <a:rPr lang="en-US" sz="3300" dirty="0">
                <a:latin typeface="Times New Roman" panose="02020603050405020304" pitchFamily="18" charset="0"/>
                <a:cs typeface="Times New Roman" panose="02020603050405020304" pitchFamily="18" charset="0"/>
              </a:rPr>
              <a:t>The morphology of mild steel samples was investigated before and after immersing in</a:t>
            </a:r>
            <a:r>
              <a:rPr lang="en-US" sz="33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0.5 M H</a:t>
            </a:r>
            <a:r>
              <a:rPr lang="en-US" sz="33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33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a:t>
            </a:r>
            <a:r>
              <a:rPr lang="en-US" sz="33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r>
              <a:rPr lang="en-US" sz="33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and 1 M HCl</a:t>
            </a:r>
            <a:r>
              <a:rPr lang="en-US" sz="3300" dirty="0">
                <a:latin typeface="Times New Roman" panose="02020603050405020304" pitchFamily="18" charset="0"/>
                <a:cs typeface="Times New Roman" panose="02020603050405020304" pitchFamily="18" charset="0"/>
              </a:rPr>
              <a:t> acid solutions for 90 minutes in the absence and presence of 3.5 g/L of WFE using </a:t>
            </a:r>
            <a:r>
              <a:rPr lang="en-US" sz="33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BRESSER LCD Microscope</a:t>
            </a:r>
            <a:r>
              <a:rPr lang="en-US" sz="3300" dirty="0">
                <a:latin typeface="Times New Roman" panose="02020603050405020304" pitchFamily="18" charset="0"/>
                <a:cs typeface="Times New Roman" panose="02020603050405020304" pitchFamily="18" charset="0"/>
              </a:rPr>
              <a:t>.</a:t>
            </a:r>
            <a:endParaRPr lang="en-GB" sz="3300" dirty="0">
              <a:solidFill>
                <a:srgbClr val="70AF2E"/>
              </a:solidFill>
              <a:latin typeface="Times New Roman" panose="02020603050405020304" pitchFamily="18" charset="0"/>
              <a:cs typeface="Times New Roman" panose="02020603050405020304" pitchFamily="18" charset="0"/>
            </a:endParaRPr>
          </a:p>
        </p:txBody>
      </p:sp>
      <p:cxnSp>
        <p:nvCxnSpPr>
          <p:cNvPr id="32" name="Прямая соединительная линия 5">
            <a:extLst>
              <a:ext uri="{FF2B5EF4-FFF2-40B4-BE49-F238E27FC236}">
                <a16:creationId xmlns:a16="http://schemas.microsoft.com/office/drawing/2014/main" id="{63E7E546-4454-093A-19CD-A2B92915F607}"/>
              </a:ext>
            </a:extLst>
          </p:cNvPr>
          <p:cNvCxnSpPr>
            <a:cxnSpLocks/>
          </p:cNvCxnSpPr>
          <p:nvPr/>
        </p:nvCxnSpPr>
        <p:spPr>
          <a:xfrm flipV="1">
            <a:off x="3330705" y="1860903"/>
            <a:ext cx="0" cy="2189283"/>
          </a:xfrm>
          <a:prstGeom prst="line">
            <a:avLst/>
          </a:prstGeom>
          <a:ln w="28575">
            <a:solidFill>
              <a:srgbClr val="005C9F"/>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4EC4C0-8DF3-9AF0-EB4B-E4F21C867037}"/>
              </a:ext>
            </a:extLst>
          </p:cNvPr>
          <p:cNvPicPr>
            <a:picLocks noChangeAspect="1"/>
          </p:cNvPicPr>
          <p:nvPr/>
        </p:nvPicPr>
        <p:blipFill rotWithShape="1">
          <a:blip r:embed="rId3">
            <a:extLst>
              <a:ext uri="{28A0092B-C50C-407E-A947-70E740481C1C}">
                <a14:useLocalDpi xmlns:a14="http://schemas.microsoft.com/office/drawing/2010/main" val="0"/>
              </a:ext>
            </a:extLst>
          </a:blip>
          <a:srcRect t="11723" r="2410" b="13914"/>
          <a:stretch/>
        </p:blipFill>
        <p:spPr>
          <a:xfrm>
            <a:off x="11489871" y="1419842"/>
            <a:ext cx="5807852" cy="78741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Freeform 2">
            <a:extLst>
              <a:ext uri="{FF2B5EF4-FFF2-40B4-BE49-F238E27FC236}">
                <a16:creationId xmlns:a16="http://schemas.microsoft.com/office/drawing/2014/main" id="{135430A8-2BF2-D7C7-5F0C-783ADAF7F937}"/>
              </a:ext>
            </a:extLst>
          </p:cNvPr>
          <p:cNvSpPr/>
          <p:nvPr/>
        </p:nvSpPr>
        <p:spPr>
          <a:xfrm>
            <a:off x="16329" y="7317661"/>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3">
            <a:extLst>
              <a:ext uri="{FF2B5EF4-FFF2-40B4-BE49-F238E27FC236}">
                <a16:creationId xmlns:a16="http://schemas.microsoft.com/office/drawing/2014/main" id="{38955E55-480E-558B-436E-F03DA437C3DE}"/>
              </a:ext>
            </a:extLst>
          </p:cNvPr>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1967867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B1E5A65C-ADD3-0069-CBD8-15E78B8B137F}"/>
              </a:ext>
            </a:extLst>
          </p:cNvPr>
          <p:cNvSpPr/>
          <p:nvPr/>
        </p:nvSpPr>
        <p:spPr>
          <a:xfrm>
            <a:off x="16329" y="7317661"/>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2C6D028C-5712-499A-6436-DEECB5620475}"/>
              </a:ext>
            </a:extLst>
          </p:cNvPr>
          <p:cNvPicPr>
            <a:picLocks noChangeAspect="1"/>
          </p:cNvPicPr>
          <p:nvPr/>
        </p:nvPicPr>
        <p:blipFill rotWithShape="1">
          <a:blip r:embed="rId5">
            <a:extLst>
              <a:ext uri="{28A0092B-C50C-407E-A947-70E740481C1C}">
                <a14:useLocalDpi xmlns:a14="http://schemas.microsoft.com/office/drawing/2010/main" val="0"/>
              </a:ext>
            </a:extLst>
          </a:blip>
          <a:srcRect l="15902" t="18437" r="16199" b="15145"/>
          <a:stretch/>
        </p:blipFill>
        <p:spPr>
          <a:xfrm>
            <a:off x="193452" y="2882286"/>
            <a:ext cx="5492339" cy="5129767"/>
          </a:xfrm>
          <a:prstGeom prst="rect">
            <a:avLst/>
          </a:prstGeom>
        </p:spPr>
      </p:pic>
      <p:sp>
        <p:nvSpPr>
          <p:cNvPr id="2" name="Rectangle 1">
            <a:extLst>
              <a:ext uri="{FF2B5EF4-FFF2-40B4-BE49-F238E27FC236}">
                <a16:creationId xmlns:a16="http://schemas.microsoft.com/office/drawing/2014/main" id="{26F9D304-E536-B9ED-63AC-100B0E8E17EB}"/>
              </a:ext>
            </a:extLst>
          </p:cNvPr>
          <p:cNvSpPr/>
          <p:nvPr/>
        </p:nvSpPr>
        <p:spPr>
          <a:xfrm>
            <a:off x="4682737" y="133872"/>
            <a:ext cx="9568004" cy="1384995"/>
          </a:xfrm>
          <a:prstGeom prst="rect">
            <a:avLst/>
          </a:prstGeom>
          <a:noFill/>
        </p:spPr>
        <p:txBody>
          <a:bodyPr wrap="none" lIns="137160" tIns="68580" rIns="137160" bIns="68580">
            <a:spAutoFit/>
          </a:bodyPr>
          <a:lstStyle/>
          <a:p>
            <a:pPr algn="ctr"/>
            <a:r>
              <a:rPr lang="en-US" sz="81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reflection blurRad="6350" stA="55000" endA="300" endPos="45500" dir="5400000" sy="-100000" algn="bl" rotWithShape="0"/>
                </a:effectLst>
                <a:latin typeface="Times New Roman" panose="02020603050405020304" pitchFamily="18" charset="0"/>
                <a:cs typeface="Times New Roman" panose="02020603050405020304" pitchFamily="18" charset="0"/>
              </a:rPr>
              <a:t>Results &amp; Discussion</a:t>
            </a:r>
          </a:p>
        </p:txBody>
      </p:sp>
      <p:pic>
        <p:nvPicPr>
          <p:cNvPr id="3" name="Picture 2">
            <a:extLst>
              <a:ext uri="{FF2B5EF4-FFF2-40B4-BE49-F238E27FC236}">
                <a16:creationId xmlns:a16="http://schemas.microsoft.com/office/drawing/2014/main" id="{391C90F3-9BB4-2B2A-59C6-51A63DB01C2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58491" y="2339993"/>
            <a:ext cx="4409127" cy="5206272"/>
          </a:xfrm>
          <a:prstGeom prst="rect">
            <a:avLst/>
          </a:prstGeom>
          <a:noFill/>
          <a:ln>
            <a:noFill/>
          </a:ln>
        </p:spPr>
      </p:pic>
      <p:sp>
        <p:nvSpPr>
          <p:cNvPr id="6" name="TextBox 5">
            <a:extLst>
              <a:ext uri="{FF2B5EF4-FFF2-40B4-BE49-F238E27FC236}">
                <a16:creationId xmlns:a16="http://schemas.microsoft.com/office/drawing/2014/main" id="{44DBD7DB-168B-51D0-97BF-E1CA455601BF}"/>
              </a:ext>
            </a:extLst>
          </p:cNvPr>
          <p:cNvSpPr txBox="1"/>
          <p:nvPr/>
        </p:nvSpPr>
        <p:spPr>
          <a:xfrm>
            <a:off x="5744199" y="7503679"/>
            <a:ext cx="4662544" cy="1107996"/>
          </a:xfrm>
          <a:prstGeom prst="rect">
            <a:avLst/>
          </a:prstGeom>
          <a:noFill/>
        </p:spPr>
        <p:txBody>
          <a:bodyPr wrap="square">
            <a:spAutoFit/>
          </a:bodyPr>
          <a:lstStyle/>
          <a:p>
            <a:pPr marL="342900" algn="just">
              <a:tabLst>
                <a:tab pos="1971675" algn="l"/>
              </a:tabLst>
            </a:pPr>
            <a:r>
              <a:rPr lang="en-US" sz="2200" b="1" dirty="0">
                <a:latin typeface="Times New Roman" panose="02020603050405020304" pitchFamily="18" charset="0"/>
                <a:ea typeface="Aptos" panose="020B0004020202020204" pitchFamily="34" charset="0"/>
                <a:cs typeface="Arial" panose="020B0604020202020204" pitchFamily="34" charset="0"/>
              </a:rPr>
              <a:t>Figure 5. </a:t>
            </a:r>
            <a:r>
              <a:rPr lang="en-US" sz="2200" dirty="0">
                <a:latin typeface="Times New Roman" panose="02020603050405020304" pitchFamily="18" charset="0"/>
                <a:ea typeface="Aptos" panose="020B0004020202020204" pitchFamily="34" charset="0"/>
                <a:cs typeface="Arial" panose="020B0604020202020204" pitchFamily="34" charset="0"/>
              </a:rPr>
              <a:t>The variation of IE</a:t>
            </a:r>
            <a:r>
              <a:rPr lang="en-US" sz="2200" baseline="-25000" dirty="0">
                <a:latin typeface="Times New Roman" panose="02020603050405020304" pitchFamily="18" charset="0"/>
                <a:ea typeface="Aptos" panose="020B0004020202020204" pitchFamily="34" charset="0"/>
                <a:cs typeface="Arial" panose="020B0604020202020204" pitchFamily="34" charset="0"/>
              </a:rPr>
              <a:t>WL</a:t>
            </a:r>
            <a:r>
              <a:rPr lang="en-US" sz="2200" dirty="0">
                <a:latin typeface="Times New Roman" panose="02020603050405020304" pitchFamily="18" charset="0"/>
                <a:ea typeface="Aptos" panose="020B0004020202020204" pitchFamily="34" charset="0"/>
                <a:cs typeface="Arial" panose="020B0604020202020204" pitchFamily="34" charset="0"/>
              </a:rPr>
              <a:t>% with WFE concentrations in 1 M HCl and 0.5 M H</a:t>
            </a:r>
            <a:r>
              <a:rPr lang="en-US" sz="2200" baseline="-25000" dirty="0">
                <a:latin typeface="Times New Roman" panose="02020603050405020304" pitchFamily="18" charset="0"/>
                <a:ea typeface="Aptos" panose="020B0004020202020204" pitchFamily="34" charset="0"/>
                <a:cs typeface="Arial" panose="020B0604020202020204" pitchFamily="34" charset="0"/>
              </a:rPr>
              <a:t>2</a:t>
            </a:r>
            <a:r>
              <a:rPr lang="en-US" sz="2200" dirty="0">
                <a:latin typeface="Times New Roman" panose="02020603050405020304" pitchFamily="18" charset="0"/>
                <a:ea typeface="Aptos" panose="020B0004020202020204" pitchFamily="34" charset="0"/>
                <a:cs typeface="Arial" panose="020B0604020202020204" pitchFamily="34" charset="0"/>
              </a:rPr>
              <a:t>SO</a:t>
            </a:r>
            <a:r>
              <a:rPr lang="en-US" sz="2200" baseline="-25000" dirty="0">
                <a:latin typeface="Times New Roman" panose="02020603050405020304" pitchFamily="18" charset="0"/>
                <a:ea typeface="Aptos" panose="020B0004020202020204" pitchFamily="34" charset="0"/>
                <a:cs typeface="Arial" panose="020B0604020202020204" pitchFamily="34" charset="0"/>
              </a:rPr>
              <a:t>4</a:t>
            </a:r>
            <a:r>
              <a:rPr lang="en-US" sz="2200" dirty="0">
                <a:latin typeface="Times New Roman" panose="02020603050405020304" pitchFamily="18" charset="0"/>
                <a:ea typeface="Aptos" panose="020B0004020202020204" pitchFamily="34" charset="0"/>
                <a:cs typeface="Arial" panose="020B0604020202020204" pitchFamily="34" charset="0"/>
              </a:rPr>
              <a:t>.</a:t>
            </a:r>
            <a:endParaRPr lang="en-US" sz="2200" dirty="0">
              <a:latin typeface="Aptos" panose="020B000402020202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4FF7C31-85CA-ED3A-C8CB-CDE2B9516386}"/>
              </a:ext>
            </a:extLst>
          </p:cNvPr>
          <p:cNvSpPr txBox="1"/>
          <p:nvPr/>
        </p:nvSpPr>
        <p:spPr>
          <a:xfrm>
            <a:off x="421867" y="8040112"/>
            <a:ext cx="5751490" cy="830997"/>
          </a:xfrm>
          <a:prstGeom prst="rect">
            <a:avLst/>
          </a:prstGeom>
          <a:noFill/>
        </p:spPr>
        <p:txBody>
          <a:bodyPr wrap="square">
            <a:spAutoFit/>
          </a:bodyPr>
          <a:lstStyle/>
          <a:p>
            <a:r>
              <a:rPr lang="en-US" sz="2200" b="1" kern="0" dirty="0">
                <a:latin typeface="Times New Roman" panose="02020603050405020304" pitchFamily="18" charset="0"/>
                <a:ea typeface="Aptos" panose="020B0004020202020204" pitchFamily="34" charset="0"/>
              </a:rPr>
              <a:t>Figure 4. </a:t>
            </a:r>
            <a:r>
              <a:rPr lang="en-US" sz="2200" kern="0" dirty="0">
                <a:latin typeface="Times New Roman" panose="02020603050405020304" pitchFamily="18" charset="0"/>
                <a:ea typeface="Aptos" panose="020B0004020202020204" pitchFamily="34" charset="0"/>
              </a:rPr>
              <a:t>The variation of CR</a:t>
            </a:r>
            <a:r>
              <a:rPr lang="en-US" sz="2200" kern="0" baseline="-25000" dirty="0">
                <a:latin typeface="Times New Roman" panose="02020603050405020304" pitchFamily="18" charset="0"/>
                <a:ea typeface="Aptos" panose="020B0004020202020204" pitchFamily="34" charset="0"/>
              </a:rPr>
              <a:t>WL</a:t>
            </a:r>
            <a:r>
              <a:rPr lang="en-US" sz="2200" kern="0" dirty="0">
                <a:latin typeface="Times New Roman" panose="02020603050405020304" pitchFamily="18" charset="0"/>
                <a:ea typeface="Aptos" panose="020B0004020202020204" pitchFamily="34" charset="0"/>
              </a:rPr>
              <a:t> with WFE concentrations in 1 M HCl and 0.5 M H</a:t>
            </a:r>
            <a:r>
              <a:rPr lang="en-US" sz="2200" kern="0" baseline="-25000" dirty="0">
                <a:latin typeface="Times New Roman" panose="02020603050405020304" pitchFamily="18" charset="0"/>
                <a:ea typeface="Aptos" panose="020B0004020202020204" pitchFamily="34" charset="0"/>
              </a:rPr>
              <a:t>2</a:t>
            </a:r>
            <a:r>
              <a:rPr lang="en-US" sz="2200" kern="0" dirty="0">
                <a:latin typeface="Times New Roman" panose="02020603050405020304" pitchFamily="18" charset="0"/>
                <a:ea typeface="Aptos" panose="020B0004020202020204" pitchFamily="34" charset="0"/>
              </a:rPr>
              <a:t>SO</a:t>
            </a:r>
            <a:r>
              <a:rPr lang="en-US" sz="2200" kern="0" baseline="-25000" dirty="0">
                <a:latin typeface="Times New Roman" panose="02020603050405020304" pitchFamily="18" charset="0"/>
                <a:ea typeface="Aptos" panose="020B0004020202020204" pitchFamily="34" charset="0"/>
              </a:rPr>
              <a:t>4</a:t>
            </a:r>
            <a:r>
              <a:rPr lang="en-US" sz="2400" kern="0" dirty="0">
                <a:latin typeface="Times New Roman" panose="02020603050405020304" pitchFamily="18" charset="0"/>
                <a:ea typeface="Aptos" panose="020B0004020202020204" pitchFamily="34" charset="0"/>
              </a:rPr>
              <a:t>.</a:t>
            </a:r>
            <a:endParaRPr lang="en-US" sz="2400" dirty="0"/>
          </a:p>
        </p:txBody>
      </p:sp>
      <p:sp>
        <p:nvSpPr>
          <p:cNvPr id="4" name="TextBox 3">
            <a:extLst>
              <a:ext uri="{FF2B5EF4-FFF2-40B4-BE49-F238E27FC236}">
                <a16:creationId xmlns:a16="http://schemas.microsoft.com/office/drawing/2014/main" id="{32372996-D857-7C6E-2268-2BE87AB59091}"/>
              </a:ext>
            </a:extLst>
          </p:cNvPr>
          <p:cNvSpPr txBox="1"/>
          <p:nvPr/>
        </p:nvSpPr>
        <p:spPr>
          <a:xfrm>
            <a:off x="854307" y="1693662"/>
            <a:ext cx="15316191" cy="646331"/>
          </a:xfrm>
          <a:prstGeom prst="rect">
            <a:avLst/>
          </a:prstGeom>
          <a:noFill/>
        </p:spPr>
        <p:txBody>
          <a:bodyPr wrap="square">
            <a:spAutoFit/>
          </a:bodyPr>
          <a:lstStyle/>
          <a:p>
            <a:pPr marL="428625" indent="-428625">
              <a:buFont typeface="Wingdings" panose="05000000000000000000" pitchFamily="2" charset="2"/>
              <a:buChar char="q"/>
            </a:pPr>
            <a:r>
              <a:rPr lang="en-US" sz="3600" b="1" kern="0"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Aptos" panose="020B0004020202020204" pitchFamily="34" charset="0"/>
              </a:rPr>
              <a:t>Effect of WFE Concentration on Corrosion Rate and Inhibition Efficiency</a:t>
            </a:r>
            <a:endParaRPr lang="en-US" sz="3600" dirty="0">
              <a:solidFill>
                <a:schemeClr val="accent6">
                  <a:lumMod val="50000"/>
                </a:schemeClr>
              </a:solidFill>
              <a:effectLst>
                <a:outerShdw blurRad="38100" dist="38100" dir="2700000" algn="tl">
                  <a:srgbClr val="000000">
                    <a:alpha val="43137"/>
                  </a:srgbClr>
                </a:outerShdw>
              </a:effectLst>
            </a:endParaRPr>
          </a:p>
        </p:txBody>
      </p:sp>
      <p:sp>
        <p:nvSpPr>
          <p:cNvPr id="7" name="Freeform 3">
            <a:extLst>
              <a:ext uri="{FF2B5EF4-FFF2-40B4-BE49-F238E27FC236}">
                <a16:creationId xmlns:a16="http://schemas.microsoft.com/office/drawing/2014/main" id="{CD649224-5002-5BF3-6A2D-67776466A4AB}"/>
              </a:ext>
            </a:extLst>
          </p:cNvPr>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8" name="Group 7">
            <a:extLst>
              <a:ext uri="{FF2B5EF4-FFF2-40B4-BE49-F238E27FC236}">
                <a16:creationId xmlns:a16="http://schemas.microsoft.com/office/drawing/2014/main" id="{47A7331A-07A5-9DDA-379E-2DD2F7738DE6}"/>
              </a:ext>
            </a:extLst>
          </p:cNvPr>
          <p:cNvGrpSpPr/>
          <p:nvPr/>
        </p:nvGrpSpPr>
        <p:grpSpPr>
          <a:xfrm>
            <a:off x="10579030" y="5875703"/>
            <a:ext cx="7486309" cy="4235210"/>
            <a:chOff x="3870896" y="2642570"/>
            <a:chExt cx="7313437" cy="4005730"/>
          </a:xfrm>
        </p:grpSpPr>
        <p:sp>
          <p:nvSpPr>
            <p:cNvPr id="11" name="Rectangle 10">
              <a:extLst>
                <a:ext uri="{FF2B5EF4-FFF2-40B4-BE49-F238E27FC236}">
                  <a16:creationId xmlns:a16="http://schemas.microsoft.com/office/drawing/2014/main" id="{C349A3A2-CE2B-5FD8-35EA-207670E0B216}"/>
                </a:ext>
              </a:extLst>
            </p:cNvPr>
            <p:cNvSpPr/>
            <p:nvPr/>
          </p:nvSpPr>
          <p:spPr>
            <a:xfrm>
              <a:off x="3870896" y="2642570"/>
              <a:ext cx="7313437" cy="4005730"/>
            </a:xfrm>
            <a:prstGeom prst="rect">
              <a:avLst/>
            </a:prstGeom>
            <a:solidFill>
              <a:schemeClr val="accent6">
                <a:lumMod val="20000"/>
                <a:lumOff val="80000"/>
              </a:schemeClr>
            </a:solidFill>
            <a:ln w="38100">
              <a:solidFill>
                <a:srgbClr val="70AF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2" name="Picture 11">
              <a:extLst>
                <a:ext uri="{FF2B5EF4-FFF2-40B4-BE49-F238E27FC236}">
                  <a16:creationId xmlns:a16="http://schemas.microsoft.com/office/drawing/2014/main" id="{4E3ECC23-3B9D-F54A-312C-FB2A39E18BFD}"/>
                </a:ext>
              </a:extLst>
            </p:cNvPr>
            <p:cNvPicPr>
              <a:picLocks noChangeAspect="1"/>
            </p:cNvPicPr>
            <p:nvPr/>
          </p:nvPicPr>
          <p:blipFill rotWithShape="1">
            <a:blip r:embed="rId9">
              <a:extLst>
                <a:ext uri="{28A0092B-C50C-407E-A947-70E740481C1C}">
                  <a14:useLocalDpi xmlns:a14="http://schemas.microsoft.com/office/drawing/2010/main" val="0"/>
                </a:ext>
              </a:extLst>
            </a:blip>
            <a:srcRect l="17338" t="31898" r="12183" b="16508"/>
            <a:stretch/>
          </p:blipFill>
          <p:spPr>
            <a:xfrm>
              <a:off x="4033597" y="2868911"/>
              <a:ext cx="6988033" cy="3573880"/>
            </a:xfrm>
            <a:prstGeom prst="rect">
              <a:avLst/>
            </a:prstGeom>
          </p:spPr>
        </p:pic>
      </p:grpSp>
      <p:grpSp>
        <p:nvGrpSpPr>
          <p:cNvPr id="18" name="Group 17">
            <a:extLst>
              <a:ext uri="{FF2B5EF4-FFF2-40B4-BE49-F238E27FC236}">
                <a16:creationId xmlns:a16="http://schemas.microsoft.com/office/drawing/2014/main" id="{4768EF11-E14F-07D6-9DDC-363E0ABC5268}"/>
              </a:ext>
            </a:extLst>
          </p:cNvPr>
          <p:cNvGrpSpPr/>
          <p:nvPr/>
        </p:nvGrpSpPr>
        <p:grpSpPr>
          <a:xfrm>
            <a:off x="10067618" y="2425728"/>
            <a:ext cx="3844053" cy="1312556"/>
            <a:chOff x="181446" y="3235450"/>
            <a:chExt cx="3407732" cy="1116254"/>
          </a:xfrm>
        </p:grpSpPr>
        <p:sp>
          <p:nvSpPr>
            <p:cNvPr id="15" name="Rectangle: Rounded Corners 14">
              <a:extLst>
                <a:ext uri="{FF2B5EF4-FFF2-40B4-BE49-F238E27FC236}">
                  <a16:creationId xmlns:a16="http://schemas.microsoft.com/office/drawing/2014/main" id="{181D77A8-4924-B578-88F4-13868E5E7450}"/>
                </a:ext>
              </a:extLst>
            </p:cNvPr>
            <p:cNvSpPr/>
            <p:nvPr/>
          </p:nvSpPr>
          <p:spPr>
            <a:xfrm>
              <a:off x="181446" y="3235450"/>
              <a:ext cx="3407732" cy="1116254"/>
            </a:xfrm>
            <a:prstGeom prst="roundRect">
              <a:avLst/>
            </a:prstGeom>
            <a:gradFill>
              <a:gsLst>
                <a:gs pos="77578">
                  <a:srgbClr val="70AF2E"/>
                </a:gs>
                <a:gs pos="0">
                  <a:srgbClr val="70AF2E"/>
                </a:gs>
                <a:gs pos="38500">
                  <a:srgbClr val="639A29"/>
                </a:gs>
                <a:gs pos="57480">
                  <a:srgbClr val="70AF2E"/>
                </a:gs>
                <a:gs pos="89075">
                  <a:srgbClr val="70AF2E"/>
                </a:gs>
                <a:gs pos="71250">
                  <a:srgbClr val="70AF2E"/>
                </a:gs>
                <a:gs pos="50000">
                  <a:srgbClr val="70AF2E"/>
                </a:gs>
                <a:gs pos="100000">
                  <a:srgbClr val="70AF2E"/>
                </a:gs>
              </a:gsLst>
            </a:gradFill>
            <a:ln>
              <a:solidFill>
                <a:schemeClr val="accent6">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700" dirty="0"/>
            </a:p>
          </p:txBody>
        </p:sp>
        <p:pic>
          <p:nvPicPr>
            <p:cNvPr id="13" name="Picture 12">
              <a:extLst>
                <a:ext uri="{FF2B5EF4-FFF2-40B4-BE49-F238E27FC236}">
                  <a16:creationId xmlns:a16="http://schemas.microsoft.com/office/drawing/2014/main" id="{78EA46C1-1595-5E6F-CC33-305084EAD22D}"/>
                </a:ext>
              </a:extLst>
            </p:cNvPr>
            <p:cNvPicPr>
              <a:picLocks noChangeAspect="1"/>
            </p:cNvPicPr>
            <p:nvPr/>
          </p:nvPicPr>
          <p:blipFill>
            <a:blip r:embed="rId10"/>
            <a:stretch>
              <a:fillRect/>
            </a:stretch>
          </p:blipFill>
          <p:spPr>
            <a:xfrm>
              <a:off x="340658" y="3429000"/>
              <a:ext cx="3089309" cy="729154"/>
            </a:xfrm>
            <a:prstGeom prst="rect">
              <a:avLst/>
            </a:prstGeom>
          </p:spPr>
        </p:pic>
      </p:grpSp>
      <p:grpSp>
        <p:nvGrpSpPr>
          <p:cNvPr id="19" name="Group 18">
            <a:extLst>
              <a:ext uri="{FF2B5EF4-FFF2-40B4-BE49-F238E27FC236}">
                <a16:creationId xmlns:a16="http://schemas.microsoft.com/office/drawing/2014/main" id="{5BC66CDE-CAF1-E736-C690-AE5D69ED9D52}"/>
              </a:ext>
            </a:extLst>
          </p:cNvPr>
          <p:cNvGrpSpPr/>
          <p:nvPr/>
        </p:nvGrpSpPr>
        <p:grpSpPr>
          <a:xfrm>
            <a:off x="14017337" y="3132697"/>
            <a:ext cx="4048002" cy="1312556"/>
            <a:chOff x="142849" y="4545254"/>
            <a:chExt cx="3526747" cy="1116254"/>
          </a:xfrm>
        </p:grpSpPr>
        <p:sp>
          <p:nvSpPr>
            <p:cNvPr id="17" name="Rectangle: Rounded Corners 16">
              <a:extLst>
                <a:ext uri="{FF2B5EF4-FFF2-40B4-BE49-F238E27FC236}">
                  <a16:creationId xmlns:a16="http://schemas.microsoft.com/office/drawing/2014/main" id="{05A6C22F-0EF9-DB23-7EE4-DEB1FC89F67A}"/>
                </a:ext>
              </a:extLst>
            </p:cNvPr>
            <p:cNvSpPr/>
            <p:nvPr/>
          </p:nvSpPr>
          <p:spPr>
            <a:xfrm>
              <a:off x="142849" y="4545254"/>
              <a:ext cx="3526747" cy="1116254"/>
            </a:xfrm>
            <a:prstGeom prst="roundRect">
              <a:avLst/>
            </a:prstGeom>
            <a:gradFill>
              <a:gsLst>
                <a:gs pos="77578">
                  <a:srgbClr val="70AF2E"/>
                </a:gs>
                <a:gs pos="0">
                  <a:srgbClr val="70AF2E"/>
                </a:gs>
                <a:gs pos="38500">
                  <a:srgbClr val="639A29"/>
                </a:gs>
                <a:gs pos="57480">
                  <a:srgbClr val="70AF2E"/>
                </a:gs>
                <a:gs pos="89075">
                  <a:srgbClr val="70AF2E"/>
                </a:gs>
                <a:gs pos="71250">
                  <a:srgbClr val="70AF2E"/>
                </a:gs>
                <a:gs pos="50000">
                  <a:srgbClr val="70AF2E"/>
                </a:gs>
                <a:gs pos="100000">
                  <a:srgbClr val="70AF2E"/>
                </a:gs>
              </a:gsLst>
            </a:gradFill>
            <a:ln>
              <a:solidFill>
                <a:schemeClr val="accent6">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700"/>
            </a:p>
          </p:txBody>
        </p:sp>
        <p:pic>
          <p:nvPicPr>
            <p:cNvPr id="14" name="Picture 13">
              <a:extLst>
                <a:ext uri="{FF2B5EF4-FFF2-40B4-BE49-F238E27FC236}">
                  <a16:creationId xmlns:a16="http://schemas.microsoft.com/office/drawing/2014/main" id="{0AB7A585-8D18-4DC6-9E07-76EC68E6E469}"/>
                </a:ext>
              </a:extLst>
            </p:cNvPr>
            <p:cNvPicPr>
              <a:picLocks noChangeAspect="1"/>
            </p:cNvPicPr>
            <p:nvPr/>
          </p:nvPicPr>
          <p:blipFill>
            <a:blip r:embed="rId11"/>
            <a:stretch>
              <a:fillRect/>
            </a:stretch>
          </p:blipFill>
          <p:spPr>
            <a:xfrm>
              <a:off x="260263" y="4726355"/>
              <a:ext cx="3291917" cy="754051"/>
            </a:xfrm>
            <a:prstGeom prst="rect">
              <a:avLst/>
            </a:prstGeom>
          </p:spPr>
        </p:pic>
      </p:grpSp>
      <p:sp>
        <p:nvSpPr>
          <p:cNvPr id="16" name="TextBox 15">
            <a:extLst>
              <a:ext uri="{FF2B5EF4-FFF2-40B4-BE49-F238E27FC236}">
                <a16:creationId xmlns:a16="http://schemas.microsoft.com/office/drawing/2014/main" id="{061CA084-5093-CB57-60FD-F89442492A92}"/>
              </a:ext>
            </a:extLst>
          </p:cNvPr>
          <p:cNvSpPr txBox="1"/>
          <p:nvPr/>
        </p:nvSpPr>
        <p:spPr>
          <a:xfrm>
            <a:off x="10451705" y="4740386"/>
            <a:ext cx="7598071" cy="1015663"/>
          </a:xfrm>
          <a:prstGeom prst="rect">
            <a:avLst/>
          </a:prstGeom>
          <a:noFill/>
        </p:spPr>
        <p:txBody>
          <a:bodyPr wrap="square" rtlCol="0">
            <a:spAutoFit/>
          </a:bodyPr>
          <a:lstStyle/>
          <a:p>
            <a:pPr algn="just"/>
            <a:r>
              <a:rPr lang="en-GB" sz="2000" b="1" dirty="0">
                <a:latin typeface="Times New Roman" panose="02020603050405020304" pitchFamily="18" charset="0"/>
                <a:cs typeface="Times New Roman" panose="02020603050405020304" pitchFamily="18" charset="0"/>
              </a:rPr>
              <a:t>Table 2</a:t>
            </a:r>
            <a:r>
              <a:rPr lang="en-GB"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Corrosion rates and inhibition efficiencies of mild steel corrosion in </a:t>
            </a:r>
            <a:r>
              <a:rPr lang="en-US" sz="20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0.5 M H</a:t>
            </a:r>
            <a:r>
              <a:rPr lang="en-US" sz="2000" baseline="-250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a:t>
            </a:r>
            <a:r>
              <a:rPr lang="en-US" sz="20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SO</a:t>
            </a:r>
            <a:r>
              <a:rPr lang="en-US" sz="2000" baseline="-250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4</a:t>
            </a:r>
            <a:r>
              <a:rPr lang="en-US" sz="20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and 1 M HCl </a:t>
            </a:r>
            <a:r>
              <a:rPr lang="en-US" sz="2000" dirty="0">
                <a:latin typeface="Times New Roman" panose="02020603050405020304" pitchFamily="18" charset="0"/>
                <a:cs typeface="Times New Roman" panose="02020603050405020304" pitchFamily="18" charset="0"/>
              </a:rPr>
              <a:t>without and with different concentrations of WFE at </a:t>
            </a:r>
            <a:r>
              <a:rPr lang="en-US" sz="20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30</a:t>
            </a:r>
            <a:r>
              <a:rPr lang="en-US" sz="2000" baseline="300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º</a:t>
            </a:r>
            <a:r>
              <a:rPr lang="en-US" sz="20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a:t>
            </a:r>
            <a:endParaRPr lang="en-SA" sz="2000" dirty="0">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70CA2524-D641-70CE-420F-97A1C2E0C130}"/>
              </a:ext>
            </a:extLst>
          </p:cNvPr>
          <p:cNvSpPr/>
          <p:nvPr/>
        </p:nvSpPr>
        <p:spPr>
          <a:xfrm>
            <a:off x="13487401" y="9410700"/>
            <a:ext cx="1371600" cy="304800"/>
          </a:xfrm>
          <a:prstGeom prst="rect">
            <a:avLst/>
          </a:prstGeom>
          <a:noFill/>
          <a:ln w="381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a:p>
        </p:txBody>
      </p:sp>
      <p:sp>
        <p:nvSpPr>
          <p:cNvPr id="21" name="Rectangle 20">
            <a:extLst>
              <a:ext uri="{FF2B5EF4-FFF2-40B4-BE49-F238E27FC236}">
                <a16:creationId xmlns:a16="http://schemas.microsoft.com/office/drawing/2014/main" id="{520468D7-C890-91B8-86CF-66E1A34514B2}"/>
              </a:ext>
            </a:extLst>
          </p:cNvPr>
          <p:cNvSpPr/>
          <p:nvPr/>
        </p:nvSpPr>
        <p:spPr>
          <a:xfrm>
            <a:off x="16306800" y="9410700"/>
            <a:ext cx="1294025" cy="304800"/>
          </a:xfrm>
          <a:prstGeom prst="rect">
            <a:avLst/>
          </a:prstGeom>
          <a:noFill/>
          <a:ln w="381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a:p>
        </p:txBody>
      </p:sp>
    </p:spTree>
    <p:extLst>
      <p:ext uri="{BB962C8B-B14F-4D97-AF65-F5344CB8AC3E}">
        <p14:creationId xmlns:p14="http://schemas.microsoft.com/office/powerpoint/2010/main" val="32603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B7CD64-44D1-D83E-1DF5-A8F8E29485EB}"/>
              </a:ext>
            </a:extLst>
          </p:cNvPr>
          <p:cNvPicPr>
            <a:picLocks noChangeAspect="1"/>
          </p:cNvPicPr>
          <p:nvPr/>
        </p:nvPicPr>
        <p:blipFill rotWithShape="1">
          <a:blip r:embed="rId3">
            <a:extLst>
              <a:ext uri="{28A0092B-C50C-407E-A947-70E740481C1C}">
                <a14:useLocalDpi xmlns:a14="http://schemas.microsoft.com/office/drawing/2010/main" val="0"/>
              </a:ext>
            </a:extLst>
          </a:blip>
          <a:srcRect r="13820"/>
          <a:stretch/>
        </p:blipFill>
        <p:spPr bwMode="auto">
          <a:xfrm>
            <a:off x="470520" y="2095500"/>
            <a:ext cx="4685876" cy="44958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2F5026D8-C57F-55BE-A714-79E31E9E6AE0}"/>
              </a:ext>
            </a:extLst>
          </p:cNvPr>
          <p:cNvPicPr>
            <a:picLocks noChangeAspect="1"/>
          </p:cNvPicPr>
          <p:nvPr/>
        </p:nvPicPr>
        <p:blipFill rotWithShape="1">
          <a:blip r:embed="rId4">
            <a:extLst>
              <a:ext uri="{28A0092B-C50C-407E-A947-70E740481C1C}">
                <a14:useLocalDpi xmlns:a14="http://schemas.microsoft.com/office/drawing/2010/main" val="0"/>
              </a:ext>
            </a:extLst>
          </a:blip>
          <a:srcRect r="17227"/>
          <a:stretch/>
        </p:blipFill>
        <p:spPr bwMode="auto">
          <a:xfrm>
            <a:off x="5448299" y="2095500"/>
            <a:ext cx="4685878" cy="4495801"/>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C2541702-731A-E608-033E-C177B6D39DB0}"/>
              </a:ext>
            </a:extLst>
          </p:cNvPr>
          <p:cNvSpPr/>
          <p:nvPr/>
        </p:nvSpPr>
        <p:spPr>
          <a:xfrm>
            <a:off x="4359998" y="190500"/>
            <a:ext cx="9568004" cy="1384995"/>
          </a:xfrm>
          <a:prstGeom prst="rect">
            <a:avLst/>
          </a:prstGeom>
          <a:noFill/>
        </p:spPr>
        <p:txBody>
          <a:bodyPr wrap="none" lIns="137160" tIns="68580" rIns="137160" bIns="68580">
            <a:spAutoFit/>
          </a:bodyPr>
          <a:lstStyle/>
          <a:p>
            <a:pPr algn="ctr"/>
            <a:r>
              <a:rPr lang="en-US" sz="81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reflection blurRad="6350" stA="55000" endA="300" endPos="45500" dir="5400000" sy="-100000" algn="bl" rotWithShape="0"/>
                </a:effectLst>
                <a:latin typeface="Times New Roman" panose="02020603050405020304" pitchFamily="18" charset="0"/>
                <a:cs typeface="Times New Roman" panose="02020603050405020304" pitchFamily="18" charset="0"/>
              </a:rPr>
              <a:t>Results &amp; Discussion</a:t>
            </a:r>
          </a:p>
        </p:txBody>
      </p:sp>
      <p:sp>
        <p:nvSpPr>
          <p:cNvPr id="5" name="Freeform 2">
            <a:extLst>
              <a:ext uri="{FF2B5EF4-FFF2-40B4-BE49-F238E27FC236}">
                <a16:creationId xmlns:a16="http://schemas.microsoft.com/office/drawing/2014/main" id="{3B73E832-B85F-FC61-B670-E8A0C462D2E1}"/>
              </a:ext>
            </a:extLst>
          </p:cNvPr>
          <p:cNvSpPr/>
          <p:nvPr/>
        </p:nvSpPr>
        <p:spPr>
          <a:xfrm>
            <a:off x="16329" y="7317661"/>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3">
            <a:extLst>
              <a:ext uri="{FF2B5EF4-FFF2-40B4-BE49-F238E27FC236}">
                <a16:creationId xmlns:a16="http://schemas.microsoft.com/office/drawing/2014/main" id="{99814252-3ECF-E6F6-D34E-16531EA1D4C4}"/>
              </a:ext>
            </a:extLst>
          </p:cNvPr>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BFED545B-890E-2A71-26A9-38D40ACB1788}"/>
              </a:ext>
            </a:extLst>
          </p:cNvPr>
          <p:cNvSpPr txBox="1"/>
          <p:nvPr/>
        </p:nvSpPr>
        <p:spPr>
          <a:xfrm>
            <a:off x="434207" y="7121907"/>
            <a:ext cx="10157593" cy="863250"/>
          </a:xfrm>
          <a:prstGeom prst="rect">
            <a:avLst/>
          </a:prstGeom>
          <a:noFill/>
        </p:spPr>
        <p:txBody>
          <a:bodyPr wrap="square">
            <a:spAutoFit/>
          </a:bodyPr>
          <a:lstStyle/>
          <a:p>
            <a:pPr marL="0" marR="0" algn="l" rtl="0">
              <a:lnSpc>
                <a:spcPct val="107000"/>
              </a:lnSpc>
              <a:spcBef>
                <a:spcPts val="0"/>
              </a:spcBef>
              <a:spcAft>
                <a:spcPts val="800"/>
              </a:spcAft>
            </a:pPr>
            <a:r>
              <a:rPr lang="en-US" sz="2400" b="1" dirty="0">
                <a:effectLst/>
                <a:latin typeface="Times New Roman" panose="02020603050405020304" pitchFamily="18" charset="0"/>
                <a:ea typeface="Calibri" panose="020F0502020204030204" pitchFamily="34" charset="0"/>
                <a:cs typeface="Arial" panose="020B0604020202020204" pitchFamily="34" charset="0"/>
              </a:rPr>
              <a:t>Figure 6.  </a:t>
            </a:r>
            <a:r>
              <a:rPr lang="en-US" sz="24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Nyquist plots for </a:t>
            </a:r>
            <a:r>
              <a:rPr lang="en-US" sz="2400" dirty="0">
                <a:solidFill>
                  <a:srgbClr val="000000"/>
                </a:solidFill>
                <a:latin typeface="Times New Roman" panose="02020603050405020304" pitchFamily="18" charset="0"/>
                <a:ea typeface="Calibri" panose="020F0502020204030204" pitchFamily="34" charset="0"/>
                <a:cs typeface="Arial" panose="020B0604020202020204" pitchFamily="34" charset="0"/>
              </a:rPr>
              <a:t>mild </a:t>
            </a:r>
            <a:r>
              <a:rPr lang="en-US" sz="24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steel  corrosion in 0.5 M H</a:t>
            </a:r>
            <a:r>
              <a:rPr lang="en-US" sz="2400" baseline="-250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a:t>
            </a:r>
            <a:r>
              <a:rPr lang="en-US" sz="24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SO</a:t>
            </a:r>
            <a:r>
              <a:rPr lang="en-US" sz="2400" baseline="-250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4</a:t>
            </a:r>
            <a:r>
              <a:rPr lang="en-US" sz="24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and 1 M HCl without and with different concentrations of </a:t>
            </a:r>
            <a:r>
              <a:rPr lang="en-US" sz="2400" dirty="0">
                <a:solidFill>
                  <a:srgbClr val="000000"/>
                </a:solidFill>
                <a:latin typeface="Times New Roman" panose="02020603050405020304" pitchFamily="18" charset="0"/>
                <a:ea typeface="Calibri" panose="020F0502020204030204" pitchFamily="34" charset="0"/>
                <a:cs typeface="Arial" panose="020B0604020202020204" pitchFamily="34" charset="0"/>
              </a:rPr>
              <a:t>WFE</a:t>
            </a:r>
            <a:r>
              <a:rPr lang="en-US" sz="24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30</a:t>
            </a:r>
            <a:r>
              <a:rPr lang="en-US" sz="2400" baseline="300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º</a:t>
            </a:r>
            <a:r>
              <a:rPr lang="en-US" sz="24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70108CDE-3C2A-E33E-AA57-477BF623CF0B}"/>
              </a:ext>
            </a:extLst>
          </p:cNvPr>
          <p:cNvGrpSpPr/>
          <p:nvPr/>
        </p:nvGrpSpPr>
        <p:grpSpPr>
          <a:xfrm>
            <a:off x="10431523" y="5143500"/>
            <a:ext cx="7604792" cy="4532445"/>
            <a:chOff x="10654680" y="4266876"/>
            <a:chExt cx="7403901" cy="4380045"/>
          </a:xfrm>
        </p:grpSpPr>
        <p:sp>
          <p:nvSpPr>
            <p:cNvPr id="14" name="Rectangle 13">
              <a:extLst>
                <a:ext uri="{FF2B5EF4-FFF2-40B4-BE49-F238E27FC236}">
                  <a16:creationId xmlns:a16="http://schemas.microsoft.com/office/drawing/2014/main" id="{F0780585-0713-BC73-E231-092BC01E85CE}"/>
                </a:ext>
              </a:extLst>
            </p:cNvPr>
            <p:cNvSpPr/>
            <p:nvPr/>
          </p:nvSpPr>
          <p:spPr>
            <a:xfrm>
              <a:off x="10654680" y="4266876"/>
              <a:ext cx="7403901" cy="4380045"/>
            </a:xfrm>
            <a:prstGeom prst="rect">
              <a:avLst/>
            </a:prstGeom>
            <a:solidFill>
              <a:schemeClr val="accent6">
                <a:lumMod val="20000"/>
                <a:lumOff val="80000"/>
              </a:schemeClr>
            </a:solidFill>
            <a:ln w="38100">
              <a:solidFill>
                <a:srgbClr val="70AF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p>
          </p:txBody>
        </p:sp>
        <p:pic>
          <p:nvPicPr>
            <p:cNvPr id="10" name="Picture 9">
              <a:extLst>
                <a:ext uri="{FF2B5EF4-FFF2-40B4-BE49-F238E27FC236}">
                  <a16:creationId xmlns:a16="http://schemas.microsoft.com/office/drawing/2014/main" id="{740F0DA8-E755-EFAE-BF60-2B9E0B3C76E8}"/>
                </a:ext>
              </a:extLst>
            </p:cNvPr>
            <p:cNvPicPr>
              <a:picLocks noChangeAspect="1"/>
            </p:cNvPicPr>
            <p:nvPr/>
          </p:nvPicPr>
          <p:blipFill>
            <a:blip r:embed="rId9"/>
            <a:stretch>
              <a:fillRect/>
            </a:stretch>
          </p:blipFill>
          <p:spPr>
            <a:xfrm>
              <a:off x="10838627" y="4421414"/>
              <a:ext cx="7042778" cy="4074886"/>
            </a:xfrm>
            <a:prstGeom prst="rect">
              <a:avLst/>
            </a:prstGeom>
          </p:spPr>
        </p:pic>
      </p:grpSp>
      <p:sp>
        <p:nvSpPr>
          <p:cNvPr id="17" name="TextBox 16">
            <a:extLst>
              <a:ext uri="{FF2B5EF4-FFF2-40B4-BE49-F238E27FC236}">
                <a16:creationId xmlns:a16="http://schemas.microsoft.com/office/drawing/2014/main" id="{BE205896-41D1-A34F-17F0-BBEFE0F24FFB}"/>
              </a:ext>
            </a:extLst>
          </p:cNvPr>
          <p:cNvSpPr txBox="1"/>
          <p:nvPr/>
        </p:nvSpPr>
        <p:spPr>
          <a:xfrm>
            <a:off x="10398866" y="4077369"/>
            <a:ext cx="7604792" cy="1015663"/>
          </a:xfrm>
          <a:prstGeom prst="rect">
            <a:avLst/>
          </a:prstGeom>
          <a:noFill/>
        </p:spPr>
        <p:txBody>
          <a:bodyPr wrap="square">
            <a:spAutoFit/>
          </a:bodyPr>
          <a:lstStyle/>
          <a:p>
            <a:pPr marL="0" marR="0" algn="just" rtl="0">
              <a:spcBef>
                <a:spcPts val="0"/>
              </a:spcBef>
            </a:pPr>
            <a:r>
              <a:rPr lang="en-US" sz="2000" b="1" dirty="0">
                <a:effectLst/>
                <a:latin typeface="Times New Roman" panose="02020603050405020304" pitchFamily="18" charset="0"/>
                <a:ea typeface="Calibri" panose="020F0502020204030204" pitchFamily="34" charset="0"/>
                <a:cs typeface="Arial" panose="020B0604020202020204" pitchFamily="34" charset="0"/>
              </a:rPr>
              <a:t>Table 3</a:t>
            </a:r>
            <a:r>
              <a:rPr lang="en-US" sz="2000" dirty="0">
                <a:effectLst/>
                <a:latin typeface="Times New Roman" panose="02020603050405020304" pitchFamily="18" charset="0"/>
                <a:ea typeface="Calibri" panose="020F0502020204030204" pitchFamily="34" charset="0"/>
                <a:cs typeface="Arial" panose="020B0604020202020204" pitchFamily="34" charset="0"/>
              </a:rPr>
              <a:t>. Electrochemical impedance parameters for mild steel corrosion in </a:t>
            </a:r>
            <a:r>
              <a:rPr lang="en-US" sz="20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0.5 M H</a:t>
            </a:r>
            <a:r>
              <a:rPr lang="en-US" sz="2000" baseline="-250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a:t>
            </a:r>
            <a:r>
              <a:rPr lang="en-US" sz="20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SO</a:t>
            </a:r>
            <a:r>
              <a:rPr lang="en-US" sz="2000" baseline="-250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4</a:t>
            </a:r>
            <a:r>
              <a:rPr lang="en-US" sz="20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and 1 M HCl </a:t>
            </a:r>
            <a:r>
              <a:rPr lang="en-US" sz="2000" dirty="0">
                <a:latin typeface="Times New Roman" panose="02020603050405020304" pitchFamily="18" charset="0"/>
                <a:cs typeface="Times New Roman" panose="02020603050405020304" pitchFamily="18" charset="0"/>
              </a:rPr>
              <a:t>acids </a:t>
            </a:r>
            <a:r>
              <a:rPr lang="en-US" sz="2000" dirty="0">
                <a:effectLst/>
                <a:latin typeface="Times New Roman" panose="02020603050405020304" pitchFamily="18" charset="0"/>
                <a:ea typeface="Calibri" panose="020F0502020204030204" pitchFamily="34" charset="0"/>
                <a:cs typeface="Arial" panose="020B0604020202020204" pitchFamily="34" charset="0"/>
              </a:rPr>
              <a:t>without and with different concentrations of WFE at 30</a:t>
            </a:r>
            <a:r>
              <a:rPr lang="en-US" sz="2000" baseline="30000" dirty="0">
                <a:effectLst/>
                <a:latin typeface="Times New Roman" panose="02020603050405020304" pitchFamily="18" charset="0"/>
                <a:ea typeface="Calibri" panose="020F0502020204030204" pitchFamily="34" charset="0"/>
                <a:cs typeface="Arial" panose="020B0604020202020204" pitchFamily="34" charset="0"/>
              </a:rPr>
              <a:t>o</a:t>
            </a:r>
            <a:r>
              <a:rPr lang="en-US" sz="2000" dirty="0">
                <a:effectLst/>
                <a:latin typeface="Times New Roman" panose="02020603050405020304" pitchFamily="18" charset="0"/>
                <a:ea typeface="Calibri" panose="020F0502020204030204" pitchFamily="34" charset="0"/>
                <a:cs typeface="Arial" panose="020B0604020202020204" pitchFamily="34" charset="0"/>
              </a:rPr>
              <a:t>C.</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8A504600-8425-8E90-0B37-C82A47BFC2C8}"/>
              </a:ext>
            </a:extLst>
          </p:cNvPr>
          <p:cNvSpPr/>
          <p:nvPr/>
        </p:nvSpPr>
        <p:spPr>
          <a:xfrm>
            <a:off x="16623475" y="7436936"/>
            <a:ext cx="1151451" cy="304800"/>
          </a:xfrm>
          <a:prstGeom prst="rect">
            <a:avLst/>
          </a:prstGeom>
          <a:noFill/>
          <a:ln w="381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a:p>
        </p:txBody>
      </p:sp>
      <p:sp>
        <p:nvSpPr>
          <p:cNvPr id="19" name="Rectangle 18">
            <a:extLst>
              <a:ext uri="{FF2B5EF4-FFF2-40B4-BE49-F238E27FC236}">
                <a16:creationId xmlns:a16="http://schemas.microsoft.com/office/drawing/2014/main" id="{47C47F55-ACB9-414A-5400-2770919A4424}"/>
              </a:ext>
            </a:extLst>
          </p:cNvPr>
          <p:cNvSpPr/>
          <p:nvPr/>
        </p:nvSpPr>
        <p:spPr>
          <a:xfrm>
            <a:off x="16645246" y="9178166"/>
            <a:ext cx="1151451" cy="304800"/>
          </a:xfrm>
          <a:prstGeom prst="rect">
            <a:avLst/>
          </a:prstGeom>
          <a:noFill/>
          <a:ln w="381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a:p>
        </p:txBody>
      </p:sp>
      <p:grpSp>
        <p:nvGrpSpPr>
          <p:cNvPr id="12" name="Group 11">
            <a:extLst>
              <a:ext uri="{FF2B5EF4-FFF2-40B4-BE49-F238E27FC236}">
                <a16:creationId xmlns:a16="http://schemas.microsoft.com/office/drawing/2014/main" id="{1BACB703-04FB-BCEC-FB50-0DB704F5DE84}"/>
              </a:ext>
            </a:extLst>
          </p:cNvPr>
          <p:cNvGrpSpPr/>
          <p:nvPr/>
        </p:nvGrpSpPr>
        <p:grpSpPr>
          <a:xfrm>
            <a:off x="11776946" y="2379867"/>
            <a:ext cx="4868299" cy="1312556"/>
            <a:chOff x="11776946" y="2379867"/>
            <a:chExt cx="4868299" cy="1312556"/>
          </a:xfrm>
        </p:grpSpPr>
        <p:sp>
          <p:nvSpPr>
            <p:cNvPr id="11" name="Rectangle: Rounded Corners 10">
              <a:extLst>
                <a:ext uri="{FF2B5EF4-FFF2-40B4-BE49-F238E27FC236}">
                  <a16:creationId xmlns:a16="http://schemas.microsoft.com/office/drawing/2014/main" id="{6CC4D265-2D15-9161-9F2E-952B2694BE32}"/>
                </a:ext>
              </a:extLst>
            </p:cNvPr>
            <p:cNvSpPr/>
            <p:nvPr/>
          </p:nvSpPr>
          <p:spPr>
            <a:xfrm>
              <a:off x="11776946" y="2379867"/>
              <a:ext cx="4868299" cy="1312556"/>
            </a:xfrm>
            <a:prstGeom prst="roundRect">
              <a:avLst/>
            </a:prstGeom>
            <a:gradFill>
              <a:gsLst>
                <a:gs pos="77578">
                  <a:srgbClr val="70AF2E"/>
                </a:gs>
                <a:gs pos="0">
                  <a:srgbClr val="70AF2E"/>
                </a:gs>
                <a:gs pos="38500">
                  <a:srgbClr val="639A29"/>
                </a:gs>
                <a:gs pos="57480">
                  <a:srgbClr val="70AF2E"/>
                </a:gs>
                <a:gs pos="89075">
                  <a:srgbClr val="70AF2E"/>
                </a:gs>
                <a:gs pos="71250">
                  <a:srgbClr val="70AF2E"/>
                </a:gs>
                <a:gs pos="50000">
                  <a:srgbClr val="70AF2E"/>
                </a:gs>
                <a:gs pos="100000">
                  <a:srgbClr val="70AF2E"/>
                </a:gs>
              </a:gsLst>
            </a:gradFill>
            <a:ln>
              <a:solidFill>
                <a:schemeClr val="accent6">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700"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2CF9200-BA22-F0E6-C1A4-8CC1F5EDA1EC}"/>
                    </a:ext>
                  </a:extLst>
                </p:cNvPr>
                <p:cNvSpPr txBox="1"/>
                <p:nvPr/>
              </p:nvSpPr>
              <p:spPr>
                <a:xfrm>
                  <a:off x="11986019" y="2632450"/>
                  <a:ext cx="4495800" cy="779637"/>
                </a:xfrm>
                <a:prstGeom prst="rect">
                  <a:avLst/>
                </a:prstGeom>
                <a:solidFill>
                  <a:schemeClr val="bg1"/>
                </a:solidFill>
              </p:spPr>
              <p:txBody>
                <a:bodyPr wrap="square">
                  <a:spAutoFit/>
                </a:bodyPr>
                <a:lstStyle/>
                <a:p>
                  <a14:m>
                    <m:oMath xmlns:m="http://schemas.openxmlformats.org/officeDocument/2006/math">
                      <m:r>
                        <a:rPr lang="en-US" sz="2400" i="1" smtClean="0">
                          <a:effectLst/>
                          <a:latin typeface="Cambria Math" panose="02040503050406030204" pitchFamily="18" charset="0"/>
                          <a:ea typeface="Calibri" panose="020F0502020204030204" pitchFamily="34" charset="0"/>
                          <a:cs typeface="Times New Roman" panose="02020603050405020304" pitchFamily="18" charset="0"/>
                        </a:rPr>
                        <m:t>𝐼</m:t>
                      </m:r>
                      <m:sSub>
                        <m:sSubPr>
                          <m:ctrlPr>
                            <a:rPr lang="en-US" sz="2400" i="1">
                              <a:effectLst/>
                              <a:latin typeface="Cambria Math" panose="02040503050406030204" pitchFamily="18" charset="0"/>
                              <a:cs typeface="Times New Roman" panose="02020603050405020304" pitchFamily="18" charset="0"/>
                            </a:rPr>
                          </m:ctrlPr>
                        </m:sSubPr>
                        <m:e>
                          <m:r>
                            <a:rPr lang="en-US" sz="2400" i="1">
                              <a:effectLst/>
                              <a:latin typeface="Cambria Math" panose="02040503050406030204" pitchFamily="18" charset="0"/>
                              <a:ea typeface="Calibri" panose="020F0502020204030204" pitchFamily="34" charset="0"/>
                              <a:cs typeface="Times New Roman" panose="02020603050405020304" pitchFamily="18" charset="0"/>
                            </a:rPr>
                            <m:t>𝐸</m:t>
                          </m:r>
                        </m:e>
                        <m:sub>
                          <m:r>
                            <a:rPr lang="en-US" sz="2400" i="1">
                              <a:effectLst/>
                              <a:latin typeface="Cambria Math" panose="02040503050406030204" pitchFamily="18" charset="0"/>
                              <a:ea typeface="Calibri" panose="020F0502020204030204" pitchFamily="34" charset="0"/>
                              <a:cs typeface="Times New Roman" panose="02020603050405020304" pitchFamily="18" charset="0"/>
                            </a:rPr>
                            <m:t>𝑅</m:t>
                          </m:r>
                        </m:sub>
                      </m:sSub>
                      <m:r>
                        <a:rPr lang="en-US" sz="2400" i="1">
                          <a:effectLst/>
                          <a:latin typeface="Cambria Math" panose="02040503050406030204" pitchFamily="18" charset="0"/>
                          <a:ea typeface="Calibri" panose="020F0502020204030204" pitchFamily="34" charset="0"/>
                          <a:cs typeface="Times New Roman" panose="02020603050405020304" pitchFamily="18" charset="0"/>
                        </a:rPr>
                        <m:t>%=(</m:t>
                      </m:r>
                      <m:r>
                        <a:rPr lang="en-US" sz="2400" i="1">
                          <a:effectLst/>
                          <a:latin typeface="Cambria Math" panose="02040503050406030204" pitchFamily="18" charset="0"/>
                          <a:ea typeface="Calibri" panose="020F0502020204030204" pitchFamily="34" charset="0"/>
                          <a:cs typeface="Times New Roman" panose="02020603050405020304" pitchFamily="18" charset="0"/>
                        </a:rPr>
                        <m:t>1</m:t>
                      </m:r>
                      <m:r>
                        <a:rPr lang="en-US" sz="2400" i="1">
                          <a:effectLst/>
                          <a:latin typeface="Cambria Math" panose="02040503050406030204" pitchFamily="18" charset="0"/>
                          <a:ea typeface="Calibri" panose="020F0502020204030204" pitchFamily="34" charset="0"/>
                        </a:rPr>
                        <m:t>−</m:t>
                      </m:r>
                      <m:f>
                        <m:fPr>
                          <m:ctrlPr>
                            <a:rPr lang="en-US" sz="2400" i="1">
                              <a:effectLst/>
                              <a:latin typeface="Cambria Math" panose="02040503050406030204" pitchFamily="18" charset="0"/>
                              <a:cs typeface="Times New Roman" panose="02020603050405020304" pitchFamily="18" charset="0"/>
                            </a:rPr>
                          </m:ctrlPr>
                        </m:fPr>
                        <m:num>
                          <m:sSubSup>
                            <m:sSubSupPr>
                              <m:ctrlPr>
                                <a:rPr lang="en-US" sz="2400" i="1">
                                  <a:effectLst/>
                                  <a:latin typeface="Cambria Math" panose="02040503050406030204" pitchFamily="18" charset="0"/>
                                  <a:cs typeface="Times New Roman" panose="02020603050405020304" pitchFamily="18" charset="0"/>
                                </a:rPr>
                              </m:ctrlPr>
                            </m:sSubSupPr>
                            <m:e>
                              <m:r>
                                <a:rPr lang="en-US" sz="2400" i="1">
                                  <a:effectLst/>
                                  <a:latin typeface="Cambria Math" panose="02040503050406030204" pitchFamily="18" charset="0"/>
                                  <a:ea typeface="Calibri" panose="020F0502020204030204" pitchFamily="34" charset="0"/>
                                  <a:cs typeface="Times New Roman" panose="02020603050405020304" pitchFamily="18" charset="0"/>
                                </a:rPr>
                                <m:t>𝑅</m:t>
                              </m:r>
                            </m:e>
                            <m:sub>
                              <m:r>
                                <a:rPr lang="en-US" sz="2400" i="1">
                                  <a:effectLst/>
                                  <a:latin typeface="Cambria Math" panose="02040503050406030204" pitchFamily="18" charset="0"/>
                                  <a:ea typeface="Calibri" panose="020F0502020204030204" pitchFamily="34" charset="0"/>
                                  <a:cs typeface="Times New Roman" panose="02020603050405020304" pitchFamily="18" charset="0"/>
                                </a:rPr>
                                <m:t>𝑝</m:t>
                              </m:r>
                            </m:sub>
                            <m:sup>
                              <m:r>
                                <a:rPr lang="en-US" sz="2400" i="1">
                                  <a:effectLst/>
                                  <a:latin typeface="Cambria Math" panose="02040503050406030204" pitchFamily="18" charset="0"/>
                                  <a:ea typeface="Calibri" panose="020F0502020204030204" pitchFamily="34" charset="0"/>
                                </a:rPr>
                                <m:t>−</m:t>
                              </m:r>
                              <m:r>
                                <a:rPr lang="en-US" sz="2400" i="1">
                                  <a:effectLst/>
                                  <a:latin typeface="Cambria Math" panose="02040503050406030204" pitchFamily="18" charset="0"/>
                                  <a:ea typeface="Calibri" panose="020F0502020204030204" pitchFamily="34" charset="0"/>
                                  <a:cs typeface="Times New Roman" panose="02020603050405020304" pitchFamily="18" charset="0"/>
                                </a:rPr>
                                <m:t>1</m:t>
                              </m:r>
                            </m:sup>
                          </m:sSubSup>
                        </m:num>
                        <m:den>
                          <m:sSubSup>
                            <m:sSubSupPr>
                              <m:ctrlPr>
                                <a:rPr lang="en-US" sz="2400" i="1">
                                  <a:effectLst/>
                                  <a:latin typeface="Cambria Math" panose="02040503050406030204" pitchFamily="18" charset="0"/>
                                  <a:cs typeface="Times New Roman" panose="02020603050405020304" pitchFamily="18" charset="0"/>
                                </a:rPr>
                              </m:ctrlPr>
                            </m:sSubSupPr>
                            <m:e>
                              <m:r>
                                <a:rPr lang="en-US" sz="2400" i="1">
                                  <a:effectLst/>
                                  <a:latin typeface="Cambria Math" panose="02040503050406030204" pitchFamily="18" charset="0"/>
                                  <a:ea typeface="Calibri" panose="020F0502020204030204" pitchFamily="34" charset="0"/>
                                  <a:cs typeface="Times New Roman" panose="02020603050405020304" pitchFamily="18" charset="0"/>
                                </a:rPr>
                                <m:t>𝑅</m:t>
                              </m:r>
                            </m:e>
                            <m:sub>
                              <m:r>
                                <a:rPr lang="en-US" sz="2400" i="1">
                                  <a:effectLst/>
                                  <a:latin typeface="Cambria Math" panose="02040503050406030204" pitchFamily="18" charset="0"/>
                                  <a:ea typeface="Calibri" panose="020F0502020204030204" pitchFamily="34" charset="0"/>
                                  <a:cs typeface="Times New Roman" panose="02020603050405020304" pitchFamily="18" charset="0"/>
                                </a:rPr>
                                <m:t>𝑝</m:t>
                              </m:r>
                            </m:sub>
                            <m:sup>
                              <m:r>
                                <a:rPr lang="en-US" sz="2400" i="1">
                                  <a:effectLst/>
                                  <a:latin typeface="Cambria Math" panose="02040503050406030204" pitchFamily="18" charset="0"/>
                                  <a:ea typeface="Calibri" panose="020F0502020204030204" pitchFamily="34" charset="0"/>
                                  <a:cs typeface="Times New Roman" panose="02020603050405020304" pitchFamily="18" charset="0"/>
                                </a:rPr>
                                <m:t>𝑜</m:t>
                              </m:r>
                              <m:r>
                                <a:rPr lang="en-US" sz="2400" i="1">
                                  <a:effectLst/>
                                  <a:latin typeface="Cambria Math" panose="02040503050406030204" pitchFamily="18" charset="0"/>
                                  <a:ea typeface="Calibri" panose="020F0502020204030204" pitchFamily="34" charset="0"/>
                                </a:rPr>
                                <m:t>−</m:t>
                              </m:r>
                              <m:r>
                                <a:rPr lang="en-US" sz="2400" i="1">
                                  <a:effectLst/>
                                  <a:latin typeface="Cambria Math" panose="02040503050406030204" pitchFamily="18" charset="0"/>
                                  <a:ea typeface="Calibri" panose="020F0502020204030204" pitchFamily="34" charset="0"/>
                                  <a:cs typeface="Times New Roman" panose="02020603050405020304" pitchFamily="18" charset="0"/>
                                </a:rPr>
                                <m:t>1</m:t>
                              </m:r>
                            </m:sup>
                          </m:sSubSup>
                        </m:den>
                      </m:f>
                      <m:r>
                        <a:rPr lang="en-US" sz="2400" i="1">
                          <a:effectLst/>
                          <a:latin typeface="Cambria Math" panose="02040503050406030204" pitchFamily="18" charset="0"/>
                          <a:ea typeface="Calibri" panose="020F0502020204030204" pitchFamily="34" charset="0"/>
                          <a:cs typeface="Times New Roman" panose="02020603050405020304" pitchFamily="18" charset="0"/>
                        </a:rPr>
                        <m:t>)</m:t>
                      </m:r>
                      <m:r>
                        <a:rPr lang="en-US" sz="2400" i="1">
                          <a:effectLst/>
                          <a:latin typeface="Cambria Math" panose="02040503050406030204" pitchFamily="18" charset="0"/>
                          <a:ea typeface="Calibri" panose="020F0502020204030204" pitchFamily="34" charset="0"/>
                        </a:rPr>
                        <m:t>×</m:t>
                      </m:r>
                      <m:r>
                        <a:rPr lang="en-US" sz="2400" i="1">
                          <a:effectLst/>
                          <a:latin typeface="Cambria Math" panose="02040503050406030204" pitchFamily="18" charset="0"/>
                          <a:ea typeface="Calibri" panose="020F0502020204030204" pitchFamily="34" charset="0"/>
                          <a:cs typeface="Times New Roman" panose="02020603050405020304" pitchFamily="18" charset="0"/>
                        </a:rPr>
                        <m:t>100</m:t>
                      </m:r>
                    </m:oMath>
                  </a14:m>
                  <a:r>
                    <a:rPr lang="en-US" sz="2400" dirty="0">
                      <a:effectLst/>
                      <a:latin typeface="Times New Roman" panose="02020603050405020304" pitchFamily="18" charset="0"/>
                      <a:ea typeface="Calibri" panose="020F0502020204030204" pitchFamily="34" charset="0"/>
                    </a:rPr>
                    <a:t>    </a:t>
                  </a:r>
                  <a:r>
                    <a:rPr lang="en-US" sz="2400" b="1" dirty="0">
                      <a:effectLst/>
                      <a:latin typeface="Times New Roman" panose="02020603050405020304" pitchFamily="18" charset="0"/>
                      <a:ea typeface="Calibri" panose="020F0502020204030204" pitchFamily="34" charset="0"/>
                    </a:rPr>
                    <a:t>(3)</a:t>
                  </a:r>
                  <a:endParaRPr lang="en-US" sz="2400" b="1" dirty="0"/>
                </a:p>
              </p:txBody>
            </p:sp>
          </mc:Choice>
          <mc:Fallback xmlns="">
            <p:sp>
              <p:nvSpPr>
                <p:cNvPr id="9" name="TextBox 8">
                  <a:extLst>
                    <a:ext uri="{FF2B5EF4-FFF2-40B4-BE49-F238E27FC236}">
                      <a16:creationId xmlns:a16="http://schemas.microsoft.com/office/drawing/2014/main" id="{B2CF9200-BA22-F0E6-C1A4-8CC1F5EDA1EC}"/>
                    </a:ext>
                  </a:extLst>
                </p:cNvPr>
                <p:cNvSpPr txBox="1">
                  <a:spLocks noRot="1" noChangeAspect="1" noMove="1" noResize="1" noEditPoints="1" noAdjustHandles="1" noChangeArrowheads="1" noChangeShapeType="1" noTextEdit="1"/>
                </p:cNvSpPr>
                <p:nvPr/>
              </p:nvSpPr>
              <p:spPr>
                <a:xfrm>
                  <a:off x="11986019" y="2632450"/>
                  <a:ext cx="4495800" cy="779637"/>
                </a:xfrm>
                <a:prstGeom prst="rect">
                  <a:avLst/>
                </a:prstGeom>
                <a:blipFill>
                  <a:blip r:embed="rId10"/>
                  <a:stretch>
                    <a:fillRect/>
                  </a:stretch>
                </a:blipFill>
              </p:spPr>
              <p:txBody>
                <a:bodyPr/>
                <a:lstStyle/>
                <a:p>
                  <a:r>
                    <a:rPr lang="en-US">
                      <a:noFill/>
                    </a:rPr>
                    <a:t> </a:t>
                  </a:r>
                </a:p>
              </p:txBody>
            </p:sp>
          </mc:Fallback>
        </mc:AlternateContent>
      </p:grpSp>
      <p:cxnSp>
        <p:nvCxnSpPr>
          <p:cNvPr id="16" name="Straight Arrow Connector 15">
            <a:extLst>
              <a:ext uri="{FF2B5EF4-FFF2-40B4-BE49-F238E27FC236}">
                <a16:creationId xmlns:a16="http://schemas.microsoft.com/office/drawing/2014/main" id="{3BA2D722-7E64-AA20-178D-A60961A8595A}"/>
              </a:ext>
            </a:extLst>
          </p:cNvPr>
          <p:cNvCxnSpPr/>
          <p:nvPr/>
        </p:nvCxnSpPr>
        <p:spPr>
          <a:xfrm>
            <a:off x="1371600" y="5905500"/>
            <a:ext cx="2988398" cy="0"/>
          </a:xfrm>
          <a:prstGeom prst="straightConnector1">
            <a:avLst/>
          </a:prstGeom>
          <a:ln w="63500">
            <a:solidFill>
              <a:schemeClr val="accent6">
                <a:lumMod val="5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FB13A59-5C87-A456-146D-C7AD484CCD7D}"/>
              </a:ext>
            </a:extLst>
          </p:cNvPr>
          <p:cNvCxnSpPr/>
          <p:nvPr/>
        </p:nvCxnSpPr>
        <p:spPr>
          <a:xfrm>
            <a:off x="6248400" y="5921829"/>
            <a:ext cx="2988398" cy="0"/>
          </a:xfrm>
          <a:prstGeom prst="straightConnector1">
            <a:avLst/>
          </a:prstGeom>
          <a:ln w="63500">
            <a:solidFill>
              <a:schemeClr val="accent6">
                <a:lumMod val="5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58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3"/>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ppt_w</p:attrName>
                                        </p:attrNameLst>
                                      </p:cBhvr>
                                      <p:tavLst>
                                        <p:tav tm="0">
                                          <p:val>
                                            <p:strVal val="#ppt_w+.3"/>
                                          </p:val>
                                        </p:tav>
                                        <p:tav tm="100000">
                                          <p:val>
                                            <p:strVal val="#ppt_w"/>
                                          </p:val>
                                        </p:tav>
                                      </p:tavLst>
                                    </p:anim>
                                    <p:anim calcmode="lin" valueType="num">
                                      <p:cBhvr>
                                        <p:cTn id="13" dur="1000" fill="hold"/>
                                        <p:tgtEl>
                                          <p:spTgt spid="20"/>
                                        </p:tgtEl>
                                        <p:attrNameLst>
                                          <p:attrName>ppt_h</p:attrName>
                                        </p:attrNameLst>
                                      </p:cBhvr>
                                      <p:tavLst>
                                        <p:tav tm="0">
                                          <p:val>
                                            <p:strVal val="#ppt_h"/>
                                          </p:val>
                                        </p:tav>
                                        <p:tav tm="100000">
                                          <p:val>
                                            <p:strVal val="#ppt_h"/>
                                          </p:val>
                                        </p:tav>
                                      </p:tavLst>
                                    </p:anim>
                                    <p:animEffect transition="in" filter="fade">
                                      <p:cBhvr>
                                        <p:cTn id="14" dur="10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9768574A-BC8B-9FC1-8CC7-1FBAD0B7BC6B}"/>
              </a:ext>
            </a:extLst>
          </p:cNvPr>
          <p:cNvPicPr>
            <a:picLocks noChangeAspect="1" noChangeArrowheads="1"/>
          </p:cNvPicPr>
          <p:nvPr/>
        </p:nvPicPr>
        <p:blipFill rotWithShape="1">
          <a:blip r:embed="rId3"/>
          <a:srcRect l="4690" r="4690"/>
          <a:stretch/>
        </p:blipFill>
        <p:spPr bwMode="auto">
          <a:xfrm>
            <a:off x="3646097" y="-2"/>
            <a:ext cx="14641904" cy="1028700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id="{5B357773-6495-9A8A-F52E-6B0468F43DE5}"/>
              </a:ext>
            </a:extLst>
          </p:cNvPr>
          <p:cNvSpPr/>
          <p:nvPr/>
        </p:nvSpPr>
        <p:spPr>
          <a:xfrm>
            <a:off x="-32597" y="-2"/>
            <a:ext cx="5912706" cy="10287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KZ" sz="2702" dirty="0"/>
          </a:p>
        </p:txBody>
      </p:sp>
      <p:sp>
        <p:nvSpPr>
          <p:cNvPr id="4" name="TextBox 3">
            <a:extLst>
              <a:ext uri="{FF2B5EF4-FFF2-40B4-BE49-F238E27FC236}">
                <a16:creationId xmlns:a16="http://schemas.microsoft.com/office/drawing/2014/main" id="{75D147EC-A7C6-1502-06D8-83E253945FC6}"/>
              </a:ext>
            </a:extLst>
          </p:cNvPr>
          <p:cNvSpPr txBox="1"/>
          <p:nvPr/>
        </p:nvSpPr>
        <p:spPr>
          <a:xfrm>
            <a:off x="162023" y="3779593"/>
            <a:ext cx="5458396" cy="1362232"/>
          </a:xfrm>
          <a:prstGeom prst="rect">
            <a:avLst/>
          </a:prstGeom>
          <a:noFill/>
        </p:spPr>
        <p:txBody>
          <a:bodyPr wrap="square" rtlCol="0">
            <a:spAutoFit/>
          </a:bodyPr>
          <a:lstStyle/>
          <a:p>
            <a:pPr algn="r"/>
            <a:r>
              <a:rPr lang="en-GB" sz="7200" dirty="0">
                <a:solidFill>
                  <a:schemeClr val="bg1"/>
                </a:solidFill>
                <a:latin typeface="Arial Black" panose="020B0A04020102020204" pitchFamily="34" charset="0"/>
              </a:rPr>
              <a:t>OUTLINES</a:t>
            </a:r>
            <a:r>
              <a:rPr lang="en-US" sz="8252" dirty="0">
                <a:solidFill>
                  <a:schemeClr val="bg1"/>
                </a:solidFill>
                <a:latin typeface="Arial Black" panose="020B0A04020102020204" pitchFamily="34" charset="0"/>
              </a:rPr>
              <a:t> </a:t>
            </a:r>
          </a:p>
        </p:txBody>
      </p:sp>
      <p:cxnSp>
        <p:nvCxnSpPr>
          <p:cNvPr id="6" name="Прямая соединительная линия 5">
            <a:extLst>
              <a:ext uri="{FF2B5EF4-FFF2-40B4-BE49-F238E27FC236}">
                <a16:creationId xmlns:a16="http://schemas.microsoft.com/office/drawing/2014/main" id="{44AE7731-C62E-6990-D62A-600E7978B920}"/>
              </a:ext>
            </a:extLst>
          </p:cNvPr>
          <p:cNvCxnSpPr>
            <a:cxnSpLocks/>
          </p:cNvCxnSpPr>
          <p:nvPr/>
        </p:nvCxnSpPr>
        <p:spPr>
          <a:xfrm>
            <a:off x="2705072" y="3912918"/>
            <a:ext cx="276069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Прямоугольник 2">
            <a:extLst>
              <a:ext uri="{FF2B5EF4-FFF2-40B4-BE49-F238E27FC236}">
                <a16:creationId xmlns:a16="http://schemas.microsoft.com/office/drawing/2014/main" id="{D1F69A9B-3DA6-2AC9-4855-1409BFEBA93E}"/>
              </a:ext>
            </a:extLst>
          </p:cNvPr>
          <p:cNvSpPr/>
          <p:nvPr/>
        </p:nvSpPr>
        <p:spPr>
          <a:xfrm>
            <a:off x="5880110" y="991819"/>
            <a:ext cx="11793513" cy="8401139"/>
          </a:xfrm>
          <a:prstGeom prst="rect">
            <a:avLst/>
          </a:prstGeom>
          <a:solidFill>
            <a:sysClr val="window" lastClr="FFFFFF">
              <a:alpha val="80000"/>
            </a:sys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KZ" sz="2702">
              <a:solidFill>
                <a:srgbClr val="DFDAC7"/>
              </a:solidFill>
            </a:endParaRPr>
          </a:p>
        </p:txBody>
      </p:sp>
      <p:sp>
        <p:nvSpPr>
          <p:cNvPr id="8" name="TextBox 7">
            <a:extLst>
              <a:ext uri="{FF2B5EF4-FFF2-40B4-BE49-F238E27FC236}">
                <a16:creationId xmlns:a16="http://schemas.microsoft.com/office/drawing/2014/main" id="{91CD5FAB-C731-2EA6-78E3-B46EB3B3EAAF}"/>
              </a:ext>
            </a:extLst>
          </p:cNvPr>
          <p:cNvSpPr txBox="1"/>
          <p:nvPr/>
        </p:nvSpPr>
        <p:spPr>
          <a:xfrm>
            <a:off x="592382" y="4997940"/>
            <a:ext cx="5820573" cy="369332"/>
          </a:xfrm>
          <a:prstGeom prst="rect">
            <a:avLst/>
          </a:prstGeom>
          <a:noFill/>
        </p:spPr>
        <p:txBody>
          <a:bodyPr wrap="square" rtlCol="0">
            <a:spAutoFit/>
          </a:bodyPr>
          <a:lstStyle/>
          <a:p>
            <a:pPr defTabSz="685809">
              <a:defRPr/>
            </a:pPr>
            <a:r>
              <a:rPr lang="en-GB" b="1" dirty="0">
                <a:solidFill>
                  <a:schemeClr val="bg1"/>
                </a:solidFill>
                <a:latin typeface="Calisto MT" panose="02040603050505030304" pitchFamily="18" charset="77"/>
              </a:rPr>
              <a:t>Green Corrosion Inhibitor and sustainability </a:t>
            </a:r>
          </a:p>
        </p:txBody>
      </p:sp>
      <p:sp>
        <p:nvSpPr>
          <p:cNvPr id="27" name="TextBox 26">
            <a:extLst>
              <a:ext uri="{FF2B5EF4-FFF2-40B4-BE49-F238E27FC236}">
                <a16:creationId xmlns:a16="http://schemas.microsoft.com/office/drawing/2014/main" id="{BED217CE-6EE5-0D37-61B6-02956E821033}"/>
              </a:ext>
            </a:extLst>
          </p:cNvPr>
          <p:cNvSpPr txBox="1"/>
          <p:nvPr/>
        </p:nvSpPr>
        <p:spPr>
          <a:xfrm>
            <a:off x="6948990" y="1208420"/>
            <a:ext cx="10414695" cy="2862322"/>
          </a:xfrm>
          <a:prstGeom prst="rect">
            <a:avLst/>
          </a:prstGeom>
          <a:noFill/>
        </p:spPr>
        <p:txBody>
          <a:bodyPr wrap="square" rtlCol="0">
            <a:spAutoFit/>
          </a:bodyPr>
          <a:lstStyle/>
          <a:p>
            <a:r>
              <a:rPr lang="en-GB" sz="3000" b="1" dirty="0">
                <a:latin typeface="Aptos Serif" panose="020B0604020202020204" pitchFamily="34" charset="0"/>
                <a:cs typeface="Aptos Serif" panose="020B0604020202020204" pitchFamily="34" charset="0"/>
              </a:rPr>
              <a:t>Introduction </a:t>
            </a:r>
          </a:p>
          <a:p>
            <a:pPr marL="514350" indent="-514350">
              <a:buFont typeface="Arial" panose="020B0604020202020204" pitchFamily="34" charset="0"/>
              <a:buChar char="•"/>
            </a:pPr>
            <a:r>
              <a:rPr lang="en-GB" sz="3000" b="1" dirty="0">
                <a:latin typeface="Aptos Serif" panose="020B0604020202020204" pitchFamily="34" charset="0"/>
                <a:cs typeface="Aptos Serif" panose="020B0604020202020204" pitchFamily="34" charset="0"/>
              </a:rPr>
              <a:t>Corrosion and its different forms</a:t>
            </a:r>
          </a:p>
          <a:p>
            <a:pPr marL="514350" indent="-514350">
              <a:buFont typeface="Arial" panose="020B0604020202020204" pitchFamily="34" charset="0"/>
              <a:buChar char="•"/>
            </a:pPr>
            <a:r>
              <a:rPr lang="en-GB" sz="3000" b="1" dirty="0">
                <a:latin typeface="Aptos Serif" panose="020B0604020202020204" pitchFamily="34" charset="0"/>
                <a:cs typeface="Aptos Serif" panose="020B0604020202020204" pitchFamily="34" charset="0"/>
              </a:rPr>
              <a:t>Classification of Corrosion Inhibitors  </a:t>
            </a:r>
          </a:p>
          <a:p>
            <a:pPr marL="514350" indent="-514350">
              <a:buFont typeface="Arial" panose="020B0604020202020204" pitchFamily="34" charset="0"/>
              <a:buChar char="•"/>
            </a:pPr>
            <a:r>
              <a:rPr lang="en-GB" sz="3000" b="1" dirty="0">
                <a:latin typeface="Aptos Serif" panose="020B0604020202020204" pitchFamily="34" charset="0"/>
                <a:cs typeface="Aptos Serif" panose="020B0604020202020204" pitchFamily="34" charset="0"/>
              </a:rPr>
              <a:t>Green Inhibitors</a:t>
            </a:r>
          </a:p>
          <a:p>
            <a:pPr marL="514350" indent="-514350">
              <a:buFont typeface="Arial" panose="020B0604020202020204" pitchFamily="34" charset="0"/>
              <a:buChar char="•"/>
            </a:pPr>
            <a:r>
              <a:rPr lang="en-GB" sz="3000" b="1" dirty="0">
                <a:latin typeface="Aptos Serif" panose="020B0604020202020204" pitchFamily="34" charset="0"/>
                <a:cs typeface="Aptos Serif" panose="020B0604020202020204" pitchFamily="34" charset="0"/>
              </a:rPr>
              <a:t>Saudi vision and sustainability </a:t>
            </a:r>
            <a:endParaRPr lang="ar-SA" sz="3000" b="1" dirty="0">
              <a:latin typeface="Aptos Serif" panose="020B0604020202020204" pitchFamily="34" charset="0"/>
              <a:cs typeface="Aptos Serif" panose="020B0604020202020204" pitchFamily="34" charset="0"/>
            </a:endParaRPr>
          </a:p>
          <a:p>
            <a:pPr marL="514350" indent="-514350">
              <a:buFontTx/>
              <a:buChar char="-"/>
            </a:pPr>
            <a:endParaRPr lang="ru-KZ" sz="3000" b="1" dirty="0">
              <a:latin typeface="Aptos Serif" panose="020B0604020202020204" pitchFamily="34" charset="0"/>
              <a:cs typeface="Aptos Serif" panose="020B0604020202020204" pitchFamily="34" charset="0"/>
            </a:endParaRPr>
          </a:p>
        </p:txBody>
      </p:sp>
      <p:sp>
        <p:nvSpPr>
          <p:cNvPr id="31" name="TextBox 30">
            <a:extLst>
              <a:ext uri="{FF2B5EF4-FFF2-40B4-BE49-F238E27FC236}">
                <a16:creationId xmlns:a16="http://schemas.microsoft.com/office/drawing/2014/main" id="{AF7258EA-730B-7961-84F3-EBC24F1665E5}"/>
              </a:ext>
            </a:extLst>
          </p:cNvPr>
          <p:cNvSpPr txBox="1"/>
          <p:nvPr/>
        </p:nvSpPr>
        <p:spPr>
          <a:xfrm>
            <a:off x="7264515" y="6118673"/>
            <a:ext cx="1958958" cy="461665"/>
          </a:xfrm>
          <a:prstGeom prst="rect">
            <a:avLst/>
          </a:prstGeom>
          <a:noFill/>
        </p:spPr>
        <p:txBody>
          <a:bodyPr wrap="square" rtlCol="0">
            <a:spAutoFit/>
          </a:bodyPr>
          <a:lstStyle/>
          <a:p>
            <a:r>
              <a:rPr lang="en-US" sz="2400" b="1" dirty="0">
                <a:latin typeface="Baskerville Old Face" panose="02020602080505020303" pitchFamily="18" charset="0"/>
              </a:rPr>
              <a:t> </a:t>
            </a:r>
            <a:endParaRPr lang="ru-KZ" sz="2400" b="1" dirty="0"/>
          </a:p>
        </p:txBody>
      </p:sp>
      <p:pic>
        <p:nvPicPr>
          <p:cNvPr id="10" name="Picture 9" descr="Logo&#10;&#10;Description automatically generated">
            <a:extLst>
              <a:ext uri="{FF2B5EF4-FFF2-40B4-BE49-F238E27FC236}">
                <a16:creationId xmlns:a16="http://schemas.microsoft.com/office/drawing/2014/main" id="{DF47828A-AB1E-7EC4-1306-E1548AFDD7EB}"/>
              </a:ext>
            </a:extLst>
          </p:cNvPr>
          <p:cNvPicPr>
            <a:picLocks noChangeAspect="1"/>
          </p:cNvPicPr>
          <p:nvPr/>
        </p:nvPicPr>
        <p:blipFill>
          <a:blip r:embed="rId4"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820599" y="5622524"/>
            <a:ext cx="1243736" cy="1243736"/>
          </a:xfrm>
          <a:prstGeom prst="rect">
            <a:avLst/>
          </a:prstGeom>
        </p:spPr>
      </p:pic>
      <p:pic>
        <p:nvPicPr>
          <p:cNvPr id="14" name="Picture 13">
            <a:extLst>
              <a:ext uri="{FF2B5EF4-FFF2-40B4-BE49-F238E27FC236}">
                <a16:creationId xmlns:a16="http://schemas.microsoft.com/office/drawing/2014/main" id="{5E49945C-E214-22AF-2A75-474BB8A9B6A2}"/>
              </a:ext>
            </a:extLst>
          </p:cNvPr>
          <p:cNvPicPr>
            <a:picLocks noChangeAspect="1"/>
          </p:cNvPicPr>
          <p:nvPr/>
        </p:nvPicPr>
        <p:blipFill>
          <a:blip r:embed="rId5"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908794" y="1324374"/>
            <a:ext cx="1082928" cy="1082928"/>
          </a:xfrm>
          <a:prstGeom prst="rect">
            <a:avLst/>
          </a:prstGeom>
          <a:ln w="3175">
            <a:noFill/>
          </a:ln>
        </p:spPr>
      </p:pic>
      <p:pic>
        <p:nvPicPr>
          <p:cNvPr id="16" name="Picture 15" descr="Icon&#10;&#10;Description automatically generated">
            <a:extLst>
              <a:ext uri="{FF2B5EF4-FFF2-40B4-BE49-F238E27FC236}">
                <a16:creationId xmlns:a16="http://schemas.microsoft.com/office/drawing/2014/main" id="{FDD99937-2625-0AE1-0350-BBAE25134E8D}"/>
              </a:ext>
            </a:extLst>
          </p:cNvPr>
          <p:cNvPicPr>
            <a:picLocks noChangeAspect="1"/>
          </p:cNvPicPr>
          <p:nvPr/>
        </p:nvPicPr>
        <p:blipFill>
          <a:blip r:embed="rId6"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908794" y="3896567"/>
            <a:ext cx="1073936" cy="1073936"/>
          </a:xfrm>
          <a:prstGeom prst="rect">
            <a:avLst/>
          </a:prstGeom>
        </p:spPr>
      </p:pic>
      <p:sp>
        <p:nvSpPr>
          <p:cNvPr id="12" name="TextBox 11">
            <a:extLst>
              <a:ext uri="{FF2B5EF4-FFF2-40B4-BE49-F238E27FC236}">
                <a16:creationId xmlns:a16="http://schemas.microsoft.com/office/drawing/2014/main" id="{333AF449-C49D-E336-2EB8-83074AD1167C}"/>
              </a:ext>
            </a:extLst>
          </p:cNvPr>
          <p:cNvSpPr txBox="1"/>
          <p:nvPr/>
        </p:nvSpPr>
        <p:spPr>
          <a:xfrm>
            <a:off x="7095200" y="4032281"/>
            <a:ext cx="10414695" cy="1477328"/>
          </a:xfrm>
          <a:prstGeom prst="rect">
            <a:avLst/>
          </a:prstGeom>
          <a:noFill/>
        </p:spPr>
        <p:txBody>
          <a:bodyPr wrap="square" rtlCol="0">
            <a:spAutoFit/>
          </a:bodyPr>
          <a:lstStyle/>
          <a:p>
            <a:r>
              <a:rPr lang="en-GB" sz="3000" b="1" dirty="0">
                <a:latin typeface="Aptos Serif" panose="020B0604020202020204" pitchFamily="34" charset="0"/>
                <a:cs typeface="Aptos Serif" panose="020B0604020202020204" pitchFamily="34" charset="0"/>
              </a:rPr>
              <a:t>Experimental</a:t>
            </a:r>
            <a:endParaRPr lang="en-GB" sz="3000" dirty="0">
              <a:solidFill>
                <a:srgbClr val="70AF2E"/>
              </a:solidFill>
              <a:latin typeface="Calisto MT" panose="02040603050505030304" pitchFamily="18" charset="0"/>
            </a:endParaRPr>
          </a:p>
          <a:p>
            <a:pPr marL="514350" indent="-514350">
              <a:buFont typeface="Arial" panose="020B0604020202020204" pitchFamily="34" charset="0"/>
              <a:buChar char="•"/>
            </a:pPr>
            <a:r>
              <a:rPr lang="en-GB" sz="3000" b="1" dirty="0">
                <a:latin typeface="Aptos Serif" panose="020B0604020202020204" pitchFamily="34" charset="0"/>
                <a:cs typeface="Aptos Serif" panose="020B0604020202020204" pitchFamily="34" charset="0"/>
              </a:rPr>
              <a:t>Materials </a:t>
            </a:r>
          </a:p>
          <a:p>
            <a:pPr marL="514350" indent="-514350">
              <a:buFont typeface="Arial" panose="020B0604020202020204" pitchFamily="34" charset="0"/>
              <a:buChar char="•"/>
            </a:pPr>
            <a:r>
              <a:rPr lang="en-GB" sz="3000" b="1" dirty="0">
                <a:latin typeface="Aptos Serif" panose="020B0604020202020204" pitchFamily="34" charset="0"/>
                <a:cs typeface="Aptos Serif" panose="020B0604020202020204" pitchFamily="34" charset="0"/>
              </a:rPr>
              <a:t>Methods </a:t>
            </a:r>
          </a:p>
        </p:txBody>
      </p:sp>
      <p:sp>
        <p:nvSpPr>
          <p:cNvPr id="5" name="TextBox 4">
            <a:extLst>
              <a:ext uri="{FF2B5EF4-FFF2-40B4-BE49-F238E27FC236}">
                <a16:creationId xmlns:a16="http://schemas.microsoft.com/office/drawing/2014/main" id="{BB6A79E5-53CC-52C6-BB32-E4DF6E9D64C3}"/>
              </a:ext>
            </a:extLst>
          </p:cNvPr>
          <p:cNvSpPr txBox="1"/>
          <p:nvPr/>
        </p:nvSpPr>
        <p:spPr>
          <a:xfrm>
            <a:off x="6821135" y="5696956"/>
            <a:ext cx="11047106" cy="3508653"/>
          </a:xfrm>
          <a:prstGeom prst="rect">
            <a:avLst/>
          </a:prstGeom>
          <a:noFill/>
        </p:spPr>
        <p:txBody>
          <a:bodyPr wrap="square" rtlCol="0">
            <a:spAutoFit/>
          </a:bodyPr>
          <a:lstStyle/>
          <a:p>
            <a:r>
              <a:rPr lang="en-GB" sz="3000" b="1" dirty="0">
                <a:latin typeface="Aptos Serif" panose="020B0604020202020204" pitchFamily="34" charset="0"/>
                <a:cs typeface="Aptos Serif" panose="020B0604020202020204" pitchFamily="34" charset="0"/>
              </a:rPr>
              <a:t>Results and Discussion</a:t>
            </a:r>
          </a:p>
          <a:p>
            <a:pPr marL="514350" indent="-514350">
              <a:buFont typeface="Arial" panose="020B0604020202020204" pitchFamily="34" charset="0"/>
              <a:buChar char="•"/>
            </a:pPr>
            <a:r>
              <a:rPr lang="en-US" sz="2700" b="1" kern="0" dirty="0">
                <a:latin typeface="Times New Roman" panose="02020603050405020304" pitchFamily="18" charset="0"/>
                <a:ea typeface="Aptos" panose="020B0004020202020204" pitchFamily="34" charset="0"/>
              </a:rPr>
              <a:t>Effect of WFE Concentration on Corrosion Rate and Inhibition Efficiency.</a:t>
            </a:r>
          </a:p>
          <a:p>
            <a:pPr marL="514350" indent="-514350">
              <a:buFont typeface="Arial" panose="020B0604020202020204" pitchFamily="34" charset="0"/>
              <a:buChar char="•"/>
            </a:pPr>
            <a:r>
              <a:rPr lang="en-US" sz="2700" b="1" kern="0" dirty="0">
                <a:latin typeface="Times New Roman" panose="02020603050405020304" pitchFamily="18" charset="0"/>
                <a:ea typeface="Aptos" panose="020B0004020202020204" pitchFamily="34" charset="0"/>
              </a:rPr>
              <a:t>Adsorption Isotherms.</a:t>
            </a:r>
          </a:p>
          <a:p>
            <a:pPr marL="514350" indent="-514350">
              <a:buFont typeface="Arial" panose="020B0604020202020204" pitchFamily="34" charset="0"/>
              <a:buChar char="•"/>
            </a:pPr>
            <a:r>
              <a:rPr lang="en-US" sz="2700" b="1" kern="0" dirty="0">
                <a:latin typeface="Times New Roman" panose="02020603050405020304" pitchFamily="18" charset="0"/>
                <a:ea typeface="Aptos" panose="020B0004020202020204" pitchFamily="34" charset="0"/>
              </a:rPr>
              <a:t>Microscopic Observation</a:t>
            </a:r>
          </a:p>
          <a:p>
            <a:pPr marL="514350" indent="-514350">
              <a:buFont typeface="Arial" panose="020B0604020202020204" pitchFamily="34" charset="0"/>
              <a:buChar char="•"/>
            </a:pPr>
            <a:r>
              <a:rPr lang="en-US" sz="2700" b="1" dirty="0">
                <a:latin typeface="Times New Roman" panose="02020603050405020304" pitchFamily="18" charset="0"/>
                <a:ea typeface="Aptos" panose="020B0004020202020204" pitchFamily="34" charset="0"/>
                <a:cs typeface="Arial" panose="020B0604020202020204" pitchFamily="34" charset="0"/>
              </a:rPr>
              <a:t>Explanation for Inhibition</a:t>
            </a:r>
            <a:endParaRPr lang="en-US" sz="2700" dirty="0">
              <a:latin typeface="Aptos" panose="020B0004020202020204" pitchFamily="34" charset="0"/>
              <a:ea typeface="Aptos" panose="020B0004020202020204" pitchFamily="34" charset="0"/>
              <a:cs typeface="Arial" panose="020B0604020202020204" pitchFamily="34" charset="0"/>
            </a:endParaRPr>
          </a:p>
          <a:p>
            <a:pPr marL="514350" indent="-514350">
              <a:buFont typeface="Arial" panose="020B0604020202020204" pitchFamily="34" charset="0"/>
              <a:buChar char="•"/>
            </a:pPr>
            <a:endParaRPr lang="en-US" sz="2700" b="1" kern="0" dirty="0">
              <a:latin typeface="Times New Roman" panose="02020603050405020304" pitchFamily="18" charset="0"/>
              <a:ea typeface="Aptos" panose="020B0004020202020204" pitchFamily="34" charset="0"/>
            </a:endParaRPr>
          </a:p>
          <a:p>
            <a:pPr marL="514350" indent="-514350">
              <a:buFont typeface="Arial" panose="020B0604020202020204" pitchFamily="34" charset="0"/>
              <a:buChar char="•"/>
            </a:pPr>
            <a:endParaRPr lang="en-GB" sz="3000" b="1" dirty="0">
              <a:latin typeface="Aptos Serif" panose="020B0604020202020204" pitchFamily="34" charset="0"/>
              <a:cs typeface="Aptos Serif" panose="020B0604020202020204" pitchFamily="34" charset="0"/>
            </a:endParaRPr>
          </a:p>
        </p:txBody>
      </p:sp>
      <p:pic>
        <p:nvPicPr>
          <p:cNvPr id="11" name="Picture 10">
            <a:extLst>
              <a:ext uri="{FF2B5EF4-FFF2-40B4-BE49-F238E27FC236}">
                <a16:creationId xmlns:a16="http://schemas.microsoft.com/office/drawing/2014/main" id="{706F2488-E53C-006C-B5E0-EFED0FD63E5B}"/>
              </a:ext>
            </a:extLst>
          </p:cNvPr>
          <p:cNvPicPr>
            <a:picLocks noChangeAspect="1"/>
          </p:cNvPicPr>
          <p:nvPr/>
        </p:nvPicPr>
        <p:blipFill>
          <a:blip r:embed="rId7"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807216" y="8185536"/>
            <a:ext cx="1300230" cy="1300230"/>
          </a:xfrm>
          <a:prstGeom prst="rect">
            <a:avLst/>
          </a:prstGeom>
        </p:spPr>
      </p:pic>
      <p:sp>
        <p:nvSpPr>
          <p:cNvPr id="15" name="TextBox 14">
            <a:extLst>
              <a:ext uri="{FF2B5EF4-FFF2-40B4-BE49-F238E27FC236}">
                <a16:creationId xmlns:a16="http://schemas.microsoft.com/office/drawing/2014/main" id="{71AD62DD-4BFD-4EDB-B6C4-F288652564D3}"/>
              </a:ext>
            </a:extLst>
          </p:cNvPr>
          <p:cNvSpPr txBox="1"/>
          <p:nvPr/>
        </p:nvSpPr>
        <p:spPr>
          <a:xfrm>
            <a:off x="6821135" y="8584610"/>
            <a:ext cx="10414695" cy="1015663"/>
          </a:xfrm>
          <a:prstGeom prst="rect">
            <a:avLst/>
          </a:prstGeom>
          <a:noFill/>
        </p:spPr>
        <p:txBody>
          <a:bodyPr wrap="square" rtlCol="0">
            <a:spAutoFit/>
          </a:bodyPr>
          <a:lstStyle/>
          <a:p>
            <a:r>
              <a:rPr lang="en-GB" sz="3000" b="1" dirty="0">
                <a:latin typeface="Aptos Serif" panose="020B0604020202020204" pitchFamily="34" charset="0"/>
                <a:cs typeface="Aptos Serif" panose="020B0604020202020204" pitchFamily="34" charset="0"/>
              </a:rPr>
              <a:t>Conclusion </a:t>
            </a:r>
          </a:p>
          <a:p>
            <a:pPr marL="514350" indent="-514350">
              <a:buFont typeface="Arial" panose="020B0604020202020204" pitchFamily="34" charset="0"/>
              <a:buChar char="•"/>
            </a:pPr>
            <a:endParaRPr lang="en-GB" sz="3000" b="1" dirty="0">
              <a:latin typeface="Aptos Serif" panose="020B0604020202020204" pitchFamily="34" charset="0"/>
              <a:cs typeface="Aptos Serif" panose="020B0604020202020204" pitchFamily="34" charset="0"/>
            </a:endParaRPr>
          </a:p>
        </p:txBody>
      </p:sp>
      <p:sp>
        <p:nvSpPr>
          <p:cNvPr id="3" name="Freeform 2">
            <a:extLst>
              <a:ext uri="{FF2B5EF4-FFF2-40B4-BE49-F238E27FC236}">
                <a16:creationId xmlns:a16="http://schemas.microsoft.com/office/drawing/2014/main" id="{CD1349C9-624B-4C95-CADD-2F7ACEDE925F}"/>
              </a:ext>
            </a:extLst>
          </p:cNvPr>
          <p:cNvSpPr/>
          <p:nvPr/>
        </p:nvSpPr>
        <p:spPr>
          <a:xfrm>
            <a:off x="16329" y="7317661"/>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3">
            <a:extLst>
              <a:ext uri="{FF2B5EF4-FFF2-40B4-BE49-F238E27FC236}">
                <a16:creationId xmlns:a16="http://schemas.microsoft.com/office/drawing/2014/main" id="{B47E01D1-CF6E-154E-7110-6AE7EBE1EDB2}"/>
              </a:ext>
            </a:extLst>
          </p:cNvPr>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cxnSp>
        <p:nvCxnSpPr>
          <p:cNvPr id="9" name="Прямая соединительная линия 5">
            <a:extLst>
              <a:ext uri="{FF2B5EF4-FFF2-40B4-BE49-F238E27FC236}">
                <a16:creationId xmlns:a16="http://schemas.microsoft.com/office/drawing/2014/main" id="{170A0E9E-D157-6828-B0E2-0C3F724C8618}"/>
              </a:ext>
            </a:extLst>
          </p:cNvPr>
          <p:cNvCxnSpPr>
            <a:cxnSpLocks/>
          </p:cNvCxnSpPr>
          <p:nvPr/>
        </p:nvCxnSpPr>
        <p:spPr>
          <a:xfrm>
            <a:off x="163057" y="5509609"/>
            <a:ext cx="276069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7812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38162B-7708-AA1D-A437-9E360FD31A3C}"/>
              </a:ext>
            </a:extLst>
          </p:cNvPr>
          <p:cNvGrpSpPr/>
          <p:nvPr/>
        </p:nvGrpSpPr>
        <p:grpSpPr>
          <a:xfrm>
            <a:off x="5556146" y="2653950"/>
            <a:ext cx="5310827" cy="4535004"/>
            <a:chOff x="2743200" y="1181100"/>
            <a:chExt cx="7448662" cy="5829388"/>
          </a:xfrm>
        </p:grpSpPr>
        <p:pic>
          <p:nvPicPr>
            <p:cNvPr id="8" name="Picture 7">
              <a:extLst>
                <a:ext uri="{FF2B5EF4-FFF2-40B4-BE49-F238E27FC236}">
                  <a16:creationId xmlns:a16="http://schemas.microsoft.com/office/drawing/2014/main" id="{07367568-491E-A339-5C5E-E251BC0840E5}"/>
                </a:ext>
              </a:extLst>
            </p:cNvPr>
            <p:cNvPicPr>
              <a:picLocks noChangeAspect="1"/>
            </p:cNvPicPr>
            <p:nvPr/>
          </p:nvPicPr>
          <p:blipFill>
            <a:blip r:embed="rId2"/>
            <a:stretch>
              <a:fillRect/>
            </a:stretch>
          </p:blipFill>
          <p:spPr>
            <a:xfrm>
              <a:off x="2743200" y="1181100"/>
              <a:ext cx="7448662" cy="5829388"/>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1C0BFCB8-2EF5-FFCE-E8E3-A9CFA23715C5}"/>
                </a:ext>
              </a:extLst>
            </p:cNvPr>
            <p:cNvSpPr txBox="1"/>
            <p:nvPr/>
          </p:nvSpPr>
          <p:spPr>
            <a:xfrm>
              <a:off x="6324600" y="1409701"/>
              <a:ext cx="873671" cy="5143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HCl</a:t>
              </a:r>
            </a:p>
          </p:txBody>
        </p:sp>
      </p:grpSp>
      <p:grpSp>
        <p:nvGrpSpPr>
          <p:cNvPr id="15" name="Group 14">
            <a:extLst>
              <a:ext uri="{FF2B5EF4-FFF2-40B4-BE49-F238E27FC236}">
                <a16:creationId xmlns:a16="http://schemas.microsoft.com/office/drawing/2014/main" id="{A66A8557-16BC-BFAE-951D-85CE78FDF9D9}"/>
              </a:ext>
            </a:extLst>
          </p:cNvPr>
          <p:cNvGrpSpPr/>
          <p:nvPr/>
        </p:nvGrpSpPr>
        <p:grpSpPr>
          <a:xfrm>
            <a:off x="184738" y="2653950"/>
            <a:ext cx="5310826" cy="4535004"/>
            <a:chOff x="5758688" y="1512608"/>
            <a:chExt cx="7467600" cy="5538838"/>
          </a:xfrm>
        </p:grpSpPr>
        <p:pic>
          <p:nvPicPr>
            <p:cNvPr id="12" name="Picture 11">
              <a:extLst>
                <a:ext uri="{FF2B5EF4-FFF2-40B4-BE49-F238E27FC236}">
                  <a16:creationId xmlns:a16="http://schemas.microsoft.com/office/drawing/2014/main" id="{6B107B6C-7B80-07F7-7A50-640B3AFE1BC4}"/>
                </a:ext>
              </a:extLst>
            </p:cNvPr>
            <p:cNvPicPr>
              <a:picLocks noChangeAspect="1"/>
            </p:cNvPicPr>
            <p:nvPr/>
          </p:nvPicPr>
          <p:blipFill>
            <a:blip r:embed="rId3"/>
            <a:stretch>
              <a:fillRect/>
            </a:stretch>
          </p:blipFill>
          <p:spPr>
            <a:xfrm>
              <a:off x="5758688" y="1512608"/>
              <a:ext cx="7467600" cy="5538838"/>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019346E8-9D68-609D-FF5E-28BFBC8D6C3C}"/>
                </a:ext>
              </a:extLst>
            </p:cNvPr>
            <p:cNvSpPr txBox="1"/>
            <p:nvPr/>
          </p:nvSpPr>
          <p:spPr>
            <a:xfrm>
              <a:off x="9241130" y="1923263"/>
              <a:ext cx="1713361" cy="488675"/>
            </a:xfrm>
            <a:prstGeom prst="rect">
              <a:avLst/>
            </a:prstGeom>
            <a:noFill/>
          </p:spPr>
          <p:txBody>
            <a:bodyPr wrap="square">
              <a:spAutoFit/>
            </a:bodyPr>
            <a:lstStyle/>
            <a:p>
              <a:r>
                <a:rPr lang="en-US" sz="2000" b="1" kern="0" dirty="0">
                  <a:solidFill>
                    <a:srgbClr val="C00000"/>
                  </a:solidFill>
                  <a:latin typeface="Times New Roman" panose="02020603050405020304" pitchFamily="18" charset="0"/>
                  <a:ea typeface="Aptos" panose="020B0004020202020204" pitchFamily="34" charset="0"/>
                  <a:cs typeface="Times New Roman" panose="02020603050405020304" pitchFamily="18" charset="0"/>
                </a:rPr>
                <a:t>H</a:t>
              </a:r>
              <a:r>
                <a:rPr lang="en-US" sz="2000" b="1" kern="0" baseline="-25000" dirty="0">
                  <a:solidFill>
                    <a:srgbClr val="C00000"/>
                  </a:solidFill>
                  <a:latin typeface="Times New Roman" panose="02020603050405020304" pitchFamily="18" charset="0"/>
                  <a:ea typeface="Aptos" panose="020B0004020202020204" pitchFamily="34" charset="0"/>
                  <a:cs typeface="Times New Roman" panose="02020603050405020304" pitchFamily="18" charset="0"/>
                </a:rPr>
                <a:t>2</a:t>
              </a:r>
              <a:r>
                <a:rPr lang="en-US" sz="2000" b="1" kern="0" dirty="0">
                  <a:solidFill>
                    <a:srgbClr val="C00000"/>
                  </a:solidFill>
                  <a:latin typeface="Times New Roman" panose="02020603050405020304" pitchFamily="18" charset="0"/>
                  <a:ea typeface="Aptos" panose="020B0004020202020204" pitchFamily="34" charset="0"/>
                  <a:cs typeface="Times New Roman" panose="02020603050405020304" pitchFamily="18" charset="0"/>
                </a:rPr>
                <a:t>SO</a:t>
              </a:r>
              <a:r>
                <a:rPr lang="en-US" sz="2000" b="1" kern="0" baseline="-25000" dirty="0">
                  <a:solidFill>
                    <a:srgbClr val="C00000"/>
                  </a:solidFill>
                  <a:latin typeface="Times New Roman" panose="02020603050405020304" pitchFamily="18" charset="0"/>
                  <a:ea typeface="Aptos" panose="020B0004020202020204" pitchFamily="34" charset="0"/>
                  <a:cs typeface="Times New Roman" panose="02020603050405020304" pitchFamily="18" charset="0"/>
                </a:rPr>
                <a:t>4</a:t>
              </a:r>
              <a:r>
                <a:rPr lang="en-US" sz="2000" b="1" dirty="0">
                  <a:solidFill>
                    <a:srgbClr val="C00000"/>
                  </a:solidFill>
                  <a:latin typeface="Times New Roman" panose="02020603050405020304" pitchFamily="18" charset="0"/>
                  <a:cs typeface="Times New Roman" panose="02020603050405020304" pitchFamily="18" charset="0"/>
                </a:rPr>
                <a:t> </a:t>
              </a:r>
              <a:endParaRPr lang="en-US" sz="2000" b="1" dirty="0">
                <a:solidFill>
                  <a:srgbClr val="C00000"/>
                </a:solidFill>
              </a:endParaRPr>
            </a:p>
          </p:txBody>
        </p:sp>
      </p:grpSp>
      <p:sp>
        <p:nvSpPr>
          <p:cNvPr id="17" name="TextBox 16">
            <a:extLst>
              <a:ext uri="{FF2B5EF4-FFF2-40B4-BE49-F238E27FC236}">
                <a16:creationId xmlns:a16="http://schemas.microsoft.com/office/drawing/2014/main" id="{5FB25926-88C9-60CB-1C38-F4890E096EE0}"/>
              </a:ext>
            </a:extLst>
          </p:cNvPr>
          <p:cNvSpPr txBox="1"/>
          <p:nvPr/>
        </p:nvSpPr>
        <p:spPr>
          <a:xfrm>
            <a:off x="310544" y="7633050"/>
            <a:ext cx="10675463" cy="863250"/>
          </a:xfrm>
          <a:prstGeom prst="rect">
            <a:avLst/>
          </a:prstGeom>
          <a:noFill/>
        </p:spPr>
        <p:txBody>
          <a:bodyPr wrap="square">
            <a:spAutoFit/>
          </a:bodyPr>
          <a:lstStyle/>
          <a:p>
            <a:pPr marL="0" marR="0" algn="just" rtl="0">
              <a:lnSpc>
                <a:spcPct val="107000"/>
              </a:lnSpc>
              <a:spcBef>
                <a:spcPts val="0"/>
              </a:spcBef>
              <a:spcAft>
                <a:spcPts val="800"/>
              </a:spcAft>
            </a:pPr>
            <a:r>
              <a:rPr lang="en-US" sz="2400" b="1" dirty="0">
                <a:effectLst/>
                <a:latin typeface="Times New Roman" panose="02020603050405020304" pitchFamily="18" charset="0"/>
                <a:ea typeface="Calibri" panose="020F0502020204030204" pitchFamily="34" charset="0"/>
                <a:cs typeface="Arial" panose="020B0604020202020204" pitchFamily="34" charset="0"/>
              </a:rPr>
              <a:t>Figure 7.  </a:t>
            </a:r>
            <a:r>
              <a:rPr lang="en-US" sz="24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PDP plots for </a:t>
            </a:r>
            <a:r>
              <a:rPr lang="en-US" sz="2400" dirty="0">
                <a:solidFill>
                  <a:srgbClr val="000000"/>
                </a:solidFill>
                <a:latin typeface="Times New Roman" panose="02020603050405020304" pitchFamily="18" charset="0"/>
                <a:ea typeface="Calibri" panose="020F0502020204030204" pitchFamily="34" charset="0"/>
                <a:cs typeface="Arial" panose="020B0604020202020204" pitchFamily="34" charset="0"/>
              </a:rPr>
              <a:t>mild </a:t>
            </a:r>
            <a:r>
              <a:rPr lang="en-US" sz="24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steel  corrosion in 0.5 M H</a:t>
            </a:r>
            <a:r>
              <a:rPr lang="en-US" sz="2400" baseline="-250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a:t>
            </a:r>
            <a:r>
              <a:rPr lang="en-US" sz="24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SO</a:t>
            </a:r>
            <a:r>
              <a:rPr lang="en-US" sz="2400" baseline="-250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4</a:t>
            </a:r>
            <a:r>
              <a:rPr lang="en-US" sz="24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and 1 M HCl without and with different concentrations of </a:t>
            </a:r>
            <a:r>
              <a:rPr lang="en-US" sz="2400" dirty="0">
                <a:solidFill>
                  <a:srgbClr val="000000"/>
                </a:solidFill>
                <a:latin typeface="Times New Roman" panose="02020603050405020304" pitchFamily="18" charset="0"/>
                <a:ea typeface="Calibri" panose="020F0502020204030204" pitchFamily="34" charset="0"/>
                <a:cs typeface="Arial" panose="020B0604020202020204" pitchFamily="34" charset="0"/>
              </a:rPr>
              <a:t>WFE</a:t>
            </a:r>
            <a:r>
              <a:rPr lang="en-US" sz="24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30</a:t>
            </a:r>
            <a:r>
              <a:rPr lang="en-US" sz="2400" baseline="300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º</a:t>
            </a:r>
            <a:r>
              <a:rPr lang="en-US" sz="24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C.</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1E536583-FD29-7159-D9CA-BCCCD2C462B7}"/>
              </a:ext>
            </a:extLst>
          </p:cNvPr>
          <p:cNvSpPr/>
          <p:nvPr/>
        </p:nvSpPr>
        <p:spPr>
          <a:xfrm>
            <a:off x="4724400" y="190500"/>
            <a:ext cx="9568004" cy="1384995"/>
          </a:xfrm>
          <a:prstGeom prst="rect">
            <a:avLst/>
          </a:prstGeom>
          <a:noFill/>
        </p:spPr>
        <p:txBody>
          <a:bodyPr wrap="none" lIns="137160" tIns="68580" rIns="137160" bIns="68580">
            <a:spAutoFit/>
          </a:bodyPr>
          <a:lstStyle/>
          <a:p>
            <a:pPr algn="ctr"/>
            <a:r>
              <a:rPr lang="en-US" sz="81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reflection blurRad="6350" stA="55000" endA="300" endPos="45500" dir="5400000" sy="-100000" algn="bl" rotWithShape="0"/>
                </a:effectLst>
                <a:latin typeface="Times New Roman" panose="02020603050405020304" pitchFamily="18" charset="0"/>
                <a:cs typeface="Times New Roman" panose="02020603050405020304" pitchFamily="18" charset="0"/>
              </a:rPr>
              <a:t>Results &amp; Discussion</a:t>
            </a:r>
          </a:p>
        </p:txBody>
      </p:sp>
      <p:grpSp>
        <p:nvGrpSpPr>
          <p:cNvPr id="5" name="Group 4">
            <a:extLst>
              <a:ext uri="{FF2B5EF4-FFF2-40B4-BE49-F238E27FC236}">
                <a16:creationId xmlns:a16="http://schemas.microsoft.com/office/drawing/2014/main" id="{FB46E8A2-1A70-D819-C17C-EFCA37744807}"/>
              </a:ext>
            </a:extLst>
          </p:cNvPr>
          <p:cNvGrpSpPr/>
          <p:nvPr/>
        </p:nvGrpSpPr>
        <p:grpSpPr>
          <a:xfrm>
            <a:off x="11105132" y="5372101"/>
            <a:ext cx="6994389" cy="4403380"/>
            <a:chOff x="11105132" y="5372101"/>
            <a:chExt cx="6994389" cy="4403380"/>
          </a:xfrm>
        </p:grpSpPr>
        <p:sp>
          <p:nvSpPr>
            <p:cNvPr id="2" name="Rectangle 1">
              <a:extLst>
                <a:ext uri="{FF2B5EF4-FFF2-40B4-BE49-F238E27FC236}">
                  <a16:creationId xmlns:a16="http://schemas.microsoft.com/office/drawing/2014/main" id="{8B159B3B-7FDD-FEF4-C2C0-6DF43084848C}"/>
                </a:ext>
              </a:extLst>
            </p:cNvPr>
            <p:cNvSpPr/>
            <p:nvPr/>
          </p:nvSpPr>
          <p:spPr>
            <a:xfrm>
              <a:off x="11105132" y="5372101"/>
              <a:ext cx="6994389" cy="4403380"/>
            </a:xfrm>
            <a:prstGeom prst="rect">
              <a:avLst/>
            </a:prstGeom>
            <a:solidFill>
              <a:schemeClr val="accent6">
                <a:lumMod val="20000"/>
                <a:lumOff val="80000"/>
              </a:schemeClr>
            </a:solidFill>
            <a:ln w="38100">
              <a:solidFill>
                <a:srgbClr val="70AF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p>
          </p:txBody>
        </p:sp>
        <p:pic>
          <p:nvPicPr>
            <p:cNvPr id="4" name="Picture 3">
              <a:extLst>
                <a:ext uri="{FF2B5EF4-FFF2-40B4-BE49-F238E27FC236}">
                  <a16:creationId xmlns:a16="http://schemas.microsoft.com/office/drawing/2014/main" id="{6236D325-C5DE-6BD1-6EEE-AF6A25081B22}"/>
                </a:ext>
              </a:extLst>
            </p:cNvPr>
            <p:cNvPicPr>
              <a:picLocks noChangeAspect="1"/>
            </p:cNvPicPr>
            <p:nvPr/>
          </p:nvPicPr>
          <p:blipFill>
            <a:blip r:embed="rId4"/>
            <a:stretch>
              <a:fillRect/>
            </a:stretch>
          </p:blipFill>
          <p:spPr>
            <a:xfrm>
              <a:off x="11277600" y="5524500"/>
              <a:ext cx="6653191" cy="4118490"/>
            </a:xfrm>
            <a:prstGeom prst="rect">
              <a:avLst/>
            </a:prstGeom>
          </p:spPr>
        </p:pic>
      </p:grpSp>
      <p:sp>
        <p:nvSpPr>
          <p:cNvPr id="7" name="TextBox 6">
            <a:extLst>
              <a:ext uri="{FF2B5EF4-FFF2-40B4-BE49-F238E27FC236}">
                <a16:creationId xmlns:a16="http://schemas.microsoft.com/office/drawing/2014/main" id="{BBE7EA44-D3FE-32D4-A41C-0B7EA167C6BF}"/>
              </a:ext>
            </a:extLst>
          </p:cNvPr>
          <p:cNvSpPr txBox="1"/>
          <p:nvPr/>
        </p:nvSpPr>
        <p:spPr>
          <a:xfrm>
            <a:off x="11000014" y="4326405"/>
            <a:ext cx="7066850" cy="923330"/>
          </a:xfrm>
          <a:prstGeom prst="rect">
            <a:avLst/>
          </a:prstGeom>
          <a:noFill/>
        </p:spPr>
        <p:txBody>
          <a:bodyPr wrap="square">
            <a:spAutoFit/>
          </a:bodyPr>
          <a:lstStyle/>
          <a:p>
            <a:pPr marL="0" marR="0" algn="just" rtl="0">
              <a:spcBef>
                <a:spcPts val="0"/>
              </a:spcBef>
            </a:pPr>
            <a:r>
              <a:rPr lang="en-US" sz="1800" b="1" dirty="0">
                <a:effectLst/>
                <a:latin typeface="Times New Roman" panose="02020603050405020304" pitchFamily="18" charset="0"/>
                <a:ea typeface="Calibri" panose="020F0502020204030204" pitchFamily="34" charset="0"/>
                <a:cs typeface="Arial" panose="020B0604020202020204" pitchFamily="34" charset="0"/>
              </a:rPr>
              <a:t>Table 4</a:t>
            </a:r>
            <a:r>
              <a:rPr lang="en-US" sz="1800" dirty="0">
                <a:effectLst/>
                <a:latin typeface="Times New Roman" panose="02020603050405020304" pitchFamily="18" charset="0"/>
                <a:ea typeface="Calibri" panose="020F0502020204030204" pitchFamily="34" charset="0"/>
                <a:cs typeface="Arial" panose="020B0604020202020204" pitchFamily="34" charset="0"/>
              </a:rPr>
              <a:t>. Electrochemical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potentiodynamic</a:t>
            </a:r>
            <a:r>
              <a:rPr lang="en-US" sz="1800" dirty="0">
                <a:effectLst/>
                <a:latin typeface="Times New Roman" panose="02020603050405020304" pitchFamily="18" charset="0"/>
                <a:ea typeface="Calibri" panose="020F0502020204030204" pitchFamily="34" charset="0"/>
                <a:cs typeface="Arial" panose="020B0604020202020204" pitchFamily="34" charset="0"/>
              </a:rPr>
              <a:t> parameters for mild steel corrosion in </a:t>
            </a: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0.5 M H</a:t>
            </a:r>
            <a:r>
              <a:rPr lang="en-US" sz="1800" baseline="-250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a:t>
            </a: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SO</a:t>
            </a:r>
            <a:r>
              <a:rPr lang="en-US" sz="1800" baseline="-250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4</a:t>
            </a: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and 1 M HCl </a:t>
            </a:r>
            <a:r>
              <a:rPr lang="en-US" sz="1800" dirty="0">
                <a:latin typeface="Times New Roman" panose="02020603050405020304" pitchFamily="18" charset="0"/>
                <a:cs typeface="Times New Roman" panose="02020603050405020304" pitchFamily="18" charset="0"/>
              </a:rPr>
              <a:t>acids </a:t>
            </a:r>
            <a:r>
              <a:rPr lang="en-US" sz="1800" dirty="0">
                <a:effectLst/>
                <a:latin typeface="Times New Roman" panose="02020603050405020304" pitchFamily="18" charset="0"/>
                <a:ea typeface="Calibri" panose="020F0502020204030204" pitchFamily="34" charset="0"/>
                <a:cs typeface="Arial" panose="020B0604020202020204" pitchFamily="34" charset="0"/>
              </a:rPr>
              <a:t>without and with different concentrations of WFE at 30</a:t>
            </a:r>
            <a:r>
              <a:rPr lang="en-US" sz="1800" baseline="30000" dirty="0">
                <a:effectLst/>
                <a:latin typeface="Times New Roman" panose="02020603050405020304" pitchFamily="18" charset="0"/>
                <a:ea typeface="Calibri" panose="020F0502020204030204" pitchFamily="34" charset="0"/>
                <a:cs typeface="Arial" panose="020B0604020202020204" pitchFamily="34" charset="0"/>
              </a:rPr>
              <a:t>o</a:t>
            </a:r>
            <a:r>
              <a:rPr lang="en-US" sz="1800" dirty="0">
                <a:effectLst/>
                <a:latin typeface="Times New Roman" panose="02020603050405020304" pitchFamily="18" charset="0"/>
                <a:ea typeface="Calibri" panose="020F0502020204030204" pitchFamily="34" charset="0"/>
                <a:cs typeface="Arial" panose="020B0604020202020204" pitchFamily="34" charset="0"/>
              </a:rPr>
              <a:t>C.</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1E25305-7E61-39D5-6FD6-116594ABDD55}"/>
              </a:ext>
            </a:extLst>
          </p:cNvPr>
          <p:cNvSpPr/>
          <p:nvPr/>
        </p:nvSpPr>
        <p:spPr>
          <a:xfrm>
            <a:off x="16840200" y="7573790"/>
            <a:ext cx="1090591" cy="312909"/>
          </a:xfrm>
          <a:prstGeom prst="rect">
            <a:avLst/>
          </a:prstGeom>
          <a:noFill/>
          <a:ln w="381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a:p>
        </p:txBody>
      </p:sp>
      <p:sp>
        <p:nvSpPr>
          <p:cNvPr id="13" name="Rectangle 12">
            <a:extLst>
              <a:ext uri="{FF2B5EF4-FFF2-40B4-BE49-F238E27FC236}">
                <a16:creationId xmlns:a16="http://schemas.microsoft.com/office/drawing/2014/main" id="{EE7F92C4-B27C-B4D5-FBE9-3EA867A4082F}"/>
              </a:ext>
            </a:extLst>
          </p:cNvPr>
          <p:cNvSpPr/>
          <p:nvPr/>
        </p:nvSpPr>
        <p:spPr>
          <a:xfrm>
            <a:off x="16840200" y="9319193"/>
            <a:ext cx="1090591" cy="312909"/>
          </a:xfrm>
          <a:prstGeom prst="rect">
            <a:avLst/>
          </a:prstGeom>
          <a:noFill/>
          <a:ln w="381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a:p>
        </p:txBody>
      </p:sp>
      <p:sp>
        <p:nvSpPr>
          <p:cNvPr id="16" name="Freeform 2">
            <a:extLst>
              <a:ext uri="{FF2B5EF4-FFF2-40B4-BE49-F238E27FC236}">
                <a16:creationId xmlns:a16="http://schemas.microsoft.com/office/drawing/2014/main" id="{D42A4089-F4EA-BE2E-C4A6-4E6CAF12EABB}"/>
              </a:ext>
            </a:extLst>
          </p:cNvPr>
          <p:cNvSpPr/>
          <p:nvPr/>
        </p:nvSpPr>
        <p:spPr>
          <a:xfrm>
            <a:off x="16329" y="7317661"/>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3">
            <a:extLst>
              <a:ext uri="{FF2B5EF4-FFF2-40B4-BE49-F238E27FC236}">
                <a16:creationId xmlns:a16="http://schemas.microsoft.com/office/drawing/2014/main" id="{936E798B-E013-EF0B-6193-DDF14CF35507}"/>
              </a:ext>
            </a:extLst>
          </p:cNvPr>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3" name="Group 22">
            <a:extLst>
              <a:ext uri="{FF2B5EF4-FFF2-40B4-BE49-F238E27FC236}">
                <a16:creationId xmlns:a16="http://schemas.microsoft.com/office/drawing/2014/main" id="{BE227068-5126-3BC8-87D9-ED7BC1B2387F}"/>
              </a:ext>
            </a:extLst>
          </p:cNvPr>
          <p:cNvGrpSpPr/>
          <p:nvPr/>
        </p:nvGrpSpPr>
        <p:grpSpPr>
          <a:xfrm>
            <a:off x="11776946" y="2400301"/>
            <a:ext cx="4868299" cy="1219200"/>
            <a:chOff x="11776946" y="2400301"/>
            <a:chExt cx="4868299" cy="1219200"/>
          </a:xfrm>
        </p:grpSpPr>
        <p:sp>
          <p:nvSpPr>
            <p:cNvPr id="20" name="Rectangle: Rounded Corners 19">
              <a:extLst>
                <a:ext uri="{FF2B5EF4-FFF2-40B4-BE49-F238E27FC236}">
                  <a16:creationId xmlns:a16="http://schemas.microsoft.com/office/drawing/2014/main" id="{3098CA8D-6FCF-C76C-EC2A-B15A5AF4643B}"/>
                </a:ext>
              </a:extLst>
            </p:cNvPr>
            <p:cNvSpPr/>
            <p:nvPr/>
          </p:nvSpPr>
          <p:spPr>
            <a:xfrm>
              <a:off x="11776946" y="2400301"/>
              <a:ext cx="4868299" cy="1219200"/>
            </a:xfrm>
            <a:prstGeom prst="roundRect">
              <a:avLst/>
            </a:prstGeom>
            <a:gradFill>
              <a:gsLst>
                <a:gs pos="77578">
                  <a:srgbClr val="70AF2E"/>
                </a:gs>
                <a:gs pos="0">
                  <a:srgbClr val="70AF2E"/>
                </a:gs>
                <a:gs pos="38500">
                  <a:srgbClr val="639A29"/>
                </a:gs>
                <a:gs pos="57480">
                  <a:srgbClr val="70AF2E"/>
                </a:gs>
                <a:gs pos="89075">
                  <a:srgbClr val="70AF2E"/>
                </a:gs>
                <a:gs pos="71250">
                  <a:srgbClr val="70AF2E"/>
                </a:gs>
                <a:gs pos="50000">
                  <a:srgbClr val="70AF2E"/>
                </a:gs>
                <a:gs pos="100000">
                  <a:srgbClr val="70AF2E"/>
                </a:gs>
              </a:gsLst>
            </a:gradFill>
            <a:ln>
              <a:solidFill>
                <a:schemeClr val="accent6">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700" dirty="0"/>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60FCD99-63DB-A57B-F941-903F6006F4BD}"/>
                    </a:ext>
                  </a:extLst>
                </p:cNvPr>
                <p:cNvSpPr txBox="1"/>
                <p:nvPr/>
              </p:nvSpPr>
              <p:spPr>
                <a:xfrm>
                  <a:off x="12049270" y="2639911"/>
                  <a:ext cx="4323650" cy="745460"/>
                </a:xfrm>
                <a:prstGeom prst="rect">
                  <a:avLst/>
                </a:prstGeom>
                <a:solidFill>
                  <a:schemeClr val="bg1"/>
                </a:solidFill>
              </p:spPr>
              <p:txBody>
                <a:bodyPr wrap="square">
                  <a:spAutoFit/>
                </a:bodyPr>
                <a:lstStyle/>
                <a:p>
                  <a14:m>
                    <m:oMath xmlns:m="http://schemas.openxmlformats.org/officeDocument/2006/math">
                      <m:r>
                        <a:rPr lang="en-US" sz="2400" i="1" smtClean="0">
                          <a:latin typeface="Cambria Math" panose="02040503050406030204" pitchFamily="18" charset="0"/>
                        </a:rPr>
                        <m:t>𝐼</m:t>
                      </m:r>
                      <m:sSub>
                        <m:sSubPr>
                          <m:ctrlPr>
                            <a:rPr lang="en-US" sz="2400" i="1">
                              <a:solidFill>
                                <a:srgbClr val="836967"/>
                              </a:solidFill>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𝑖</m:t>
                          </m:r>
                        </m:sub>
                      </m:sSub>
                      <m:r>
                        <a:rPr lang="en-US" sz="2400" i="0">
                          <a:latin typeface="Cambria Math" panose="02040503050406030204" pitchFamily="18" charset="0"/>
                        </a:rPr>
                        <m:t>%=</m:t>
                      </m:r>
                      <m:d>
                        <m:dPr>
                          <m:ctrlPr>
                            <a:rPr lang="en-US" sz="2400" i="1">
                              <a:latin typeface="Cambria Math" panose="02040503050406030204" pitchFamily="18" charset="0"/>
                            </a:rPr>
                          </m:ctrlPr>
                        </m:dPr>
                        <m:e>
                          <m:r>
                            <a:rPr lang="en-US" sz="2400" i="0">
                              <a:latin typeface="Cambria Math" panose="02040503050406030204" pitchFamily="18" charset="0"/>
                            </a:rPr>
                            <m:t>1−</m:t>
                          </m:r>
                          <m:f>
                            <m:fPr>
                              <m:ctrlPr>
                                <a:rPr lang="en-US" sz="2400" i="1">
                                  <a:solidFill>
                                    <a:srgbClr val="836967"/>
                                  </a:solidFill>
                                  <a:latin typeface="Cambria Math" panose="02040503050406030204" pitchFamily="18" charset="0"/>
                                </a:rPr>
                              </m:ctrlPr>
                            </m:fPr>
                            <m:num>
                              <m:sSub>
                                <m:sSubPr>
                                  <m:ctrlPr>
                                    <a:rPr lang="en-US" sz="2400" i="1">
                                      <a:solidFill>
                                        <a:srgbClr val="836967"/>
                                      </a:solidFill>
                                      <a:latin typeface="Cambria Math" panose="02040503050406030204" pitchFamily="18" charset="0"/>
                                    </a:rPr>
                                  </m:ctrlPr>
                                </m:sSubPr>
                                <m:e>
                                  <m:r>
                                    <a:rPr lang="en-US" sz="2400" i="1">
                                      <a:latin typeface="Cambria Math" panose="02040503050406030204" pitchFamily="18" charset="0"/>
                                    </a:rPr>
                                    <m:t>𝑖</m:t>
                                  </m:r>
                                </m:e>
                                <m:sub>
                                  <m:r>
                                    <a:rPr lang="en-US" sz="2400" i="1">
                                      <a:latin typeface="Cambria Math" panose="02040503050406030204" pitchFamily="18" charset="0"/>
                                    </a:rPr>
                                    <m:t>𝑐𝑜𝑟𝑟</m:t>
                                  </m:r>
                                </m:sub>
                              </m:sSub>
                            </m:num>
                            <m:den>
                              <m:sSubSup>
                                <m:sSubSupPr>
                                  <m:ctrlPr>
                                    <a:rPr lang="en-US" sz="2400" i="1">
                                      <a:solidFill>
                                        <a:srgbClr val="836967"/>
                                      </a:solidFill>
                                      <a:latin typeface="Cambria Math" panose="02040503050406030204" pitchFamily="18" charset="0"/>
                                    </a:rPr>
                                  </m:ctrlPr>
                                </m:sSubSupPr>
                                <m:e>
                                  <m:r>
                                    <a:rPr lang="en-US" sz="2400" i="1">
                                      <a:latin typeface="Cambria Math" panose="02040503050406030204" pitchFamily="18" charset="0"/>
                                    </a:rPr>
                                    <m:t>𝑖</m:t>
                                  </m:r>
                                </m:e>
                                <m:sub>
                                  <m:r>
                                    <a:rPr lang="en-US" sz="2400" i="1">
                                      <a:latin typeface="Cambria Math" panose="02040503050406030204" pitchFamily="18" charset="0"/>
                                    </a:rPr>
                                    <m:t>𝑐𝑜𝑟𝑟</m:t>
                                  </m:r>
                                </m:sub>
                                <m:sup>
                                  <m:r>
                                    <a:rPr lang="en-US" sz="2400" i="1">
                                      <a:latin typeface="Cambria Math" panose="02040503050406030204" pitchFamily="18" charset="0"/>
                                    </a:rPr>
                                    <m:t>𝑜</m:t>
                                  </m:r>
                                </m:sup>
                              </m:sSubSup>
                            </m:den>
                          </m:f>
                        </m:e>
                      </m:d>
                      <m:r>
                        <a:rPr lang="en-US" sz="2400" i="0">
                          <a:latin typeface="Cambria Math" panose="02040503050406030204" pitchFamily="18" charset="0"/>
                        </a:rPr>
                        <m:t>×100</m:t>
                      </m:r>
                    </m:oMath>
                  </a14:m>
                  <a:r>
                    <a:rPr lang="en-US" sz="2400" dirty="0"/>
                    <a:t>      </a:t>
                  </a:r>
                  <a:r>
                    <a:rPr lang="en-US" sz="2400" b="1" dirty="0">
                      <a:latin typeface="Times New Roman" panose="02020603050405020304" pitchFamily="18" charset="0"/>
                      <a:cs typeface="Times New Roman" panose="02020603050405020304" pitchFamily="18" charset="0"/>
                    </a:rPr>
                    <a:t>(4)</a:t>
                  </a:r>
                </a:p>
              </p:txBody>
            </p:sp>
          </mc:Choice>
          <mc:Fallback xmlns="">
            <p:sp>
              <p:nvSpPr>
                <p:cNvPr id="22" name="TextBox 21">
                  <a:extLst>
                    <a:ext uri="{FF2B5EF4-FFF2-40B4-BE49-F238E27FC236}">
                      <a16:creationId xmlns:a16="http://schemas.microsoft.com/office/drawing/2014/main" id="{C60FCD99-63DB-A57B-F941-903F6006F4BD}"/>
                    </a:ext>
                  </a:extLst>
                </p:cNvPr>
                <p:cNvSpPr txBox="1">
                  <a:spLocks noRot="1" noChangeAspect="1" noMove="1" noResize="1" noEditPoints="1" noAdjustHandles="1" noChangeArrowheads="1" noChangeShapeType="1" noTextEdit="1"/>
                </p:cNvSpPr>
                <p:nvPr/>
              </p:nvSpPr>
              <p:spPr>
                <a:xfrm>
                  <a:off x="12049270" y="2639911"/>
                  <a:ext cx="4323650" cy="745460"/>
                </a:xfrm>
                <a:prstGeom prst="rect">
                  <a:avLst/>
                </a:prstGeom>
                <a:blipFill>
                  <a:blip r:embed="rId9"/>
                  <a:stretch>
                    <a:fillRect/>
                  </a:stretch>
                </a:blipFill>
              </p:spPr>
              <p:txBody>
                <a:bodyPr/>
                <a:lstStyle/>
                <a:p>
                  <a:r>
                    <a:rPr lang="en-US">
                      <a:noFill/>
                    </a:rPr>
                    <a:t> </a:t>
                  </a:r>
                </a:p>
              </p:txBody>
            </p:sp>
          </mc:Fallback>
        </mc:AlternateContent>
      </p:grpSp>
      <p:cxnSp>
        <p:nvCxnSpPr>
          <p:cNvPr id="25" name="Straight Arrow Connector 24">
            <a:extLst>
              <a:ext uri="{FF2B5EF4-FFF2-40B4-BE49-F238E27FC236}">
                <a16:creationId xmlns:a16="http://schemas.microsoft.com/office/drawing/2014/main" id="{8FE7FC7C-A756-C1FF-DB5E-E278D8632A07}"/>
              </a:ext>
            </a:extLst>
          </p:cNvPr>
          <p:cNvCxnSpPr/>
          <p:nvPr/>
        </p:nvCxnSpPr>
        <p:spPr>
          <a:xfrm flipH="1">
            <a:off x="8229600" y="6117771"/>
            <a:ext cx="2253549" cy="0"/>
          </a:xfrm>
          <a:prstGeom prst="straightConnector1">
            <a:avLst/>
          </a:prstGeom>
          <a:ln w="63500">
            <a:solidFill>
              <a:srgbClr val="FF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5CFF9D0-859A-96D8-F8FF-320603801DC0}"/>
              </a:ext>
            </a:extLst>
          </p:cNvPr>
          <p:cNvCxnSpPr/>
          <p:nvPr/>
        </p:nvCxnSpPr>
        <p:spPr>
          <a:xfrm flipH="1">
            <a:off x="2753127" y="6117771"/>
            <a:ext cx="2253549" cy="0"/>
          </a:xfrm>
          <a:prstGeom prst="straightConnector1">
            <a:avLst/>
          </a:prstGeom>
          <a:ln w="63500">
            <a:solidFill>
              <a:srgbClr val="FF0000"/>
            </a:solidFill>
            <a:prstDash val="lg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359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strips(downLeft)">
                                      <p:cBhvr>
                                        <p:cTn id="7" dur="500"/>
                                        <p:tgtEl>
                                          <p:spTgt spid="25"/>
                                        </p:tgtEl>
                                      </p:cBhvr>
                                    </p:animEffect>
                                  </p:childTnLst>
                                </p:cTn>
                              </p:par>
                              <p:par>
                                <p:cTn id="8" presetID="18" presetClass="entr" presetSubtype="12"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strips(downLeft)">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98BDD44-C1F6-4CF7-19FB-57319ED93364}"/>
              </a:ext>
            </a:extLst>
          </p:cNvPr>
          <p:cNvSpPr/>
          <p:nvPr/>
        </p:nvSpPr>
        <p:spPr>
          <a:xfrm>
            <a:off x="16329" y="7317661"/>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42BF93C4-8BA8-FFFE-5BD7-744C4A10589F}"/>
              </a:ext>
            </a:extLst>
          </p:cNvPr>
          <p:cNvSpPr txBox="1"/>
          <p:nvPr/>
        </p:nvSpPr>
        <p:spPr>
          <a:xfrm>
            <a:off x="591669" y="1941766"/>
            <a:ext cx="9144000" cy="646331"/>
          </a:xfrm>
          <a:prstGeom prst="rect">
            <a:avLst/>
          </a:prstGeom>
          <a:noFill/>
        </p:spPr>
        <p:txBody>
          <a:bodyPr wrap="square">
            <a:spAutoFit/>
          </a:bodyPr>
          <a:lstStyle/>
          <a:p>
            <a:pPr marL="428625" indent="-428625">
              <a:buFont typeface="Wingdings" panose="05000000000000000000" pitchFamily="2" charset="2"/>
              <a:buChar char="q"/>
            </a:pPr>
            <a:r>
              <a:rPr lang="en-US" sz="3600" b="1" kern="0" dirty="0">
                <a:solidFill>
                  <a:srgbClr val="00B050"/>
                </a:solidFill>
                <a:effectLst>
                  <a:outerShdw blurRad="38100" dist="38100" dir="2700000" algn="tl">
                    <a:srgbClr val="000000">
                      <a:alpha val="43137"/>
                    </a:srgbClr>
                  </a:outerShdw>
                </a:effectLst>
                <a:latin typeface="Times New Roman" panose="02020603050405020304" pitchFamily="18" charset="0"/>
                <a:ea typeface="Aptos" panose="020B0004020202020204" pitchFamily="34" charset="0"/>
              </a:rPr>
              <a:t> Adsorption Isotherms</a:t>
            </a:r>
            <a:endParaRPr lang="en-US" sz="3600" dirty="0">
              <a:solidFill>
                <a:srgbClr val="00B050"/>
              </a:solidFill>
              <a:effectLst>
                <a:outerShdw blurRad="38100" dist="38100" dir="2700000" algn="tl">
                  <a:srgbClr val="000000">
                    <a:alpha val="43137"/>
                  </a:srgbClr>
                </a:outerShdw>
              </a:effectLst>
            </a:endParaRPr>
          </a:p>
        </p:txBody>
      </p:sp>
      <p:sp>
        <p:nvSpPr>
          <p:cNvPr id="4" name="Rectangle 3">
            <a:extLst>
              <a:ext uri="{FF2B5EF4-FFF2-40B4-BE49-F238E27FC236}">
                <a16:creationId xmlns:a16="http://schemas.microsoft.com/office/drawing/2014/main" id="{19C16832-9C81-879B-ADD8-FA892D2817C5}"/>
              </a:ext>
            </a:extLst>
          </p:cNvPr>
          <p:cNvSpPr/>
          <p:nvPr/>
        </p:nvSpPr>
        <p:spPr>
          <a:xfrm>
            <a:off x="4951669" y="59178"/>
            <a:ext cx="9568004" cy="1384995"/>
          </a:xfrm>
          <a:prstGeom prst="rect">
            <a:avLst/>
          </a:prstGeom>
          <a:noFill/>
        </p:spPr>
        <p:txBody>
          <a:bodyPr wrap="none" lIns="137160" tIns="68580" rIns="137160" bIns="68580">
            <a:spAutoFit/>
          </a:bodyPr>
          <a:lstStyle/>
          <a:p>
            <a:pPr algn="ctr"/>
            <a:r>
              <a:rPr lang="en-US" sz="81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reflection blurRad="6350" stA="55000" endA="300" endPos="45500" dir="5400000" sy="-100000" algn="bl" rotWithShape="0"/>
                </a:effectLst>
                <a:latin typeface="Times New Roman" panose="02020603050405020304" pitchFamily="18" charset="0"/>
                <a:cs typeface="Times New Roman" panose="02020603050405020304" pitchFamily="18" charset="0"/>
              </a:rPr>
              <a:t>Results &amp; Discussion</a:t>
            </a:r>
          </a:p>
        </p:txBody>
      </p:sp>
      <p:pic>
        <p:nvPicPr>
          <p:cNvPr id="5" name="Picture 4">
            <a:extLst>
              <a:ext uri="{FF2B5EF4-FFF2-40B4-BE49-F238E27FC236}">
                <a16:creationId xmlns:a16="http://schemas.microsoft.com/office/drawing/2014/main" id="{C9512D61-F9CC-B635-3B84-040F01501D2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7213" y="2634263"/>
            <a:ext cx="7447598" cy="5895975"/>
          </a:xfrm>
          <a:prstGeom prst="rect">
            <a:avLst/>
          </a:prstGeom>
          <a:noFill/>
          <a:ln>
            <a:noFill/>
          </a:ln>
        </p:spPr>
      </p:pic>
      <p:sp>
        <p:nvSpPr>
          <p:cNvPr id="7" name="TextBox 6">
            <a:extLst>
              <a:ext uri="{FF2B5EF4-FFF2-40B4-BE49-F238E27FC236}">
                <a16:creationId xmlns:a16="http://schemas.microsoft.com/office/drawing/2014/main" id="{FE7644FE-E12F-096E-B1C8-D5F8A331560E}"/>
              </a:ext>
            </a:extLst>
          </p:cNvPr>
          <p:cNvSpPr txBox="1"/>
          <p:nvPr/>
        </p:nvSpPr>
        <p:spPr>
          <a:xfrm>
            <a:off x="0" y="8737986"/>
            <a:ext cx="9144000" cy="923330"/>
          </a:xfrm>
          <a:prstGeom prst="rect">
            <a:avLst/>
          </a:prstGeom>
          <a:noFill/>
        </p:spPr>
        <p:txBody>
          <a:bodyPr wrap="square">
            <a:spAutoFit/>
          </a:bodyPr>
          <a:lstStyle/>
          <a:p>
            <a:pPr marL="342900" algn="just"/>
            <a:r>
              <a:rPr lang="en-US" sz="2700" b="1" dirty="0">
                <a:latin typeface="Times New Roman" panose="02020603050405020304" pitchFamily="18" charset="0"/>
                <a:ea typeface="Aptos" panose="020B0004020202020204" pitchFamily="34" charset="0"/>
                <a:cs typeface="Arial" panose="020B0604020202020204" pitchFamily="34" charset="0"/>
              </a:rPr>
              <a:t>Figure 8. </a:t>
            </a:r>
            <a:r>
              <a:rPr lang="en-US" sz="2700" dirty="0">
                <a:latin typeface="Times New Roman" panose="02020603050405020304" pitchFamily="18" charset="0"/>
                <a:ea typeface="Aptos" panose="020B0004020202020204" pitchFamily="34" charset="0"/>
                <a:cs typeface="Arial" panose="020B0604020202020204" pitchFamily="34" charset="0"/>
              </a:rPr>
              <a:t>Langmuir adsorption isotherm for WFE inhibitor on mild steel in 1 M HCl and 0.5  M H</a:t>
            </a:r>
            <a:r>
              <a:rPr lang="en-US" sz="2700" baseline="-25000" dirty="0">
                <a:latin typeface="Times New Roman" panose="02020603050405020304" pitchFamily="18" charset="0"/>
                <a:ea typeface="Aptos" panose="020B0004020202020204" pitchFamily="34" charset="0"/>
                <a:cs typeface="Arial" panose="020B0604020202020204" pitchFamily="34" charset="0"/>
              </a:rPr>
              <a:t>2</a:t>
            </a:r>
            <a:r>
              <a:rPr lang="en-US" sz="2700" dirty="0">
                <a:latin typeface="Times New Roman" panose="02020603050405020304" pitchFamily="18" charset="0"/>
                <a:ea typeface="Aptos" panose="020B0004020202020204" pitchFamily="34" charset="0"/>
                <a:cs typeface="Arial" panose="020B0604020202020204" pitchFamily="34" charset="0"/>
              </a:rPr>
              <a:t>SO</a:t>
            </a:r>
            <a:r>
              <a:rPr lang="en-US" sz="2700" baseline="-25000" dirty="0">
                <a:latin typeface="Times New Roman" panose="02020603050405020304" pitchFamily="18" charset="0"/>
                <a:ea typeface="Aptos" panose="020B0004020202020204" pitchFamily="34" charset="0"/>
                <a:cs typeface="Arial" panose="020B0604020202020204" pitchFamily="34" charset="0"/>
              </a:rPr>
              <a:t>4</a:t>
            </a:r>
            <a:r>
              <a:rPr lang="en-US" sz="2700" dirty="0">
                <a:latin typeface="Times New Roman" panose="02020603050405020304" pitchFamily="18" charset="0"/>
                <a:ea typeface="Aptos" panose="020B0004020202020204" pitchFamily="34" charset="0"/>
                <a:cs typeface="Arial" panose="020B0604020202020204" pitchFamily="34" charset="0"/>
              </a:rPr>
              <a:t>.</a:t>
            </a:r>
            <a:endParaRPr lang="en-US" sz="2700" dirty="0">
              <a:latin typeface="Aptos" panose="020B0004020202020204" pitchFamily="34" charset="0"/>
              <a:ea typeface="Aptos" panose="020B00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A2390CE1-3973-B5C5-8140-EB0C5051A8B8}"/>
              </a:ext>
            </a:extLst>
          </p:cNvPr>
          <p:cNvGrpSpPr/>
          <p:nvPr/>
        </p:nvGrpSpPr>
        <p:grpSpPr>
          <a:xfrm>
            <a:off x="8096472" y="6262742"/>
            <a:ext cx="9144000" cy="2267496"/>
            <a:chOff x="5397648" y="4175161"/>
            <a:chExt cx="6096000" cy="1511664"/>
          </a:xfrm>
        </p:grpSpPr>
        <p:sp>
          <p:nvSpPr>
            <p:cNvPr id="10" name="Rectangle 9">
              <a:extLst>
                <a:ext uri="{FF2B5EF4-FFF2-40B4-BE49-F238E27FC236}">
                  <a16:creationId xmlns:a16="http://schemas.microsoft.com/office/drawing/2014/main" id="{F9DB6BB1-DBF4-9361-F981-1826858837B1}"/>
                </a:ext>
              </a:extLst>
            </p:cNvPr>
            <p:cNvSpPr/>
            <p:nvPr/>
          </p:nvSpPr>
          <p:spPr>
            <a:xfrm>
              <a:off x="5397648" y="4175161"/>
              <a:ext cx="6096000" cy="1511664"/>
            </a:xfrm>
            <a:prstGeom prst="rect">
              <a:avLst/>
            </a:prstGeom>
            <a:solidFill>
              <a:schemeClr val="accent6">
                <a:lumMod val="20000"/>
                <a:lumOff val="80000"/>
              </a:schemeClr>
            </a:solidFill>
            <a:ln w="38100">
              <a:solidFill>
                <a:srgbClr val="70AF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9" name="Picture 8">
              <a:extLst>
                <a:ext uri="{FF2B5EF4-FFF2-40B4-BE49-F238E27FC236}">
                  <a16:creationId xmlns:a16="http://schemas.microsoft.com/office/drawing/2014/main" id="{29502D22-DC61-A446-F564-DF6598D16BE1}"/>
                </a:ext>
              </a:extLst>
            </p:cNvPr>
            <p:cNvPicPr>
              <a:picLocks noChangeAspect="1"/>
            </p:cNvPicPr>
            <p:nvPr/>
          </p:nvPicPr>
          <p:blipFill>
            <a:blip r:embed="rId5"/>
            <a:stretch>
              <a:fillRect/>
            </a:stretch>
          </p:blipFill>
          <p:spPr>
            <a:xfrm>
              <a:off x="5536209" y="4280347"/>
              <a:ext cx="5818878" cy="1251608"/>
            </a:xfrm>
            <a:prstGeom prst="rect">
              <a:avLst/>
            </a:prstGeom>
          </p:spPr>
        </p:pic>
      </p:grpSp>
      <p:sp>
        <p:nvSpPr>
          <p:cNvPr id="13" name="TextBox 12">
            <a:extLst>
              <a:ext uri="{FF2B5EF4-FFF2-40B4-BE49-F238E27FC236}">
                <a16:creationId xmlns:a16="http://schemas.microsoft.com/office/drawing/2014/main" id="{9386A7F0-91D9-0085-AA19-C33D626D659F}"/>
              </a:ext>
            </a:extLst>
          </p:cNvPr>
          <p:cNvSpPr txBox="1"/>
          <p:nvPr/>
        </p:nvSpPr>
        <p:spPr>
          <a:xfrm>
            <a:off x="7689644" y="5177831"/>
            <a:ext cx="10368720" cy="830997"/>
          </a:xfrm>
          <a:prstGeom prst="rect">
            <a:avLst/>
          </a:prstGeom>
          <a:noFill/>
        </p:spPr>
        <p:txBody>
          <a:bodyPr wrap="square">
            <a:spAutoFit/>
          </a:bodyPr>
          <a:lstStyle/>
          <a:p>
            <a:pPr marL="85725" indent="-85725"/>
            <a:r>
              <a:rPr lang="en-US" sz="2400" b="1" dirty="0">
                <a:solidFill>
                  <a:srgbClr val="000000"/>
                </a:solidFill>
                <a:latin typeface="Times New Roman" panose="02020603050405020304" pitchFamily="18" charset="0"/>
                <a:ea typeface="Aptos" panose="020B0004020202020204" pitchFamily="34" charset="0"/>
              </a:rPr>
              <a:t>Table 3.</a:t>
            </a:r>
            <a:r>
              <a:rPr lang="en-US" sz="2400" dirty="0">
                <a:solidFill>
                  <a:srgbClr val="000000"/>
                </a:solidFill>
                <a:latin typeface="Times New Roman" panose="02020603050405020304" pitchFamily="18" charset="0"/>
                <a:ea typeface="Aptos" panose="020B0004020202020204" pitchFamily="34" charset="0"/>
              </a:rPr>
              <a:t> Adsorption parameters from Langmuir isotherm for mild steel in 1 M HCl and 0.5 M H</a:t>
            </a:r>
            <a:r>
              <a:rPr lang="en-US" sz="2400" baseline="-25000" dirty="0">
                <a:solidFill>
                  <a:srgbClr val="000000"/>
                </a:solidFill>
                <a:latin typeface="Times New Roman" panose="02020603050405020304" pitchFamily="18" charset="0"/>
                <a:ea typeface="Aptos" panose="020B0004020202020204" pitchFamily="34" charset="0"/>
              </a:rPr>
              <a:t>2</a:t>
            </a:r>
            <a:r>
              <a:rPr lang="en-US" sz="2400" dirty="0">
                <a:solidFill>
                  <a:srgbClr val="000000"/>
                </a:solidFill>
                <a:latin typeface="Times New Roman" panose="02020603050405020304" pitchFamily="18" charset="0"/>
                <a:ea typeface="Aptos" panose="020B0004020202020204" pitchFamily="34" charset="0"/>
              </a:rPr>
              <a:t>SO</a:t>
            </a:r>
            <a:r>
              <a:rPr lang="en-US" sz="2400" baseline="-25000" dirty="0">
                <a:solidFill>
                  <a:srgbClr val="000000"/>
                </a:solidFill>
                <a:latin typeface="Times New Roman" panose="02020603050405020304" pitchFamily="18" charset="0"/>
                <a:ea typeface="Aptos" panose="020B0004020202020204" pitchFamily="34" charset="0"/>
              </a:rPr>
              <a:t>4</a:t>
            </a:r>
            <a:r>
              <a:rPr lang="en-US" sz="2400" dirty="0">
                <a:solidFill>
                  <a:srgbClr val="000000"/>
                </a:solidFill>
                <a:latin typeface="Times New Roman" panose="02020603050405020304" pitchFamily="18" charset="0"/>
                <a:ea typeface="Aptos" panose="020B0004020202020204" pitchFamily="34" charset="0"/>
              </a:rPr>
              <a:t> with different concentration of  WFE at 30 ᵒC.</a:t>
            </a:r>
            <a:endParaRPr lang="en-US" sz="2400" b="1" dirty="0">
              <a:solidFill>
                <a:srgbClr val="000000"/>
              </a:solidFill>
              <a:latin typeface="Times New Roman" panose="02020603050405020304" pitchFamily="18" charset="0"/>
              <a:ea typeface="Aptos" panose="020B0004020202020204" pitchFamily="34" charset="0"/>
            </a:endParaRPr>
          </a:p>
        </p:txBody>
      </p:sp>
      <p:sp>
        <p:nvSpPr>
          <p:cNvPr id="6" name="Freeform 3">
            <a:extLst>
              <a:ext uri="{FF2B5EF4-FFF2-40B4-BE49-F238E27FC236}">
                <a16:creationId xmlns:a16="http://schemas.microsoft.com/office/drawing/2014/main" id="{D5213E38-AB83-26A8-12E5-1CE08DAD9A4C}"/>
              </a:ext>
            </a:extLst>
          </p:cNvPr>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4" name="Group 13">
            <a:extLst>
              <a:ext uri="{FF2B5EF4-FFF2-40B4-BE49-F238E27FC236}">
                <a16:creationId xmlns:a16="http://schemas.microsoft.com/office/drawing/2014/main" id="{2D51246A-E6B8-613A-C4FC-7E34B24EC318}"/>
              </a:ext>
            </a:extLst>
          </p:cNvPr>
          <p:cNvGrpSpPr/>
          <p:nvPr/>
        </p:nvGrpSpPr>
        <p:grpSpPr>
          <a:xfrm>
            <a:off x="10583361" y="1989067"/>
            <a:ext cx="6087506" cy="1056084"/>
            <a:chOff x="10583361" y="1989067"/>
            <a:chExt cx="6087506" cy="1056084"/>
          </a:xfrm>
        </p:grpSpPr>
        <p:sp>
          <p:nvSpPr>
            <p:cNvPr id="20" name="Rectangle: Rounded Corners 19">
              <a:extLst>
                <a:ext uri="{FF2B5EF4-FFF2-40B4-BE49-F238E27FC236}">
                  <a16:creationId xmlns:a16="http://schemas.microsoft.com/office/drawing/2014/main" id="{AE73208A-EDF5-673D-48D1-B19B84477BE9}"/>
                </a:ext>
              </a:extLst>
            </p:cNvPr>
            <p:cNvSpPr/>
            <p:nvPr/>
          </p:nvSpPr>
          <p:spPr>
            <a:xfrm>
              <a:off x="10583361" y="1989067"/>
              <a:ext cx="6087506" cy="1056084"/>
            </a:xfrm>
            <a:prstGeom prst="roundRect">
              <a:avLst/>
            </a:prstGeom>
            <a:solidFill>
              <a:srgbClr val="639A29">
                <a:alpha val="27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793A999-7A68-5C6C-9166-B3DC4DE455C5}"/>
                    </a:ext>
                  </a:extLst>
                </p:cNvPr>
                <p:cNvSpPr txBox="1"/>
                <p:nvPr/>
              </p:nvSpPr>
              <p:spPr>
                <a:xfrm>
                  <a:off x="10868393" y="2136342"/>
                  <a:ext cx="5590807" cy="757515"/>
                </a:xfrm>
                <a:prstGeom prst="rect">
                  <a:avLst/>
                </a:prstGeom>
                <a:solidFill>
                  <a:schemeClr val="bg1"/>
                </a:solidFill>
              </p:spPr>
              <p:txBody>
                <a:bodyPr wrap="square">
                  <a:spAutoFit/>
                </a:bodyPr>
                <a:lstStyle/>
                <a:p>
                  <a14:m>
                    <m:oMath xmlns:m="http://schemas.openxmlformats.org/officeDocument/2006/math">
                      <m:sSub>
                        <m:sSubPr>
                          <m:ctrlPr>
                            <a:rPr lang="en-US" sz="2800" i="1" smtClean="0">
                              <a:effectLst/>
                              <a:latin typeface="Cambria Math" panose="02040503050406030204" pitchFamily="18" charset="0"/>
                            </a:rPr>
                          </m:ctrlPr>
                        </m:sSubPr>
                        <m:e>
                          <m:r>
                            <a:rPr lang="en-US" sz="2800" i="1" kern="0">
                              <a:effectLst/>
                              <a:latin typeface="Cambria Math" panose="02040503050406030204" pitchFamily="18" charset="0"/>
                              <a:ea typeface="Aptos" panose="020B0004020202020204" pitchFamily="34" charset="0"/>
                              <a:cs typeface="Arial" panose="020B0604020202020204" pitchFamily="34" charset="0"/>
                            </a:rPr>
                            <m:t>𝐶</m:t>
                          </m:r>
                        </m:e>
                        <m:sub>
                          <m:r>
                            <a:rPr lang="en-US" sz="2800" i="1" kern="0">
                              <a:effectLst/>
                              <a:latin typeface="Cambria Math" panose="02040503050406030204" pitchFamily="18" charset="0"/>
                              <a:ea typeface="Aptos" panose="020B0004020202020204" pitchFamily="34" charset="0"/>
                              <a:cs typeface="Arial" panose="020B0604020202020204" pitchFamily="34" charset="0"/>
                            </a:rPr>
                            <m:t>𝑊𝐹𝐸</m:t>
                          </m:r>
                        </m:sub>
                      </m:sSub>
                      <m:r>
                        <a:rPr lang="en-US" sz="2800" i="1" kern="0">
                          <a:effectLst/>
                          <a:latin typeface="Cambria Math" panose="02040503050406030204" pitchFamily="18" charset="0"/>
                          <a:ea typeface="Aptos" panose="020B0004020202020204" pitchFamily="34" charset="0"/>
                          <a:cs typeface="Arial" panose="020B0604020202020204" pitchFamily="34" charset="0"/>
                        </a:rPr>
                        <m:t> </m:t>
                      </m:r>
                      <m:sSup>
                        <m:sSupPr>
                          <m:ctrlPr>
                            <a:rPr lang="en-US" sz="2800" i="1">
                              <a:effectLst/>
                              <a:latin typeface="Cambria Math" panose="02040503050406030204" pitchFamily="18" charset="0"/>
                            </a:rPr>
                          </m:ctrlPr>
                        </m:sSupPr>
                        <m:e>
                          <m:r>
                            <a:rPr lang="en-US" sz="2800" i="1" kern="0">
                              <a:effectLst/>
                              <a:latin typeface="Cambria Math" panose="02040503050406030204" pitchFamily="18" charset="0"/>
                              <a:ea typeface="Aptos" panose="020B0004020202020204" pitchFamily="34" charset="0"/>
                              <a:cs typeface="Arial" panose="020B0604020202020204" pitchFamily="34" charset="0"/>
                            </a:rPr>
                            <m:t>𝜃</m:t>
                          </m:r>
                        </m:e>
                        <m:sup>
                          <m:r>
                            <a:rPr lang="en-US" sz="2800" i="1" kern="0">
                              <a:effectLst/>
                              <a:latin typeface="Cambria Math" panose="02040503050406030204" pitchFamily="18" charset="0"/>
                              <a:ea typeface="Aptos" panose="020B0004020202020204" pitchFamily="34" charset="0"/>
                              <a:cs typeface="Arial" panose="020B0604020202020204" pitchFamily="34" charset="0"/>
                            </a:rPr>
                            <m:t>−</m:t>
                          </m:r>
                          <m:r>
                            <a:rPr lang="en-US" sz="2800" i="1" kern="0">
                              <a:effectLst/>
                              <a:latin typeface="Cambria Math" panose="02040503050406030204" pitchFamily="18" charset="0"/>
                              <a:ea typeface="Aptos" panose="020B0004020202020204" pitchFamily="34" charset="0"/>
                              <a:cs typeface="Arial" panose="020B0604020202020204" pitchFamily="34" charset="0"/>
                            </a:rPr>
                            <m:t>1</m:t>
                          </m:r>
                        </m:sup>
                      </m:sSup>
                      <m:r>
                        <a:rPr lang="en-US" sz="2800" i="1" kern="0">
                          <a:effectLst/>
                          <a:latin typeface="Cambria Math" panose="02040503050406030204" pitchFamily="18" charset="0"/>
                          <a:ea typeface="Aptos" panose="020B0004020202020204" pitchFamily="34" charset="0"/>
                          <a:cs typeface="Arial" panose="020B0604020202020204" pitchFamily="34" charset="0"/>
                        </a:rPr>
                        <m:t>=</m:t>
                      </m:r>
                      <m:f>
                        <m:fPr>
                          <m:ctrlPr>
                            <a:rPr lang="en-US" sz="2800" i="1">
                              <a:effectLst/>
                              <a:latin typeface="Cambria Math" panose="02040503050406030204" pitchFamily="18" charset="0"/>
                            </a:rPr>
                          </m:ctrlPr>
                        </m:fPr>
                        <m:num>
                          <m:r>
                            <a:rPr lang="en-US" sz="2800" i="1" kern="0">
                              <a:effectLst/>
                              <a:latin typeface="Cambria Math" panose="02040503050406030204" pitchFamily="18" charset="0"/>
                              <a:ea typeface="Aptos" panose="020B0004020202020204" pitchFamily="34" charset="0"/>
                              <a:cs typeface="Arial" panose="020B0604020202020204" pitchFamily="34" charset="0"/>
                            </a:rPr>
                            <m:t>1</m:t>
                          </m:r>
                        </m:num>
                        <m:den>
                          <m:sSub>
                            <m:sSubPr>
                              <m:ctrlPr>
                                <a:rPr lang="en-US" sz="2800" i="1">
                                  <a:effectLst/>
                                  <a:latin typeface="Cambria Math" panose="02040503050406030204" pitchFamily="18" charset="0"/>
                                </a:rPr>
                              </m:ctrlPr>
                            </m:sSubPr>
                            <m:e>
                              <m:r>
                                <a:rPr lang="en-US" sz="2800" i="1" kern="0">
                                  <a:effectLst/>
                                  <a:latin typeface="Cambria Math" panose="02040503050406030204" pitchFamily="18" charset="0"/>
                                  <a:ea typeface="Aptos" panose="020B0004020202020204" pitchFamily="34" charset="0"/>
                                  <a:cs typeface="Arial" panose="020B0604020202020204" pitchFamily="34" charset="0"/>
                                </a:rPr>
                                <m:t>𝐾</m:t>
                              </m:r>
                            </m:e>
                            <m:sub>
                              <m:r>
                                <a:rPr lang="en-US" sz="2800" i="1" kern="0">
                                  <a:effectLst/>
                                  <a:latin typeface="Cambria Math" panose="02040503050406030204" pitchFamily="18" charset="0"/>
                                  <a:ea typeface="Aptos" panose="020B0004020202020204" pitchFamily="34" charset="0"/>
                                  <a:cs typeface="Arial" panose="020B0604020202020204" pitchFamily="34" charset="0"/>
                                </a:rPr>
                                <m:t>𝑎𝑑𝑠</m:t>
                              </m:r>
                            </m:sub>
                          </m:sSub>
                        </m:den>
                      </m:f>
                      <m:r>
                        <a:rPr lang="en-US" sz="2800" i="1" kern="0">
                          <a:effectLst/>
                          <a:latin typeface="Cambria Math" panose="02040503050406030204" pitchFamily="18" charset="0"/>
                          <a:ea typeface="Aptos" panose="020B0004020202020204" pitchFamily="34" charset="0"/>
                          <a:cs typeface="Arial" panose="020B0604020202020204" pitchFamily="34" charset="0"/>
                        </a:rPr>
                        <m:t>+ </m:t>
                      </m:r>
                      <m:sSub>
                        <m:sSubPr>
                          <m:ctrlPr>
                            <a:rPr lang="en-US" sz="2800" i="1">
                              <a:effectLst/>
                              <a:latin typeface="Cambria Math" panose="02040503050406030204" pitchFamily="18" charset="0"/>
                            </a:rPr>
                          </m:ctrlPr>
                        </m:sSubPr>
                        <m:e>
                          <m:r>
                            <a:rPr lang="en-US" sz="2800" i="1" kern="0">
                              <a:effectLst/>
                              <a:latin typeface="Cambria Math" panose="02040503050406030204" pitchFamily="18" charset="0"/>
                              <a:ea typeface="Aptos" panose="020B0004020202020204" pitchFamily="34" charset="0"/>
                              <a:cs typeface="Arial" panose="020B0604020202020204" pitchFamily="34" charset="0"/>
                            </a:rPr>
                            <m:t>𝐶</m:t>
                          </m:r>
                        </m:e>
                        <m:sub>
                          <m:r>
                            <a:rPr lang="en-US" sz="2800" i="1" kern="0">
                              <a:effectLst/>
                              <a:latin typeface="Cambria Math" panose="02040503050406030204" pitchFamily="18" charset="0"/>
                              <a:ea typeface="Aptos" panose="020B0004020202020204" pitchFamily="34" charset="0"/>
                              <a:cs typeface="Arial" panose="020B0604020202020204" pitchFamily="34" charset="0"/>
                            </a:rPr>
                            <m:t>𝑊𝐹𝐸</m:t>
                          </m:r>
                        </m:sub>
                      </m:sSub>
                    </m:oMath>
                  </a14:m>
                  <a:r>
                    <a:rPr lang="en-US" sz="2800" kern="0" dirty="0">
                      <a:effectLst/>
                      <a:latin typeface="Aptos" panose="020B0004020202020204" pitchFamily="34" charset="0"/>
                      <a:ea typeface="Times New Roman" panose="02020603050405020304" pitchFamily="18" charset="0"/>
                      <a:cs typeface="Arial" panose="020B0604020202020204" pitchFamily="34" charset="0"/>
                    </a:rPr>
                    <a:t>            </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b="1" dirty="0">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793A999-7A68-5C6C-9166-B3DC4DE455C5}"/>
                    </a:ext>
                  </a:extLst>
                </p:cNvPr>
                <p:cNvSpPr txBox="1">
                  <a:spLocks noRot="1" noChangeAspect="1" noMove="1" noResize="1" noEditPoints="1" noAdjustHandles="1" noChangeArrowheads="1" noChangeShapeType="1" noTextEdit="1"/>
                </p:cNvSpPr>
                <p:nvPr/>
              </p:nvSpPr>
              <p:spPr>
                <a:xfrm>
                  <a:off x="10868393" y="2136342"/>
                  <a:ext cx="5590807" cy="757515"/>
                </a:xfrm>
                <a:prstGeom prst="rect">
                  <a:avLst/>
                </a:prstGeom>
                <a:blipFill>
                  <a:blip r:embed="rId8"/>
                  <a:stretch>
                    <a:fillRect b="-1600"/>
                  </a:stretch>
                </a:blipFill>
              </p:spPr>
              <p:txBody>
                <a:bodyPr/>
                <a:lstStyle/>
                <a:p>
                  <a:r>
                    <a:rPr lang="en-US">
                      <a:noFill/>
                    </a:rPr>
                    <a:t> </a:t>
                  </a:r>
                </a:p>
              </p:txBody>
            </p:sp>
          </mc:Fallback>
        </mc:AlternateContent>
      </p:grpSp>
      <p:grpSp>
        <p:nvGrpSpPr>
          <p:cNvPr id="25" name="Group 24">
            <a:extLst>
              <a:ext uri="{FF2B5EF4-FFF2-40B4-BE49-F238E27FC236}">
                <a16:creationId xmlns:a16="http://schemas.microsoft.com/office/drawing/2014/main" id="{8CCD8E72-7E66-A8F3-3D9A-1E99D120814B}"/>
              </a:ext>
            </a:extLst>
          </p:cNvPr>
          <p:cNvGrpSpPr/>
          <p:nvPr/>
        </p:nvGrpSpPr>
        <p:grpSpPr>
          <a:xfrm>
            <a:off x="10583361" y="3573795"/>
            <a:ext cx="6087506" cy="1185196"/>
            <a:chOff x="10583361" y="3573795"/>
            <a:chExt cx="6087506" cy="1185196"/>
          </a:xfrm>
        </p:grpSpPr>
        <p:sp>
          <p:nvSpPr>
            <p:cNvPr id="21" name="Rectangle: Rounded Corners 20">
              <a:extLst>
                <a:ext uri="{FF2B5EF4-FFF2-40B4-BE49-F238E27FC236}">
                  <a16:creationId xmlns:a16="http://schemas.microsoft.com/office/drawing/2014/main" id="{226B547E-F14F-2AD2-4B64-8423872DB9C2}"/>
                </a:ext>
              </a:extLst>
            </p:cNvPr>
            <p:cNvSpPr/>
            <p:nvPr/>
          </p:nvSpPr>
          <p:spPr>
            <a:xfrm>
              <a:off x="10583361" y="3573795"/>
              <a:ext cx="6087506" cy="1185196"/>
            </a:xfrm>
            <a:prstGeom prst="roundRect">
              <a:avLst/>
            </a:prstGeom>
            <a:solidFill>
              <a:srgbClr val="639A29">
                <a:alpha val="27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8CF4225-7DB9-48C8-C1E9-AE27F69A5956}"/>
                    </a:ext>
                  </a:extLst>
                </p:cNvPr>
                <p:cNvSpPr txBox="1"/>
                <p:nvPr/>
              </p:nvSpPr>
              <p:spPr>
                <a:xfrm>
                  <a:off x="10868393" y="3758236"/>
                  <a:ext cx="5590807" cy="816314"/>
                </a:xfrm>
                <a:prstGeom prst="rect">
                  <a:avLst/>
                </a:prstGeom>
                <a:solidFill>
                  <a:schemeClr val="bg1"/>
                </a:solidFill>
              </p:spPr>
              <p:txBody>
                <a:bodyPr wrap="square">
                  <a:spAutoFit/>
                </a:bodyPr>
                <a:lstStyle/>
                <a:p>
                  <a14:m>
                    <m:oMath xmlns:m="http://schemas.openxmlformats.org/officeDocument/2006/math">
                      <m:sSub>
                        <m:sSubPr>
                          <m:ctrlPr>
                            <a:rPr lang="en-US" sz="2800" i="1" smtClean="0">
                              <a:effectLst/>
                              <a:latin typeface="Cambria Math" panose="02040503050406030204" pitchFamily="18" charset="0"/>
                              <a:cs typeface="Times New Roman" panose="02020603050405020304" pitchFamily="18" charset="0"/>
                            </a:rPr>
                          </m:ctrlPr>
                        </m:sSubPr>
                        <m:e>
                          <m:r>
                            <a:rPr lang="en-US" sz="2800" i="1" kern="0">
                              <a:effectLst/>
                              <a:latin typeface="Cambria Math" panose="02040503050406030204" pitchFamily="18" charset="0"/>
                              <a:ea typeface="Aptos" panose="020B0004020202020204" pitchFamily="34" charset="0"/>
                              <a:cs typeface="Times New Roman" panose="02020603050405020304" pitchFamily="18" charset="0"/>
                            </a:rPr>
                            <m:t>𝐾</m:t>
                          </m:r>
                        </m:e>
                        <m:sub>
                          <m:r>
                            <a:rPr lang="en-US" sz="2800" i="1" kern="0">
                              <a:effectLst/>
                              <a:latin typeface="Cambria Math" panose="02040503050406030204" pitchFamily="18" charset="0"/>
                              <a:ea typeface="Aptos" panose="020B0004020202020204" pitchFamily="34" charset="0"/>
                              <a:cs typeface="Times New Roman" panose="02020603050405020304" pitchFamily="18" charset="0"/>
                            </a:rPr>
                            <m:t>𝑎𝑑𝑠</m:t>
                          </m:r>
                        </m:sub>
                      </m:sSub>
                      <m:r>
                        <a:rPr lang="en-US" sz="2800" i="1" kern="0">
                          <a:effectLst/>
                          <a:latin typeface="Cambria Math" panose="02040503050406030204" pitchFamily="18" charset="0"/>
                          <a:ea typeface="Aptos" panose="020B0004020202020204" pitchFamily="34" charset="0"/>
                          <a:cs typeface="Times New Roman" panose="02020603050405020304" pitchFamily="18" charset="0"/>
                        </a:rPr>
                        <m:t>=</m:t>
                      </m:r>
                      <m:f>
                        <m:fPr>
                          <m:ctrlPr>
                            <a:rPr lang="en-US" sz="2800" i="1">
                              <a:effectLst/>
                              <a:latin typeface="Cambria Math" panose="02040503050406030204" pitchFamily="18" charset="0"/>
                              <a:cs typeface="Times New Roman" panose="02020603050405020304" pitchFamily="18" charset="0"/>
                            </a:rPr>
                          </m:ctrlPr>
                        </m:fPr>
                        <m:num>
                          <m:r>
                            <a:rPr lang="en-US" sz="2800" i="1" kern="0">
                              <a:effectLst/>
                              <a:latin typeface="Cambria Math" panose="02040503050406030204" pitchFamily="18" charset="0"/>
                              <a:ea typeface="Aptos" panose="020B0004020202020204" pitchFamily="34" charset="0"/>
                              <a:cs typeface="Times New Roman" panose="02020603050405020304" pitchFamily="18" charset="0"/>
                            </a:rPr>
                            <m:t>1</m:t>
                          </m:r>
                        </m:num>
                        <m:den>
                          <m:sSub>
                            <m:sSubPr>
                              <m:ctrlPr>
                                <a:rPr lang="en-US" sz="2800" i="1">
                                  <a:effectLst/>
                                  <a:latin typeface="Cambria Math" panose="02040503050406030204" pitchFamily="18" charset="0"/>
                                  <a:cs typeface="Times New Roman" panose="02020603050405020304" pitchFamily="18" charset="0"/>
                                </a:rPr>
                              </m:ctrlPr>
                            </m:sSubPr>
                            <m:e>
                              <m:r>
                                <a:rPr lang="en-US" sz="2800" i="1" kern="0">
                                  <a:effectLst/>
                                  <a:latin typeface="Cambria Math" panose="02040503050406030204" pitchFamily="18" charset="0"/>
                                  <a:ea typeface="Aptos" panose="020B0004020202020204" pitchFamily="34" charset="0"/>
                                  <a:cs typeface="Times New Roman" panose="02020603050405020304" pitchFamily="18" charset="0"/>
                                </a:rPr>
                                <m:t>𝐶</m:t>
                              </m:r>
                            </m:e>
                            <m:sub>
                              <m:sSub>
                                <m:sSubPr>
                                  <m:ctrlPr>
                                    <a:rPr lang="en-US" sz="2800" i="1">
                                      <a:effectLst/>
                                      <a:latin typeface="Cambria Math" panose="02040503050406030204" pitchFamily="18" charset="0"/>
                                      <a:cs typeface="Times New Roman" panose="02020603050405020304" pitchFamily="18" charset="0"/>
                                    </a:rPr>
                                  </m:ctrlPr>
                                </m:sSubPr>
                                <m:e>
                                  <m:r>
                                    <a:rPr lang="en-US" sz="2800" i="1" kern="0">
                                      <a:effectLst/>
                                      <a:latin typeface="Cambria Math" panose="02040503050406030204" pitchFamily="18" charset="0"/>
                                      <a:ea typeface="Aptos" panose="020B0004020202020204" pitchFamily="34" charset="0"/>
                                      <a:cs typeface="Times New Roman" panose="02020603050405020304" pitchFamily="18" charset="0"/>
                                    </a:rPr>
                                    <m:t>𝐻</m:t>
                                  </m:r>
                                </m:e>
                                <m:sub>
                                  <m:r>
                                    <a:rPr lang="en-US" sz="2800" i="1" kern="0">
                                      <a:effectLst/>
                                      <a:latin typeface="Cambria Math" panose="02040503050406030204" pitchFamily="18" charset="0"/>
                                      <a:ea typeface="Aptos" panose="020B0004020202020204" pitchFamily="34" charset="0"/>
                                      <a:cs typeface="Times New Roman" panose="02020603050405020304" pitchFamily="18" charset="0"/>
                                    </a:rPr>
                                    <m:t>2</m:t>
                                  </m:r>
                                </m:sub>
                              </m:sSub>
                              <m:r>
                                <a:rPr lang="en-US" sz="2800" i="1" kern="0">
                                  <a:effectLst/>
                                  <a:latin typeface="Cambria Math" panose="02040503050406030204" pitchFamily="18" charset="0"/>
                                  <a:ea typeface="Aptos" panose="020B0004020202020204" pitchFamily="34" charset="0"/>
                                  <a:cs typeface="Times New Roman" panose="02020603050405020304" pitchFamily="18" charset="0"/>
                                </a:rPr>
                                <m:t>𝑂</m:t>
                              </m:r>
                            </m:sub>
                          </m:sSub>
                        </m:den>
                      </m:f>
                      <m:r>
                        <m:rPr>
                          <m:sty m:val="p"/>
                        </m:rPr>
                        <a:rPr lang="en-US" sz="2800" kern="0">
                          <a:effectLst/>
                          <a:latin typeface="Cambria Math" panose="02040503050406030204" pitchFamily="18" charset="0"/>
                          <a:ea typeface="Aptos" panose="020B0004020202020204" pitchFamily="34" charset="0"/>
                          <a:cs typeface="Times New Roman" panose="02020603050405020304" pitchFamily="18" charset="0"/>
                        </a:rPr>
                        <m:t>exp</m:t>
                      </m:r>
                      <m:r>
                        <a:rPr lang="en-US" sz="2800" kern="0">
                          <a:effectLst/>
                          <a:latin typeface="Cambria Math" panose="02040503050406030204" pitchFamily="18" charset="0"/>
                          <a:ea typeface="Aptos" panose="020B0004020202020204" pitchFamily="34" charset="0"/>
                          <a:cs typeface="Times New Roman" panose="02020603050405020304" pitchFamily="18" charset="0"/>
                        </a:rPr>
                        <m:t>⁡</m:t>
                      </m:r>
                      <m:r>
                        <a:rPr lang="en-US" sz="2800" i="1" kern="0">
                          <a:effectLst/>
                          <a:latin typeface="Cambria Math" panose="02040503050406030204" pitchFamily="18" charset="0"/>
                          <a:ea typeface="Aptos" panose="020B0004020202020204" pitchFamily="34" charset="0"/>
                          <a:cs typeface="Times New Roman" panose="02020603050405020304" pitchFamily="18" charset="0"/>
                        </a:rPr>
                        <m:t>(−</m:t>
                      </m:r>
                      <m:f>
                        <m:fPr>
                          <m:ctrlPr>
                            <a:rPr lang="en-US" sz="2800" i="1">
                              <a:effectLst/>
                              <a:latin typeface="Cambria Math" panose="02040503050406030204" pitchFamily="18" charset="0"/>
                              <a:cs typeface="Times New Roman" panose="02020603050405020304" pitchFamily="18" charset="0"/>
                            </a:rPr>
                          </m:ctrlPr>
                        </m:fPr>
                        <m:num>
                          <m:sSub>
                            <m:sSubPr>
                              <m:ctrlPr>
                                <a:rPr lang="en-US" sz="2800" i="1">
                                  <a:effectLst/>
                                  <a:latin typeface="Cambria Math" panose="02040503050406030204" pitchFamily="18" charset="0"/>
                                  <a:cs typeface="Times New Roman" panose="02020603050405020304" pitchFamily="18" charset="0"/>
                                </a:rPr>
                              </m:ctrlPr>
                            </m:sSubPr>
                            <m:e>
                              <m:r>
                                <a:rPr lang="en-US" sz="2800" i="1" kern="0">
                                  <a:effectLst/>
                                  <a:latin typeface="Cambria Math" panose="02040503050406030204" pitchFamily="18" charset="0"/>
                                  <a:ea typeface="Aptos" panose="020B0004020202020204" pitchFamily="34" charset="0"/>
                                  <a:cs typeface="Times New Roman" panose="02020603050405020304" pitchFamily="18" charset="0"/>
                                </a:rPr>
                                <m:t>∆</m:t>
                              </m:r>
                              <m:r>
                                <a:rPr lang="en-US" sz="2800" i="1" kern="0">
                                  <a:effectLst/>
                                  <a:latin typeface="Cambria Math" panose="02040503050406030204" pitchFamily="18" charset="0"/>
                                  <a:ea typeface="Aptos" panose="020B0004020202020204" pitchFamily="34" charset="0"/>
                                  <a:cs typeface="Times New Roman" panose="02020603050405020304" pitchFamily="18" charset="0"/>
                                </a:rPr>
                                <m:t>𝐺</m:t>
                              </m:r>
                            </m:e>
                            <m:sub>
                              <m:r>
                                <a:rPr lang="en-US" sz="2800" i="1" kern="0">
                                  <a:effectLst/>
                                  <a:latin typeface="Cambria Math" panose="02040503050406030204" pitchFamily="18" charset="0"/>
                                  <a:ea typeface="Aptos" panose="020B0004020202020204" pitchFamily="34" charset="0"/>
                                  <a:cs typeface="Times New Roman" panose="02020603050405020304" pitchFamily="18" charset="0"/>
                                </a:rPr>
                                <m:t>𝑎𝑑𝑠</m:t>
                              </m:r>
                            </m:sub>
                          </m:sSub>
                        </m:num>
                        <m:den>
                          <m:r>
                            <a:rPr lang="en-US" sz="2800" i="1" kern="0">
                              <a:effectLst/>
                              <a:latin typeface="Cambria Math" panose="02040503050406030204" pitchFamily="18" charset="0"/>
                              <a:ea typeface="Aptos" panose="020B0004020202020204" pitchFamily="34" charset="0"/>
                              <a:cs typeface="Times New Roman" panose="02020603050405020304" pitchFamily="18" charset="0"/>
                            </a:rPr>
                            <m:t>𝑅𝑇</m:t>
                          </m:r>
                        </m:den>
                      </m:f>
                      <m:r>
                        <a:rPr lang="en-US" sz="2800" i="1" kern="0">
                          <a:effectLst/>
                          <a:latin typeface="Cambria Math" panose="02040503050406030204" pitchFamily="18" charset="0"/>
                          <a:ea typeface="Aptos" panose="020B0004020202020204" pitchFamily="34" charset="0"/>
                          <a:cs typeface="Times New Roman" panose="02020603050405020304" pitchFamily="18" charset="0"/>
                        </a:rPr>
                        <m:t>)</m:t>
                      </m:r>
                    </m:oMath>
                  </a14:m>
                  <a:r>
                    <a:rPr lang="en-US" sz="2800" kern="0" dirty="0">
                      <a:effectLst/>
                      <a:latin typeface="Times New Roman" panose="02020603050405020304" pitchFamily="18" charset="0"/>
                      <a:ea typeface="Times New Roman" panose="02020603050405020304" pitchFamily="18" charset="0"/>
                    </a:rPr>
                    <a:t>           </a:t>
                  </a:r>
                  <a:r>
                    <a:rPr lang="en-US" sz="2800" b="1" kern="0" dirty="0">
                      <a:effectLst/>
                      <a:latin typeface="Times New Roman" panose="02020603050405020304" pitchFamily="18" charset="0"/>
                      <a:ea typeface="Times New Roman" panose="02020603050405020304" pitchFamily="18" charset="0"/>
                    </a:rPr>
                    <a:t>(6)</a:t>
                  </a:r>
                  <a:endParaRPr lang="en-US" sz="2800" b="1" dirty="0"/>
                </a:p>
              </p:txBody>
            </p:sp>
          </mc:Choice>
          <mc:Fallback xmlns="">
            <p:sp>
              <p:nvSpPr>
                <p:cNvPr id="24" name="TextBox 23">
                  <a:extLst>
                    <a:ext uri="{FF2B5EF4-FFF2-40B4-BE49-F238E27FC236}">
                      <a16:creationId xmlns:a16="http://schemas.microsoft.com/office/drawing/2014/main" id="{88CF4225-7DB9-48C8-C1E9-AE27F69A5956}"/>
                    </a:ext>
                  </a:extLst>
                </p:cNvPr>
                <p:cNvSpPr txBox="1">
                  <a:spLocks noRot="1" noChangeAspect="1" noMove="1" noResize="1" noEditPoints="1" noAdjustHandles="1" noChangeArrowheads="1" noChangeShapeType="1" noTextEdit="1"/>
                </p:cNvSpPr>
                <p:nvPr/>
              </p:nvSpPr>
              <p:spPr>
                <a:xfrm>
                  <a:off x="10868393" y="3758236"/>
                  <a:ext cx="5590807" cy="816314"/>
                </a:xfrm>
                <a:prstGeom prst="rect">
                  <a:avLst/>
                </a:prstGeom>
                <a:blipFill>
                  <a:blip r:embed="rId9"/>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877542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3AB353B-1620-F37D-E5C4-B0B0B329489B}"/>
              </a:ext>
            </a:extLst>
          </p:cNvPr>
          <p:cNvSpPr/>
          <p:nvPr/>
        </p:nvSpPr>
        <p:spPr>
          <a:xfrm>
            <a:off x="4359998" y="-97526"/>
            <a:ext cx="9568004" cy="1384995"/>
          </a:xfrm>
          <a:prstGeom prst="rect">
            <a:avLst/>
          </a:prstGeom>
          <a:noFill/>
        </p:spPr>
        <p:txBody>
          <a:bodyPr wrap="none" lIns="137160" tIns="68580" rIns="137160" bIns="68580">
            <a:spAutoFit/>
          </a:bodyPr>
          <a:lstStyle/>
          <a:p>
            <a:pPr algn="ctr"/>
            <a:r>
              <a:rPr lang="en-US" sz="81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reflection blurRad="6350" stA="55000" endA="300" endPos="45500" dir="5400000" sy="-100000" algn="bl" rotWithShape="0"/>
                </a:effectLst>
                <a:latin typeface="Times New Roman" panose="02020603050405020304" pitchFamily="18" charset="0"/>
                <a:cs typeface="Times New Roman" panose="02020603050405020304" pitchFamily="18" charset="0"/>
              </a:rPr>
              <a:t>Results &amp; Discussion</a:t>
            </a:r>
          </a:p>
        </p:txBody>
      </p:sp>
      <p:grpSp>
        <p:nvGrpSpPr>
          <p:cNvPr id="19" name="Group 18">
            <a:extLst>
              <a:ext uri="{FF2B5EF4-FFF2-40B4-BE49-F238E27FC236}">
                <a16:creationId xmlns:a16="http://schemas.microsoft.com/office/drawing/2014/main" id="{50550358-A3AD-F26F-324C-A78AA27EDD6A}"/>
              </a:ext>
            </a:extLst>
          </p:cNvPr>
          <p:cNvGrpSpPr/>
          <p:nvPr/>
        </p:nvGrpSpPr>
        <p:grpSpPr>
          <a:xfrm>
            <a:off x="9386371" y="1817784"/>
            <a:ext cx="7912865" cy="7965195"/>
            <a:chOff x="3690651" y="1244906"/>
            <a:chExt cx="4572000" cy="4825388"/>
          </a:xfrm>
        </p:grpSpPr>
        <p:sp>
          <p:nvSpPr>
            <p:cNvPr id="17" name="Rectangle 16">
              <a:extLst>
                <a:ext uri="{FF2B5EF4-FFF2-40B4-BE49-F238E27FC236}">
                  <a16:creationId xmlns:a16="http://schemas.microsoft.com/office/drawing/2014/main" id="{5A9EB411-9880-9C75-B4B8-EF17D83FC681}"/>
                </a:ext>
              </a:extLst>
            </p:cNvPr>
            <p:cNvSpPr/>
            <p:nvPr/>
          </p:nvSpPr>
          <p:spPr>
            <a:xfrm>
              <a:off x="3690651" y="1244906"/>
              <a:ext cx="4572000" cy="4825388"/>
            </a:xfrm>
            <a:prstGeom prst="rect">
              <a:avLst/>
            </a:prstGeom>
            <a:solidFill>
              <a:srgbClr val="70AF2E">
                <a:alpha val="2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p>
          </p:txBody>
        </p:sp>
        <p:pic>
          <p:nvPicPr>
            <p:cNvPr id="16" name="Picture 15">
              <a:extLst>
                <a:ext uri="{FF2B5EF4-FFF2-40B4-BE49-F238E27FC236}">
                  <a16:creationId xmlns:a16="http://schemas.microsoft.com/office/drawing/2014/main" id="{E8E7D6C9-B576-7476-B798-0E74AA49BE76}"/>
                </a:ext>
              </a:extLst>
            </p:cNvPr>
            <p:cNvPicPr>
              <a:picLocks noChangeAspect="1"/>
            </p:cNvPicPr>
            <p:nvPr/>
          </p:nvPicPr>
          <p:blipFill>
            <a:blip r:embed="rId3"/>
            <a:stretch>
              <a:fillRect/>
            </a:stretch>
          </p:blipFill>
          <p:spPr>
            <a:xfrm>
              <a:off x="3878884" y="1404248"/>
              <a:ext cx="4122116" cy="4438302"/>
            </a:xfrm>
            <a:prstGeom prst="rect">
              <a:avLst/>
            </a:prstGeom>
          </p:spPr>
        </p:pic>
      </p:grpSp>
      <p:sp>
        <p:nvSpPr>
          <p:cNvPr id="24" name="TextBox 23">
            <a:extLst>
              <a:ext uri="{FF2B5EF4-FFF2-40B4-BE49-F238E27FC236}">
                <a16:creationId xmlns:a16="http://schemas.microsoft.com/office/drawing/2014/main" id="{3B16D921-BE2E-BE68-15A9-537C0E4299D8}"/>
              </a:ext>
            </a:extLst>
          </p:cNvPr>
          <p:cNvSpPr txBox="1"/>
          <p:nvPr/>
        </p:nvSpPr>
        <p:spPr>
          <a:xfrm>
            <a:off x="402506" y="4843679"/>
            <a:ext cx="9146754" cy="1754326"/>
          </a:xfrm>
          <a:prstGeom prst="rect">
            <a:avLst/>
          </a:prstGeom>
          <a:noFill/>
        </p:spPr>
        <p:txBody>
          <a:bodyPr wrap="square">
            <a:spAutoFit/>
          </a:bodyPr>
          <a:lstStyle/>
          <a:p>
            <a:r>
              <a:rPr lang="en-US" sz="2700" b="1" kern="0" dirty="0">
                <a:latin typeface="Times New Roman" panose="02020603050405020304" pitchFamily="18" charset="0"/>
                <a:ea typeface="Aptos" panose="020B0004020202020204" pitchFamily="34" charset="0"/>
              </a:rPr>
              <a:t>Figure 9.</a:t>
            </a:r>
            <a:r>
              <a:rPr lang="en-US" sz="2700" kern="0" dirty="0">
                <a:latin typeface="Times New Roman" panose="02020603050405020304" pitchFamily="18" charset="0"/>
                <a:ea typeface="Aptos" panose="020B0004020202020204" pitchFamily="34" charset="0"/>
              </a:rPr>
              <a:t> Microscopic images of mild steel (a) only surface polishing, (b) and (c) after immersion in 0.5 M H</a:t>
            </a:r>
            <a:r>
              <a:rPr lang="en-US" sz="2700" kern="0" baseline="-25000" dirty="0">
                <a:latin typeface="Times New Roman" panose="02020603050405020304" pitchFamily="18" charset="0"/>
                <a:ea typeface="Aptos" panose="020B0004020202020204" pitchFamily="34" charset="0"/>
              </a:rPr>
              <a:t>2</a:t>
            </a:r>
            <a:r>
              <a:rPr lang="en-US" sz="2700" kern="0" dirty="0">
                <a:latin typeface="Times New Roman" panose="02020603050405020304" pitchFamily="18" charset="0"/>
                <a:ea typeface="Aptos" panose="020B0004020202020204" pitchFamily="34" charset="0"/>
              </a:rPr>
              <a:t>SO</a:t>
            </a:r>
            <a:r>
              <a:rPr lang="en-US" sz="2700" kern="0" baseline="-25000" dirty="0">
                <a:latin typeface="Times New Roman" panose="02020603050405020304" pitchFamily="18" charset="0"/>
                <a:ea typeface="Aptos" panose="020B0004020202020204" pitchFamily="34" charset="0"/>
              </a:rPr>
              <a:t>4</a:t>
            </a:r>
            <a:r>
              <a:rPr lang="en-US" sz="2700" kern="0" dirty="0">
                <a:latin typeface="Times New Roman" panose="02020603050405020304" pitchFamily="18" charset="0"/>
                <a:ea typeface="Aptos" panose="020B0004020202020204" pitchFamily="34" charset="0"/>
              </a:rPr>
              <a:t> and 1 M HCl, respectively without WFE inhibitor, (d) and  (e) with 3.5 g/L of WFE in 0.5 M H</a:t>
            </a:r>
            <a:r>
              <a:rPr lang="en-US" sz="2700" kern="0" baseline="-25000" dirty="0">
                <a:latin typeface="Times New Roman" panose="02020603050405020304" pitchFamily="18" charset="0"/>
                <a:ea typeface="Aptos" panose="020B0004020202020204" pitchFamily="34" charset="0"/>
              </a:rPr>
              <a:t>2</a:t>
            </a:r>
            <a:r>
              <a:rPr lang="en-US" sz="2700" kern="0" dirty="0">
                <a:latin typeface="Times New Roman" panose="02020603050405020304" pitchFamily="18" charset="0"/>
                <a:ea typeface="Aptos" panose="020B0004020202020204" pitchFamily="34" charset="0"/>
              </a:rPr>
              <a:t>SO</a:t>
            </a:r>
            <a:r>
              <a:rPr lang="en-US" sz="2700" kern="0" baseline="-25000" dirty="0">
                <a:latin typeface="Times New Roman" panose="02020603050405020304" pitchFamily="18" charset="0"/>
                <a:ea typeface="Aptos" panose="020B0004020202020204" pitchFamily="34" charset="0"/>
              </a:rPr>
              <a:t>4</a:t>
            </a:r>
            <a:r>
              <a:rPr lang="en-US" sz="2700" kern="0" dirty="0">
                <a:latin typeface="Times New Roman" panose="02020603050405020304" pitchFamily="18" charset="0"/>
                <a:ea typeface="Aptos" panose="020B0004020202020204" pitchFamily="34" charset="0"/>
              </a:rPr>
              <a:t> and  1 M HC, respectively</a:t>
            </a:r>
            <a:endParaRPr lang="en-US" sz="2700" dirty="0"/>
          </a:p>
        </p:txBody>
      </p:sp>
      <p:sp>
        <p:nvSpPr>
          <p:cNvPr id="25" name="TextBox 24">
            <a:extLst>
              <a:ext uri="{FF2B5EF4-FFF2-40B4-BE49-F238E27FC236}">
                <a16:creationId xmlns:a16="http://schemas.microsoft.com/office/drawing/2014/main" id="{C8E3CD53-0AEE-7C57-1B81-D28B7A1C02DD}"/>
              </a:ext>
            </a:extLst>
          </p:cNvPr>
          <p:cNvSpPr txBox="1"/>
          <p:nvPr/>
        </p:nvSpPr>
        <p:spPr>
          <a:xfrm>
            <a:off x="591669" y="1941766"/>
            <a:ext cx="9144000" cy="646331"/>
          </a:xfrm>
          <a:prstGeom prst="rect">
            <a:avLst/>
          </a:prstGeom>
          <a:noFill/>
        </p:spPr>
        <p:txBody>
          <a:bodyPr wrap="square">
            <a:spAutoFit/>
          </a:bodyPr>
          <a:lstStyle/>
          <a:p>
            <a:pPr marL="428625" indent="-428625">
              <a:buFont typeface="Wingdings" panose="05000000000000000000" pitchFamily="2" charset="2"/>
              <a:buChar char="q"/>
            </a:pPr>
            <a:r>
              <a:rPr lang="en-US" sz="3600" b="1" kern="0" dirty="0">
                <a:solidFill>
                  <a:srgbClr val="00B050"/>
                </a:solidFill>
                <a:effectLst>
                  <a:outerShdw blurRad="38100" dist="38100" dir="2700000" algn="tl">
                    <a:srgbClr val="000000">
                      <a:alpha val="43137"/>
                    </a:srgbClr>
                  </a:outerShdw>
                </a:effectLst>
                <a:latin typeface="Times New Roman" panose="02020603050405020304" pitchFamily="18" charset="0"/>
                <a:ea typeface="Aptos" panose="020B0004020202020204" pitchFamily="34" charset="0"/>
              </a:rPr>
              <a:t> Microscopic Observations</a:t>
            </a:r>
            <a:endParaRPr lang="en-US" sz="3600" dirty="0">
              <a:solidFill>
                <a:srgbClr val="00B050"/>
              </a:solidFill>
              <a:effectLst>
                <a:outerShdw blurRad="38100" dist="38100" dir="2700000" algn="tl">
                  <a:srgbClr val="000000">
                    <a:alpha val="43137"/>
                  </a:srgbClr>
                </a:outerShdw>
              </a:effectLst>
            </a:endParaRPr>
          </a:p>
        </p:txBody>
      </p:sp>
      <p:cxnSp>
        <p:nvCxnSpPr>
          <p:cNvPr id="29" name="Straight Arrow Connector 28">
            <a:extLst>
              <a:ext uri="{FF2B5EF4-FFF2-40B4-BE49-F238E27FC236}">
                <a16:creationId xmlns:a16="http://schemas.microsoft.com/office/drawing/2014/main" id="{1D7097A3-6375-705D-23BF-EFD6E68CC15F}"/>
              </a:ext>
            </a:extLst>
          </p:cNvPr>
          <p:cNvCxnSpPr>
            <a:cxnSpLocks/>
          </p:cNvCxnSpPr>
          <p:nvPr/>
        </p:nvCxnSpPr>
        <p:spPr>
          <a:xfrm>
            <a:off x="11005852" y="3668618"/>
            <a:ext cx="587435" cy="1360583"/>
          </a:xfrm>
          <a:prstGeom prst="straightConnector1">
            <a:avLst/>
          </a:prstGeom>
          <a:ln w="34925">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A02529BF-D00D-17EF-8297-DDAEE33C37E6}"/>
              </a:ext>
            </a:extLst>
          </p:cNvPr>
          <p:cNvCxnSpPr>
            <a:cxnSpLocks/>
          </p:cNvCxnSpPr>
          <p:nvPr/>
        </p:nvCxnSpPr>
        <p:spPr>
          <a:xfrm>
            <a:off x="11005851" y="3668618"/>
            <a:ext cx="408216" cy="2337234"/>
          </a:xfrm>
          <a:prstGeom prst="straightConnector1">
            <a:avLst/>
          </a:prstGeom>
          <a:ln w="34925">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E9EC3976-241F-A001-58EA-D0D1BB6DA1F1}"/>
              </a:ext>
            </a:extLst>
          </p:cNvPr>
          <p:cNvCxnSpPr>
            <a:cxnSpLocks/>
          </p:cNvCxnSpPr>
          <p:nvPr/>
        </p:nvCxnSpPr>
        <p:spPr>
          <a:xfrm flipH="1">
            <a:off x="15757468" y="3967844"/>
            <a:ext cx="211877" cy="1061357"/>
          </a:xfrm>
          <a:prstGeom prst="straightConnector1">
            <a:avLst/>
          </a:prstGeom>
          <a:ln w="34925">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CE6EFA86-7EC1-87FF-3E50-729DEB6ED4F2}"/>
              </a:ext>
            </a:extLst>
          </p:cNvPr>
          <p:cNvCxnSpPr>
            <a:cxnSpLocks/>
          </p:cNvCxnSpPr>
          <p:nvPr/>
        </p:nvCxnSpPr>
        <p:spPr>
          <a:xfrm flipH="1">
            <a:off x="14663453" y="3967844"/>
            <a:ext cx="1305891" cy="1699295"/>
          </a:xfrm>
          <a:prstGeom prst="straightConnector1">
            <a:avLst/>
          </a:prstGeom>
          <a:ln w="34925">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CA91AAAB-7C0B-E9D1-00BB-48443C91FEEF}"/>
              </a:ext>
            </a:extLst>
          </p:cNvPr>
          <p:cNvSpPr txBox="1"/>
          <p:nvPr/>
        </p:nvSpPr>
        <p:spPr>
          <a:xfrm>
            <a:off x="10495856" y="3057212"/>
            <a:ext cx="928459" cy="646331"/>
          </a:xfrm>
          <a:prstGeom prst="rect">
            <a:avLst/>
          </a:prstGeom>
          <a:noFill/>
        </p:spPr>
        <p:txBody>
          <a:bodyPr wrap="none" rtlCol="0">
            <a:spAutoFit/>
          </a:bodyPr>
          <a:lstStyle/>
          <a:p>
            <a:r>
              <a:rPr lang="en-US" sz="3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Pits</a:t>
            </a:r>
          </a:p>
        </p:txBody>
      </p:sp>
      <p:sp>
        <p:nvSpPr>
          <p:cNvPr id="39" name="TextBox 38">
            <a:extLst>
              <a:ext uri="{FF2B5EF4-FFF2-40B4-BE49-F238E27FC236}">
                <a16:creationId xmlns:a16="http://schemas.microsoft.com/office/drawing/2014/main" id="{3BDEFB02-0807-ECDC-04A8-FE7FEC7AE75C}"/>
              </a:ext>
            </a:extLst>
          </p:cNvPr>
          <p:cNvSpPr txBox="1"/>
          <p:nvPr/>
        </p:nvSpPr>
        <p:spPr>
          <a:xfrm>
            <a:off x="15459349" y="3245662"/>
            <a:ext cx="928459" cy="646331"/>
          </a:xfrm>
          <a:prstGeom prst="rect">
            <a:avLst/>
          </a:prstGeom>
          <a:noFill/>
        </p:spPr>
        <p:txBody>
          <a:bodyPr wrap="none" rtlCol="0">
            <a:spAutoFit/>
          </a:bodyPr>
          <a:lstStyle>
            <a:defPPr>
              <a:defRPr lang="ru-KZ"/>
            </a:defPPr>
            <a:lvl1pPr>
              <a:defRPr sz="2400" b="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stStyle>
          <a:p>
            <a:r>
              <a:rPr lang="en-US" sz="3600" dirty="0"/>
              <a:t>Pits</a:t>
            </a:r>
          </a:p>
        </p:txBody>
      </p:sp>
      <p:sp>
        <p:nvSpPr>
          <p:cNvPr id="2" name="Freeform 2">
            <a:extLst>
              <a:ext uri="{FF2B5EF4-FFF2-40B4-BE49-F238E27FC236}">
                <a16:creationId xmlns:a16="http://schemas.microsoft.com/office/drawing/2014/main" id="{DDA97D70-70FC-49F8-0E07-5C1B7E2D9F6C}"/>
              </a:ext>
            </a:extLst>
          </p:cNvPr>
          <p:cNvSpPr/>
          <p:nvPr/>
        </p:nvSpPr>
        <p:spPr>
          <a:xfrm>
            <a:off x="16329" y="7317661"/>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7EC69192-DAED-46A1-7ADA-73CE58948648}"/>
              </a:ext>
            </a:extLst>
          </p:cNvPr>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1459242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9CA849-5233-8F88-9D83-D50C57A97C93}"/>
              </a:ext>
            </a:extLst>
          </p:cNvPr>
          <p:cNvPicPr>
            <a:picLocks noChangeAspect="1"/>
          </p:cNvPicPr>
          <p:nvPr/>
        </p:nvPicPr>
        <p:blipFill>
          <a:blip r:embed="rId2"/>
          <a:stretch>
            <a:fillRect/>
          </a:stretch>
        </p:blipFill>
        <p:spPr>
          <a:xfrm>
            <a:off x="9790739" y="2014520"/>
            <a:ext cx="7712106" cy="6257959"/>
          </a:xfrm>
          <a:prstGeom prst="rect">
            <a:avLst/>
          </a:prstGeom>
          <a:ln>
            <a:noFill/>
          </a:ln>
          <a:effectLst>
            <a:outerShdw blurRad="292100" dist="139700" dir="2700000" algn="tl" rotWithShape="0">
              <a:srgbClr val="333333">
                <a:alpha val="65000"/>
              </a:srgbClr>
            </a:outerShdw>
          </a:effectLst>
        </p:spPr>
      </p:pic>
      <p:sp>
        <p:nvSpPr>
          <p:cNvPr id="4" name="Freeform 2">
            <a:extLst>
              <a:ext uri="{FF2B5EF4-FFF2-40B4-BE49-F238E27FC236}">
                <a16:creationId xmlns:a16="http://schemas.microsoft.com/office/drawing/2014/main" id="{A64345BB-E520-FD89-81DB-0FF180E81A0B}"/>
              </a:ext>
            </a:extLst>
          </p:cNvPr>
          <p:cNvSpPr/>
          <p:nvPr/>
        </p:nvSpPr>
        <p:spPr>
          <a:xfrm>
            <a:off x="16329" y="7317661"/>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3">
            <a:extLst>
              <a:ext uri="{FF2B5EF4-FFF2-40B4-BE49-F238E27FC236}">
                <a16:creationId xmlns:a16="http://schemas.microsoft.com/office/drawing/2014/main" id="{403BBF50-EB1B-0A57-F0FE-3A5F260D144F}"/>
              </a:ext>
            </a:extLst>
          </p:cNvPr>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Rectangle 5">
            <a:extLst>
              <a:ext uri="{FF2B5EF4-FFF2-40B4-BE49-F238E27FC236}">
                <a16:creationId xmlns:a16="http://schemas.microsoft.com/office/drawing/2014/main" id="{CE1948CA-D2A7-D4BE-3BD0-FB08DB7BBCA6}"/>
              </a:ext>
            </a:extLst>
          </p:cNvPr>
          <p:cNvSpPr/>
          <p:nvPr/>
        </p:nvSpPr>
        <p:spPr>
          <a:xfrm>
            <a:off x="4359998" y="-97526"/>
            <a:ext cx="9568004" cy="1384995"/>
          </a:xfrm>
          <a:prstGeom prst="rect">
            <a:avLst/>
          </a:prstGeom>
          <a:noFill/>
        </p:spPr>
        <p:txBody>
          <a:bodyPr wrap="none" lIns="137160" tIns="68580" rIns="137160" bIns="68580">
            <a:spAutoFit/>
          </a:bodyPr>
          <a:lstStyle/>
          <a:p>
            <a:pPr algn="ctr"/>
            <a:r>
              <a:rPr lang="en-US" sz="81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reflection blurRad="6350" stA="55000" endA="300" endPos="45500" dir="5400000" sy="-100000" algn="bl" rotWithShape="0"/>
                </a:effectLst>
                <a:latin typeface="Times New Roman" panose="02020603050405020304" pitchFamily="18" charset="0"/>
                <a:cs typeface="Times New Roman" panose="02020603050405020304" pitchFamily="18" charset="0"/>
              </a:rPr>
              <a:t>Results &amp; Discussion</a:t>
            </a:r>
          </a:p>
        </p:txBody>
      </p:sp>
      <p:sp>
        <p:nvSpPr>
          <p:cNvPr id="7" name="TextBox 6">
            <a:extLst>
              <a:ext uri="{FF2B5EF4-FFF2-40B4-BE49-F238E27FC236}">
                <a16:creationId xmlns:a16="http://schemas.microsoft.com/office/drawing/2014/main" id="{5DE4E434-C01B-9C4B-1336-5B0F03D237EE}"/>
              </a:ext>
            </a:extLst>
          </p:cNvPr>
          <p:cNvSpPr txBox="1"/>
          <p:nvPr/>
        </p:nvSpPr>
        <p:spPr>
          <a:xfrm>
            <a:off x="685800" y="1472973"/>
            <a:ext cx="7712106" cy="1046825"/>
          </a:xfrm>
          <a:prstGeom prst="rect">
            <a:avLst/>
          </a:prstGeom>
          <a:noFill/>
        </p:spPr>
        <p:txBody>
          <a:bodyPr wrap="square">
            <a:spAutoFit/>
          </a:bodyPr>
          <a:lstStyle/>
          <a:p>
            <a:pPr marL="428625" indent="-428625" algn="just">
              <a:lnSpc>
                <a:spcPct val="200000"/>
              </a:lnSpc>
              <a:buFont typeface="Wingdings" panose="05000000000000000000" pitchFamily="2" charset="2"/>
              <a:buChar char="q"/>
            </a:pPr>
            <a:r>
              <a:rPr lang="en-US" sz="3600" b="1" dirty="0">
                <a:solidFill>
                  <a:schemeClr val="accent6">
                    <a:lumMod val="50000"/>
                  </a:schemeClr>
                </a:solidFill>
                <a:latin typeface="Times New Roman" panose="02020603050405020304" pitchFamily="18" charset="0"/>
                <a:ea typeface="Aptos" panose="020B0004020202020204" pitchFamily="34" charset="0"/>
                <a:cs typeface="Arial" panose="020B0604020202020204" pitchFamily="34" charset="0"/>
              </a:rPr>
              <a:t>Synergistic and Antagonistic Effect  </a:t>
            </a:r>
            <a:endParaRPr lang="en-US" sz="3600" dirty="0">
              <a:solidFill>
                <a:schemeClr val="accent6">
                  <a:lumMod val="50000"/>
                </a:schemeClr>
              </a:solidFill>
              <a:latin typeface="Aptos" panose="020B0004020202020204" pitchFamily="34" charset="0"/>
              <a:ea typeface="Aptos" panose="020B00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B17B2C92-0BB8-E7A4-AF00-8F8A1738FA67}"/>
              </a:ext>
            </a:extLst>
          </p:cNvPr>
          <p:cNvGrpSpPr/>
          <p:nvPr/>
        </p:nvGrpSpPr>
        <p:grpSpPr>
          <a:xfrm>
            <a:off x="1295399" y="3004062"/>
            <a:ext cx="3886201" cy="1219200"/>
            <a:chOff x="1295399" y="3004062"/>
            <a:chExt cx="3886201" cy="1219200"/>
          </a:xfrm>
        </p:grpSpPr>
        <p:sp>
          <p:nvSpPr>
            <p:cNvPr id="16" name="Rectangle: Rounded Corners 15">
              <a:extLst>
                <a:ext uri="{FF2B5EF4-FFF2-40B4-BE49-F238E27FC236}">
                  <a16:creationId xmlns:a16="http://schemas.microsoft.com/office/drawing/2014/main" id="{178E69B6-9536-0CB9-5575-889C436B7A50}"/>
                </a:ext>
              </a:extLst>
            </p:cNvPr>
            <p:cNvSpPr/>
            <p:nvPr/>
          </p:nvSpPr>
          <p:spPr>
            <a:xfrm>
              <a:off x="1295399" y="3004062"/>
              <a:ext cx="3886201" cy="1219200"/>
            </a:xfrm>
            <a:prstGeom prst="roundRect">
              <a:avLst/>
            </a:prstGeom>
            <a:gradFill>
              <a:gsLst>
                <a:gs pos="77578">
                  <a:srgbClr val="70AF2E"/>
                </a:gs>
                <a:gs pos="0">
                  <a:srgbClr val="70AF2E"/>
                </a:gs>
                <a:gs pos="38500">
                  <a:srgbClr val="639A29"/>
                </a:gs>
                <a:gs pos="57480">
                  <a:srgbClr val="70AF2E"/>
                </a:gs>
                <a:gs pos="89075">
                  <a:srgbClr val="70AF2E"/>
                </a:gs>
                <a:gs pos="71250">
                  <a:srgbClr val="70AF2E"/>
                </a:gs>
                <a:gs pos="50000">
                  <a:srgbClr val="70AF2E"/>
                </a:gs>
                <a:gs pos="100000">
                  <a:srgbClr val="70AF2E"/>
                </a:gs>
              </a:gsLst>
            </a:gradFill>
            <a:ln>
              <a:solidFill>
                <a:schemeClr val="accent6">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700"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C4EE453-3E44-3CB9-9E01-852D6E56F612}"/>
                    </a:ext>
                  </a:extLst>
                </p:cNvPr>
                <p:cNvSpPr txBox="1"/>
                <p:nvPr/>
              </p:nvSpPr>
              <p:spPr>
                <a:xfrm>
                  <a:off x="1495555" y="3193093"/>
                  <a:ext cx="3457445" cy="883319"/>
                </a:xfrm>
                <a:prstGeom prst="rect">
                  <a:avLst/>
                </a:prstGeom>
                <a:solidFill>
                  <a:schemeClr val="bg1"/>
                </a:solidFill>
              </p:spPr>
              <p:txBody>
                <a:bodyPr wrap="square">
                  <a:spAutoFit/>
                </a:bodyPr>
                <a:lstStyle/>
                <a:p>
                  <a14:m>
                    <m:oMath xmlns:m="http://schemas.openxmlformats.org/officeDocument/2006/math">
                      <m:sSub>
                        <m:sSubPr>
                          <m:ctrlPr>
                            <a:rPr lang="en-US" sz="3200" i="1" smtClean="0">
                              <a:effectLst/>
                              <a:latin typeface="Cambria Math" panose="02040503050406030204" pitchFamily="18" charset="0"/>
                              <a:cs typeface="Times New Roman" panose="02020603050405020304" pitchFamily="18" charset="0"/>
                            </a:rPr>
                          </m:ctrlPr>
                        </m:sSub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𝑆</m:t>
                          </m:r>
                        </m:e>
                        <m:sub>
                          <m:r>
                            <m:rPr>
                              <m:sty m:val="p"/>
                            </m:rPr>
                            <a:rPr lang="en-US" sz="3200">
                              <a:effectLst/>
                              <a:latin typeface="Cambria Math" panose="02040503050406030204" pitchFamily="18" charset="0"/>
                              <a:ea typeface="Times New Roman" panose="02020603050405020304" pitchFamily="18" charset="0"/>
                              <a:cs typeface="Times New Roman" panose="02020603050405020304" pitchFamily="18" charset="0"/>
                            </a:rPr>
                            <m:t>Θ</m:t>
                          </m:r>
                        </m:sub>
                      </m:s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200" i="1">
                              <a:effectLst/>
                              <a:latin typeface="Cambria Math" panose="02040503050406030204" pitchFamily="18" charset="0"/>
                              <a:cs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1−</m:t>
                          </m:r>
                          <m:sSub>
                            <m:sSubPr>
                              <m:ctrlPr>
                                <a:rPr lang="en-US" sz="3200" i="1">
                                  <a:effectLst/>
                                  <a:latin typeface="Cambria Math" panose="02040503050406030204" pitchFamily="18" charset="0"/>
                                  <a:cs typeface="Times New Roman" panose="02020603050405020304" pitchFamily="18" charset="0"/>
                                </a:rPr>
                              </m:ctrlPr>
                            </m:sSub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𝛩</m:t>
                              </m:r>
                            </m:e>
                            <m: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𝐶</m:t>
                              </m:r>
                            </m:sub>
                          </m:sSub>
                        </m:num>
                        <m:den>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1−</m:t>
                          </m:r>
                          <m:sSubSup>
                            <m:sSubSupPr>
                              <m:ctrlPr>
                                <a:rPr lang="en-US" sz="3200" i="1">
                                  <a:effectLst/>
                                  <a:latin typeface="Cambria Math" panose="02040503050406030204" pitchFamily="18" charset="0"/>
                                  <a:cs typeface="Times New Roman" panose="02020603050405020304" pitchFamily="18" charset="0"/>
                                </a:rPr>
                              </m:ctrlPr>
                            </m:sSubSup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𝛩</m:t>
                              </m:r>
                            </m:e>
                            <m: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𝐶</m:t>
                              </m:r>
                            </m:sub>
                            <m:sup>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m:t>
                              </m:r>
                            </m:sup>
                          </m:sSubSup>
                        </m:den>
                      </m:f>
                    </m:oMath>
                  </a14:m>
                  <a:r>
                    <a:rPr lang="en-US" sz="3200" dirty="0">
                      <a:effectLst/>
                      <a:latin typeface="Times New Roman" panose="02020603050405020304" pitchFamily="18" charset="0"/>
                      <a:ea typeface="Times New Roman" panose="02020603050405020304" pitchFamily="18" charset="0"/>
                    </a:rPr>
                    <a:t>       </a:t>
                  </a:r>
                  <a:r>
                    <a:rPr lang="en-US" sz="3200" b="1" dirty="0">
                      <a:effectLst/>
                      <a:latin typeface="Times New Roman" panose="02020603050405020304" pitchFamily="18" charset="0"/>
                      <a:ea typeface="Times New Roman" panose="02020603050405020304" pitchFamily="18" charset="0"/>
                    </a:rPr>
                    <a:t>(7)</a:t>
                  </a:r>
                  <a:endParaRPr lang="en-US" sz="3200" b="1" dirty="0"/>
                </a:p>
              </p:txBody>
            </p:sp>
          </mc:Choice>
          <mc:Fallback xmlns="">
            <p:sp>
              <p:nvSpPr>
                <p:cNvPr id="9" name="TextBox 8">
                  <a:extLst>
                    <a:ext uri="{FF2B5EF4-FFF2-40B4-BE49-F238E27FC236}">
                      <a16:creationId xmlns:a16="http://schemas.microsoft.com/office/drawing/2014/main" id="{AC4EE453-3E44-3CB9-9E01-852D6E56F612}"/>
                    </a:ext>
                  </a:extLst>
                </p:cNvPr>
                <p:cNvSpPr txBox="1">
                  <a:spLocks noRot="1" noChangeAspect="1" noMove="1" noResize="1" noEditPoints="1" noAdjustHandles="1" noChangeArrowheads="1" noChangeShapeType="1" noTextEdit="1"/>
                </p:cNvSpPr>
                <p:nvPr/>
              </p:nvSpPr>
              <p:spPr>
                <a:xfrm>
                  <a:off x="1495555" y="3193093"/>
                  <a:ext cx="3457445" cy="883319"/>
                </a:xfrm>
                <a:prstGeom prst="rect">
                  <a:avLst/>
                </a:prstGeom>
                <a:blipFill>
                  <a:blip r:embed="rId7"/>
                  <a:stretch>
                    <a:fillRect r="-4401"/>
                  </a:stretch>
                </a:blipFill>
              </p:spPr>
              <p:txBody>
                <a:bodyPr/>
                <a:lstStyle/>
                <a:p>
                  <a:r>
                    <a:rPr lang="en-US">
                      <a:noFill/>
                    </a:rPr>
                    <a:t> </a:t>
                  </a:r>
                </a:p>
              </p:txBody>
            </p:sp>
          </mc:Fallback>
        </mc:AlternateContent>
      </p:grpSp>
      <p:sp>
        <p:nvSpPr>
          <p:cNvPr id="19" name="TextBox 18">
            <a:extLst>
              <a:ext uri="{FF2B5EF4-FFF2-40B4-BE49-F238E27FC236}">
                <a16:creationId xmlns:a16="http://schemas.microsoft.com/office/drawing/2014/main" id="{D146D463-6AED-400B-943C-86E086801044}"/>
              </a:ext>
            </a:extLst>
          </p:cNvPr>
          <p:cNvSpPr txBox="1"/>
          <p:nvPr/>
        </p:nvSpPr>
        <p:spPr>
          <a:xfrm>
            <a:off x="8425120" y="8796634"/>
            <a:ext cx="9568004" cy="923330"/>
          </a:xfrm>
          <a:prstGeom prst="rect">
            <a:avLst/>
          </a:prstGeom>
          <a:noFill/>
        </p:spPr>
        <p:txBody>
          <a:bodyPr wrap="square">
            <a:spAutoFit/>
          </a:bodyPr>
          <a:lstStyle/>
          <a:p>
            <a:pPr marL="342900" algn="just"/>
            <a:r>
              <a:rPr lang="en-US" sz="2700" b="1" dirty="0">
                <a:latin typeface="Times New Roman" panose="02020603050405020304" pitchFamily="18" charset="0"/>
                <a:ea typeface="Aptos" panose="020B0004020202020204" pitchFamily="34" charset="0"/>
                <a:cs typeface="Arial" panose="020B0604020202020204" pitchFamily="34" charset="0"/>
              </a:rPr>
              <a:t>Figure 10. </a:t>
            </a:r>
            <a:r>
              <a:rPr lang="en-US" sz="2700" dirty="0">
                <a:latin typeface="Times New Roman" panose="02020603050405020304" pitchFamily="18" charset="0"/>
                <a:ea typeface="Aptos" panose="020B0004020202020204" pitchFamily="34" charset="0"/>
                <a:cs typeface="Arial" panose="020B0604020202020204" pitchFamily="34" charset="0"/>
              </a:rPr>
              <a:t>Variation of IE% of WFE inhibitor without and with addition of 1mM of iodide ions in 0.5 M H</a:t>
            </a:r>
            <a:r>
              <a:rPr lang="en-US" sz="2700" baseline="-25000" dirty="0">
                <a:latin typeface="Times New Roman" panose="02020603050405020304" pitchFamily="18" charset="0"/>
                <a:ea typeface="Aptos" panose="020B0004020202020204" pitchFamily="34" charset="0"/>
                <a:cs typeface="Arial" panose="020B0604020202020204" pitchFamily="34" charset="0"/>
              </a:rPr>
              <a:t>2</a:t>
            </a:r>
            <a:r>
              <a:rPr lang="en-US" sz="2700" dirty="0">
                <a:latin typeface="Times New Roman" panose="02020603050405020304" pitchFamily="18" charset="0"/>
                <a:ea typeface="Aptos" panose="020B0004020202020204" pitchFamily="34" charset="0"/>
                <a:cs typeface="Arial" panose="020B0604020202020204" pitchFamily="34" charset="0"/>
              </a:rPr>
              <a:t>SO</a:t>
            </a:r>
            <a:r>
              <a:rPr lang="en-US" sz="2700" baseline="-25000" dirty="0">
                <a:latin typeface="Times New Roman" panose="02020603050405020304" pitchFamily="18" charset="0"/>
                <a:ea typeface="Aptos" panose="020B0004020202020204" pitchFamily="34" charset="0"/>
                <a:cs typeface="Arial" panose="020B0604020202020204" pitchFamily="34" charset="0"/>
              </a:rPr>
              <a:t>4</a:t>
            </a:r>
            <a:r>
              <a:rPr lang="en-US" sz="2700" dirty="0">
                <a:latin typeface="Times New Roman" panose="02020603050405020304" pitchFamily="18" charset="0"/>
                <a:ea typeface="Aptos" panose="020B0004020202020204" pitchFamily="34" charset="0"/>
                <a:cs typeface="Arial" panose="020B0604020202020204" pitchFamily="34" charset="0"/>
              </a:rPr>
              <a:t> and 1 M HCl.</a:t>
            </a:r>
            <a:endParaRPr lang="en-US" sz="2700" dirty="0">
              <a:latin typeface="Aptos" panose="020B0004020202020204" pitchFamily="34" charset="0"/>
              <a:ea typeface="Aptos" panose="020B00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55108249-6F43-4463-8745-99F9BB132FBA}"/>
              </a:ext>
            </a:extLst>
          </p:cNvPr>
          <p:cNvGrpSpPr/>
          <p:nvPr/>
        </p:nvGrpSpPr>
        <p:grpSpPr>
          <a:xfrm>
            <a:off x="896099" y="4520407"/>
            <a:ext cx="4684800" cy="848023"/>
            <a:chOff x="1056183" y="4844457"/>
            <a:chExt cx="4684800" cy="848023"/>
          </a:xfrm>
        </p:grpSpPr>
        <p:sp>
          <p:nvSpPr>
            <p:cNvPr id="25" name="Rectangle: Rounded Corners 24">
              <a:extLst>
                <a:ext uri="{FF2B5EF4-FFF2-40B4-BE49-F238E27FC236}">
                  <a16:creationId xmlns:a16="http://schemas.microsoft.com/office/drawing/2014/main" id="{DBF2931B-A063-E1DF-48F3-3D3E28724436}"/>
                </a:ext>
              </a:extLst>
            </p:cNvPr>
            <p:cNvSpPr/>
            <p:nvPr/>
          </p:nvSpPr>
          <p:spPr>
            <a:xfrm>
              <a:off x="1056183" y="4844457"/>
              <a:ext cx="4684800" cy="848023"/>
            </a:xfrm>
            <a:prstGeom prst="roundRect">
              <a:avLst/>
            </a:prstGeom>
            <a:gradFill>
              <a:gsLst>
                <a:gs pos="77578">
                  <a:srgbClr val="70AF2E"/>
                </a:gs>
                <a:gs pos="0">
                  <a:srgbClr val="70AF2E"/>
                </a:gs>
                <a:gs pos="38500">
                  <a:srgbClr val="639A29"/>
                </a:gs>
                <a:gs pos="57480">
                  <a:srgbClr val="70AF2E"/>
                </a:gs>
                <a:gs pos="89075">
                  <a:srgbClr val="70AF2E"/>
                </a:gs>
                <a:gs pos="71250">
                  <a:srgbClr val="70AF2E"/>
                </a:gs>
                <a:gs pos="50000">
                  <a:srgbClr val="70AF2E"/>
                </a:gs>
                <a:gs pos="100000">
                  <a:srgbClr val="70AF2E"/>
                </a:gs>
              </a:gsLst>
            </a:gradFill>
            <a:ln>
              <a:solidFill>
                <a:schemeClr val="accent6">
                  <a:lumMod val="40000"/>
                  <a:lumOff val="6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700" dirty="0"/>
            </a:p>
          </p:txBody>
        </p:sp>
        <p:sp>
          <p:nvSpPr>
            <p:cNvPr id="21" name="TextBox 20">
              <a:extLst>
                <a:ext uri="{FF2B5EF4-FFF2-40B4-BE49-F238E27FC236}">
                  <a16:creationId xmlns:a16="http://schemas.microsoft.com/office/drawing/2014/main" id="{91FB9AF8-6BEF-05B0-42C1-935F7C9A7269}"/>
                </a:ext>
              </a:extLst>
            </p:cNvPr>
            <p:cNvSpPr txBox="1"/>
            <p:nvPr/>
          </p:nvSpPr>
          <p:spPr>
            <a:xfrm>
              <a:off x="1262742" y="5020073"/>
              <a:ext cx="4256045" cy="523220"/>
            </a:xfrm>
            <a:prstGeom prst="rect">
              <a:avLst/>
            </a:prstGeom>
            <a:solidFill>
              <a:schemeClr val="bg1"/>
            </a:solidFill>
          </p:spPr>
          <p:txBody>
            <a:bodyPr wrap="square">
              <a:spAutoFit/>
            </a:bodyPr>
            <a:lstStyle/>
            <a:p>
              <a:r>
                <a:rPr lang="el-GR" sz="2800" i="1" dirty="0">
                  <a:effectLst/>
                  <a:latin typeface="Times New Roman" panose="02020603050405020304" pitchFamily="18" charset="0"/>
                  <a:ea typeface="Times New Roman" panose="02020603050405020304" pitchFamily="18" charset="0"/>
                </a:rPr>
                <a:t>Θ</a:t>
              </a:r>
              <a:r>
                <a:rPr lang="en-US" sz="2800" i="1" baseline="-25000" dirty="0">
                  <a:effectLst/>
                  <a:latin typeface="Times New Roman" panose="02020603050405020304" pitchFamily="18" charset="0"/>
                  <a:ea typeface="Times New Roman" panose="02020603050405020304" pitchFamily="18" charset="0"/>
                </a:rPr>
                <a:t>A+C</a:t>
              </a:r>
              <a:r>
                <a:rPr lang="en-US" sz="2800" i="1" dirty="0">
                  <a:effectLst/>
                  <a:latin typeface="Times New Roman" panose="02020603050405020304" pitchFamily="18" charset="0"/>
                  <a:ea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rPr>
                <a:t>= (</a:t>
              </a:r>
              <a:r>
                <a:rPr lang="el-GR" sz="2800" i="1" dirty="0">
                  <a:effectLst/>
                  <a:latin typeface="Times New Roman" panose="02020603050405020304" pitchFamily="18" charset="0"/>
                  <a:ea typeface="Times New Roman" panose="02020603050405020304" pitchFamily="18" charset="0"/>
                </a:rPr>
                <a:t>Θ</a:t>
              </a:r>
              <a:r>
                <a:rPr lang="en-US" sz="2800" i="1" baseline="-25000" dirty="0">
                  <a:effectLst/>
                  <a:latin typeface="Times New Roman" panose="02020603050405020304" pitchFamily="18" charset="0"/>
                  <a:ea typeface="Times New Roman" panose="02020603050405020304" pitchFamily="18" charset="0"/>
                </a:rPr>
                <a:t>A</a:t>
              </a:r>
              <a:r>
                <a:rPr lang="en-US" sz="2800" dirty="0">
                  <a:effectLst/>
                  <a:latin typeface="Times New Roman" panose="02020603050405020304" pitchFamily="18" charset="0"/>
                  <a:ea typeface="Times New Roman" panose="02020603050405020304" pitchFamily="18" charset="0"/>
                </a:rPr>
                <a:t> + </a:t>
              </a:r>
              <a:r>
                <a:rPr lang="el-GR" sz="2800" i="1" dirty="0">
                  <a:effectLst/>
                  <a:latin typeface="Times New Roman" panose="02020603050405020304" pitchFamily="18" charset="0"/>
                  <a:ea typeface="Times New Roman" panose="02020603050405020304" pitchFamily="18" charset="0"/>
                </a:rPr>
                <a:t>Θ</a:t>
              </a:r>
              <a:r>
                <a:rPr lang="en-US" sz="2800" i="1" baseline="-25000" dirty="0">
                  <a:effectLst/>
                  <a:latin typeface="Times New Roman" panose="02020603050405020304" pitchFamily="18" charset="0"/>
                  <a:ea typeface="Times New Roman" panose="02020603050405020304" pitchFamily="18" charset="0"/>
                </a:rPr>
                <a:t>C</a:t>
              </a:r>
              <a:r>
                <a:rPr lang="en-US" sz="2800" dirty="0">
                  <a:effectLst/>
                  <a:latin typeface="Times New Roman" panose="02020603050405020304" pitchFamily="18" charset="0"/>
                  <a:ea typeface="Times New Roman" panose="02020603050405020304" pitchFamily="18" charset="0"/>
                </a:rPr>
                <a:t>)-(</a:t>
              </a:r>
              <a:r>
                <a:rPr lang="el-GR" sz="2800" i="1" dirty="0">
                  <a:effectLst/>
                  <a:latin typeface="Times New Roman" panose="02020603050405020304" pitchFamily="18" charset="0"/>
                  <a:ea typeface="Times New Roman" panose="02020603050405020304" pitchFamily="18" charset="0"/>
                </a:rPr>
                <a:t>Θ</a:t>
              </a:r>
              <a:r>
                <a:rPr lang="en-US" sz="2800" i="1" baseline="-25000" dirty="0">
                  <a:effectLst/>
                  <a:latin typeface="Times New Roman" panose="02020603050405020304" pitchFamily="18" charset="0"/>
                  <a:ea typeface="Times New Roman" panose="02020603050405020304" pitchFamily="18" charset="0"/>
                </a:rPr>
                <a:t>A</a:t>
              </a:r>
              <a:r>
                <a:rPr lang="el-GR" sz="2800" i="1" dirty="0">
                  <a:effectLst/>
                  <a:latin typeface="Times New Roman" panose="02020603050405020304" pitchFamily="18" charset="0"/>
                  <a:ea typeface="Times New Roman" panose="02020603050405020304" pitchFamily="18" charset="0"/>
                </a:rPr>
                <a:t>Θ</a:t>
              </a:r>
              <a:r>
                <a:rPr lang="en-US" sz="2800" i="1" baseline="-25000" dirty="0">
                  <a:effectLst/>
                  <a:latin typeface="Times New Roman" panose="02020603050405020304" pitchFamily="18" charset="0"/>
                  <a:ea typeface="Times New Roman" panose="02020603050405020304" pitchFamily="18" charset="0"/>
                </a:rPr>
                <a:t>C</a:t>
              </a:r>
              <a:r>
                <a:rPr lang="en-US" sz="2800" dirty="0">
                  <a:effectLst/>
                  <a:latin typeface="Times New Roman" panose="02020603050405020304" pitchFamily="18" charset="0"/>
                  <a:ea typeface="Times New Roman" panose="02020603050405020304" pitchFamily="18" charset="0"/>
                </a:rPr>
                <a:t>)</a:t>
              </a:r>
              <a:endParaRPr lang="en-US" sz="2800" dirty="0"/>
            </a:p>
          </p:txBody>
        </p:sp>
      </p:gr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33F582E-89A4-F25F-920E-5B448BE49CF6}"/>
                  </a:ext>
                </a:extLst>
              </p:cNvPr>
              <p:cNvSpPr txBox="1"/>
              <p:nvPr/>
            </p:nvSpPr>
            <p:spPr>
              <a:xfrm>
                <a:off x="307522" y="5892403"/>
                <a:ext cx="9748156" cy="1225335"/>
              </a:xfrm>
              <a:prstGeom prst="rect">
                <a:avLst/>
              </a:prstGeom>
              <a:noFill/>
            </p:spPr>
            <p:txBody>
              <a:bodyPr wrap="square">
                <a:spAutoFit/>
              </a:bodyPr>
              <a:lstStyle/>
              <a:p>
                <a:pPr>
                  <a:lnSpc>
                    <a:spcPct val="150000"/>
                  </a:lnSpc>
                </a:pPr>
                <a14:m>
                  <m:oMath xmlns:m="http://schemas.openxmlformats.org/officeDocument/2006/math">
                    <m:sSubSup>
                      <m:sSubSupPr>
                        <m:ctrlPr>
                          <a:rPr lang="en-US" sz="2800" i="1" smtClean="0">
                            <a:effectLst/>
                            <a:latin typeface="Cambria Math" panose="02040503050406030204" pitchFamily="18" charset="0"/>
                            <a:cs typeface="Times New Roman" panose="02020603050405020304" pitchFamily="18" charset="0"/>
                          </a:rPr>
                        </m:ctrlPr>
                      </m:sSubSupPr>
                      <m:e>
                        <m:r>
                          <a:rPr lang="en-US" sz="2800" i="1">
                            <a:effectLst/>
                            <a:latin typeface="Cambria Math" panose="02040503050406030204" pitchFamily="18" charset="0"/>
                            <a:ea typeface="Times New Roman" panose="02020603050405020304" pitchFamily="18" charset="0"/>
                          </a:rPr>
                          <m:t>𝛩</m:t>
                        </m:r>
                      </m:e>
                      <m:sub>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i="1">
                            <a:effectLst/>
                            <a:latin typeface="Cambria Math" panose="02040503050406030204" pitchFamily="18" charset="0"/>
                            <a:ea typeface="Times New Roman" panose="02020603050405020304" pitchFamily="18" charset="0"/>
                            <a:cs typeface="Times New Roman" panose="02020603050405020304" pitchFamily="18" charset="0"/>
                          </a:rPr>
                          <m:t>𝐶</m:t>
                        </m:r>
                      </m:sub>
                      <m:sup>
                        <m:r>
                          <a:rPr lang="en-US" sz="2800" i="1">
                            <a:effectLst/>
                            <a:latin typeface="Cambria Math" panose="02040503050406030204" pitchFamily="18" charset="0"/>
                            <a:ea typeface="Times New Roman" panose="02020603050405020304" pitchFamily="18" charset="0"/>
                          </a:rPr>
                          <m:t>′</m:t>
                        </m:r>
                      </m:sup>
                    </m:sSubSup>
                  </m:oMath>
                </a14:m>
                <a:r>
                  <a:rPr lang="en-US" sz="2400" dirty="0">
                    <a:effectLst/>
                    <a:latin typeface="Times New Roman" panose="02020603050405020304" pitchFamily="18" charset="0"/>
                    <a:ea typeface="Times New Roman" panose="02020603050405020304" pitchFamily="18" charset="0"/>
                  </a:rPr>
                  <a:t> is the measured surface coverage by both anion and cation.</a:t>
                </a:r>
                <a:endParaRPr lang="en-US" sz="2400" i="1" dirty="0">
                  <a:effectLst/>
                  <a:latin typeface="Times New Roman" panose="02020603050405020304" pitchFamily="18" charset="0"/>
                  <a:ea typeface="Times New Roman" panose="02020603050405020304" pitchFamily="18" charset="0"/>
                </a:endParaRPr>
              </a:p>
              <a:p>
                <a:pPr>
                  <a:lnSpc>
                    <a:spcPct val="150000"/>
                  </a:lnSpc>
                </a:pPr>
                <a:r>
                  <a:rPr lang="el-GR" sz="2400" i="1" dirty="0">
                    <a:effectLst/>
                    <a:latin typeface="Times New Roman" panose="02020603050405020304" pitchFamily="18" charset="0"/>
                    <a:ea typeface="Times New Roman" panose="02020603050405020304" pitchFamily="18" charset="0"/>
                  </a:rPr>
                  <a:t>Θ</a:t>
                </a:r>
                <a:r>
                  <a:rPr lang="en-US" sz="2400" i="1" baseline="-25000" dirty="0">
                    <a:effectLst/>
                    <a:latin typeface="Times New Roman" panose="02020603050405020304" pitchFamily="18" charset="0"/>
                    <a:ea typeface="Times New Roman" panose="02020603050405020304" pitchFamily="18" charset="0"/>
                  </a:rPr>
                  <a:t>A</a:t>
                </a:r>
                <a:r>
                  <a:rPr lang="en-US" sz="2400" dirty="0">
                    <a:effectLst/>
                    <a:latin typeface="Times New Roman" panose="02020603050405020304" pitchFamily="18" charset="0"/>
                    <a:ea typeface="Times New Roman" panose="02020603050405020304" pitchFamily="18" charset="0"/>
                  </a:rPr>
                  <a:t> and </a:t>
                </a:r>
                <a:r>
                  <a:rPr lang="el-GR" sz="2400" i="1" dirty="0">
                    <a:effectLst/>
                    <a:latin typeface="Times New Roman" panose="02020603050405020304" pitchFamily="18" charset="0"/>
                    <a:ea typeface="Times New Roman" panose="02020603050405020304" pitchFamily="18" charset="0"/>
                  </a:rPr>
                  <a:t>Θ</a:t>
                </a:r>
                <a:r>
                  <a:rPr lang="en-US" sz="2400" i="1" baseline="-25000" dirty="0">
                    <a:effectLst/>
                    <a:latin typeface="Times New Roman" panose="02020603050405020304" pitchFamily="18" charset="0"/>
                    <a:ea typeface="Times New Roman" panose="02020603050405020304" pitchFamily="18" charset="0"/>
                  </a:rPr>
                  <a:t>C</a:t>
                </a:r>
                <a:r>
                  <a:rPr lang="en-US" sz="2400" dirty="0">
                    <a:effectLst/>
                    <a:latin typeface="Times New Roman" panose="02020603050405020304" pitchFamily="18" charset="0"/>
                    <a:ea typeface="Times New Roman" panose="02020603050405020304" pitchFamily="18" charset="0"/>
                  </a:rPr>
                  <a:t> denote the surface coverage of anion and cation, respectively</a:t>
                </a:r>
                <a:endParaRPr lang="en-US" sz="2400" dirty="0"/>
              </a:p>
            </p:txBody>
          </p:sp>
        </mc:Choice>
        <mc:Fallback xmlns="">
          <p:sp>
            <p:nvSpPr>
              <p:cNvPr id="23" name="TextBox 22">
                <a:extLst>
                  <a:ext uri="{FF2B5EF4-FFF2-40B4-BE49-F238E27FC236}">
                    <a16:creationId xmlns:a16="http://schemas.microsoft.com/office/drawing/2014/main" id="{F33F582E-89A4-F25F-920E-5B448BE49CF6}"/>
                  </a:ext>
                </a:extLst>
              </p:cNvPr>
              <p:cNvSpPr txBox="1">
                <a:spLocks noRot="1" noChangeAspect="1" noMove="1" noResize="1" noEditPoints="1" noAdjustHandles="1" noChangeArrowheads="1" noChangeShapeType="1" noTextEdit="1"/>
              </p:cNvSpPr>
              <p:nvPr/>
            </p:nvSpPr>
            <p:spPr>
              <a:xfrm>
                <a:off x="307522" y="5892403"/>
                <a:ext cx="9748156" cy="1225335"/>
              </a:xfrm>
              <a:prstGeom prst="rect">
                <a:avLst/>
              </a:prstGeom>
              <a:blipFill>
                <a:blip r:embed="rId8"/>
                <a:stretch>
                  <a:fillRect l="-938" b="-99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E22E5F44-6316-0789-0183-6AE8CAC09B0D}"/>
                  </a:ext>
                </a:extLst>
              </p:cNvPr>
              <p:cNvSpPr txBox="1"/>
              <p:nvPr/>
            </p:nvSpPr>
            <p:spPr>
              <a:xfrm>
                <a:off x="2767742" y="8101145"/>
                <a:ext cx="5197931" cy="523220"/>
              </a:xfrm>
              <a:prstGeom prst="rect">
                <a:avLst/>
              </a:prstGeom>
              <a:noFill/>
            </p:spPr>
            <p:txBody>
              <a:bodyPr wrap="square">
                <a:spAutoFit/>
              </a:bodyPr>
              <a:lstStyle/>
              <a:p>
                <a14:m>
                  <m:oMath xmlns:m="http://schemas.openxmlformats.org/officeDocument/2006/math">
                    <m:sSub>
                      <m:sSubPr>
                        <m:ctrlPr>
                          <a:rPr lang="en-US" sz="2800" b="1" i="1" smtClean="0">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ctrlPr>
                      </m:sSubPr>
                      <m:e>
                        <m:r>
                          <a:rPr lang="en-US" sz="2800" b="1" i="1">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Times New Roman" panose="02020603050405020304" pitchFamily="18" charset="0"/>
                          </a:rPr>
                          <m:t>𝑺</m:t>
                        </m:r>
                      </m:e>
                      <m:sub>
                        <m:r>
                          <a:rPr lang="en-US" sz="2800" b="1" i="1">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Times New Roman" panose="02020603050405020304" pitchFamily="18" charset="0"/>
                          </a:rPr>
                          <m:t>𝜣</m:t>
                        </m:r>
                      </m:sub>
                    </m:sSub>
                    <m:r>
                      <a:rPr lang="en-US" sz="2800" b="1" i="1">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b="1" i="1" smtClean="0">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Times New Roman" panose="02020603050405020304" pitchFamily="18" charset="0"/>
                      </a:rPr>
                      <m:t>𝟏</m:t>
                    </m:r>
                    <m:r>
                      <a:rPr lang="en-US" sz="2800" b="1" i="1" smtClean="0">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b="1" i="1" smtClean="0">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Times New Roman" panose="02020603050405020304" pitchFamily="18" charset="0"/>
                      </a:rPr>
                      <m:t>𝟖𝟖𝟑</m:t>
                    </m:r>
                    <m:r>
                      <a:rPr lang="en-US" sz="2800" b="1" i="1" smtClean="0">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b="1" dirty="0"/>
                  <a:t>  &gt; </a:t>
                </a:r>
                <a:r>
                  <a:rPr lang="en-US" sz="2800" b="1" dirty="0">
                    <a:latin typeface="Times New Roman" panose="02020603050405020304" pitchFamily="18" charset="0"/>
                    <a:cs typeface="Times New Roman" panose="02020603050405020304" pitchFamily="18" charset="0"/>
                  </a:rPr>
                  <a:t>1   Synergism</a:t>
                </a:r>
              </a:p>
            </p:txBody>
          </p:sp>
        </mc:Choice>
        <mc:Fallback xmlns="">
          <p:sp>
            <p:nvSpPr>
              <p:cNvPr id="29" name="TextBox 28">
                <a:extLst>
                  <a:ext uri="{FF2B5EF4-FFF2-40B4-BE49-F238E27FC236}">
                    <a16:creationId xmlns:a16="http://schemas.microsoft.com/office/drawing/2014/main" id="{E22E5F44-6316-0789-0183-6AE8CAC09B0D}"/>
                  </a:ext>
                </a:extLst>
              </p:cNvPr>
              <p:cNvSpPr txBox="1">
                <a:spLocks noRot="1" noChangeAspect="1" noMove="1" noResize="1" noEditPoints="1" noAdjustHandles="1" noChangeArrowheads="1" noChangeShapeType="1" noTextEdit="1"/>
              </p:cNvSpPr>
              <p:nvPr/>
            </p:nvSpPr>
            <p:spPr>
              <a:xfrm>
                <a:off x="2767742" y="8101145"/>
                <a:ext cx="5197931" cy="523220"/>
              </a:xfrm>
              <a:prstGeom prst="rect">
                <a:avLst/>
              </a:prstGeom>
              <a:blipFill>
                <a:blip r:embed="rId9"/>
                <a:stretch>
                  <a:fillRect t="-13953"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C7D7605-6244-4CED-78AD-91FBD543E4F2}"/>
                  </a:ext>
                </a:extLst>
              </p:cNvPr>
              <p:cNvSpPr txBox="1"/>
              <p:nvPr/>
            </p:nvSpPr>
            <p:spPr>
              <a:xfrm>
                <a:off x="2784071" y="9246313"/>
                <a:ext cx="5197931" cy="523220"/>
              </a:xfrm>
              <a:prstGeom prst="rect">
                <a:avLst/>
              </a:prstGeom>
              <a:noFill/>
            </p:spPr>
            <p:txBody>
              <a:bodyPr wrap="square">
                <a:spAutoFit/>
              </a:bodyPr>
              <a:lstStyle/>
              <a:p>
                <a14:m>
                  <m:oMath xmlns:m="http://schemas.openxmlformats.org/officeDocument/2006/math">
                    <m:sSub>
                      <m:sSubPr>
                        <m:ctrlPr>
                          <a:rPr lang="en-US" sz="2800" b="1" i="1" smtClean="0">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ctrlPr>
                      </m:sSubPr>
                      <m:e>
                        <m:r>
                          <a:rPr lang="en-US" sz="2800" b="1" i="1">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Times New Roman" panose="02020603050405020304" pitchFamily="18" charset="0"/>
                          </a:rPr>
                          <m:t>𝑺</m:t>
                        </m:r>
                      </m:e>
                      <m:sub>
                        <m:r>
                          <a:rPr lang="en-US" sz="2800" b="1" i="1">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Times New Roman" panose="02020603050405020304" pitchFamily="18" charset="0"/>
                          </a:rPr>
                          <m:t>𝜣</m:t>
                        </m:r>
                      </m:sub>
                    </m:sSub>
                    <m:r>
                      <a:rPr lang="en-US" sz="2800" b="1" i="1">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b="1" i="1" smtClean="0">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Times New Roman" panose="02020603050405020304" pitchFamily="18" charset="0"/>
                      </a:rPr>
                      <m:t>𝟎</m:t>
                    </m:r>
                    <m:r>
                      <a:rPr lang="en-US" sz="2800" b="1" i="1" smtClean="0">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800" b="1" i="1" smtClean="0">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Times New Roman" panose="02020603050405020304" pitchFamily="18" charset="0"/>
                      </a:rPr>
                      <m:t>𝟓𝟔𝟗</m:t>
                    </m:r>
                    <m:r>
                      <a:rPr lang="en-US" sz="2800" b="1" i="1" smtClean="0">
                        <a:effectLst>
                          <a:outerShdw blurRad="38100" dist="38100" dir="2700000" algn="tl">
                            <a:srgbClr val="000000">
                              <a:alpha val="43137"/>
                            </a:srgbClr>
                          </a:outerShdw>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b="1" dirty="0"/>
                  <a:t>&lt; </a:t>
                </a:r>
                <a:r>
                  <a:rPr lang="en-US" sz="2800" b="1" dirty="0">
                    <a:latin typeface="Times New Roman" panose="02020603050405020304" pitchFamily="18" charset="0"/>
                    <a:cs typeface="Times New Roman" panose="02020603050405020304" pitchFamily="18" charset="0"/>
                  </a:rPr>
                  <a:t>1   Antagonism</a:t>
                </a:r>
              </a:p>
            </p:txBody>
          </p:sp>
        </mc:Choice>
        <mc:Fallback xmlns="">
          <p:sp>
            <p:nvSpPr>
              <p:cNvPr id="30" name="TextBox 29">
                <a:extLst>
                  <a:ext uri="{FF2B5EF4-FFF2-40B4-BE49-F238E27FC236}">
                    <a16:creationId xmlns:a16="http://schemas.microsoft.com/office/drawing/2014/main" id="{5C7D7605-6244-4CED-78AD-91FBD543E4F2}"/>
                  </a:ext>
                </a:extLst>
              </p:cNvPr>
              <p:cNvSpPr txBox="1">
                <a:spLocks noRot="1" noChangeAspect="1" noMove="1" noResize="1" noEditPoints="1" noAdjustHandles="1" noChangeArrowheads="1" noChangeShapeType="1" noTextEdit="1"/>
              </p:cNvSpPr>
              <p:nvPr/>
            </p:nvSpPr>
            <p:spPr>
              <a:xfrm>
                <a:off x="2784071" y="9246313"/>
                <a:ext cx="5197931" cy="523220"/>
              </a:xfrm>
              <a:prstGeom prst="rect">
                <a:avLst/>
              </a:prstGeom>
              <a:blipFill>
                <a:blip r:embed="rId10"/>
                <a:stretch>
                  <a:fillRect t="-13953" b="-32558"/>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4DCA8089-E715-BD57-C5D8-95F3CC279D37}"/>
              </a:ext>
            </a:extLst>
          </p:cNvPr>
          <p:cNvSpPr txBox="1"/>
          <p:nvPr/>
        </p:nvSpPr>
        <p:spPr>
          <a:xfrm>
            <a:off x="785155" y="7369520"/>
            <a:ext cx="4114800" cy="584775"/>
          </a:xfrm>
          <a:prstGeom prst="rect">
            <a:avLst/>
          </a:prstGeom>
          <a:noFill/>
        </p:spPr>
        <p:txBody>
          <a:bodyPr wrap="square">
            <a:spAutoFit/>
          </a:bodyPr>
          <a:lstStyle/>
          <a:p>
            <a:r>
              <a:rPr lang="en-US" sz="3200" u="sng" dirty="0">
                <a:latin typeface="Times New Roman" panose="02020603050405020304" pitchFamily="18" charset="0"/>
                <a:ea typeface="Aptos" panose="020B0004020202020204" pitchFamily="34" charset="0"/>
                <a:cs typeface="Arial" panose="020B0604020202020204" pitchFamily="34" charset="0"/>
              </a:rPr>
              <a:t>in 0.5 M H</a:t>
            </a:r>
            <a:r>
              <a:rPr lang="en-US" sz="3200" u="sng" baseline="-25000" dirty="0">
                <a:latin typeface="Times New Roman" panose="02020603050405020304" pitchFamily="18" charset="0"/>
                <a:ea typeface="Aptos" panose="020B0004020202020204" pitchFamily="34" charset="0"/>
                <a:cs typeface="Arial" panose="020B0604020202020204" pitchFamily="34" charset="0"/>
              </a:rPr>
              <a:t>2</a:t>
            </a:r>
            <a:r>
              <a:rPr lang="en-US" sz="3200" u="sng" dirty="0">
                <a:latin typeface="Times New Roman" panose="02020603050405020304" pitchFamily="18" charset="0"/>
                <a:ea typeface="Aptos" panose="020B0004020202020204" pitchFamily="34" charset="0"/>
                <a:cs typeface="Arial" panose="020B0604020202020204" pitchFamily="34" charset="0"/>
              </a:rPr>
              <a:t>SO</a:t>
            </a:r>
            <a:r>
              <a:rPr lang="en-US" sz="3200" u="sng" baseline="-25000" dirty="0">
                <a:latin typeface="Times New Roman" panose="02020603050405020304" pitchFamily="18" charset="0"/>
                <a:ea typeface="Aptos" panose="020B0004020202020204" pitchFamily="34" charset="0"/>
                <a:cs typeface="Arial" panose="020B0604020202020204" pitchFamily="34" charset="0"/>
              </a:rPr>
              <a:t>4</a:t>
            </a:r>
            <a:r>
              <a:rPr lang="en-US" sz="3200" u="sng" dirty="0">
                <a:latin typeface="Times New Roman" panose="02020603050405020304" pitchFamily="18" charset="0"/>
                <a:ea typeface="Aptos" panose="020B0004020202020204" pitchFamily="34" charset="0"/>
                <a:cs typeface="Arial" panose="020B0604020202020204" pitchFamily="34" charset="0"/>
              </a:rPr>
              <a:t> </a:t>
            </a:r>
            <a:endParaRPr lang="en-US" sz="3200" u="sng" dirty="0"/>
          </a:p>
        </p:txBody>
      </p:sp>
      <p:sp>
        <p:nvSpPr>
          <p:cNvPr id="34" name="TextBox 33">
            <a:extLst>
              <a:ext uri="{FF2B5EF4-FFF2-40B4-BE49-F238E27FC236}">
                <a16:creationId xmlns:a16="http://schemas.microsoft.com/office/drawing/2014/main" id="{15E1CC4E-000C-DF31-8709-B5CE2DF62C77}"/>
              </a:ext>
            </a:extLst>
          </p:cNvPr>
          <p:cNvSpPr txBox="1"/>
          <p:nvPr/>
        </p:nvSpPr>
        <p:spPr>
          <a:xfrm>
            <a:off x="803569" y="8498099"/>
            <a:ext cx="2837701" cy="584775"/>
          </a:xfrm>
          <a:prstGeom prst="rect">
            <a:avLst/>
          </a:prstGeom>
          <a:noFill/>
        </p:spPr>
        <p:txBody>
          <a:bodyPr wrap="square">
            <a:spAutoFit/>
          </a:bodyPr>
          <a:lstStyle/>
          <a:p>
            <a:r>
              <a:rPr lang="en-US" sz="3200" u="sng" dirty="0">
                <a:latin typeface="Times New Roman" panose="02020603050405020304" pitchFamily="18" charset="0"/>
                <a:ea typeface="Aptos" panose="020B0004020202020204" pitchFamily="34" charset="0"/>
                <a:cs typeface="Arial" panose="020B0604020202020204" pitchFamily="34" charset="0"/>
              </a:rPr>
              <a:t>in 1 M HCl</a:t>
            </a:r>
            <a:endParaRPr lang="en-US" sz="3200" u="sng" dirty="0"/>
          </a:p>
        </p:txBody>
      </p:sp>
      <p:sp>
        <p:nvSpPr>
          <p:cNvPr id="35" name="Rectangle 34">
            <a:extLst>
              <a:ext uri="{FF2B5EF4-FFF2-40B4-BE49-F238E27FC236}">
                <a16:creationId xmlns:a16="http://schemas.microsoft.com/office/drawing/2014/main" id="{8BE15606-84A2-EF42-4847-402A539809F1}"/>
              </a:ext>
            </a:extLst>
          </p:cNvPr>
          <p:cNvSpPr/>
          <p:nvPr/>
        </p:nvSpPr>
        <p:spPr>
          <a:xfrm>
            <a:off x="12396856" y="3619500"/>
            <a:ext cx="404744" cy="3886200"/>
          </a:xfrm>
          <a:prstGeom prst="rect">
            <a:avLst/>
          </a:prstGeom>
          <a:solidFill>
            <a:srgbClr val="FF0000"/>
          </a:solidFill>
          <a:ln w="444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D314073-135C-6F75-9509-12B9569F338A}"/>
              </a:ext>
            </a:extLst>
          </p:cNvPr>
          <p:cNvSpPr/>
          <p:nvPr/>
        </p:nvSpPr>
        <p:spPr>
          <a:xfrm>
            <a:off x="14501531" y="3063645"/>
            <a:ext cx="404744" cy="4479471"/>
          </a:xfrm>
          <a:prstGeom prst="rect">
            <a:avLst/>
          </a:prstGeom>
          <a:solidFill>
            <a:srgbClr val="FF0000"/>
          </a:solidFill>
          <a:ln w="444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447D98F-1044-37D5-547B-9217EC9215ED}"/>
              </a:ext>
            </a:extLst>
          </p:cNvPr>
          <p:cNvSpPr/>
          <p:nvPr/>
        </p:nvSpPr>
        <p:spPr>
          <a:xfrm>
            <a:off x="13028120" y="3848100"/>
            <a:ext cx="404744" cy="3657599"/>
          </a:xfrm>
          <a:prstGeom prst="rect">
            <a:avLst/>
          </a:prstGeom>
          <a:solidFill>
            <a:srgbClr val="00B0F0"/>
          </a:solidFill>
          <a:ln w="444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EC7C5CE-28E6-5D9F-3599-E9CB85D36BD1}"/>
              </a:ext>
            </a:extLst>
          </p:cNvPr>
          <p:cNvSpPr/>
          <p:nvPr/>
        </p:nvSpPr>
        <p:spPr>
          <a:xfrm>
            <a:off x="15123880" y="4520406"/>
            <a:ext cx="404744" cy="2985293"/>
          </a:xfrm>
          <a:prstGeom prst="rect">
            <a:avLst/>
          </a:prstGeom>
          <a:solidFill>
            <a:srgbClr val="00B0F0"/>
          </a:solidFill>
          <a:ln w="444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64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dissolv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anim calcmode="lin" valueType="num">
                                      <p:cBhvr>
                                        <p:cTn id="16" dur="1000" fill="hold"/>
                                        <p:tgtEl>
                                          <p:spTgt spid="37"/>
                                        </p:tgtEl>
                                        <p:attrNameLst>
                                          <p:attrName>ppt_x</p:attrName>
                                        </p:attrNameLst>
                                      </p:cBhvr>
                                      <p:tavLst>
                                        <p:tav tm="0">
                                          <p:val>
                                            <p:strVal val="#ppt_x"/>
                                          </p:val>
                                        </p:tav>
                                        <p:tav tm="100000">
                                          <p:val>
                                            <p:strVal val="#ppt_x"/>
                                          </p:val>
                                        </p:tav>
                                      </p:tavLst>
                                    </p:anim>
                                    <p:anim calcmode="lin" valueType="num">
                                      <p:cBhvr>
                                        <p:cTn id="17" dur="1000" fill="hold"/>
                                        <p:tgtEl>
                                          <p:spTgt spid="3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anim calcmode="lin" valueType="num">
                                      <p:cBhvr>
                                        <p:cTn id="21" dur="1000" fill="hold"/>
                                        <p:tgtEl>
                                          <p:spTgt spid="38"/>
                                        </p:tgtEl>
                                        <p:attrNameLst>
                                          <p:attrName>ppt_x</p:attrName>
                                        </p:attrNameLst>
                                      </p:cBhvr>
                                      <p:tavLst>
                                        <p:tav tm="0">
                                          <p:val>
                                            <p:strVal val="#ppt_x"/>
                                          </p:val>
                                        </p:tav>
                                        <p:tav tm="100000">
                                          <p:val>
                                            <p:strVal val="#ppt_x"/>
                                          </p:val>
                                        </p:tav>
                                      </p:tavLst>
                                    </p:anim>
                                    <p:anim calcmode="lin" valueType="num">
                                      <p:cBhvr>
                                        <p:cTn id="2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437B5A36-F287-2E0C-2105-196EA17C1455}"/>
              </a:ext>
            </a:extLst>
          </p:cNvPr>
          <p:cNvSpPr>
            <a:spLocks noChangeArrowheads="1"/>
          </p:cNvSpPr>
          <p:nvPr/>
        </p:nvSpPr>
        <p:spPr bwMode="auto">
          <a:xfrm>
            <a:off x="1" y="-276998"/>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endParaRPr lang="en-US" sz="2700"/>
          </a:p>
        </p:txBody>
      </p:sp>
      <p:sp>
        <p:nvSpPr>
          <p:cNvPr id="12" name="Rectangle 10">
            <a:extLst>
              <a:ext uri="{FF2B5EF4-FFF2-40B4-BE49-F238E27FC236}">
                <a16:creationId xmlns:a16="http://schemas.microsoft.com/office/drawing/2014/main" id="{56CE2BB1-8990-59F0-B8D8-40DEDC1BD47C}"/>
              </a:ext>
            </a:extLst>
          </p:cNvPr>
          <p:cNvSpPr>
            <a:spLocks noChangeArrowheads="1"/>
          </p:cNvSpPr>
          <p:nvPr/>
        </p:nvSpPr>
        <p:spPr bwMode="auto">
          <a:xfrm>
            <a:off x="1" y="-276998"/>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endParaRPr lang="en-US" sz="2700"/>
          </a:p>
        </p:txBody>
      </p:sp>
      <p:sp>
        <p:nvSpPr>
          <p:cNvPr id="14" name="Rectangle 12">
            <a:extLst>
              <a:ext uri="{FF2B5EF4-FFF2-40B4-BE49-F238E27FC236}">
                <a16:creationId xmlns:a16="http://schemas.microsoft.com/office/drawing/2014/main" id="{61D4F591-CCB0-17D5-AEB0-1A3139BA7233}"/>
              </a:ext>
            </a:extLst>
          </p:cNvPr>
          <p:cNvSpPr>
            <a:spLocks noChangeArrowheads="1"/>
          </p:cNvSpPr>
          <p:nvPr/>
        </p:nvSpPr>
        <p:spPr bwMode="auto">
          <a:xfrm>
            <a:off x="1" y="-276998"/>
            <a:ext cx="2770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endParaRPr lang="en-US" sz="2700"/>
          </a:p>
        </p:txBody>
      </p:sp>
      <p:grpSp>
        <p:nvGrpSpPr>
          <p:cNvPr id="4" name="Group 3">
            <a:extLst>
              <a:ext uri="{FF2B5EF4-FFF2-40B4-BE49-F238E27FC236}">
                <a16:creationId xmlns:a16="http://schemas.microsoft.com/office/drawing/2014/main" id="{16BB2D59-3AAB-1583-A888-4DA8523F166E}"/>
              </a:ext>
            </a:extLst>
          </p:cNvPr>
          <p:cNvGrpSpPr/>
          <p:nvPr/>
        </p:nvGrpSpPr>
        <p:grpSpPr>
          <a:xfrm>
            <a:off x="8839200" y="1721378"/>
            <a:ext cx="8534400" cy="6553200"/>
            <a:chOff x="8206769" y="2057762"/>
            <a:chExt cx="9383184" cy="7734699"/>
          </a:xfrm>
        </p:grpSpPr>
        <p:graphicFrame>
          <p:nvGraphicFramePr>
            <p:cNvPr id="9" name="Object 8">
              <a:extLst>
                <a:ext uri="{FF2B5EF4-FFF2-40B4-BE49-F238E27FC236}">
                  <a16:creationId xmlns:a16="http://schemas.microsoft.com/office/drawing/2014/main" id="{CB24A268-02F1-0249-9D4D-9DF4CCB12BDB}"/>
                </a:ext>
              </a:extLst>
            </p:cNvPr>
            <p:cNvGraphicFramePr>
              <a:graphicFrameLocks noChangeAspect="1"/>
            </p:cNvGraphicFramePr>
            <p:nvPr>
              <p:extLst>
                <p:ext uri="{D42A27DB-BD31-4B8C-83A1-F6EECF244321}">
                  <p14:modId xmlns:p14="http://schemas.microsoft.com/office/powerpoint/2010/main" val="742189703"/>
                </p:ext>
              </p:extLst>
            </p:nvPr>
          </p:nvGraphicFramePr>
          <p:xfrm>
            <a:off x="14091288" y="5582790"/>
            <a:ext cx="3084437" cy="1866896"/>
          </p:xfrm>
          <a:graphic>
            <a:graphicData uri="http://schemas.openxmlformats.org/presentationml/2006/ole">
              <mc:AlternateContent xmlns:mc="http://schemas.openxmlformats.org/markup-compatibility/2006">
                <mc:Choice xmlns:v="urn:schemas-microsoft-com:vml" Requires="v">
                  <p:oleObj r:id="rId2" imgW="2166513" imgH="1334623" progId="ChemDraw.Document.6.0">
                    <p:embed/>
                  </p:oleObj>
                </mc:Choice>
                <mc:Fallback>
                  <p:oleObj r:id="rId2" imgW="2166513" imgH="1334623" progId="ChemDraw.Document.6.0">
                    <p:embed/>
                    <p:pic>
                      <p:nvPicPr>
                        <p:cNvPr id="9" name="Object 8">
                          <a:extLst>
                            <a:ext uri="{FF2B5EF4-FFF2-40B4-BE49-F238E27FC236}">
                              <a16:creationId xmlns:a16="http://schemas.microsoft.com/office/drawing/2014/main" id="{CB24A268-02F1-0249-9D4D-9DF4CCB12B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1288" y="5582790"/>
                          <a:ext cx="3084437" cy="1866896"/>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096175CA-2B39-017D-229E-5AE6D95BA630}"/>
                </a:ext>
              </a:extLst>
            </p:cNvPr>
            <p:cNvGraphicFramePr>
              <a:graphicFrameLocks noChangeAspect="1"/>
            </p:cNvGraphicFramePr>
            <p:nvPr>
              <p:extLst>
                <p:ext uri="{D42A27DB-BD31-4B8C-83A1-F6EECF244321}">
                  <p14:modId xmlns:p14="http://schemas.microsoft.com/office/powerpoint/2010/main" val="1434383966"/>
                </p:ext>
              </p:extLst>
            </p:nvPr>
          </p:nvGraphicFramePr>
          <p:xfrm>
            <a:off x="12923234" y="3123817"/>
            <a:ext cx="4666719" cy="2193470"/>
          </p:xfrm>
          <a:graphic>
            <a:graphicData uri="http://schemas.openxmlformats.org/presentationml/2006/ole">
              <mc:AlternateContent xmlns:mc="http://schemas.openxmlformats.org/markup-compatibility/2006">
                <mc:Choice xmlns:v="urn:schemas-microsoft-com:vml" Requires="v">
                  <p:oleObj r:id="rId4" imgW="3257646" imgH="1525393" progId="ChemDraw.Document.6.0">
                    <p:embed/>
                  </p:oleObj>
                </mc:Choice>
                <mc:Fallback>
                  <p:oleObj r:id="rId4" imgW="3257646" imgH="1525393" progId="ChemDraw.Document.6.0">
                    <p:embed/>
                    <p:pic>
                      <p:nvPicPr>
                        <p:cNvPr id="11" name="Object 10">
                          <a:extLst>
                            <a:ext uri="{FF2B5EF4-FFF2-40B4-BE49-F238E27FC236}">
                              <a16:creationId xmlns:a16="http://schemas.microsoft.com/office/drawing/2014/main" id="{096175CA-2B39-017D-229E-5AE6D95BA6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23234" y="3123817"/>
                          <a:ext cx="4666719" cy="2193470"/>
                        </a:xfrm>
                        <a:prstGeom prst="rect">
                          <a:avLst/>
                        </a:prstGeom>
                        <a:noFill/>
                      </p:spPr>
                    </p:pic>
                  </p:oleObj>
                </mc:Fallback>
              </mc:AlternateContent>
            </a:graphicData>
          </a:graphic>
        </p:graphicFrame>
        <p:graphicFrame>
          <p:nvGraphicFramePr>
            <p:cNvPr id="13" name="Object 12">
              <a:extLst>
                <a:ext uri="{FF2B5EF4-FFF2-40B4-BE49-F238E27FC236}">
                  <a16:creationId xmlns:a16="http://schemas.microsoft.com/office/drawing/2014/main" id="{2CEC0E07-EF91-A00A-842A-B2D4A7BF332F}"/>
                </a:ext>
              </a:extLst>
            </p:cNvPr>
            <p:cNvGraphicFramePr>
              <a:graphicFrameLocks noChangeAspect="1"/>
            </p:cNvGraphicFramePr>
            <p:nvPr>
              <p:extLst>
                <p:ext uri="{D42A27DB-BD31-4B8C-83A1-F6EECF244321}">
                  <p14:modId xmlns:p14="http://schemas.microsoft.com/office/powerpoint/2010/main" val="264494404"/>
                </p:ext>
              </p:extLst>
            </p:nvPr>
          </p:nvGraphicFramePr>
          <p:xfrm>
            <a:off x="14465745" y="7982711"/>
            <a:ext cx="2657475" cy="1809750"/>
          </p:xfrm>
          <a:graphic>
            <a:graphicData uri="http://schemas.openxmlformats.org/presentationml/2006/ole">
              <mc:AlternateContent xmlns:mc="http://schemas.openxmlformats.org/markup-compatibility/2006">
                <mc:Choice xmlns:v="urn:schemas-microsoft-com:vml" Requires="v">
                  <p:oleObj r:id="rId6" imgW="1643999" imgH="1125812" progId="ChemDraw.Document.6.0">
                    <p:embed/>
                  </p:oleObj>
                </mc:Choice>
                <mc:Fallback>
                  <p:oleObj r:id="rId6" imgW="1643999" imgH="1125812" progId="ChemDraw.Document.6.0">
                    <p:embed/>
                    <p:pic>
                      <p:nvPicPr>
                        <p:cNvPr id="13" name="Object 12">
                          <a:extLst>
                            <a:ext uri="{FF2B5EF4-FFF2-40B4-BE49-F238E27FC236}">
                              <a16:creationId xmlns:a16="http://schemas.microsoft.com/office/drawing/2014/main" id="{2CEC0E07-EF91-A00A-842A-B2D4A7BF33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65745" y="7982711"/>
                          <a:ext cx="2657475" cy="180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a:extLst>
                <a:ext uri="{FF2B5EF4-FFF2-40B4-BE49-F238E27FC236}">
                  <a16:creationId xmlns:a16="http://schemas.microsoft.com/office/drawing/2014/main" id="{AFE38130-1BDC-2305-AD48-1C9D5DFBD017}"/>
                </a:ext>
              </a:extLst>
            </p:cNvPr>
            <p:cNvGraphicFramePr>
              <a:graphicFrameLocks noChangeAspect="1"/>
            </p:cNvGraphicFramePr>
            <p:nvPr>
              <p:extLst>
                <p:ext uri="{D42A27DB-BD31-4B8C-83A1-F6EECF244321}">
                  <p14:modId xmlns:p14="http://schemas.microsoft.com/office/powerpoint/2010/main" val="1950170495"/>
                </p:ext>
              </p:extLst>
            </p:nvPr>
          </p:nvGraphicFramePr>
          <p:xfrm>
            <a:off x="8866035" y="3051319"/>
            <a:ext cx="3096306" cy="2338469"/>
          </p:xfrm>
          <a:graphic>
            <a:graphicData uri="http://schemas.openxmlformats.org/presentationml/2006/ole">
              <mc:AlternateContent xmlns:mc="http://schemas.openxmlformats.org/markup-compatibility/2006">
                <mc:Choice xmlns:v="urn:schemas-microsoft-com:vml" Requires="v">
                  <p:oleObj r:id="rId8" imgW="2274858" imgH="1726527" progId="ChemDraw.Document.6.0">
                    <p:embed/>
                  </p:oleObj>
                </mc:Choice>
                <mc:Fallback>
                  <p:oleObj r:id="rId8" imgW="2274858" imgH="1726527" progId="ChemDraw.Document.6.0">
                    <p:embed/>
                    <p:pic>
                      <p:nvPicPr>
                        <p:cNvPr id="15" name="Object 14">
                          <a:extLst>
                            <a:ext uri="{FF2B5EF4-FFF2-40B4-BE49-F238E27FC236}">
                              <a16:creationId xmlns:a16="http://schemas.microsoft.com/office/drawing/2014/main" id="{AFE38130-1BDC-2305-AD48-1C9D5DFBD0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66035" y="3051319"/>
                          <a:ext cx="3096306" cy="2338469"/>
                        </a:xfrm>
                        <a:prstGeom prst="rect">
                          <a:avLst/>
                        </a:prstGeom>
                        <a:noFill/>
                      </p:spPr>
                    </p:pic>
                  </p:oleObj>
                </mc:Fallback>
              </mc:AlternateContent>
            </a:graphicData>
          </a:graphic>
        </p:graphicFrame>
        <p:graphicFrame>
          <p:nvGraphicFramePr>
            <p:cNvPr id="17" name="Object 16">
              <a:extLst>
                <a:ext uri="{FF2B5EF4-FFF2-40B4-BE49-F238E27FC236}">
                  <a16:creationId xmlns:a16="http://schemas.microsoft.com/office/drawing/2014/main" id="{DDD6546E-688F-8702-5723-069737C0014F}"/>
                </a:ext>
              </a:extLst>
            </p:cNvPr>
            <p:cNvGraphicFramePr>
              <a:graphicFrameLocks noChangeAspect="1"/>
            </p:cNvGraphicFramePr>
            <p:nvPr>
              <p:extLst>
                <p:ext uri="{D42A27DB-BD31-4B8C-83A1-F6EECF244321}">
                  <p14:modId xmlns:p14="http://schemas.microsoft.com/office/powerpoint/2010/main" val="2750698665"/>
                </p:ext>
              </p:extLst>
            </p:nvPr>
          </p:nvGraphicFramePr>
          <p:xfrm>
            <a:off x="8560338" y="5627251"/>
            <a:ext cx="3943349" cy="2343150"/>
          </p:xfrm>
          <a:graphic>
            <a:graphicData uri="http://schemas.openxmlformats.org/presentationml/2006/ole">
              <mc:AlternateContent xmlns:mc="http://schemas.openxmlformats.org/markup-compatibility/2006">
                <mc:Choice xmlns:v="urn:schemas-microsoft-com:vml" Requires="v">
                  <p:oleObj r:id="rId10" imgW="3660289" imgH="2177159" progId="ChemDraw.Document.6.0">
                    <p:embed/>
                  </p:oleObj>
                </mc:Choice>
                <mc:Fallback>
                  <p:oleObj r:id="rId10" imgW="3660289" imgH="2177159" progId="ChemDraw.Document.6.0">
                    <p:embed/>
                    <p:pic>
                      <p:nvPicPr>
                        <p:cNvPr id="17" name="Object 16">
                          <a:extLst>
                            <a:ext uri="{FF2B5EF4-FFF2-40B4-BE49-F238E27FC236}">
                              <a16:creationId xmlns:a16="http://schemas.microsoft.com/office/drawing/2014/main" id="{DDD6546E-688F-8702-5723-069737C0014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60338" y="5627251"/>
                          <a:ext cx="3943349" cy="2343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8">
              <a:extLst>
                <a:ext uri="{FF2B5EF4-FFF2-40B4-BE49-F238E27FC236}">
                  <a16:creationId xmlns:a16="http://schemas.microsoft.com/office/drawing/2014/main" id="{3E98C003-7583-F7D4-A9B5-18A1546C0583}"/>
                </a:ext>
              </a:extLst>
            </p:cNvPr>
            <p:cNvGraphicFramePr>
              <a:graphicFrameLocks noChangeAspect="1"/>
            </p:cNvGraphicFramePr>
            <p:nvPr>
              <p:extLst>
                <p:ext uri="{D42A27DB-BD31-4B8C-83A1-F6EECF244321}">
                  <p14:modId xmlns:p14="http://schemas.microsoft.com/office/powerpoint/2010/main" val="3929404235"/>
                </p:ext>
              </p:extLst>
            </p:nvPr>
          </p:nvGraphicFramePr>
          <p:xfrm>
            <a:off x="8206769" y="8439911"/>
            <a:ext cx="5686425" cy="1352550"/>
          </p:xfrm>
          <a:graphic>
            <a:graphicData uri="http://schemas.openxmlformats.org/presentationml/2006/ole">
              <mc:AlternateContent xmlns:mc="http://schemas.openxmlformats.org/markup-compatibility/2006">
                <mc:Choice xmlns:v="urn:schemas-microsoft-com:vml" Requires="v">
                  <p:oleObj r:id="rId12" imgW="6456893" imgH="1320805" progId="ChemDraw.Document.6.0">
                    <p:embed/>
                  </p:oleObj>
                </mc:Choice>
                <mc:Fallback>
                  <p:oleObj r:id="rId12" imgW="6456893" imgH="1320805" progId="ChemDraw.Document.6.0">
                    <p:embed/>
                    <p:pic>
                      <p:nvPicPr>
                        <p:cNvPr id="19" name="Object 18">
                          <a:extLst>
                            <a:ext uri="{FF2B5EF4-FFF2-40B4-BE49-F238E27FC236}">
                              <a16:creationId xmlns:a16="http://schemas.microsoft.com/office/drawing/2014/main" id="{3E98C003-7583-F7D4-A9B5-18A1546C058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06769" y="8439911"/>
                          <a:ext cx="5686425" cy="1352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 name="صورة 17" descr="صورة تحتوي على رسم بياني, خط, رسم, فن قص وتشكيل الورق (أوريجامي)&#10;&#10;تم إنشاء الوصف تلقائياً">
              <a:extLst>
                <a:ext uri="{FF2B5EF4-FFF2-40B4-BE49-F238E27FC236}">
                  <a16:creationId xmlns:a16="http://schemas.microsoft.com/office/drawing/2014/main" id="{CD172FD1-7B99-DCE8-B38F-FDF2639A9EE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427049" y="2057762"/>
              <a:ext cx="2764673" cy="1777091"/>
            </a:xfrm>
            <a:prstGeom prst="rect">
              <a:avLst/>
            </a:prstGeom>
          </p:spPr>
        </p:pic>
      </p:grpSp>
      <p:sp>
        <p:nvSpPr>
          <p:cNvPr id="21" name="Rectangle 20">
            <a:extLst>
              <a:ext uri="{FF2B5EF4-FFF2-40B4-BE49-F238E27FC236}">
                <a16:creationId xmlns:a16="http://schemas.microsoft.com/office/drawing/2014/main" id="{5153C2F8-EAEB-B7EF-C60A-9000F49E1E36}"/>
              </a:ext>
            </a:extLst>
          </p:cNvPr>
          <p:cNvSpPr/>
          <p:nvPr/>
        </p:nvSpPr>
        <p:spPr>
          <a:xfrm>
            <a:off x="4523284" y="0"/>
            <a:ext cx="9568004" cy="1384995"/>
          </a:xfrm>
          <a:prstGeom prst="rect">
            <a:avLst/>
          </a:prstGeom>
          <a:noFill/>
        </p:spPr>
        <p:txBody>
          <a:bodyPr wrap="none" lIns="137160" tIns="68580" rIns="137160" bIns="68580">
            <a:spAutoFit/>
          </a:bodyPr>
          <a:lstStyle/>
          <a:p>
            <a:pPr algn="ctr"/>
            <a:r>
              <a:rPr lang="en-US" sz="81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reflection blurRad="6350" stA="55000" endA="300" endPos="45500" dir="5400000" sy="-100000" algn="bl" rotWithShape="0"/>
                </a:effectLst>
                <a:latin typeface="Times New Roman" panose="02020603050405020304" pitchFamily="18" charset="0"/>
                <a:cs typeface="Times New Roman" panose="02020603050405020304" pitchFamily="18" charset="0"/>
              </a:rPr>
              <a:t>Results &amp; Discussion</a:t>
            </a:r>
          </a:p>
        </p:txBody>
      </p:sp>
      <p:sp>
        <p:nvSpPr>
          <p:cNvPr id="23" name="TextBox 22">
            <a:extLst>
              <a:ext uri="{FF2B5EF4-FFF2-40B4-BE49-F238E27FC236}">
                <a16:creationId xmlns:a16="http://schemas.microsoft.com/office/drawing/2014/main" id="{5FE990CD-72D9-468B-2DF7-B74DA986357A}"/>
              </a:ext>
            </a:extLst>
          </p:cNvPr>
          <p:cNvSpPr txBox="1"/>
          <p:nvPr/>
        </p:nvSpPr>
        <p:spPr>
          <a:xfrm>
            <a:off x="1127094" y="1197966"/>
            <a:ext cx="6139236" cy="1046825"/>
          </a:xfrm>
          <a:prstGeom prst="rect">
            <a:avLst/>
          </a:prstGeom>
          <a:noFill/>
        </p:spPr>
        <p:txBody>
          <a:bodyPr wrap="square">
            <a:spAutoFit/>
          </a:bodyPr>
          <a:lstStyle/>
          <a:p>
            <a:pPr marL="428625" indent="-428625" algn="just">
              <a:lnSpc>
                <a:spcPct val="200000"/>
              </a:lnSpc>
              <a:buFont typeface="Wingdings" panose="05000000000000000000" pitchFamily="2" charset="2"/>
              <a:buChar char="q"/>
            </a:pPr>
            <a:r>
              <a:rPr lang="en-US" sz="3600" b="1" dirty="0">
                <a:solidFill>
                  <a:schemeClr val="accent6">
                    <a:lumMod val="50000"/>
                  </a:schemeClr>
                </a:solidFill>
                <a:latin typeface="Times New Roman" panose="02020603050405020304" pitchFamily="18" charset="0"/>
                <a:ea typeface="Aptos" panose="020B0004020202020204" pitchFamily="34" charset="0"/>
                <a:cs typeface="Arial" panose="020B0604020202020204" pitchFamily="34" charset="0"/>
              </a:rPr>
              <a:t>Explanation for Inhibition</a:t>
            </a:r>
            <a:endParaRPr lang="en-US" sz="3600" dirty="0">
              <a:solidFill>
                <a:schemeClr val="accent6">
                  <a:lumMod val="50000"/>
                </a:schemeClr>
              </a:solidFill>
              <a:latin typeface="Aptos" panose="020B0004020202020204" pitchFamily="34" charset="0"/>
              <a:ea typeface="Aptos" panose="020B0004020202020204" pitchFamily="34" charset="0"/>
              <a:cs typeface="Arial" panose="020B0604020202020204" pitchFamily="34" charset="0"/>
            </a:endParaRPr>
          </a:p>
        </p:txBody>
      </p:sp>
      <p:sp>
        <p:nvSpPr>
          <p:cNvPr id="2" name="Freeform 2">
            <a:extLst>
              <a:ext uri="{FF2B5EF4-FFF2-40B4-BE49-F238E27FC236}">
                <a16:creationId xmlns:a16="http://schemas.microsoft.com/office/drawing/2014/main" id="{BF383FBC-59E7-2E77-94E4-09BDDC3A9137}"/>
              </a:ext>
            </a:extLst>
          </p:cNvPr>
          <p:cNvSpPr/>
          <p:nvPr/>
        </p:nvSpPr>
        <p:spPr>
          <a:xfrm>
            <a:off x="16329" y="7317661"/>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5" name="Freeform 3">
            <a:extLst>
              <a:ext uri="{FF2B5EF4-FFF2-40B4-BE49-F238E27FC236}">
                <a16:creationId xmlns:a16="http://schemas.microsoft.com/office/drawing/2014/main" id="{25900662-8018-13C7-96F2-85C58227CA2D}"/>
              </a:ext>
            </a:extLst>
          </p:cNvPr>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5BFBF2F2-B202-9BE8-530F-0523E3DFF2D9}"/>
              </a:ext>
            </a:extLst>
          </p:cNvPr>
          <p:cNvSpPr txBox="1"/>
          <p:nvPr/>
        </p:nvSpPr>
        <p:spPr>
          <a:xfrm>
            <a:off x="9134030" y="8970652"/>
            <a:ext cx="8239570" cy="461665"/>
          </a:xfrm>
          <a:prstGeom prst="rect">
            <a:avLst/>
          </a:prstGeom>
          <a:noFill/>
        </p:spPr>
        <p:txBody>
          <a:bodyPr wrap="square">
            <a:spAutoFit/>
          </a:bodyPr>
          <a:lstStyle/>
          <a:p>
            <a:r>
              <a:rPr lang="en-US" sz="2400" b="1" kern="0" dirty="0">
                <a:effectLst/>
                <a:latin typeface="Times New Roman" panose="02020603050405020304" pitchFamily="18" charset="0"/>
                <a:ea typeface="Aptos" panose="020B0004020202020204" pitchFamily="34" charset="0"/>
              </a:rPr>
              <a:t>Figure 11</a:t>
            </a:r>
            <a:r>
              <a:rPr lang="en-US" sz="2400" kern="0" dirty="0">
                <a:effectLst/>
                <a:latin typeface="Times New Roman" panose="02020603050405020304" pitchFamily="18" charset="0"/>
                <a:ea typeface="Aptos" panose="020B0004020202020204" pitchFamily="34" charset="0"/>
              </a:rPr>
              <a:t>. Bioactive Compounds of </a:t>
            </a:r>
            <a:r>
              <a:rPr lang="en-US" sz="2400" i="1" kern="0" dirty="0" err="1">
                <a:effectLst/>
                <a:latin typeface="Times New Roman" panose="02020603050405020304" pitchFamily="18" charset="0"/>
                <a:ea typeface="Aptos" panose="020B0004020202020204" pitchFamily="34" charset="0"/>
              </a:rPr>
              <a:t>Washingtonia</a:t>
            </a:r>
            <a:r>
              <a:rPr lang="en-US" sz="2400" i="1" kern="0" dirty="0">
                <a:effectLst/>
                <a:latin typeface="Times New Roman" panose="02020603050405020304" pitchFamily="18" charset="0"/>
                <a:ea typeface="Aptos" panose="020B0004020202020204" pitchFamily="34" charset="0"/>
              </a:rPr>
              <a:t> </a:t>
            </a:r>
            <a:r>
              <a:rPr lang="en-US" sz="2400" i="1" kern="0" dirty="0" err="1">
                <a:effectLst/>
                <a:latin typeface="Times New Roman" panose="02020603050405020304" pitchFamily="18" charset="0"/>
                <a:ea typeface="Aptos" panose="020B0004020202020204" pitchFamily="34" charset="0"/>
              </a:rPr>
              <a:t>filifera</a:t>
            </a:r>
            <a:r>
              <a:rPr lang="en-US" sz="2400" kern="0" dirty="0">
                <a:effectLst/>
                <a:latin typeface="Times New Roman" panose="02020603050405020304" pitchFamily="18" charset="0"/>
                <a:ea typeface="Aptos" panose="020B0004020202020204" pitchFamily="34" charset="0"/>
              </a:rPr>
              <a:t> fruit. </a:t>
            </a:r>
            <a:endParaRPr lang="en-US" sz="2400" dirty="0"/>
          </a:p>
        </p:txBody>
      </p:sp>
      <p:grpSp>
        <p:nvGrpSpPr>
          <p:cNvPr id="16" name="Group 15">
            <a:extLst>
              <a:ext uri="{FF2B5EF4-FFF2-40B4-BE49-F238E27FC236}">
                <a16:creationId xmlns:a16="http://schemas.microsoft.com/office/drawing/2014/main" id="{5B14B932-8867-D293-9711-B51A4B3A08F0}"/>
              </a:ext>
            </a:extLst>
          </p:cNvPr>
          <p:cNvGrpSpPr/>
          <p:nvPr/>
        </p:nvGrpSpPr>
        <p:grpSpPr>
          <a:xfrm>
            <a:off x="2000400" y="2582961"/>
            <a:ext cx="4910855" cy="6781800"/>
            <a:chOff x="2000400" y="2582961"/>
            <a:chExt cx="4910855" cy="6781800"/>
          </a:xfrm>
        </p:grpSpPr>
        <p:pic>
          <p:nvPicPr>
            <p:cNvPr id="3" name="Picture 2">
              <a:extLst>
                <a:ext uri="{FF2B5EF4-FFF2-40B4-BE49-F238E27FC236}">
                  <a16:creationId xmlns:a16="http://schemas.microsoft.com/office/drawing/2014/main" id="{5FDA141B-3B79-A9FA-FF7F-C15DE2E72BC5}"/>
                </a:ext>
              </a:extLst>
            </p:cNvPr>
            <p:cNvPicPr>
              <a:picLocks noChangeAspect="1"/>
            </p:cNvPicPr>
            <p:nvPr/>
          </p:nvPicPr>
          <p:blipFill>
            <a:blip r:embed="rId19"/>
            <a:stretch>
              <a:fillRect/>
            </a:stretch>
          </p:blipFill>
          <p:spPr>
            <a:xfrm>
              <a:off x="2323566" y="2582961"/>
              <a:ext cx="4587689" cy="6781800"/>
            </a:xfrm>
            <a:prstGeom prst="rect">
              <a:avLst/>
            </a:prstGeom>
          </p:spPr>
        </p:pic>
        <p:sp>
          <p:nvSpPr>
            <p:cNvPr id="10" name="TextBox 9">
              <a:extLst>
                <a:ext uri="{FF2B5EF4-FFF2-40B4-BE49-F238E27FC236}">
                  <a16:creationId xmlns:a16="http://schemas.microsoft.com/office/drawing/2014/main" id="{5FC22258-729F-1077-B698-568BFDD35332}"/>
                </a:ext>
              </a:extLst>
            </p:cNvPr>
            <p:cNvSpPr txBox="1"/>
            <p:nvPr/>
          </p:nvSpPr>
          <p:spPr>
            <a:xfrm rot="5400000">
              <a:off x="390985" y="4872888"/>
              <a:ext cx="3865161"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Mild steel surface </a:t>
              </a:r>
            </a:p>
          </p:txBody>
        </p:sp>
      </p:grpSp>
    </p:spTree>
    <p:extLst>
      <p:ext uri="{BB962C8B-B14F-4D97-AF65-F5344CB8AC3E}">
        <p14:creationId xmlns:p14="http://schemas.microsoft.com/office/powerpoint/2010/main" val="2026589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5B357773-6495-9A8A-F52E-6B0468F43DE5}"/>
              </a:ext>
            </a:extLst>
          </p:cNvPr>
          <p:cNvSpPr/>
          <p:nvPr/>
        </p:nvSpPr>
        <p:spPr>
          <a:xfrm>
            <a:off x="2" y="3"/>
            <a:ext cx="6314976" cy="10286998"/>
          </a:xfrm>
          <a:prstGeom prst="rect">
            <a:avLst/>
          </a:prstGeom>
          <a:blipFill>
            <a:blip r:embed="rId3"/>
            <a:stretch>
              <a:fillRect/>
            </a:stretch>
          </a:blip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ru-KZ" sz="2702"/>
          </a:p>
        </p:txBody>
      </p:sp>
      <p:sp>
        <p:nvSpPr>
          <p:cNvPr id="4" name="TextBox 3">
            <a:extLst>
              <a:ext uri="{FF2B5EF4-FFF2-40B4-BE49-F238E27FC236}">
                <a16:creationId xmlns:a16="http://schemas.microsoft.com/office/drawing/2014/main" id="{75D147EC-A7C6-1502-06D8-83E253945FC6}"/>
              </a:ext>
            </a:extLst>
          </p:cNvPr>
          <p:cNvSpPr txBox="1"/>
          <p:nvPr/>
        </p:nvSpPr>
        <p:spPr>
          <a:xfrm>
            <a:off x="162023" y="3779591"/>
            <a:ext cx="5523470" cy="1362232"/>
          </a:xfrm>
          <a:prstGeom prst="rect">
            <a:avLst/>
          </a:prstGeom>
          <a:noFill/>
        </p:spPr>
        <p:txBody>
          <a:bodyPr wrap="square" rtlCol="0">
            <a:spAutoFit/>
          </a:bodyPr>
          <a:lstStyle/>
          <a:p>
            <a:pPr algn="r"/>
            <a:r>
              <a:rPr lang="en-GB" sz="6600" dirty="0">
                <a:solidFill>
                  <a:schemeClr val="bg2"/>
                </a:solidFill>
                <a:latin typeface="Arial Black" panose="020B0A04020102020204" pitchFamily="34" charset="0"/>
              </a:rPr>
              <a:t>Conclusion</a:t>
            </a:r>
            <a:r>
              <a:rPr lang="en-US" sz="8252" dirty="0">
                <a:solidFill>
                  <a:schemeClr val="bg2"/>
                </a:solidFill>
                <a:latin typeface="Arial Black" panose="020B0A04020102020204" pitchFamily="34" charset="0"/>
              </a:rPr>
              <a:t> </a:t>
            </a:r>
          </a:p>
        </p:txBody>
      </p:sp>
      <p:cxnSp>
        <p:nvCxnSpPr>
          <p:cNvPr id="6" name="Прямая соединительная линия 5">
            <a:extLst>
              <a:ext uri="{FF2B5EF4-FFF2-40B4-BE49-F238E27FC236}">
                <a16:creationId xmlns:a16="http://schemas.microsoft.com/office/drawing/2014/main" id="{44AE7731-C62E-6990-D62A-600E7978B920}"/>
              </a:ext>
            </a:extLst>
          </p:cNvPr>
          <p:cNvCxnSpPr>
            <a:cxnSpLocks/>
          </p:cNvCxnSpPr>
          <p:nvPr/>
        </p:nvCxnSpPr>
        <p:spPr>
          <a:xfrm>
            <a:off x="2705072" y="3912918"/>
            <a:ext cx="276069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1CD5FAB-C731-2EA6-78E3-B46EB3B3EAAF}"/>
              </a:ext>
            </a:extLst>
          </p:cNvPr>
          <p:cNvSpPr txBox="1"/>
          <p:nvPr/>
        </p:nvSpPr>
        <p:spPr>
          <a:xfrm>
            <a:off x="162023" y="4996182"/>
            <a:ext cx="6314977" cy="369332"/>
          </a:xfrm>
          <a:prstGeom prst="rect">
            <a:avLst/>
          </a:prstGeom>
          <a:noFill/>
        </p:spPr>
        <p:txBody>
          <a:bodyPr wrap="square" rtlCol="0">
            <a:spAutoFit/>
          </a:bodyPr>
          <a:lstStyle/>
          <a:p>
            <a:pPr defTabSz="685809">
              <a:defRPr/>
            </a:pPr>
            <a:r>
              <a:rPr lang="en-GB" b="1" dirty="0">
                <a:solidFill>
                  <a:schemeClr val="bg2"/>
                </a:solidFill>
                <a:latin typeface="Calisto MT" panose="02040603050505030304" pitchFamily="18" charset="77"/>
              </a:rPr>
              <a:t>Green Corrosion Inhibitor and sustainability </a:t>
            </a:r>
            <a:endParaRPr lang="en-US" b="1" dirty="0">
              <a:solidFill>
                <a:schemeClr val="bg2"/>
              </a:solidFill>
              <a:latin typeface="Calisto MT" panose="02040603050505030304" pitchFamily="18" charset="77"/>
            </a:endParaRPr>
          </a:p>
        </p:txBody>
      </p:sp>
      <p:sp>
        <p:nvSpPr>
          <p:cNvPr id="3" name="TextBox 2">
            <a:extLst>
              <a:ext uri="{FF2B5EF4-FFF2-40B4-BE49-F238E27FC236}">
                <a16:creationId xmlns:a16="http://schemas.microsoft.com/office/drawing/2014/main" id="{4C7B68AE-8F97-4F33-A0A6-B4169FD84219}"/>
              </a:ext>
            </a:extLst>
          </p:cNvPr>
          <p:cNvSpPr txBox="1"/>
          <p:nvPr/>
        </p:nvSpPr>
        <p:spPr>
          <a:xfrm>
            <a:off x="6513442" y="572150"/>
            <a:ext cx="10997310" cy="8802410"/>
          </a:xfrm>
          <a:prstGeom prst="rect">
            <a:avLst/>
          </a:prstGeom>
          <a:noFill/>
        </p:spPr>
        <p:txBody>
          <a:bodyPr wrap="square" rtlCol="0">
            <a:spAutoFit/>
          </a:bodyPr>
          <a:lstStyle/>
          <a:p>
            <a:pPr algn="just">
              <a:lnSpc>
                <a:spcPct val="150000"/>
              </a:lnSpc>
            </a:pPr>
            <a:r>
              <a:rPr lang="en-US" sz="2800" dirty="0">
                <a:latin typeface="Times New Roman" panose="02020603050405020304" pitchFamily="18" charset="0"/>
                <a:cs typeface="Times New Roman" panose="02020603050405020304" pitchFamily="18" charset="0"/>
              </a:rPr>
              <a:t>In light of the present experimental investigations, </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WFE</a:t>
            </a:r>
            <a:r>
              <a:rPr lang="en-US" sz="2800" dirty="0">
                <a:latin typeface="Times New Roman" panose="02020603050405020304" pitchFamily="18" charset="0"/>
                <a:cs typeface="Times New Roman" panose="02020603050405020304" pitchFamily="18" charset="0"/>
              </a:rPr>
              <a:t> has the potential to act as an environment-friendly natural corrosion inhibitor. WFE was tested in </a:t>
            </a:r>
            <a:r>
              <a:rPr lang="en-US" sz="2800" kern="0" dirty="0">
                <a:latin typeface="Times New Roman" panose="02020603050405020304" pitchFamily="18" charset="0"/>
                <a:ea typeface="Aptos" panose="020B0004020202020204" pitchFamily="34" charset="0"/>
              </a:rPr>
              <a:t>0.5 M H</a:t>
            </a:r>
            <a:r>
              <a:rPr lang="en-US" sz="2800" kern="0" baseline="-25000" dirty="0">
                <a:latin typeface="Times New Roman" panose="02020603050405020304" pitchFamily="18" charset="0"/>
                <a:ea typeface="Aptos" panose="020B0004020202020204" pitchFamily="34" charset="0"/>
              </a:rPr>
              <a:t>2</a:t>
            </a:r>
            <a:r>
              <a:rPr lang="en-US" sz="2800" kern="0" dirty="0">
                <a:latin typeface="Times New Roman" panose="02020603050405020304" pitchFamily="18" charset="0"/>
                <a:ea typeface="Aptos" panose="020B0004020202020204" pitchFamily="34" charset="0"/>
              </a:rPr>
              <a:t>SO</a:t>
            </a:r>
            <a:r>
              <a:rPr lang="en-US" sz="2800" kern="0" baseline="-25000" dirty="0">
                <a:latin typeface="Times New Roman" panose="02020603050405020304" pitchFamily="18" charset="0"/>
                <a:ea typeface="Aptos" panose="020B0004020202020204" pitchFamily="34" charset="0"/>
              </a:rPr>
              <a:t>4</a:t>
            </a:r>
            <a:r>
              <a:rPr lang="en-US" sz="2800" kern="0" dirty="0">
                <a:latin typeface="Times New Roman" panose="02020603050405020304" pitchFamily="18" charset="0"/>
                <a:ea typeface="Aptos" panose="020B0004020202020204" pitchFamily="34" charset="0"/>
              </a:rPr>
              <a:t> and 1 M HC</a:t>
            </a:r>
            <a:r>
              <a:rPr lang="en-US" sz="2800" dirty="0">
                <a:latin typeface="Times New Roman" panose="02020603050405020304" pitchFamily="18" charset="0"/>
                <a:cs typeface="Times New Roman" panose="02020603050405020304" pitchFamily="18" charset="0"/>
              </a:rPr>
              <a:t>, respectively, to evaluate its efficiency as a green corrosion inhibitor. Based on all experiments, the following conclusions can be drawn:</a:t>
            </a:r>
          </a:p>
          <a:p>
            <a:pPr algn="just">
              <a:lnSpc>
                <a:spcPct val="150000"/>
              </a:lnSpc>
            </a:pPr>
            <a:endParaRPr lang="en-US" sz="2800" dirty="0">
              <a:latin typeface="Times New Roman" panose="02020603050405020304" pitchFamily="18" charset="0"/>
              <a:cs typeface="Times New Roman" panose="02020603050405020304" pitchFamily="18" charset="0"/>
            </a:endParaRPr>
          </a:p>
          <a:p>
            <a:pPr marL="457200" indent="-457200" algn="just">
              <a:lnSpc>
                <a:spcPct val="150000"/>
              </a:lnSpc>
              <a:buFont typeface="Wingdings" panose="05000000000000000000" pitchFamily="2" charset="2"/>
              <a:buChar char="q"/>
            </a:pPr>
            <a:r>
              <a:rPr lang="en-US" sz="2800" dirty="0">
                <a:latin typeface="Times New Roman" panose="02020603050405020304" pitchFamily="18" charset="0"/>
                <a:cs typeface="Times New Roman" panose="02020603050405020304" pitchFamily="18" charset="0"/>
              </a:rPr>
              <a:t>According to the WL and electrochemical data, mild steel corrosion in both the </a:t>
            </a:r>
            <a:r>
              <a:rPr lang="en-US" sz="2800" kern="0" dirty="0">
                <a:latin typeface="Times New Roman" panose="02020603050405020304" pitchFamily="18" charset="0"/>
                <a:ea typeface="Aptos" panose="020B0004020202020204" pitchFamily="34" charset="0"/>
              </a:rPr>
              <a:t>0.5 M H</a:t>
            </a:r>
            <a:r>
              <a:rPr lang="en-US" sz="2800" kern="0" baseline="-25000" dirty="0">
                <a:latin typeface="Times New Roman" panose="02020603050405020304" pitchFamily="18" charset="0"/>
                <a:ea typeface="Aptos" panose="020B0004020202020204" pitchFamily="34" charset="0"/>
              </a:rPr>
              <a:t>2</a:t>
            </a:r>
            <a:r>
              <a:rPr lang="en-US" sz="2800" kern="0" dirty="0">
                <a:latin typeface="Times New Roman" panose="02020603050405020304" pitchFamily="18" charset="0"/>
                <a:ea typeface="Aptos" panose="020B0004020202020204" pitchFamily="34" charset="0"/>
              </a:rPr>
              <a:t>SO</a:t>
            </a:r>
            <a:r>
              <a:rPr lang="en-US" sz="2800" kern="0" baseline="-25000" dirty="0">
                <a:latin typeface="Times New Roman" panose="02020603050405020304" pitchFamily="18" charset="0"/>
                <a:ea typeface="Aptos" panose="020B0004020202020204" pitchFamily="34" charset="0"/>
              </a:rPr>
              <a:t>4</a:t>
            </a:r>
            <a:r>
              <a:rPr lang="en-US" sz="2800" kern="0" dirty="0">
                <a:latin typeface="Times New Roman" panose="02020603050405020304" pitchFamily="18" charset="0"/>
                <a:ea typeface="Aptos" panose="020B0004020202020204" pitchFamily="34" charset="0"/>
              </a:rPr>
              <a:t> and 1 M HCl</a:t>
            </a:r>
            <a:r>
              <a:rPr lang="en-US" sz="2800" dirty="0">
                <a:latin typeface="Times New Roman" panose="02020603050405020304" pitchFamily="18" charset="0"/>
                <a:cs typeface="Times New Roman" panose="02020603050405020304" pitchFamily="18" charset="0"/>
              </a:rPr>
              <a:t> was successfully inhibited by WFE.</a:t>
            </a:r>
            <a:r>
              <a:rPr lang="en-US" sz="2800" dirty="0">
                <a:effectLst/>
                <a:latin typeface="Times New Roman" panose="02020603050405020304" pitchFamily="18" charset="0"/>
                <a:ea typeface="Calibri" panose="020F0502020204030204" pitchFamily="34"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However, it does so more effectively in H</a:t>
            </a:r>
            <a:r>
              <a:rPr lang="en-US"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en-US"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than in HCl.</a:t>
            </a:r>
            <a:r>
              <a:rPr lang="en-US" sz="2800" dirty="0">
                <a:latin typeface="Times New Roman" panose="02020603050405020304" pitchFamily="18" charset="0"/>
                <a:cs typeface="Times New Roman" panose="02020603050405020304" pitchFamily="18" charset="0"/>
              </a:rPr>
              <a:t> </a:t>
            </a:r>
          </a:p>
          <a:p>
            <a:pPr algn="just"/>
            <a:endParaRPr lang="en-US" sz="2800" dirty="0">
              <a:latin typeface="Times New Roman" panose="02020603050405020304" pitchFamily="18" charset="0"/>
              <a:cs typeface="Times New Roman" panose="02020603050405020304" pitchFamily="18" charset="0"/>
            </a:endParaRPr>
          </a:p>
          <a:p>
            <a:pPr marL="457200" indent="-457200" algn="just">
              <a:lnSpc>
                <a:spcPct val="150000"/>
              </a:lnSpc>
              <a:buFont typeface="Wingdings" panose="05000000000000000000" pitchFamily="2" charset="2"/>
              <a:buChar char="q"/>
            </a:pPr>
            <a:r>
              <a:rPr lang="en-US" sz="2800" dirty="0">
                <a:latin typeface="Times New Roman" panose="02020603050405020304" pitchFamily="18" charset="0"/>
                <a:cs typeface="Times New Roman" panose="02020603050405020304" pitchFamily="18" charset="0"/>
              </a:rPr>
              <a:t>As WFE concentration increased its inhibition efficiency increased as well due to the formation a protective film by the adsorbed inhibitor molecules on the metal surface.</a:t>
            </a:r>
          </a:p>
          <a:p>
            <a:pPr algn="just"/>
            <a:endParaRPr lang="en-US" sz="2800" dirty="0">
              <a:latin typeface="Times New Roman" panose="02020603050405020304" pitchFamily="18" charset="0"/>
              <a:cs typeface="Times New Roman" panose="02020603050405020304" pitchFamily="18" charset="0"/>
            </a:endParaRPr>
          </a:p>
        </p:txBody>
      </p:sp>
      <p:pic>
        <p:nvPicPr>
          <p:cNvPr id="7" name="Graphic 6" descr="Construction worker">
            <a:extLst>
              <a:ext uri="{FF2B5EF4-FFF2-40B4-BE49-F238E27FC236}">
                <a16:creationId xmlns:a16="http://schemas.microsoft.com/office/drawing/2014/main" id="{486D0C2A-DFF2-4F7B-804D-3AF610840C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547145" y="8587450"/>
            <a:ext cx="1744404" cy="1744404"/>
          </a:xfrm>
          <a:prstGeom prst="rect">
            <a:avLst/>
          </a:prstGeom>
        </p:spPr>
      </p:pic>
      <p:pic>
        <p:nvPicPr>
          <p:cNvPr id="10" name="Graphic 9" descr="Lightbulb and gear">
            <a:extLst>
              <a:ext uri="{FF2B5EF4-FFF2-40B4-BE49-F238E27FC236}">
                <a16:creationId xmlns:a16="http://schemas.microsoft.com/office/drawing/2014/main" id="{8D6F561A-2D09-481B-B716-AA5CDBD351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279154" y="7820810"/>
            <a:ext cx="967794" cy="967794"/>
          </a:xfrm>
          <a:prstGeom prst="rect">
            <a:avLst/>
          </a:prstGeom>
        </p:spPr>
      </p:pic>
      <p:sp>
        <p:nvSpPr>
          <p:cNvPr id="5" name="Freeform 2">
            <a:extLst>
              <a:ext uri="{FF2B5EF4-FFF2-40B4-BE49-F238E27FC236}">
                <a16:creationId xmlns:a16="http://schemas.microsoft.com/office/drawing/2014/main" id="{86D79ABD-E7EB-F052-347C-E3E5187F9861}"/>
              </a:ext>
            </a:extLst>
          </p:cNvPr>
          <p:cNvSpPr/>
          <p:nvPr/>
        </p:nvSpPr>
        <p:spPr>
          <a:xfrm>
            <a:off x="16329" y="7317661"/>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3">
            <a:extLst>
              <a:ext uri="{FF2B5EF4-FFF2-40B4-BE49-F238E27FC236}">
                <a16:creationId xmlns:a16="http://schemas.microsoft.com/office/drawing/2014/main" id="{AF3259A0-D387-708A-3A68-C19703C9AF6F}"/>
              </a:ext>
            </a:extLst>
          </p:cNvPr>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1" name="Picture 6" descr="Image preview">
            <a:extLst>
              <a:ext uri="{FF2B5EF4-FFF2-40B4-BE49-F238E27FC236}">
                <a16:creationId xmlns:a16="http://schemas.microsoft.com/office/drawing/2014/main" id="{00AC21A7-24D3-E8AB-6C00-2B718EA02215}"/>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063" t="16070" r="585" b="26707"/>
          <a:stretch/>
        </p:blipFill>
        <p:spPr bwMode="auto">
          <a:xfrm>
            <a:off x="3869952" y="7712541"/>
            <a:ext cx="2438400" cy="25744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F15B9E43-00EB-E4B3-B58F-DBBA5760D25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1201" t="20902" r="27599" b="22973"/>
          <a:stretch/>
        </p:blipFill>
        <p:spPr bwMode="auto">
          <a:xfrm>
            <a:off x="2250884" y="8339432"/>
            <a:ext cx="1718037" cy="17985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793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067F0F-D3CF-F140-5075-B62CE2CFF293}"/>
              </a:ext>
            </a:extLst>
          </p:cNvPr>
          <p:cNvSpPr txBox="1"/>
          <p:nvPr/>
        </p:nvSpPr>
        <p:spPr>
          <a:xfrm>
            <a:off x="6639021" y="441945"/>
            <a:ext cx="11022496" cy="8632620"/>
          </a:xfrm>
          <a:prstGeom prst="rect">
            <a:avLst/>
          </a:prstGeom>
          <a:noFill/>
        </p:spPr>
        <p:txBody>
          <a:bodyPr wrap="square">
            <a:spAutoFit/>
          </a:bodyPr>
          <a:lstStyle/>
          <a:p>
            <a:pPr marL="457200" indent="-457200" algn="just">
              <a:lnSpc>
                <a:spcPct val="150000"/>
              </a:lnSpc>
              <a:buFont typeface="Wingdings" panose="05000000000000000000" pitchFamily="2" charset="2"/>
              <a:buChar char="q"/>
            </a:pPr>
            <a:r>
              <a:rPr lang="en-US" sz="2800" dirty="0">
                <a:latin typeface="Times New Roman" panose="02020603050405020304" pitchFamily="18" charset="0"/>
                <a:cs typeface="Times New Roman" panose="02020603050405020304" pitchFamily="18" charset="0"/>
              </a:rPr>
              <a:t>The adsorption of WFE molecules on the mild steel surface was found to follow Langmuir adsorption isotherm in both acids.</a:t>
            </a:r>
          </a:p>
          <a:p>
            <a:pPr algn="just"/>
            <a:endParaRPr lang="en-US" sz="2800" dirty="0">
              <a:latin typeface="Times New Roman" panose="02020603050405020304" pitchFamily="18" charset="0"/>
              <a:cs typeface="Times New Roman" panose="02020603050405020304" pitchFamily="18" charset="0"/>
            </a:endParaRPr>
          </a:p>
          <a:p>
            <a:pPr marL="457200" indent="-457200" algn="just">
              <a:lnSpc>
                <a:spcPct val="150000"/>
              </a:lnSpc>
              <a:buFont typeface="Wingdings" panose="05000000000000000000" pitchFamily="2" charset="2"/>
              <a:buChar char="q"/>
            </a:pPr>
            <a:r>
              <a:rPr lang="en-US" sz="2800" dirty="0">
                <a:latin typeface="Times New Roman" panose="02020603050405020304" pitchFamily="18" charset="0"/>
                <a:cs typeface="Times New Roman" panose="02020603050405020304" pitchFamily="18" charset="0"/>
              </a:rPr>
              <a:t>The results of optical microscope investigations further verified that the development of a protective layer of WFE components is responsible for delaying mild steel corrosion.</a:t>
            </a:r>
          </a:p>
          <a:p>
            <a:pPr algn="just"/>
            <a:endParaRPr lang="en-US" sz="2800" dirty="0">
              <a:latin typeface="Times New Roman" panose="02020603050405020304" pitchFamily="18" charset="0"/>
              <a:cs typeface="Times New Roman" panose="02020603050405020304" pitchFamily="18" charset="0"/>
            </a:endParaRPr>
          </a:p>
          <a:p>
            <a:pPr marL="457200" indent="-457200" algn="just">
              <a:lnSpc>
                <a:spcPct val="150000"/>
              </a:lnSpc>
              <a:buFont typeface="Wingdings" panose="05000000000000000000" pitchFamily="2" charset="2"/>
              <a:buChar char="q"/>
            </a:pPr>
            <a:r>
              <a:rPr lang="en-US" sz="2800" dirty="0">
                <a:latin typeface="Times New Roman" panose="02020603050405020304" pitchFamily="18" charset="0"/>
                <a:cs typeface="Times New Roman" panose="02020603050405020304" pitchFamily="18" charset="0"/>
              </a:rPr>
              <a:t>A WFE would make an ideal greener alternative for developing corrosion-resistant materials that are safe to use.</a:t>
            </a:r>
          </a:p>
          <a:p>
            <a:pPr marL="457200" indent="-457200" algn="just">
              <a:lnSpc>
                <a:spcPct val="150000"/>
              </a:lnSpc>
              <a:buFont typeface="Wingdings" panose="05000000000000000000" pitchFamily="2" charset="2"/>
              <a:buChar char="q"/>
            </a:pPr>
            <a:r>
              <a:rPr lang="en-US" sz="2800" dirty="0">
                <a:latin typeface="Times New Roman" panose="02020603050405020304" pitchFamily="18" charset="0"/>
                <a:cs typeface="Times New Roman" panose="02020603050405020304" pitchFamily="18" charset="0"/>
              </a:rPr>
              <a:t>In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H</a:t>
            </a:r>
            <a:r>
              <a:rPr lang="en-US"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en-US"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en-US" sz="2800" dirty="0">
                <a:latin typeface="Times New Roman" panose="02020603050405020304" pitchFamily="18" charset="0"/>
                <a:cs typeface="Times New Roman" panose="02020603050405020304" pitchFamily="18" charset="0"/>
              </a:rPr>
              <a:t>, but not in HCl, the addition of KI to the corrosive solutions increases the efficiency of corrosion inhibition when combined with WFE. </a:t>
            </a:r>
          </a:p>
          <a:p>
            <a:pPr marL="457200" indent="-457200" algn="just">
              <a:lnSpc>
                <a:spcPct val="150000"/>
              </a:lnSpc>
              <a:buFont typeface="Wingdings" panose="05000000000000000000" pitchFamily="2" charset="2"/>
              <a:buChar char="q"/>
            </a:pPr>
            <a:endParaRPr lang="en-US" sz="2800" dirty="0">
              <a:latin typeface="Times New Roman" panose="02020603050405020304" pitchFamily="18" charset="0"/>
              <a:cs typeface="Times New Roman" panose="02020603050405020304" pitchFamily="18" charset="0"/>
            </a:endParaRPr>
          </a:p>
          <a:p>
            <a:pPr marL="457200" indent="-457200" algn="just">
              <a:lnSpc>
                <a:spcPct val="150000"/>
              </a:lnSpc>
              <a:buFont typeface="Wingdings" panose="05000000000000000000" pitchFamily="2" charset="2"/>
              <a:buChar char="q"/>
            </a:pPr>
            <a:endParaRPr lang="en-US" sz="2800" dirty="0">
              <a:latin typeface="Times New Roman" panose="02020603050405020304" pitchFamily="18" charset="0"/>
              <a:cs typeface="Times New Roman" panose="02020603050405020304" pitchFamily="18" charset="0"/>
            </a:endParaRPr>
          </a:p>
        </p:txBody>
      </p:sp>
      <p:sp>
        <p:nvSpPr>
          <p:cNvPr id="4" name="Прямоугольник 1">
            <a:extLst>
              <a:ext uri="{FF2B5EF4-FFF2-40B4-BE49-F238E27FC236}">
                <a16:creationId xmlns:a16="http://schemas.microsoft.com/office/drawing/2014/main" id="{325AFBAB-9DB3-6BC9-CD4A-195E3559EC55}"/>
              </a:ext>
            </a:extLst>
          </p:cNvPr>
          <p:cNvSpPr/>
          <p:nvPr/>
        </p:nvSpPr>
        <p:spPr>
          <a:xfrm>
            <a:off x="2" y="3"/>
            <a:ext cx="6314976" cy="10286998"/>
          </a:xfrm>
          <a:prstGeom prst="rect">
            <a:avLst/>
          </a:prstGeom>
          <a:blipFill>
            <a:blip r:embed="rId3"/>
            <a:stretch>
              <a:fillRect/>
            </a:stretch>
          </a:blip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ru-KZ" sz="2702"/>
          </a:p>
        </p:txBody>
      </p:sp>
      <p:sp>
        <p:nvSpPr>
          <p:cNvPr id="5" name="TextBox 4">
            <a:extLst>
              <a:ext uri="{FF2B5EF4-FFF2-40B4-BE49-F238E27FC236}">
                <a16:creationId xmlns:a16="http://schemas.microsoft.com/office/drawing/2014/main" id="{CD1F6D1A-03A1-61AC-CB62-72505D0464C4}"/>
              </a:ext>
            </a:extLst>
          </p:cNvPr>
          <p:cNvSpPr txBox="1"/>
          <p:nvPr/>
        </p:nvSpPr>
        <p:spPr>
          <a:xfrm>
            <a:off x="162023" y="3779591"/>
            <a:ext cx="5523470" cy="1362232"/>
          </a:xfrm>
          <a:prstGeom prst="rect">
            <a:avLst/>
          </a:prstGeom>
          <a:noFill/>
        </p:spPr>
        <p:txBody>
          <a:bodyPr wrap="square" rtlCol="0">
            <a:spAutoFit/>
          </a:bodyPr>
          <a:lstStyle/>
          <a:p>
            <a:pPr algn="r"/>
            <a:r>
              <a:rPr lang="en-GB" sz="6600" dirty="0">
                <a:solidFill>
                  <a:schemeClr val="bg2"/>
                </a:solidFill>
                <a:latin typeface="Arial Black" panose="020B0A04020102020204" pitchFamily="34" charset="0"/>
              </a:rPr>
              <a:t>Conclusion</a:t>
            </a:r>
            <a:r>
              <a:rPr lang="en-US" sz="8252" dirty="0">
                <a:solidFill>
                  <a:schemeClr val="bg2"/>
                </a:solidFill>
                <a:latin typeface="Arial Black" panose="020B0A04020102020204" pitchFamily="34" charset="0"/>
              </a:rPr>
              <a:t> </a:t>
            </a:r>
          </a:p>
        </p:txBody>
      </p:sp>
      <p:cxnSp>
        <p:nvCxnSpPr>
          <p:cNvPr id="6" name="Прямая соединительная линия 5">
            <a:extLst>
              <a:ext uri="{FF2B5EF4-FFF2-40B4-BE49-F238E27FC236}">
                <a16:creationId xmlns:a16="http://schemas.microsoft.com/office/drawing/2014/main" id="{C444A555-E2F5-3020-CD19-8B06913F6202}"/>
              </a:ext>
            </a:extLst>
          </p:cNvPr>
          <p:cNvCxnSpPr>
            <a:cxnSpLocks/>
          </p:cNvCxnSpPr>
          <p:nvPr/>
        </p:nvCxnSpPr>
        <p:spPr>
          <a:xfrm>
            <a:off x="2705072" y="3912918"/>
            <a:ext cx="276069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FCC7040-913A-515F-F8C3-3C24E90CD1CB}"/>
              </a:ext>
            </a:extLst>
          </p:cNvPr>
          <p:cNvSpPr txBox="1"/>
          <p:nvPr/>
        </p:nvSpPr>
        <p:spPr>
          <a:xfrm>
            <a:off x="162023" y="4996182"/>
            <a:ext cx="6314977" cy="369332"/>
          </a:xfrm>
          <a:prstGeom prst="rect">
            <a:avLst/>
          </a:prstGeom>
          <a:noFill/>
        </p:spPr>
        <p:txBody>
          <a:bodyPr wrap="square" rtlCol="0">
            <a:spAutoFit/>
          </a:bodyPr>
          <a:lstStyle/>
          <a:p>
            <a:pPr defTabSz="685809">
              <a:defRPr/>
            </a:pPr>
            <a:r>
              <a:rPr lang="en-GB" b="1" dirty="0">
                <a:solidFill>
                  <a:schemeClr val="bg2"/>
                </a:solidFill>
                <a:latin typeface="Calisto MT" panose="02040603050505030304" pitchFamily="18" charset="77"/>
              </a:rPr>
              <a:t>Green Corrosion Inhibitor and sustainability </a:t>
            </a:r>
            <a:endParaRPr lang="en-US" b="1" dirty="0">
              <a:solidFill>
                <a:schemeClr val="bg2"/>
              </a:solidFill>
              <a:latin typeface="Calisto MT" panose="02040603050505030304" pitchFamily="18" charset="77"/>
            </a:endParaRPr>
          </a:p>
        </p:txBody>
      </p:sp>
      <p:pic>
        <p:nvPicPr>
          <p:cNvPr id="1026" name="Picture 2" descr="Fan Palm Fruit Information and Facts">
            <a:extLst>
              <a:ext uri="{FF2B5EF4-FFF2-40B4-BE49-F238E27FC236}">
                <a16:creationId xmlns:a16="http://schemas.microsoft.com/office/drawing/2014/main" id="{903F7D0E-A80A-95BC-1F38-62CF17747F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0099" y="7511422"/>
            <a:ext cx="3385850" cy="23336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DA0E6DC-3467-53BA-FE70-CB23068BA8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201" t="20902" r="27599" b="22973"/>
          <a:stretch/>
        </p:blipFill>
        <p:spPr bwMode="auto">
          <a:xfrm>
            <a:off x="2277785" y="8339432"/>
            <a:ext cx="1718037" cy="17985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Image preview">
            <a:extLst>
              <a:ext uri="{FF2B5EF4-FFF2-40B4-BE49-F238E27FC236}">
                <a16:creationId xmlns:a16="http://schemas.microsoft.com/office/drawing/2014/main" id="{6B06F5F0-8BBF-C7A3-4AC8-A17F04E82AA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63" t="16070" r="585" b="26707"/>
          <a:stretch/>
        </p:blipFill>
        <p:spPr bwMode="auto">
          <a:xfrm>
            <a:off x="3869952" y="7712541"/>
            <a:ext cx="2438400" cy="25744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Freeform 2">
            <a:extLst>
              <a:ext uri="{FF2B5EF4-FFF2-40B4-BE49-F238E27FC236}">
                <a16:creationId xmlns:a16="http://schemas.microsoft.com/office/drawing/2014/main" id="{16C062B4-4086-31DD-6C16-F6C26B1DF9B6}"/>
              </a:ext>
            </a:extLst>
          </p:cNvPr>
          <p:cNvSpPr/>
          <p:nvPr/>
        </p:nvSpPr>
        <p:spPr>
          <a:xfrm>
            <a:off x="16329" y="7317661"/>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782882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9C120F4-D17D-582F-CED8-0629AA133C42}"/>
              </a:ext>
            </a:extLst>
          </p:cNvPr>
          <p:cNvSpPr/>
          <p:nvPr/>
        </p:nvSpPr>
        <p:spPr>
          <a:xfrm>
            <a:off x="16329" y="7317661"/>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C64DDC52-3418-9B0C-5E62-4F3CD61E0153}"/>
              </a:ext>
            </a:extLst>
          </p:cNvPr>
          <p:cNvPicPr>
            <a:picLocks noChangeAspect="1"/>
          </p:cNvPicPr>
          <p:nvPr/>
        </p:nvPicPr>
        <p:blipFill>
          <a:blip r:embed="rId4"/>
          <a:stretch>
            <a:fillRect/>
          </a:stretch>
        </p:blipFill>
        <p:spPr>
          <a:xfrm>
            <a:off x="1143000" y="1583701"/>
            <a:ext cx="14943756" cy="7917706"/>
          </a:xfrm>
          <a:prstGeom prst="rect">
            <a:avLst/>
          </a:prstGeom>
        </p:spPr>
      </p:pic>
      <p:sp>
        <p:nvSpPr>
          <p:cNvPr id="6" name="Rectangle 5">
            <a:extLst>
              <a:ext uri="{FF2B5EF4-FFF2-40B4-BE49-F238E27FC236}">
                <a16:creationId xmlns:a16="http://schemas.microsoft.com/office/drawing/2014/main" id="{2B1C2391-2613-84A2-5F08-D71817DC4559}"/>
              </a:ext>
            </a:extLst>
          </p:cNvPr>
          <p:cNvSpPr/>
          <p:nvPr/>
        </p:nvSpPr>
        <p:spPr>
          <a:xfrm>
            <a:off x="6591153" y="-195942"/>
            <a:ext cx="5105693" cy="1384995"/>
          </a:xfrm>
          <a:prstGeom prst="rect">
            <a:avLst/>
          </a:prstGeom>
          <a:noFill/>
        </p:spPr>
        <p:txBody>
          <a:bodyPr wrap="none" lIns="137160" tIns="68580" rIns="137160" bIns="68580">
            <a:spAutoFit/>
          </a:bodyPr>
          <a:lstStyle/>
          <a:p>
            <a:pPr algn="ctr"/>
            <a:r>
              <a:rPr lang="en-US" sz="8100" b="1" dirty="0">
                <a:ln w="12700">
                  <a:solidFill>
                    <a:schemeClr val="accent3">
                      <a:lumMod val="50000"/>
                    </a:schemeClr>
                  </a:solidFill>
                  <a:prstDash val="solid"/>
                </a:ln>
                <a:solidFill>
                  <a:schemeClr val="accent2"/>
                </a:solidFill>
                <a:effectLst>
                  <a:innerShdw blurRad="177800">
                    <a:schemeClr val="accent3">
                      <a:lumMod val="50000"/>
                    </a:schemeClr>
                  </a:innerShdw>
                  <a:reflection blurRad="6350" stA="55000" endA="300" endPos="45500" dir="5400000" sy="-100000" algn="bl" rotWithShape="0"/>
                </a:effectLst>
                <a:latin typeface="Times New Roman" panose="02020603050405020304" pitchFamily="18" charset="0"/>
                <a:cs typeface="Times New Roman" panose="02020603050405020304" pitchFamily="18" charset="0"/>
              </a:rPr>
              <a:t>References</a:t>
            </a:r>
          </a:p>
        </p:txBody>
      </p:sp>
      <p:grpSp>
        <p:nvGrpSpPr>
          <p:cNvPr id="7" name="Group 6">
            <a:extLst>
              <a:ext uri="{FF2B5EF4-FFF2-40B4-BE49-F238E27FC236}">
                <a16:creationId xmlns:a16="http://schemas.microsoft.com/office/drawing/2014/main" id="{831C0305-C754-F878-CE84-7918017A58FF}"/>
              </a:ext>
            </a:extLst>
          </p:cNvPr>
          <p:cNvGrpSpPr/>
          <p:nvPr/>
        </p:nvGrpSpPr>
        <p:grpSpPr>
          <a:xfrm>
            <a:off x="12296295" y="1"/>
            <a:ext cx="7743165" cy="4082462"/>
            <a:chOff x="8676279" y="1076197"/>
            <a:chExt cx="5162110" cy="2721641"/>
          </a:xfrm>
          <a:blipFill>
            <a:blip r:embed="rId5"/>
            <a:stretch>
              <a:fillRect/>
            </a:stretch>
          </a:blipFill>
          <a:effectLst>
            <a:outerShdw blurRad="50800" dist="38100" dir="10800000" algn="r" rotWithShape="0">
              <a:prstClr val="black">
                <a:alpha val="40000"/>
              </a:prstClr>
            </a:outerShdw>
          </a:effectLst>
        </p:grpSpPr>
        <p:sp>
          <p:nvSpPr>
            <p:cNvPr id="8" name="Rectangle 7">
              <a:extLst>
                <a:ext uri="{FF2B5EF4-FFF2-40B4-BE49-F238E27FC236}">
                  <a16:creationId xmlns:a16="http://schemas.microsoft.com/office/drawing/2014/main" id="{2DA118D9-1435-6153-C675-17D29DD1C707}"/>
                </a:ext>
              </a:extLst>
            </p:cNvPr>
            <p:cNvSpPr/>
            <p:nvPr/>
          </p:nvSpPr>
          <p:spPr>
            <a:xfrm rot="18240502">
              <a:off x="10612076" y="-614265"/>
              <a:ext cx="457200" cy="3838124"/>
            </a:xfrm>
            <a:prstGeom prst="rect">
              <a:avLst/>
            </a:prstGeom>
            <a:grpFill/>
            <a:ln w="349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8">
              <a:extLst>
                <a:ext uri="{FF2B5EF4-FFF2-40B4-BE49-F238E27FC236}">
                  <a16:creationId xmlns:a16="http://schemas.microsoft.com/office/drawing/2014/main" id="{6394F015-36B5-E0BC-12A3-FF0CEDDAB993}"/>
                </a:ext>
              </a:extLst>
            </p:cNvPr>
            <p:cNvSpPr/>
            <p:nvPr/>
          </p:nvSpPr>
          <p:spPr>
            <a:xfrm rot="18240502">
              <a:off x="11006823" y="353230"/>
              <a:ext cx="457200" cy="3838124"/>
            </a:xfrm>
            <a:prstGeom prst="rect">
              <a:avLst/>
            </a:prstGeom>
            <a:grpFill/>
            <a:ln w="349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Rectangle 9">
              <a:extLst>
                <a:ext uri="{FF2B5EF4-FFF2-40B4-BE49-F238E27FC236}">
                  <a16:creationId xmlns:a16="http://schemas.microsoft.com/office/drawing/2014/main" id="{B23D316A-0876-69EF-73A5-2E1F74A50A68}"/>
                </a:ext>
              </a:extLst>
            </p:cNvPr>
            <p:cNvSpPr/>
            <p:nvPr/>
          </p:nvSpPr>
          <p:spPr>
            <a:xfrm rot="18240502">
              <a:off x="10366741" y="616327"/>
              <a:ext cx="457200" cy="3838124"/>
            </a:xfrm>
            <a:prstGeom prst="rect">
              <a:avLst/>
            </a:prstGeom>
            <a:grpFill/>
            <a:ln w="349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Rectangle 10">
              <a:extLst>
                <a:ext uri="{FF2B5EF4-FFF2-40B4-BE49-F238E27FC236}">
                  <a16:creationId xmlns:a16="http://schemas.microsoft.com/office/drawing/2014/main" id="{0B6E2D80-EE37-76C4-D6C3-F6EFB060E8AF}"/>
                </a:ext>
              </a:extLst>
            </p:cNvPr>
            <p:cNvSpPr/>
            <p:nvPr/>
          </p:nvSpPr>
          <p:spPr>
            <a:xfrm rot="18240502">
              <a:off x="11690727" y="-593141"/>
              <a:ext cx="457200" cy="3838124"/>
            </a:xfrm>
            <a:prstGeom prst="rect">
              <a:avLst/>
            </a:prstGeom>
            <a:grpFill/>
            <a:ln w="349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Rectangle 11">
              <a:extLst>
                <a:ext uri="{FF2B5EF4-FFF2-40B4-BE49-F238E27FC236}">
                  <a16:creationId xmlns:a16="http://schemas.microsoft.com/office/drawing/2014/main" id="{35CFE38D-6D0B-8E1E-7E1E-BC344A7E522E}"/>
                </a:ext>
              </a:extLst>
            </p:cNvPr>
            <p:cNvSpPr/>
            <p:nvPr/>
          </p:nvSpPr>
          <p:spPr>
            <a:xfrm rot="18240502">
              <a:off x="10945863" y="1650176"/>
              <a:ext cx="457200" cy="3838124"/>
            </a:xfrm>
            <a:prstGeom prst="rect">
              <a:avLst/>
            </a:prstGeom>
            <a:grpFill/>
            <a:ln w="349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3" name="Freeform 3">
            <a:extLst>
              <a:ext uri="{FF2B5EF4-FFF2-40B4-BE49-F238E27FC236}">
                <a16:creationId xmlns:a16="http://schemas.microsoft.com/office/drawing/2014/main" id="{8F581570-376C-9DDB-191E-6EE74FA506B6}"/>
              </a:ext>
            </a:extLst>
          </p:cNvPr>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754240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1EC868-3458-9A7F-1B1C-7BE9B5A7EEA8}"/>
              </a:ext>
            </a:extLst>
          </p:cNvPr>
          <p:cNvPicPr>
            <a:picLocks noChangeAspect="1"/>
          </p:cNvPicPr>
          <p:nvPr/>
        </p:nvPicPr>
        <p:blipFill>
          <a:blip r:embed="rId2"/>
          <a:stretch>
            <a:fillRect/>
          </a:stretch>
        </p:blipFill>
        <p:spPr>
          <a:xfrm>
            <a:off x="1066799" y="2003519"/>
            <a:ext cx="13726887" cy="7385314"/>
          </a:xfrm>
          <a:prstGeom prst="rect">
            <a:avLst/>
          </a:prstGeom>
        </p:spPr>
      </p:pic>
      <p:sp>
        <p:nvSpPr>
          <p:cNvPr id="7" name="Rectangle 6">
            <a:extLst>
              <a:ext uri="{FF2B5EF4-FFF2-40B4-BE49-F238E27FC236}">
                <a16:creationId xmlns:a16="http://schemas.microsoft.com/office/drawing/2014/main" id="{C1462EEA-C398-D9BB-498C-C5E8C846807B}"/>
              </a:ext>
            </a:extLst>
          </p:cNvPr>
          <p:cNvSpPr/>
          <p:nvPr/>
        </p:nvSpPr>
        <p:spPr>
          <a:xfrm>
            <a:off x="6591153" y="130629"/>
            <a:ext cx="5105693" cy="1384995"/>
          </a:xfrm>
          <a:prstGeom prst="rect">
            <a:avLst/>
          </a:prstGeom>
          <a:noFill/>
        </p:spPr>
        <p:txBody>
          <a:bodyPr wrap="none" lIns="137160" tIns="68580" rIns="137160" bIns="68580">
            <a:spAutoFit/>
          </a:bodyPr>
          <a:lstStyle/>
          <a:p>
            <a:pPr algn="ctr"/>
            <a:r>
              <a:rPr lang="en-US" sz="8100" b="1" dirty="0">
                <a:ln w="12700">
                  <a:solidFill>
                    <a:schemeClr val="accent3">
                      <a:lumMod val="50000"/>
                    </a:schemeClr>
                  </a:solidFill>
                  <a:prstDash val="solid"/>
                </a:ln>
                <a:solidFill>
                  <a:schemeClr val="accent2"/>
                </a:solidFill>
                <a:effectLst>
                  <a:innerShdw blurRad="177800">
                    <a:schemeClr val="accent3">
                      <a:lumMod val="50000"/>
                    </a:schemeClr>
                  </a:innerShdw>
                  <a:reflection blurRad="6350" stA="55000" endA="300" endPos="45500" dir="5400000" sy="-100000" algn="bl" rotWithShape="0"/>
                </a:effectLst>
                <a:latin typeface="Times New Roman" panose="02020603050405020304" pitchFamily="18" charset="0"/>
                <a:cs typeface="Times New Roman" panose="02020603050405020304" pitchFamily="18" charset="0"/>
              </a:rPr>
              <a:t>References</a:t>
            </a:r>
          </a:p>
        </p:txBody>
      </p:sp>
      <p:grpSp>
        <p:nvGrpSpPr>
          <p:cNvPr id="8" name="Group 7">
            <a:extLst>
              <a:ext uri="{FF2B5EF4-FFF2-40B4-BE49-F238E27FC236}">
                <a16:creationId xmlns:a16="http://schemas.microsoft.com/office/drawing/2014/main" id="{CA972B9F-CF19-E93E-CE49-777FB15BCBE0}"/>
              </a:ext>
            </a:extLst>
          </p:cNvPr>
          <p:cNvGrpSpPr/>
          <p:nvPr/>
        </p:nvGrpSpPr>
        <p:grpSpPr>
          <a:xfrm>
            <a:off x="12541224" y="-930727"/>
            <a:ext cx="7743165" cy="4082462"/>
            <a:chOff x="8676279" y="1076197"/>
            <a:chExt cx="5162110" cy="2721641"/>
          </a:xfrm>
          <a:blipFill>
            <a:blip r:embed="rId3"/>
            <a:stretch>
              <a:fillRect/>
            </a:stretch>
          </a:blipFill>
          <a:effectLst>
            <a:outerShdw blurRad="50800" dist="38100" dir="10800000" algn="r" rotWithShape="0">
              <a:prstClr val="black">
                <a:alpha val="40000"/>
              </a:prstClr>
            </a:outerShdw>
          </a:effectLst>
        </p:grpSpPr>
        <p:sp>
          <p:nvSpPr>
            <p:cNvPr id="9" name="Rectangle 8">
              <a:extLst>
                <a:ext uri="{FF2B5EF4-FFF2-40B4-BE49-F238E27FC236}">
                  <a16:creationId xmlns:a16="http://schemas.microsoft.com/office/drawing/2014/main" id="{A73A046E-8BD9-E402-7A84-FF68AD3E9E05}"/>
                </a:ext>
              </a:extLst>
            </p:cNvPr>
            <p:cNvSpPr/>
            <p:nvPr/>
          </p:nvSpPr>
          <p:spPr>
            <a:xfrm rot="18240502">
              <a:off x="10612076" y="-614265"/>
              <a:ext cx="457200" cy="3838124"/>
            </a:xfrm>
            <a:prstGeom prst="rect">
              <a:avLst/>
            </a:prstGeom>
            <a:grpFill/>
            <a:ln w="349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Rectangle 9">
              <a:extLst>
                <a:ext uri="{FF2B5EF4-FFF2-40B4-BE49-F238E27FC236}">
                  <a16:creationId xmlns:a16="http://schemas.microsoft.com/office/drawing/2014/main" id="{A92B39D4-F1AB-9B4B-1D97-DDFABD134C0C}"/>
                </a:ext>
              </a:extLst>
            </p:cNvPr>
            <p:cNvSpPr/>
            <p:nvPr/>
          </p:nvSpPr>
          <p:spPr>
            <a:xfrm rot="18240502">
              <a:off x="11006823" y="353230"/>
              <a:ext cx="457200" cy="3838124"/>
            </a:xfrm>
            <a:prstGeom prst="rect">
              <a:avLst/>
            </a:prstGeom>
            <a:grpFill/>
            <a:ln w="349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Rectangle 10">
              <a:extLst>
                <a:ext uri="{FF2B5EF4-FFF2-40B4-BE49-F238E27FC236}">
                  <a16:creationId xmlns:a16="http://schemas.microsoft.com/office/drawing/2014/main" id="{30B5F681-6E17-5733-C215-6A0D54398E33}"/>
                </a:ext>
              </a:extLst>
            </p:cNvPr>
            <p:cNvSpPr/>
            <p:nvPr/>
          </p:nvSpPr>
          <p:spPr>
            <a:xfrm rot="18240502">
              <a:off x="10366741" y="616327"/>
              <a:ext cx="457200" cy="3838124"/>
            </a:xfrm>
            <a:prstGeom prst="rect">
              <a:avLst/>
            </a:prstGeom>
            <a:grpFill/>
            <a:ln w="349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Rectangle 11">
              <a:extLst>
                <a:ext uri="{FF2B5EF4-FFF2-40B4-BE49-F238E27FC236}">
                  <a16:creationId xmlns:a16="http://schemas.microsoft.com/office/drawing/2014/main" id="{B25B149B-5A47-57FB-4AE7-653B9EADAE67}"/>
                </a:ext>
              </a:extLst>
            </p:cNvPr>
            <p:cNvSpPr/>
            <p:nvPr/>
          </p:nvSpPr>
          <p:spPr>
            <a:xfrm rot="18240502">
              <a:off x="11690727" y="-593141"/>
              <a:ext cx="457200" cy="3838124"/>
            </a:xfrm>
            <a:prstGeom prst="rect">
              <a:avLst/>
            </a:prstGeom>
            <a:grpFill/>
            <a:ln w="349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Rectangle 12">
              <a:extLst>
                <a:ext uri="{FF2B5EF4-FFF2-40B4-BE49-F238E27FC236}">
                  <a16:creationId xmlns:a16="http://schemas.microsoft.com/office/drawing/2014/main" id="{D8DC5814-552B-EF5F-C7BD-543E301BDE9C}"/>
                </a:ext>
              </a:extLst>
            </p:cNvPr>
            <p:cNvSpPr/>
            <p:nvPr/>
          </p:nvSpPr>
          <p:spPr>
            <a:xfrm rot="18240502">
              <a:off x="10945863" y="1650176"/>
              <a:ext cx="457200" cy="3838124"/>
            </a:xfrm>
            <a:prstGeom prst="rect">
              <a:avLst/>
            </a:prstGeom>
            <a:grpFill/>
            <a:ln w="349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2" name="Freeform 2">
            <a:extLst>
              <a:ext uri="{FF2B5EF4-FFF2-40B4-BE49-F238E27FC236}">
                <a16:creationId xmlns:a16="http://schemas.microsoft.com/office/drawing/2014/main" id="{C5A3CB74-000B-7B53-AF6F-27A92F130497}"/>
              </a:ext>
            </a:extLst>
          </p:cNvPr>
          <p:cNvSpPr/>
          <p:nvPr/>
        </p:nvSpPr>
        <p:spPr>
          <a:xfrm>
            <a:off x="16329" y="7317661"/>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271B9F4C-E2F8-A560-C6BE-186CBC4B5862}"/>
              </a:ext>
            </a:extLst>
          </p:cNvPr>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957560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132026"/>
            <a:ext cx="4107457" cy="3839026"/>
          </a:xfrm>
          <a:custGeom>
            <a:avLst/>
            <a:gdLst/>
            <a:ahLst/>
            <a:cxnLst/>
            <a:rect l="l" t="t" r="r" b="b"/>
            <a:pathLst>
              <a:path w="5376236" h="5376236">
                <a:moveTo>
                  <a:pt x="0" y="0"/>
                </a:moveTo>
                <a:lnTo>
                  <a:pt x="5376236" y="0"/>
                </a:lnTo>
                <a:lnTo>
                  <a:pt x="5376236" y="5376236"/>
                </a:lnTo>
                <a:lnTo>
                  <a:pt x="0" y="53762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ar-SA" dirty="0"/>
          </a:p>
        </p:txBody>
      </p:sp>
      <p:sp>
        <p:nvSpPr>
          <p:cNvPr id="3" name="TextBox 3"/>
          <p:cNvSpPr txBox="1"/>
          <p:nvPr/>
        </p:nvSpPr>
        <p:spPr>
          <a:xfrm>
            <a:off x="5805573" y="5872081"/>
            <a:ext cx="6676854" cy="609600"/>
          </a:xfrm>
          <a:prstGeom prst="rect">
            <a:avLst/>
          </a:prstGeom>
        </p:spPr>
        <p:txBody>
          <a:bodyPr lIns="0" tIns="0" rIns="0" bIns="0" rtlCol="0" anchor="t">
            <a:spAutoFit/>
          </a:bodyPr>
          <a:lstStyle/>
          <a:p>
            <a:pPr algn="l">
              <a:lnSpc>
                <a:spcPts val="4312"/>
              </a:lnSpc>
            </a:pPr>
            <a:r>
              <a:rPr lang="en-US" sz="3593" spc="125">
                <a:solidFill>
                  <a:srgbClr val="E28126"/>
                </a:solidFill>
                <a:latin typeface="Codec Pro ExtraBold"/>
              </a:rPr>
              <a:t>Reach out.</a:t>
            </a:r>
          </a:p>
        </p:txBody>
      </p:sp>
      <p:sp>
        <p:nvSpPr>
          <p:cNvPr id="4" name="TextBox 4"/>
          <p:cNvSpPr txBox="1"/>
          <p:nvPr/>
        </p:nvSpPr>
        <p:spPr>
          <a:xfrm>
            <a:off x="5805573" y="3952990"/>
            <a:ext cx="6676854" cy="1336871"/>
          </a:xfrm>
          <a:prstGeom prst="rect">
            <a:avLst/>
          </a:prstGeom>
        </p:spPr>
        <p:txBody>
          <a:bodyPr lIns="0" tIns="0" rIns="0" bIns="0" rtlCol="0" anchor="t">
            <a:spAutoFit/>
          </a:bodyPr>
          <a:lstStyle/>
          <a:p>
            <a:pPr algn="l">
              <a:lnSpc>
                <a:spcPts val="9220"/>
              </a:lnSpc>
            </a:pPr>
            <a:r>
              <a:rPr lang="en-US" sz="8781" spc="184">
                <a:solidFill>
                  <a:srgbClr val="0C3E5B"/>
                </a:solidFill>
                <a:latin typeface="Codec Pro ExtraBold"/>
              </a:rPr>
              <a:t>THANK YOU</a:t>
            </a:r>
          </a:p>
        </p:txBody>
      </p:sp>
      <p:sp>
        <p:nvSpPr>
          <p:cNvPr id="5" name="Freeform 5"/>
          <p:cNvSpPr/>
          <p:nvPr/>
        </p:nvSpPr>
        <p:spPr>
          <a:xfrm>
            <a:off x="1028700" y="1163607"/>
            <a:ext cx="934283" cy="1815744"/>
          </a:xfrm>
          <a:custGeom>
            <a:avLst/>
            <a:gdLst/>
            <a:ahLst/>
            <a:cxnLst/>
            <a:rect l="l" t="t" r="r" b="b"/>
            <a:pathLst>
              <a:path w="934283" h="1815744">
                <a:moveTo>
                  <a:pt x="0" y="0"/>
                </a:moveTo>
                <a:lnTo>
                  <a:pt x="934283" y="0"/>
                </a:lnTo>
                <a:lnTo>
                  <a:pt x="934283" y="1815744"/>
                </a:lnTo>
                <a:lnTo>
                  <a:pt x="0" y="18157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ar-SA"/>
          </a:p>
        </p:txBody>
      </p:sp>
      <p:sp>
        <p:nvSpPr>
          <p:cNvPr id="6" name="TextBox 6"/>
          <p:cNvSpPr txBox="1"/>
          <p:nvPr/>
        </p:nvSpPr>
        <p:spPr>
          <a:xfrm>
            <a:off x="6842636" y="7857895"/>
            <a:ext cx="4824868" cy="1641475"/>
          </a:xfrm>
          <a:prstGeom prst="rect">
            <a:avLst/>
          </a:prstGeom>
        </p:spPr>
        <p:txBody>
          <a:bodyPr wrap="square" lIns="0" tIns="0" rIns="0" bIns="0" rtlCol="0" anchor="t">
            <a:spAutoFit/>
          </a:bodyPr>
          <a:lstStyle/>
          <a:p>
            <a:pPr algn="ctr">
              <a:lnSpc>
                <a:spcPts val="3212"/>
              </a:lnSpc>
            </a:pPr>
            <a:r>
              <a:rPr lang="en-US" sz="3200" dirty="0">
                <a:solidFill>
                  <a:srgbClr val="E28126"/>
                </a:solidFill>
                <a:latin typeface="Times New Roman" panose="02020603050405020304" pitchFamily="18" charset="0"/>
                <a:cs typeface="Times New Roman" panose="02020603050405020304" pitchFamily="18" charset="0"/>
              </a:rPr>
              <a:t>Email: </a:t>
            </a:r>
            <a:r>
              <a:rPr lang="en-US" sz="3200" b="1" dirty="0">
                <a:solidFill>
                  <a:schemeClr val="accent5">
                    <a:lumMod val="75000"/>
                  </a:schemeClr>
                </a:solidFill>
                <a:latin typeface="Times New Roman" panose="02020603050405020304" pitchFamily="18" charset="0"/>
                <a:cs typeface="Times New Roman" panose="02020603050405020304" pitchFamily="18" charset="0"/>
                <a:hlinkClick r:id="rId6"/>
              </a:rPr>
              <a:t>ahmobaraki@uj.edu.sa</a:t>
            </a:r>
            <a:endParaRPr lang="en-US" sz="3200" b="1" dirty="0">
              <a:solidFill>
                <a:schemeClr val="accent5">
                  <a:lumMod val="75000"/>
                </a:schemeClr>
              </a:solidFill>
              <a:latin typeface="Times New Roman" panose="02020603050405020304" pitchFamily="18" charset="0"/>
              <a:cs typeface="Times New Roman" panose="02020603050405020304" pitchFamily="18" charset="0"/>
            </a:endParaRPr>
          </a:p>
          <a:p>
            <a:pPr algn="ctr">
              <a:lnSpc>
                <a:spcPts val="3212"/>
              </a:lnSpc>
            </a:pPr>
            <a:r>
              <a:rPr lang="en-US" sz="3200" b="1" dirty="0">
                <a:solidFill>
                  <a:schemeClr val="accent5">
                    <a:lumMod val="75000"/>
                  </a:schemeClr>
                </a:solidFill>
                <a:latin typeface="Times New Roman" panose="02020603050405020304" pitchFamily="18" charset="0"/>
                <a:cs typeface="Times New Roman" panose="02020603050405020304" pitchFamily="18" charset="0"/>
                <a:hlinkClick r:id="rId7"/>
              </a:rPr>
              <a:t>ahm13988@hotmail.com</a:t>
            </a:r>
            <a:endParaRPr lang="en-US" sz="3200" b="1" dirty="0">
              <a:solidFill>
                <a:schemeClr val="accent5">
                  <a:lumMod val="75000"/>
                </a:schemeClr>
              </a:solidFill>
              <a:latin typeface="Times New Roman" panose="02020603050405020304" pitchFamily="18" charset="0"/>
              <a:cs typeface="Times New Roman" panose="02020603050405020304" pitchFamily="18" charset="0"/>
            </a:endParaRPr>
          </a:p>
          <a:p>
            <a:pPr algn="ctr">
              <a:lnSpc>
                <a:spcPts val="3212"/>
              </a:lnSpc>
            </a:pPr>
            <a:endParaRPr lang="en-US" sz="32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9" name="Freeform 9"/>
          <p:cNvSpPr/>
          <p:nvPr/>
        </p:nvSpPr>
        <p:spPr>
          <a:xfrm>
            <a:off x="8794436" y="6846185"/>
            <a:ext cx="699127" cy="699127"/>
          </a:xfrm>
          <a:custGeom>
            <a:avLst/>
            <a:gdLst/>
            <a:ahLst/>
            <a:cxnLst/>
            <a:rect l="l" t="t" r="r" b="b"/>
            <a:pathLst>
              <a:path w="699127" h="699127">
                <a:moveTo>
                  <a:pt x="0" y="0"/>
                </a:moveTo>
                <a:lnTo>
                  <a:pt x="699126" y="0"/>
                </a:lnTo>
                <a:lnTo>
                  <a:pt x="699126" y="699127"/>
                </a:lnTo>
                <a:lnTo>
                  <a:pt x="0" y="6991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ar-SA"/>
          </a:p>
        </p:txBody>
      </p:sp>
      <p:grpSp>
        <p:nvGrpSpPr>
          <p:cNvPr id="11" name="Group 11"/>
          <p:cNvGrpSpPr/>
          <p:nvPr/>
        </p:nvGrpSpPr>
        <p:grpSpPr>
          <a:xfrm>
            <a:off x="5805573" y="741422"/>
            <a:ext cx="6676854" cy="2218588"/>
            <a:chOff x="0" y="0"/>
            <a:chExt cx="8902472" cy="2958117"/>
          </a:xfrm>
        </p:grpSpPr>
        <p:sp>
          <p:nvSpPr>
            <p:cNvPr id="12" name="TextBox 12"/>
            <p:cNvSpPr txBox="1"/>
            <p:nvPr/>
          </p:nvSpPr>
          <p:spPr>
            <a:xfrm>
              <a:off x="46032" y="-390525"/>
              <a:ext cx="7647784" cy="2465942"/>
            </a:xfrm>
            <a:prstGeom prst="rect">
              <a:avLst/>
            </a:prstGeom>
          </p:spPr>
          <p:txBody>
            <a:bodyPr lIns="0" tIns="0" rIns="0" bIns="0" rtlCol="0" anchor="t">
              <a:spAutoFit/>
            </a:bodyPr>
            <a:lstStyle/>
            <a:p>
              <a:pPr algn="ctr">
                <a:lnSpc>
                  <a:spcPts val="14360"/>
                </a:lnSpc>
              </a:pPr>
              <a:r>
                <a:rPr lang="en-US" sz="10257">
                  <a:solidFill>
                    <a:srgbClr val="0C3E5A"/>
                  </a:solidFill>
                  <a:latin typeface="Tabarra Sans Heavy"/>
                </a:rPr>
                <a:t>JUBCOR</a:t>
              </a:r>
            </a:p>
          </p:txBody>
        </p:sp>
        <p:grpSp>
          <p:nvGrpSpPr>
            <p:cNvPr id="13" name="Group 13"/>
            <p:cNvGrpSpPr/>
            <p:nvPr/>
          </p:nvGrpSpPr>
          <p:grpSpPr>
            <a:xfrm>
              <a:off x="46032" y="1703085"/>
              <a:ext cx="8856440" cy="757183"/>
              <a:chOff x="0" y="0"/>
              <a:chExt cx="1782556" cy="152400"/>
            </a:xfrm>
          </p:grpSpPr>
          <p:sp>
            <p:nvSpPr>
              <p:cNvPr id="14" name="Freeform 14"/>
              <p:cNvSpPr/>
              <p:nvPr/>
            </p:nvSpPr>
            <p:spPr>
              <a:xfrm>
                <a:off x="0" y="0"/>
                <a:ext cx="1782556" cy="152400"/>
              </a:xfrm>
              <a:custGeom>
                <a:avLst/>
                <a:gdLst/>
                <a:ahLst/>
                <a:cxnLst/>
                <a:rect l="l" t="t" r="r" b="b"/>
                <a:pathLst>
                  <a:path w="1782556" h="152400">
                    <a:moveTo>
                      <a:pt x="0" y="0"/>
                    </a:moveTo>
                    <a:lnTo>
                      <a:pt x="1782556" y="0"/>
                    </a:lnTo>
                    <a:lnTo>
                      <a:pt x="1782556" y="152400"/>
                    </a:lnTo>
                    <a:lnTo>
                      <a:pt x="0" y="152400"/>
                    </a:lnTo>
                    <a:close/>
                  </a:path>
                </a:pathLst>
              </a:custGeom>
              <a:solidFill>
                <a:srgbClr val="E28126"/>
              </a:solidFill>
            </p:spPr>
            <p:txBody>
              <a:bodyPr/>
              <a:lstStyle/>
              <a:p>
                <a:endParaRPr lang="ar-SA"/>
              </a:p>
            </p:txBody>
          </p:sp>
        </p:grpSp>
        <p:grpSp>
          <p:nvGrpSpPr>
            <p:cNvPr id="15" name="Group 15"/>
            <p:cNvGrpSpPr/>
            <p:nvPr/>
          </p:nvGrpSpPr>
          <p:grpSpPr>
            <a:xfrm rot="5400000">
              <a:off x="7220653" y="778449"/>
              <a:ext cx="2277074" cy="1086564"/>
              <a:chOff x="0" y="0"/>
              <a:chExt cx="458312" cy="218695"/>
            </a:xfrm>
          </p:grpSpPr>
          <p:sp>
            <p:nvSpPr>
              <p:cNvPr id="16" name="Freeform 16"/>
              <p:cNvSpPr/>
              <p:nvPr/>
            </p:nvSpPr>
            <p:spPr>
              <a:xfrm>
                <a:off x="0" y="0"/>
                <a:ext cx="458312" cy="218695"/>
              </a:xfrm>
              <a:custGeom>
                <a:avLst/>
                <a:gdLst/>
                <a:ahLst/>
                <a:cxnLst/>
                <a:rect l="l" t="t" r="r" b="b"/>
                <a:pathLst>
                  <a:path w="458312" h="218695">
                    <a:moveTo>
                      <a:pt x="0" y="0"/>
                    </a:moveTo>
                    <a:lnTo>
                      <a:pt x="458312" y="0"/>
                    </a:lnTo>
                    <a:lnTo>
                      <a:pt x="458312" y="218695"/>
                    </a:lnTo>
                    <a:lnTo>
                      <a:pt x="0" y="218695"/>
                    </a:lnTo>
                    <a:close/>
                  </a:path>
                </a:pathLst>
              </a:custGeom>
              <a:solidFill>
                <a:srgbClr val="0C3E5B"/>
              </a:solidFill>
            </p:spPr>
            <p:txBody>
              <a:bodyPr/>
              <a:lstStyle/>
              <a:p>
                <a:endParaRPr lang="ar-SA"/>
              </a:p>
            </p:txBody>
          </p:sp>
        </p:grpSp>
        <p:sp>
          <p:nvSpPr>
            <p:cNvPr id="17" name="TextBox 17"/>
            <p:cNvSpPr txBox="1"/>
            <p:nvPr/>
          </p:nvSpPr>
          <p:spPr>
            <a:xfrm>
              <a:off x="0" y="1745158"/>
              <a:ext cx="7693816" cy="715110"/>
            </a:xfrm>
            <a:prstGeom prst="rect">
              <a:avLst/>
            </a:prstGeom>
          </p:spPr>
          <p:txBody>
            <a:bodyPr lIns="0" tIns="0" rIns="0" bIns="0" rtlCol="0" anchor="t">
              <a:spAutoFit/>
            </a:bodyPr>
            <a:lstStyle/>
            <a:p>
              <a:pPr algn="ctr">
                <a:lnSpc>
                  <a:spcPts val="4160"/>
                </a:lnSpc>
              </a:pPr>
              <a:r>
                <a:rPr lang="en-US" sz="2972">
                  <a:solidFill>
                    <a:srgbClr val="FFFFFF"/>
                  </a:solidFill>
                  <a:latin typeface="Tabarra Sans"/>
                </a:rPr>
                <a:t>CONFERENCE &amp; EXHIBITION</a:t>
              </a:r>
            </a:p>
          </p:txBody>
        </p:sp>
        <p:sp>
          <p:nvSpPr>
            <p:cNvPr id="18" name="TextBox 18"/>
            <p:cNvSpPr txBox="1"/>
            <p:nvPr/>
          </p:nvSpPr>
          <p:spPr>
            <a:xfrm rot="5400000">
              <a:off x="7366586" y="753233"/>
              <a:ext cx="2175660" cy="1136996"/>
            </a:xfrm>
            <a:prstGeom prst="rect">
              <a:avLst/>
            </a:prstGeom>
          </p:spPr>
          <p:txBody>
            <a:bodyPr lIns="0" tIns="0" rIns="0" bIns="0" rtlCol="0" anchor="t">
              <a:spAutoFit/>
            </a:bodyPr>
            <a:lstStyle/>
            <a:p>
              <a:pPr algn="ctr">
                <a:lnSpc>
                  <a:spcPts val="6623"/>
                </a:lnSpc>
              </a:pPr>
              <a:r>
                <a:rPr lang="en-US" sz="4731" spc="146">
                  <a:solidFill>
                    <a:srgbClr val="FFFFFF"/>
                  </a:solidFill>
                  <a:latin typeface="Tabarra Sans Heavy"/>
                </a:rPr>
                <a:t>2024</a:t>
              </a:r>
            </a:p>
          </p:txBody>
        </p:sp>
        <p:sp>
          <p:nvSpPr>
            <p:cNvPr id="19" name="TextBox 19"/>
            <p:cNvSpPr txBox="1"/>
            <p:nvPr/>
          </p:nvSpPr>
          <p:spPr>
            <a:xfrm>
              <a:off x="30747" y="2522888"/>
              <a:ext cx="8871725" cy="435229"/>
            </a:xfrm>
            <a:prstGeom prst="rect">
              <a:avLst/>
            </a:prstGeom>
          </p:spPr>
          <p:txBody>
            <a:bodyPr lIns="0" tIns="0" rIns="0" bIns="0" rtlCol="0" anchor="t">
              <a:spAutoFit/>
            </a:bodyPr>
            <a:lstStyle/>
            <a:p>
              <a:pPr algn="ctr">
                <a:lnSpc>
                  <a:spcPts val="2822"/>
                </a:lnSpc>
                <a:spcBef>
                  <a:spcPct val="0"/>
                </a:spcBef>
              </a:pPr>
              <a:r>
                <a:rPr lang="en-US" sz="2016">
                  <a:solidFill>
                    <a:srgbClr val="0C3E5B"/>
                  </a:solidFill>
                  <a:latin typeface="Glacial Indifference Bold"/>
                </a:rPr>
                <a:t>INNOVATIVE SOLUTIONS FOR CORROSION CHALLENGES</a:t>
              </a:r>
            </a:p>
          </p:txBody>
        </p:sp>
      </p:grpSp>
      <p:sp>
        <p:nvSpPr>
          <p:cNvPr id="21" name="Freeform 21"/>
          <p:cNvSpPr/>
          <p:nvPr/>
        </p:nvSpPr>
        <p:spPr>
          <a:xfrm>
            <a:off x="15813171" y="1325694"/>
            <a:ext cx="482144" cy="467032"/>
          </a:xfrm>
          <a:custGeom>
            <a:avLst/>
            <a:gdLst/>
            <a:ahLst/>
            <a:cxnLst/>
            <a:rect l="l" t="t" r="r" b="b"/>
            <a:pathLst>
              <a:path w="482144" h="467032">
                <a:moveTo>
                  <a:pt x="0" y="0"/>
                </a:moveTo>
                <a:lnTo>
                  <a:pt x="482144" y="0"/>
                </a:lnTo>
                <a:lnTo>
                  <a:pt x="482144" y="467032"/>
                </a:lnTo>
                <a:lnTo>
                  <a:pt x="0" y="467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ar-SA"/>
          </a:p>
        </p:txBody>
      </p:sp>
      <p:pic>
        <p:nvPicPr>
          <p:cNvPr id="23" name="Picture 2">
            <a:extLst>
              <a:ext uri="{FF2B5EF4-FFF2-40B4-BE49-F238E27FC236}">
                <a16:creationId xmlns:a16="http://schemas.microsoft.com/office/drawing/2014/main" id="{9042122F-F149-22B9-A0B3-692A3FA1787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157817" y="576151"/>
            <a:ext cx="2274995" cy="2433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صورة تحتوي على خردة, الصدأ, مهجور, داخلي&#10;&#10;تم إنشاء الوصف تلقائياً">
            <a:extLst>
              <a:ext uri="{FF2B5EF4-FFF2-40B4-BE49-F238E27FC236}">
                <a16:creationId xmlns:a16="http://schemas.microsoft.com/office/drawing/2014/main" id="{07921066-0B5F-1E18-9C79-5AF0B7D1FAB0}"/>
              </a:ext>
            </a:extLst>
          </p:cNvPr>
          <p:cNvPicPr>
            <a:picLocks noChangeAspect="1"/>
          </p:cNvPicPr>
          <p:nvPr/>
        </p:nvPicPr>
        <p:blipFill rotWithShape="1">
          <a:blip r:embed="rId3">
            <a:extLst>
              <a:ext uri="{28A0092B-C50C-407E-A947-70E740481C1C}">
                <a14:useLocalDpi xmlns:a14="http://schemas.microsoft.com/office/drawing/2010/main" val="0"/>
              </a:ext>
            </a:extLst>
          </a:blip>
          <a:srcRect l="660" t="40842" r="-660" b="14726"/>
          <a:stretch/>
        </p:blipFill>
        <p:spPr>
          <a:xfrm>
            <a:off x="0" y="-328353"/>
            <a:ext cx="18897600" cy="10629900"/>
          </a:xfrm>
          <a:prstGeom prst="rect">
            <a:avLst/>
          </a:prstGeom>
        </p:spPr>
      </p:pic>
      <p:sp>
        <p:nvSpPr>
          <p:cNvPr id="6" name="مربع نص 5">
            <a:extLst>
              <a:ext uri="{FF2B5EF4-FFF2-40B4-BE49-F238E27FC236}">
                <a16:creationId xmlns:a16="http://schemas.microsoft.com/office/drawing/2014/main" id="{709CFF64-B6B4-3B64-4408-70F00E2E787C}"/>
              </a:ext>
            </a:extLst>
          </p:cNvPr>
          <p:cNvSpPr txBox="1"/>
          <p:nvPr/>
        </p:nvSpPr>
        <p:spPr>
          <a:xfrm>
            <a:off x="2209800" y="-328353"/>
            <a:ext cx="14234596" cy="10615353"/>
          </a:xfrm>
          <a:custGeom>
            <a:avLst/>
            <a:gdLst/>
            <a:ahLst/>
            <a:cxnLst/>
            <a:rect l="l" t="t" r="r" b="b"/>
            <a:pathLst>
              <a:path w="14234596" h="10615353">
                <a:moveTo>
                  <a:pt x="13528666" y="7392017"/>
                </a:moveTo>
                <a:cubicBezTo>
                  <a:pt x="13502372" y="7392017"/>
                  <a:pt x="13481009" y="7394277"/>
                  <a:pt x="13464577" y="7398796"/>
                </a:cubicBezTo>
                <a:cubicBezTo>
                  <a:pt x="13448143" y="7403315"/>
                  <a:pt x="13434791" y="7410710"/>
                  <a:pt x="13424521" y="7420980"/>
                </a:cubicBezTo>
                <a:cubicBezTo>
                  <a:pt x="13414250" y="7431251"/>
                  <a:pt x="13407266" y="7445630"/>
                  <a:pt x="13403569" y="7464117"/>
                </a:cubicBezTo>
                <a:cubicBezTo>
                  <a:pt x="13399871" y="7482604"/>
                  <a:pt x="13398023" y="7505405"/>
                  <a:pt x="13398023" y="7532520"/>
                </a:cubicBezTo>
                <a:cubicBezTo>
                  <a:pt x="13398023" y="7559635"/>
                  <a:pt x="13399871" y="7582025"/>
                  <a:pt x="13403569" y="7599690"/>
                </a:cubicBezTo>
                <a:cubicBezTo>
                  <a:pt x="13407266" y="7617356"/>
                  <a:pt x="13414250" y="7631735"/>
                  <a:pt x="13424521" y="7642827"/>
                </a:cubicBezTo>
                <a:cubicBezTo>
                  <a:pt x="13434791" y="7653919"/>
                  <a:pt x="13448143" y="7661725"/>
                  <a:pt x="13464577" y="7666244"/>
                </a:cubicBezTo>
                <a:cubicBezTo>
                  <a:pt x="13481009" y="7670764"/>
                  <a:pt x="13502372" y="7673023"/>
                  <a:pt x="13528666" y="7673023"/>
                </a:cubicBezTo>
                <a:cubicBezTo>
                  <a:pt x="13553315" y="7673023"/>
                  <a:pt x="13574062" y="7670764"/>
                  <a:pt x="13590906" y="7666244"/>
                </a:cubicBezTo>
                <a:cubicBezTo>
                  <a:pt x="13607749" y="7661725"/>
                  <a:pt x="13621102" y="7653919"/>
                  <a:pt x="13630962" y="7642827"/>
                </a:cubicBezTo>
                <a:cubicBezTo>
                  <a:pt x="13640822" y="7631735"/>
                  <a:pt x="13647600" y="7617356"/>
                  <a:pt x="13651298" y="7599690"/>
                </a:cubicBezTo>
                <a:cubicBezTo>
                  <a:pt x="13654995" y="7582025"/>
                  <a:pt x="13656844" y="7559635"/>
                  <a:pt x="13656844" y="7532520"/>
                </a:cubicBezTo>
                <a:cubicBezTo>
                  <a:pt x="13656844" y="7505405"/>
                  <a:pt x="13654995" y="7482604"/>
                  <a:pt x="13651298" y="7464117"/>
                </a:cubicBezTo>
                <a:cubicBezTo>
                  <a:pt x="13647600" y="7445630"/>
                  <a:pt x="13640822" y="7431251"/>
                  <a:pt x="13630962" y="7420980"/>
                </a:cubicBezTo>
                <a:cubicBezTo>
                  <a:pt x="13621102" y="7410710"/>
                  <a:pt x="13607749" y="7403315"/>
                  <a:pt x="13590906" y="7398796"/>
                </a:cubicBezTo>
                <a:cubicBezTo>
                  <a:pt x="13574062" y="7394277"/>
                  <a:pt x="13553315" y="7392017"/>
                  <a:pt x="13528666" y="7392017"/>
                </a:cubicBezTo>
                <a:close/>
                <a:moveTo>
                  <a:pt x="4710661" y="6240878"/>
                </a:moveTo>
                <a:lnTo>
                  <a:pt x="4710661" y="6778240"/>
                </a:lnTo>
                <a:lnTo>
                  <a:pt x="4917718" y="6778240"/>
                </a:lnTo>
                <a:cubicBezTo>
                  <a:pt x="4973590" y="6778240"/>
                  <a:pt x="5021862" y="6771462"/>
                  <a:pt x="5062534" y="6757904"/>
                </a:cubicBezTo>
                <a:cubicBezTo>
                  <a:pt x="5103206" y="6744347"/>
                  <a:pt x="5137101" y="6725449"/>
                  <a:pt x="5164214" y="6701210"/>
                </a:cubicBezTo>
                <a:cubicBezTo>
                  <a:pt x="5191329" y="6676972"/>
                  <a:pt x="5211253" y="6648419"/>
                  <a:pt x="5223990" y="6615553"/>
                </a:cubicBezTo>
                <a:cubicBezTo>
                  <a:pt x="5236725" y="6582687"/>
                  <a:pt x="5243093" y="6546945"/>
                  <a:pt x="5243093" y="6508327"/>
                </a:cubicBezTo>
                <a:cubicBezTo>
                  <a:pt x="5243093" y="6445881"/>
                  <a:pt x="5229124" y="6393089"/>
                  <a:pt x="5201189" y="6349952"/>
                </a:cubicBezTo>
                <a:cubicBezTo>
                  <a:pt x="5173252" y="6306816"/>
                  <a:pt x="5126418" y="6275798"/>
                  <a:pt x="5060685" y="6256900"/>
                </a:cubicBezTo>
                <a:cubicBezTo>
                  <a:pt x="5040144" y="6251149"/>
                  <a:pt x="5016933" y="6247040"/>
                  <a:pt x="4991050" y="6244575"/>
                </a:cubicBezTo>
                <a:cubicBezTo>
                  <a:pt x="4965168" y="6242110"/>
                  <a:pt x="4931275" y="6240878"/>
                  <a:pt x="4889371" y="6240878"/>
                </a:cubicBezTo>
                <a:close/>
                <a:moveTo>
                  <a:pt x="3339061" y="6240878"/>
                </a:moveTo>
                <a:lnTo>
                  <a:pt x="3339061" y="6778240"/>
                </a:lnTo>
                <a:lnTo>
                  <a:pt x="3546118" y="6778240"/>
                </a:lnTo>
                <a:cubicBezTo>
                  <a:pt x="3601991" y="6778240"/>
                  <a:pt x="3650263" y="6771462"/>
                  <a:pt x="3690934" y="6757904"/>
                </a:cubicBezTo>
                <a:cubicBezTo>
                  <a:pt x="3731606" y="6744347"/>
                  <a:pt x="3765499" y="6725449"/>
                  <a:pt x="3792614" y="6701210"/>
                </a:cubicBezTo>
                <a:cubicBezTo>
                  <a:pt x="3819729" y="6676972"/>
                  <a:pt x="3839655" y="6648419"/>
                  <a:pt x="3852390" y="6615553"/>
                </a:cubicBezTo>
                <a:cubicBezTo>
                  <a:pt x="3865125" y="6582687"/>
                  <a:pt x="3871494" y="6546945"/>
                  <a:pt x="3871494" y="6508327"/>
                </a:cubicBezTo>
                <a:cubicBezTo>
                  <a:pt x="3871494" y="6445881"/>
                  <a:pt x="3857526" y="6393089"/>
                  <a:pt x="3829590" y="6349952"/>
                </a:cubicBezTo>
                <a:cubicBezTo>
                  <a:pt x="3801652" y="6306816"/>
                  <a:pt x="3754819" y="6275798"/>
                  <a:pt x="3689087" y="6256900"/>
                </a:cubicBezTo>
                <a:cubicBezTo>
                  <a:pt x="3668545" y="6251149"/>
                  <a:pt x="3645332" y="6247040"/>
                  <a:pt x="3619450" y="6244575"/>
                </a:cubicBezTo>
                <a:cubicBezTo>
                  <a:pt x="3593568" y="6242110"/>
                  <a:pt x="3559676" y="6240878"/>
                  <a:pt x="3517770" y="6240878"/>
                </a:cubicBezTo>
                <a:close/>
                <a:moveTo>
                  <a:pt x="9935515" y="6223623"/>
                </a:moveTo>
                <a:cubicBezTo>
                  <a:pt x="10027425" y="6223623"/>
                  <a:pt x="10104561" y="6239645"/>
                  <a:pt x="10166923" y="6271690"/>
                </a:cubicBezTo>
                <a:cubicBezTo>
                  <a:pt x="10229287" y="6303734"/>
                  <a:pt x="10279137" y="6348309"/>
                  <a:pt x="10316477" y="6405414"/>
                </a:cubicBezTo>
                <a:cubicBezTo>
                  <a:pt x="10353818" y="6462520"/>
                  <a:pt x="10380489" y="6529895"/>
                  <a:pt x="10396493" y="6607541"/>
                </a:cubicBezTo>
                <a:cubicBezTo>
                  <a:pt x="10412496" y="6685188"/>
                  <a:pt x="10420497" y="6769202"/>
                  <a:pt x="10420497" y="6859584"/>
                </a:cubicBezTo>
                <a:cubicBezTo>
                  <a:pt x="10420497" y="6945858"/>
                  <a:pt x="10412290" y="7027613"/>
                  <a:pt x="10395877" y="7104848"/>
                </a:cubicBezTo>
                <a:cubicBezTo>
                  <a:pt x="10379463" y="7182084"/>
                  <a:pt x="10351973" y="7250076"/>
                  <a:pt x="10313406" y="7308824"/>
                </a:cubicBezTo>
                <a:cubicBezTo>
                  <a:pt x="10274840" y="7367573"/>
                  <a:pt x="10223961" y="7414202"/>
                  <a:pt x="10160770" y="7448711"/>
                </a:cubicBezTo>
                <a:cubicBezTo>
                  <a:pt x="10097581" y="7483221"/>
                  <a:pt x="10019620" y="7500475"/>
                  <a:pt x="9926888" y="7500475"/>
                </a:cubicBezTo>
                <a:cubicBezTo>
                  <a:pt x="9833348" y="7500475"/>
                  <a:pt x="9755598" y="7484659"/>
                  <a:pt x="9693641" y="7453025"/>
                </a:cubicBezTo>
                <a:cubicBezTo>
                  <a:pt x="9631683" y="7421391"/>
                  <a:pt x="9582239" y="7377022"/>
                  <a:pt x="9545309" y="7319917"/>
                </a:cubicBezTo>
                <a:cubicBezTo>
                  <a:pt x="9508380" y="7262812"/>
                  <a:pt x="9482119" y="7194820"/>
                  <a:pt x="9466527" y="7115941"/>
                </a:cubicBezTo>
                <a:cubicBezTo>
                  <a:pt x="9450935" y="7037062"/>
                  <a:pt x="9443138" y="6950788"/>
                  <a:pt x="9443138" y="6857119"/>
                </a:cubicBezTo>
                <a:cubicBezTo>
                  <a:pt x="9443138" y="6772489"/>
                  <a:pt x="9451551" y="6691761"/>
                  <a:pt x="9468375" y="6614936"/>
                </a:cubicBezTo>
                <a:cubicBezTo>
                  <a:pt x="9485200" y="6538112"/>
                  <a:pt x="9513101" y="6470941"/>
                  <a:pt x="9552078" y="6413425"/>
                </a:cubicBezTo>
                <a:cubicBezTo>
                  <a:pt x="9591056" y="6355910"/>
                  <a:pt x="9641729" y="6309897"/>
                  <a:pt x="9704097" y="6275387"/>
                </a:cubicBezTo>
                <a:cubicBezTo>
                  <a:pt x="9766466" y="6240878"/>
                  <a:pt x="9843606" y="6223623"/>
                  <a:pt x="9935515" y="6223623"/>
                </a:cubicBezTo>
                <a:close/>
                <a:moveTo>
                  <a:pt x="6468416" y="6223623"/>
                </a:moveTo>
                <a:cubicBezTo>
                  <a:pt x="6376506" y="6223623"/>
                  <a:pt x="6299366" y="6240878"/>
                  <a:pt x="6236998" y="6275387"/>
                </a:cubicBezTo>
                <a:cubicBezTo>
                  <a:pt x="6174630" y="6309897"/>
                  <a:pt x="6123957" y="6355910"/>
                  <a:pt x="6084979" y="6413425"/>
                </a:cubicBezTo>
                <a:cubicBezTo>
                  <a:pt x="6046002" y="6470941"/>
                  <a:pt x="6018101" y="6538112"/>
                  <a:pt x="6001276" y="6614936"/>
                </a:cubicBezTo>
                <a:cubicBezTo>
                  <a:pt x="5984452" y="6691761"/>
                  <a:pt x="5976039" y="6772489"/>
                  <a:pt x="5976039" y="6857119"/>
                </a:cubicBezTo>
                <a:cubicBezTo>
                  <a:pt x="5976039" y="6950788"/>
                  <a:pt x="5983835" y="7037062"/>
                  <a:pt x="5999427" y="7115941"/>
                </a:cubicBezTo>
                <a:cubicBezTo>
                  <a:pt x="6015019" y="7194820"/>
                  <a:pt x="6041280" y="7262812"/>
                  <a:pt x="6078210" y="7319917"/>
                </a:cubicBezTo>
                <a:cubicBezTo>
                  <a:pt x="6115139" y="7377022"/>
                  <a:pt x="6164583" y="7421391"/>
                  <a:pt x="6226541" y="7453025"/>
                </a:cubicBezTo>
                <a:cubicBezTo>
                  <a:pt x="6288499" y="7484659"/>
                  <a:pt x="6366248" y="7500475"/>
                  <a:pt x="6459788" y="7500475"/>
                </a:cubicBezTo>
                <a:cubicBezTo>
                  <a:pt x="6552520" y="7500475"/>
                  <a:pt x="6630480" y="7483221"/>
                  <a:pt x="6693671" y="7448711"/>
                </a:cubicBezTo>
                <a:cubicBezTo>
                  <a:pt x="6756862" y="7414202"/>
                  <a:pt x="6807740" y="7367573"/>
                  <a:pt x="6846306" y="7308824"/>
                </a:cubicBezTo>
                <a:cubicBezTo>
                  <a:pt x="6884872" y="7250076"/>
                  <a:pt x="6912362" y="7182084"/>
                  <a:pt x="6928777" y="7104848"/>
                </a:cubicBezTo>
                <a:cubicBezTo>
                  <a:pt x="6945191" y="7027613"/>
                  <a:pt x="6953398" y="6945858"/>
                  <a:pt x="6953398" y="6859584"/>
                </a:cubicBezTo>
                <a:cubicBezTo>
                  <a:pt x="6953398" y="6769202"/>
                  <a:pt x="6945396" y="6685188"/>
                  <a:pt x="6929393" y="6607541"/>
                </a:cubicBezTo>
                <a:cubicBezTo>
                  <a:pt x="6913390" y="6529895"/>
                  <a:pt x="6886718" y="6462520"/>
                  <a:pt x="6849378" y="6405414"/>
                </a:cubicBezTo>
                <a:cubicBezTo>
                  <a:pt x="6812038" y="6348309"/>
                  <a:pt x="6762186" y="6303734"/>
                  <a:pt x="6699824" y="6271690"/>
                </a:cubicBezTo>
                <a:cubicBezTo>
                  <a:pt x="6637462" y="6239645"/>
                  <a:pt x="6560325" y="6223623"/>
                  <a:pt x="6468416" y="6223623"/>
                </a:cubicBezTo>
                <a:close/>
                <a:moveTo>
                  <a:pt x="2086917" y="6223623"/>
                </a:moveTo>
                <a:cubicBezTo>
                  <a:pt x="1995007" y="6223623"/>
                  <a:pt x="1917867" y="6240878"/>
                  <a:pt x="1855499" y="6275387"/>
                </a:cubicBezTo>
                <a:cubicBezTo>
                  <a:pt x="1793130" y="6309897"/>
                  <a:pt x="1742457" y="6355910"/>
                  <a:pt x="1703480" y="6413425"/>
                </a:cubicBezTo>
                <a:cubicBezTo>
                  <a:pt x="1664502" y="6470941"/>
                  <a:pt x="1636601" y="6538112"/>
                  <a:pt x="1619777" y="6614936"/>
                </a:cubicBezTo>
                <a:cubicBezTo>
                  <a:pt x="1602952" y="6691761"/>
                  <a:pt x="1594539" y="6772489"/>
                  <a:pt x="1594539" y="6857119"/>
                </a:cubicBezTo>
                <a:cubicBezTo>
                  <a:pt x="1594539" y="6950788"/>
                  <a:pt x="1602336" y="7037062"/>
                  <a:pt x="1617928" y="7115941"/>
                </a:cubicBezTo>
                <a:cubicBezTo>
                  <a:pt x="1633520" y="7194820"/>
                  <a:pt x="1659781" y="7262812"/>
                  <a:pt x="1696711" y="7319917"/>
                </a:cubicBezTo>
                <a:cubicBezTo>
                  <a:pt x="1733640" y="7377022"/>
                  <a:pt x="1783084" y="7421391"/>
                  <a:pt x="1845042" y="7453025"/>
                </a:cubicBezTo>
                <a:cubicBezTo>
                  <a:pt x="1907000" y="7484659"/>
                  <a:pt x="1984749" y="7500475"/>
                  <a:pt x="2078289" y="7500475"/>
                </a:cubicBezTo>
                <a:cubicBezTo>
                  <a:pt x="2171020" y="7500475"/>
                  <a:pt x="2248982" y="7483221"/>
                  <a:pt x="2312172" y="7448711"/>
                </a:cubicBezTo>
                <a:cubicBezTo>
                  <a:pt x="2375362" y="7414202"/>
                  <a:pt x="2426241" y="7367573"/>
                  <a:pt x="2464807" y="7308824"/>
                </a:cubicBezTo>
                <a:cubicBezTo>
                  <a:pt x="2503373" y="7250076"/>
                  <a:pt x="2530864" y="7182084"/>
                  <a:pt x="2547277" y="7104848"/>
                </a:cubicBezTo>
                <a:cubicBezTo>
                  <a:pt x="2563691" y="7027613"/>
                  <a:pt x="2571899" y="6945858"/>
                  <a:pt x="2571899" y="6859584"/>
                </a:cubicBezTo>
                <a:cubicBezTo>
                  <a:pt x="2571899" y="6769202"/>
                  <a:pt x="2563897" y="6685188"/>
                  <a:pt x="2547893" y="6607541"/>
                </a:cubicBezTo>
                <a:cubicBezTo>
                  <a:pt x="2531890" y="6529895"/>
                  <a:pt x="2505219" y="6462520"/>
                  <a:pt x="2467879" y="6405414"/>
                </a:cubicBezTo>
                <a:cubicBezTo>
                  <a:pt x="2430538" y="6348309"/>
                  <a:pt x="2380688" y="6303734"/>
                  <a:pt x="2318325" y="6271690"/>
                </a:cubicBezTo>
                <a:cubicBezTo>
                  <a:pt x="2255963" y="6239645"/>
                  <a:pt x="2178827" y="6223623"/>
                  <a:pt x="2086917" y="6223623"/>
                </a:cubicBezTo>
                <a:close/>
                <a:moveTo>
                  <a:pt x="4577552" y="6065865"/>
                </a:moveTo>
                <a:lnTo>
                  <a:pt x="4916485" y="6065865"/>
                </a:lnTo>
                <a:cubicBezTo>
                  <a:pt x="4956746" y="6065865"/>
                  <a:pt x="4990228" y="6066892"/>
                  <a:pt x="5016933" y="6068946"/>
                </a:cubicBezTo>
                <a:cubicBezTo>
                  <a:pt x="5043636" y="6071001"/>
                  <a:pt x="5067670" y="6073260"/>
                  <a:pt x="5089032" y="6075725"/>
                </a:cubicBezTo>
                <a:cubicBezTo>
                  <a:pt x="5150657" y="6086407"/>
                  <a:pt x="5205092" y="6103251"/>
                  <a:pt x="5252337" y="6126257"/>
                </a:cubicBezTo>
                <a:cubicBezTo>
                  <a:pt x="5299582" y="6149263"/>
                  <a:pt x="5339227" y="6178432"/>
                  <a:pt x="5371271" y="6213763"/>
                </a:cubicBezTo>
                <a:cubicBezTo>
                  <a:pt x="5403316" y="6249094"/>
                  <a:pt x="5427350" y="6289561"/>
                  <a:pt x="5443371" y="6335163"/>
                </a:cubicBezTo>
                <a:cubicBezTo>
                  <a:pt x="5459395" y="6380765"/>
                  <a:pt x="5467405" y="6431091"/>
                  <a:pt x="5467405" y="6486142"/>
                </a:cubicBezTo>
                <a:cubicBezTo>
                  <a:pt x="5467405" y="6539550"/>
                  <a:pt x="5460215" y="6587411"/>
                  <a:pt x="5445836" y="6629726"/>
                </a:cubicBezTo>
                <a:cubicBezTo>
                  <a:pt x="5431457" y="6672042"/>
                  <a:pt x="5410710" y="6709427"/>
                  <a:pt x="5383596" y="6741882"/>
                </a:cubicBezTo>
                <a:cubicBezTo>
                  <a:pt x="5356481" y="6774338"/>
                  <a:pt x="5324026" y="6802479"/>
                  <a:pt x="5286230" y="6826307"/>
                </a:cubicBezTo>
                <a:cubicBezTo>
                  <a:pt x="5248433" y="6850135"/>
                  <a:pt x="5206119" y="6870266"/>
                  <a:pt x="5159284" y="6886699"/>
                </a:cubicBezTo>
                <a:cubicBezTo>
                  <a:pt x="5185576" y="6898202"/>
                  <a:pt x="5209405" y="6912787"/>
                  <a:pt x="5230768" y="6930452"/>
                </a:cubicBezTo>
                <a:cubicBezTo>
                  <a:pt x="5252131" y="6948118"/>
                  <a:pt x="5272057" y="6969275"/>
                  <a:pt x="5290544" y="6993925"/>
                </a:cubicBezTo>
                <a:cubicBezTo>
                  <a:pt x="5309031" y="7018575"/>
                  <a:pt x="5326492" y="7046922"/>
                  <a:pt x="5342924" y="7078966"/>
                </a:cubicBezTo>
                <a:cubicBezTo>
                  <a:pt x="5359357" y="7111011"/>
                  <a:pt x="5375790" y="7147164"/>
                  <a:pt x="5392224" y="7187425"/>
                </a:cubicBezTo>
                <a:lnTo>
                  <a:pt x="5535192" y="7538682"/>
                </a:lnTo>
                <a:cubicBezTo>
                  <a:pt x="5546695" y="7568262"/>
                  <a:pt x="5554089" y="7589009"/>
                  <a:pt x="5557376" y="7600923"/>
                </a:cubicBezTo>
                <a:cubicBezTo>
                  <a:pt x="5560663" y="7612837"/>
                  <a:pt x="5562306" y="7622081"/>
                  <a:pt x="5562306" y="7628654"/>
                </a:cubicBezTo>
                <a:cubicBezTo>
                  <a:pt x="5562306" y="7635227"/>
                  <a:pt x="5561073" y="7640978"/>
                  <a:pt x="5558608" y="7645908"/>
                </a:cubicBezTo>
                <a:cubicBezTo>
                  <a:pt x="5556144" y="7650838"/>
                  <a:pt x="5550803" y="7654947"/>
                  <a:pt x="5542586" y="7658233"/>
                </a:cubicBezTo>
                <a:cubicBezTo>
                  <a:pt x="5534369" y="7661520"/>
                  <a:pt x="5522867" y="7663985"/>
                  <a:pt x="5508077" y="7665628"/>
                </a:cubicBezTo>
                <a:cubicBezTo>
                  <a:pt x="5493288" y="7667272"/>
                  <a:pt x="5473567" y="7668093"/>
                  <a:pt x="5448918" y="7668093"/>
                </a:cubicBezTo>
                <a:cubicBezTo>
                  <a:pt x="5427554" y="7668093"/>
                  <a:pt x="5410095" y="7667272"/>
                  <a:pt x="5396537" y="7665628"/>
                </a:cubicBezTo>
                <a:cubicBezTo>
                  <a:pt x="5382980" y="7663985"/>
                  <a:pt x="5372092" y="7661314"/>
                  <a:pt x="5363876" y="7657617"/>
                </a:cubicBezTo>
                <a:cubicBezTo>
                  <a:pt x="5355660" y="7653919"/>
                  <a:pt x="5349293" y="7648784"/>
                  <a:pt x="5344773" y="7642211"/>
                </a:cubicBezTo>
                <a:cubicBezTo>
                  <a:pt x="5340254" y="7635638"/>
                  <a:pt x="5336351" y="7627421"/>
                  <a:pt x="5333065" y="7617561"/>
                </a:cubicBezTo>
                <a:lnTo>
                  <a:pt x="5186399" y="7241654"/>
                </a:lnTo>
                <a:cubicBezTo>
                  <a:pt x="5169144" y="7198928"/>
                  <a:pt x="5151273" y="7159694"/>
                  <a:pt x="5132786" y="7123952"/>
                </a:cubicBezTo>
                <a:cubicBezTo>
                  <a:pt x="5114299" y="7088210"/>
                  <a:pt x="5092319" y="7057398"/>
                  <a:pt x="5066848" y="7031516"/>
                </a:cubicBezTo>
                <a:cubicBezTo>
                  <a:pt x="5041377" y="7005633"/>
                  <a:pt x="5011386" y="6985503"/>
                  <a:pt x="4976877" y="6971124"/>
                </a:cubicBezTo>
                <a:cubicBezTo>
                  <a:pt x="4942368" y="6956745"/>
                  <a:pt x="4900873" y="6949555"/>
                  <a:pt x="4852397" y="6949555"/>
                </a:cubicBezTo>
                <a:lnTo>
                  <a:pt x="4710661" y="6949555"/>
                </a:lnTo>
                <a:lnTo>
                  <a:pt x="4710661" y="7628654"/>
                </a:lnTo>
                <a:cubicBezTo>
                  <a:pt x="4710661" y="7635227"/>
                  <a:pt x="4708812" y="7640978"/>
                  <a:pt x="4705115" y="7645908"/>
                </a:cubicBezTo>
                <a:cubicBezTo>
                  <a:pt x="4701417" y="7650838"/>
                  <a:pt x="4695666" y="7654742"/>
                  <a:pt x="4687860" y="7657617"/>
                </a:cubicBezTo>
                <a:cubicBezTo>
                  <a:pt x="4680055" y="7660493"/>
                  <a:pt x="4669373" y="7662958"/>
                  <a:pt x="4655815" y="7665012"/>
                </a:cubicBezTo>
                <a:cubicBezTo>
                  <a:pt x="4642258" y="7667066"/>
                  <a:pt x="4625209" y="7668093"/>
                  <a:pt x="4604667" y="7668093"/>
                </a:cubicBezTo>
                <a:cubicBezTo>
                  <a:pt x="4584126" y="7668093"/>
                  <a:pt x="4567076" y="7667066"/>
                  <a:pt x="4553520" y="7665012"/>
                </a:cubicBezTo>
                <a:cubicBezTo>
                  <a:pt x="4539962" y="7662958"/>
                  <a:pt x="4529075" y="7660493"/>
                  <a:pt x="4520859" y="7657617"/>
                </a:cubicBezTo>
                <a:cubicBezTo>
                  <a:pt x="4512642" y="7654742"/>
                  <a:pt x="4506891" y="7650838"/>
                  <a:pt x="4503603" y="7645908"/>
                </a:cubicBezTo>
                <a:cubicBezTo>
                  <a:pt x="4500317" y="7640978"/>
                  <a:pt x="4498674" y="7635227"/>
                  <a:pt x="4498674" y="7628654"/>
                </a:cubicBezTo>
                <a:lnTo>
                  <a:pt x="4498674" y="6152139"/>
                </a:lnTo>
                <a:cubicBezTo>
                  <a:pt x="4498674" y="6120094"/>
                  <a:pt x="4507096" y="6097704"/>
                  <a:pt x="4523940" y="6084969"/>
                </a:cubicBezTo>
                <a:cubicBezTo>
                  <a:pt x="4540783" y="6072233"/>
                  <a:pt x="4558655" y="6065865"/>
                  <a:pt x="4577552" y="6065865"/>
                </a:cubicBezTo>
                <a:close/>
                <a:moveTo>
                  <a:pt x="3205952" y="6065865"/>
                </a:moveTo>
                <a:lnTo>
                  <a:pt x="3544886" y="6065865"/>
                </a:lnTo>
                <a:cubicBezTo>
                  <a:pt x="3585147" y="6065865"/>
                  <a:pt x="3618629" y="6066892"/>
                  <a:pt x="3645332" y="6068946"/>
                </a:cubicBezTo>
                <a:cubicBezTo>
                  <a:pt x="3672037" y="6071001"/>
                  <a:pt x="3696070" y="6073260"/>
                  <a:pt x="3717433" y="6075725"/>
                </a:cubicBezTo>
                <a:cubicBezTo>
                  <a:pt x="3779057" y="6086407"/>
                  <a:pt x="3833493" y="6103251"/>
                  <a:pt x="3880737" y="6126257"/>
                </a:cubicBezTo>
                <a:cubicBezTo>
                  <a:pt x="3927983" y="6149263"/>
                  <a:pt x="3967628" y="6178432"/>
                  <a:pt x="3999672" y="6213763"/>
                </a:cubicBezTo>
                <a:cubicBezTo>
                  <a:pt x="4031717" y="6249094"/>
                  <a:pt x="4055750" y="6289561"/>
                  <a:pt x="4071772" y="6335163"/>
                </a:cubicBezTo>
                <a:cubicBezTo>
                  <a:pt x="4087795" y="6380765"/>
                  <a:pt x="4095805" y="6431091"/>
                  <a:pt x="4095805" y="6486142"/>
                </a:cubicBezTo>
                <a:cubicBezTo>
                  <a:pt x="4095805" y="6539550"/>
                  <a:pt x="4088616" y="6587411"/>
                  <a:pt x="4074237" y="6629726"/>
                </a:cubicBezTo>
                <a:cubicBezTo>
                  <a:pt x="4059858" y="6672042"/>
                  <a:pt x="4039112" y="6709427"/>
                  <a:pt x="4011997" y="6741882"/>
                </a:cubicBezTo>
                <a:cubicBezTo>
                  <a:pt x="3984881" y="6774338"/>
                  <a:pt x="3952427" y="6802479"/>
                  <a:pt x="3914631" y="6826307"/>
                </a:cubicBezTo>
                <a:cubicBezTo>
                  <a:pt x="3876834" y="6850135"/>
                  <a:pt x="3834519" y="6870266"/>
                  <a:pt x="3787684" y="6886699"/>
                </a:cubicBezTo>
                <a:cubicBezTo>
                  <a:pt x="3813977" y="6898202"/>
                  <a:pt x="3837806" y="6912787"/>
                  <a:pt x="3859169" y="6930452"/>
                </a:cubicBezTo>
                <a:cubicBezTo>
                  <a:pt x="3880531" y="6948118"/>
                  <a:pt x="3900457" y="6969275"/>
                  <a:pt x="3918945" y="6993925"/>
                </a:cubicBezTo>
                <a:cubicBezTo>
                  <a:pt x="3937432" y="7018575"/>
                  <a:pt x="3954892" y="7046922"/>
                  <a:pt x="3971325" y="7078966"/>
                </a:cubicBezTo>
                <a:cubicBezTo>
                  <a:pt x="3987757" y="7111011"/>
                  <a:pt x="4004191" y="7147164"/>
                  <a:pt x="4020624" y="7187425"/>
                </a:cubicBezTo>
                <a:lnTo>
                  <a:pt x="4163593" y="7538682"/>
                </a:lnTo>
                <a:cubicBezTo>
                  <a:pt x="4175095" y="7568262"/>
                  <a:pt x="4182490" y="7589009"/>
                  <a:pt x="4185776" y="7600923"/>
                </a:cubicBezTo>
                <a:cubicBezTo>
                  <a:pt x="4189063" y="7612837"/>
                  <a:pt x="4190706" y="7622081"/>
                  <a:pt x="4190706" y="7628654"/>
                </a:cubicBezTo>
                <a:cubicBezTo>
                  <a:pt x="4190706" y="7635227"/>
                  <a:pt x="4189474" y="7640978"/>
                  <a:pt x="4187009" y="7645908"/>
                </a:cubicBezTo>
                <a:cubicBezTo>
                  <a:pt x="4184545" y="7650838"/>
                  <a:pt x="4179204" y="7654947"/>
                  <a:pt x="4170987" y="7658233"/>
                </a:cubicBezTo>
                <a:cubicBezTo>
                  <a:pt x="4162770" y="7661520"/>
                  <a:pt x="4151268" y="7663985"/>
                  <a:pt x="4136477" y="7665628"/>
                </a:cubicBezTo>
                <a:cubicBezTo>
                  <a:pt x="4121687" y="7667272"/>
                  <a:pt x="4101968" y="7668093"/>
                  <a:pt x="4077318" y="7668093"/>
                </a:cubicBezTo>
                <a:cubicBezTo>
                  <a:pt x="4055955" y="7668093"/>
                  <a:pt x="4038494" y="7667272"/>
                  <a:pt x="4024937" y="7665628"/>
                </a:cubicBezTo>
                <a:cubicBezTo>
                  <a:pt x="4011381" y="7663985"/>
                  <a:pt x="4000493" y="7661314"/>
                  <a:pt x="3992277" y="7657617"/>
                </a:cubicBezTo>
                <a:cubicBezTo>
                  <a:pt x="3984061" y="7653919"/>
                  <a:pt x="3977692" y="7648784"/>
                  <a:pt x="3973174" y="7642211"/>
                </a:cubicBezTo>
                <a:cubicBezTo>
                  <a:pt x="3968654" y="7635638"/>
                  <a:pt x="3964752" y="7627421"/>
                  <a:pt x="3961465" y="7617561"/>
                </a:cubicBezTo>
                <a:lnTo>
                  <a:pt x="3814799" y="7241654"/>
                </a:lnTo>
                <a:cubicBezTo>
                  <a:pt x="3797544" y="7198928"/>
                  <a:pt x="3779673" y="7159694"/>
                  <a:pt x="3761186" y="7123952"/>
                </a:cubicBezTo>
                <a:cubicBezTo>
                  <a:pt x="3742700" y="7088210"/>
                  <a:pt x="3720720" y="7057398"/>
                  <a:pt x="3695248" y="7031516"/>
                </a:cubicBezTo>
                <a:cubicBezTo>
                  <a:pt x="3669777" y="7005633"/>
                  <a:pt x="3639786" y="6985503"/>
                  <a:pt x="3605277" y="6971124"/>
                </a:cubicBezTo>
                <a:cubicBezTo>
                  <a:pt x="3570767" y="6956745"/>
                  <a:pt x="3529274" y="6949555"/>
                  <a:pt x="3480797" y="6949555"/>
                </a:cubicBezTo>
                <a:lnTo>
                  <a:pt x="3339061" y="6949555"/>
                </a:lnTo>
                <a:lnTo>
                  <a:pt x="3339061" y="7628654"/>
                </a:lnTo>
                <a:cubicBezTo>
                  <a:pt x="3339061" y="7635227"/>
                  <a:pt x="3337212" y="7640978"/>
                  <a:pt x="3333514" y="7645908"/>
                </a:cubicBezTo>
                <a:cubicBezTo>
                  <a:pt x="3329818" y="7650838"/>
                  <a:pt x="3324066" y="7654742"/>
                  <a:pt x="3316260" y="7657617"/>
                </a:cubicBezTo>
                <a:cubicBezTo>
                  <a:pt x="3308455" y="7660493"/>
                  <a:pt x="3297773" y="7662958"/>
                  <a:pt x="3284215" y="7665012"/>
                </a:cubicBezTo>
                <a:cubicBezTo>
                  <a:pt x="3270658" y="7667066"/>
                  <a:pt x="3253609" y="7668093"/>
                  <a:pt x="3233068" y="7668093"/>
                </a:cubicBezTo>
                <a:cubicBezTo>
                  <a:pt x="3212526" y="7668093"/>
                  <a:pt x="3195476" y="7667066"/>
                  <a:pt x="3181919" y="7665012"/>
                </a:cubicBezTo>
                <a:cubicBezTo>
                  <a:pt x="3168362" y="7662958"/>
                  <a:pt x="3157475" y="7660493"/>
                  <a:pt x="3149258" y="7657617"/>
                </a:cubicBezTo>
                <a:cubicBezTo>
                  <a:pt x="3141042" y="7654742"/>
                  <a:pt x="3135290" y="7650838"/>
                  <a:pt x="3132003" y="7645908"/>
                </a:cubicBezTo>
                <a:cubicBezTo>
                  <a:pt x="3128717" y="7640978"/>
                  <a:pt x="3127074" y="7635227"/>
                  <a:pt x="3127074" y="7628654"/>
                </a:cubicBezTo>
                <a:lnTo>
                  <a:pt x="3127074" y="6152139"/>
                </a:lnTo>
                <a:cubicBezTo>
                  <a:pt x="3127074" y="6120094"/>
                  <a:pt x="3135496" y="6097704"/>
                  <a:pt x="3152339" y="6084969"/>
                </a:cubicBezTo>
                <a:cubicBezTo>
                  <a:pt x="3169183" y="6072233"/>
                  <a:pt x="3187055" y="6065865"/>
                  <a:pt x="3205952" y="6065865"/>
                </a:cubicBezTo>
                <a:close/>
                <a:moveTo>
                  <a:pt x="12076993" y="6062168"/>
                </a:moveTo>
                <a:cubicBezTo>
                  <a:pt x="12055322" y="6062168"/>
                  <a:pt x="12037765" y="6062989"/>
                  <a:pt x="12024323" y="6064633"/>
                </a:cubicBezTo>
                <a:cubicBezTo>
                  <a:pt x="12010882" y="6066276"/>
                  <a:pt x="12000043" y="6068946"/>
                  <a:pt x="11991807" y="6072644"/>
                </a:cubicBezTo>
                <a:cubicBezTo>
                  <a:pt x="11983571" y="6076341"/>
                  <a:pt x="11977720" y="6080655"/>
                  <a:pt x="11974254" y="6085585"/>
                </a:cubicBezTo>
                <a:cubicBezTo>
                  <a:pt x="11970788" y="6090515"/>
                  <a:pt x="11969054" y="6095856"/>
                  <a:pt x="11969054" y="6101607"/>
                </a:cubicBezTo>
                <a:lnTo>
                  <a:pt x="11969054" y="6966810"/>
                </a:lnTo>
                <a:cubicBezTo>
                  <a:pt x="11969054" y="7031721"/>
                  <a:pt x="11969260" y="7099302"/>
                  <a:pt x="11969670" y="7169554"/>
                </a:cubicBezTo>
                <a:cubicBezTo>
                  <a:pt x="11970081" y="7239805"/>
                  <a:pt x="11971109" y="7307387"/>
                  <a:pt x="11972752" y="7372297"/>
                </a:cubicBezTo>
                <a:lnTo>
                  <a:pt x="11971519" y="7372297"/>
                </a:lnTo>
                <a:cubicBezTo>
                  <a:pt x="11952454" y="7333680"/>
                  <a:pt x="11933197" y="7295267"/>
                  <a:pt x="11913747" y="7257060"/>
                </a:cubicBezTo>
                <a:cubicBezTo>
                  <a:pt x="11894296" y="7218853"/>
                  <a:pt x="11874644" y="7180030"/>
                  <a:pt x="11854789" y="7140590"/>
                </a:cubicBezTo>
                <a:cubicBezTo>
                  <a:pt x="11834935" y="7101151"/>
                  <a:pt x="11814287" y="7061095"/>
                  <a:pt x="11792847" y="7020423"/>
                </a:cubicBezTo>
                <a:cubicBezTo>
                  <a:pt x="11771408" y="6979751"/>
                  <a:pt x="11749171" y="6938052"/>
                  <a:pt x="11726140" y="6895326"/>
                </a:cubicBezTo>
                <a:lnTo>
                  <a:pt x="11352120" y="6195276"/>
                </a:lnTo>
                <a:cubicBezTo>
                  <a:pt x="11338613" y="6169805"/>
                  <a:pt x="11325711" y="6148647"/>
                  <a:pt x="11313412" y="6131803"/>
                </a:cubicBezTo>
                <a:cubicBezTo>
                  <a:pt x="11301112" y="6114959"/>
                  <a:pt x="11288392" y="6101813"/>
                  <a:pt x="11275253" y="6092364"/>
                </a:cubicBezTo>
                <a:cubicBezTo>
                  <a:pt x="11262113" y="6082915"/>
                  <a:pt x="11247271" y="6076136"/>
                  <a:pt x="11230729" y="6072028"/>
                </a:cubicBezTo>
                <a:cubicBezTo>
                  <a:pt x="11214187" y="6067919"/>
                  <a:pt x="11193623" y="6065865"/>
                  <a:pt x="11169038" y="6065865"/>
                </a:cubicBezTo>
                <a:lnTo>
                  <a:pt x="11064720" y="6065865"/>
                </a:lnTo>
                <a:cubicBezTo>
                  <a:pt x="11042676" y="6065865"/>
                  <a:pt x="11022325" y="6072849"/>
                  <a:pt x="11003664" y="6086817"/>
                </a:cubicBezTo>
                <a:cubicBezTo>
                  <a:pt x="10985004" y="6100786"/>
                  <a:pt x="10975673" y="6124203"/>
                  <a:pt x="10975673" y="6157069"/>
                </a:cubicBezTo>
                <a:lnTo>
                  <a:pt x="10975673" y="7628654"/>
                </a:lnTo>
                <a:cubicBezTo>
                  <a:pt x="10975673" y="7634406"/>
                  <a:pt x="10977406" y="7639952"/>
                  <a:pt x="10980873" y="7645292"/>
                </a:cubicBezTo>
                <a:cubicBezTo>
                  <a:pt x="10984339" y="7650633"/>
                  <a:pt x="10989975" y="7654742"/>
                  <a:pt x="10997781" y="7657617"/>
                </a:cubicBezTo>
                <a:cubicBezTo>
                  <a:pt x="11005586" y="7660493"/>
                  <a:pt x="11016206" y="7662958"/>
                  <a:pt x="11029642" y="7665012"/>
                </a:cubicBezTo>
                <a:cubicBezTo>
                  <a:pt x="11043078" y="7667066"/>
                  <a:pt x="11060200" y="7668093"/>
                  <a:pt x="11081012" y="7668093"/>
                </a:cubicBezTo>
                <a:cubicBezTo>
                  <a:pt x="11101823" y="7668093"/>
                  <a:pt x="11118949" y="7667066"/>
                  <a:pt x="11132391" y="7665012"/>
                </a:cubicBezTo>
                <a:cubicBezTo>
                  <a:pt x="11145832" y="7662958"/>
                  <a:pt x="11156671" y="7660493"/>
                  <a:pt x="11164907" y="7657617"/>
                </a:cubicBezTo>
                <a:cubicBezTo>
                  <a:pt x="11173143" y="7654742"/>
                  <a:pt x="11178994" y="7650633"/>
                  <a:pt x="11182460" y="7645292"/>
                </a:cubicBezTo>
                <a:cubicBezTo>
                  <a:pt x="11185926" y="7639952"/>
                  <a:pt x="11187660" y="7634406"/>
                  <a:pt x="11187660" y="7628654"/>
                </a:cubicBezTo>
                <a:lnTo>
                  <a:pt x="11187660" y="6666084"/>
                </a:lnTo>
                <a:cubicBezTo>
                  <a:pt x="11187660" y="6605282"/>
                  <a:pt x="11187249" y="6544069"/>
                  <a:pt x="11186427" y="6482444"/>
                </a:cubicBezTo>
                <a:cubicBezTo>
                  <a:pt x="11185605" y="6420820"/>
                  <a:pt x="11184373" y="6360429"/>
                  <a:pt x="11182730" y="6301269"/>
                </a:cubicBezTo>
                <a:lnTo>
                  <a:pt x="11185195" y="6301269"/>
                </a:lnTo>
                <a:cubicBezTo>
                  <a:pt x="11207456" y="6349747"/>
                  <a:pt x="11231506" y="6399663"/>
                  <a:pt x="11257343" y="6451016"/>
                </a:cubicBezTo>
                <a:cubicBezTo>
                  <a:pt x="11283181" y="6502370"/>
                  <a:pt x="11308815" y="6551464"/>
                  <a:pt x="11334249" y="6598298"/>
                </a:cubicBezTo>
                <a:lnTo>
                  <a:pt x="11820771" y="7505405"/>
                </a:lnTo>
                <a:cubicBezTo>
                  <a:pt x="11837461" y="7537450"/>
                  <a:pt x="11853243" y="7563743"/>
                  <a:pt x="11868116" y="7584284"/>
                </a:cubicBezTo>
                <a:cubicBezTo>
                  <a:pt x="11882988" y="7604826"/>
                  <a:pt x="11897860" y="7621053"/>
                  <a:pt x="11912726" y="7632967"/>
                </a:cubicBezTo>
                <a:cubicBezTo>
                  <a:pt x="11927593" y="7644882"/>
                  <a:pt x="11943313" y="7653098"/>
                  <a:pt x="11959887" y="7657617"/>
                </a:cubicBezTo>
                <a:cubicBezTo>
                  <a:pt x="11976462" y="7662136"/>
                  <a:pt x="11995797" y="7664396"/>
                  <a:pt x="12017892" y="7664396"/>
                </a:cubicBezTo>
                <a:lnTo>
                  <a:pt x="12087989" y="7664396"/>
                </a:lnTo>
                <a:cubicBezTo>
                  <a:pt x="12099043" y="7664396"/>
                  <a:pt x="12110093" y="7662753"/>
                  <a:pt x="12121140" y="7659466"/>
                </a:cubicBezTo>
                <a:cubicBezTo>
                  <a:pt x="12132188" y="7656179"/>
                  <a:pt x="12142174" y="7650838"/>
                  <a:pt x="12151095" y="7643443"/>
                </a:cubicBezTo>
                <a:cubicBezTo>
                  <a:pt x="12160018" y="7636048"/>
                  <a:pt x="12167240" y="7626600"/>
                  <a:pt x="12172760" y="7615096"/>
                </a:cubicBezTo>
                <a:cubicBezTo>
                  <a:pt x="12178281" y="7603593"/>
                  <a:pt x="12181041" y="7589625"/>
                  <a:pt x="12181041" y="7573192"/>
                </a:cubicBezTo>
                <a:lnTo>
                  <a:pt x="12181041" y="6101607"/>
                </a:lnTo>
                <a:cubicBezTo>
                  <a:pt x="12181041" y="6095856"/>
                  <a:pt x="12179307" y="6090515"/>
                  <a:pt x="12175841" y="6085585"/>
                </a:cubicBezTo>
                <a:cubicBezTo>
                  <a:pt x="12172375" y="6080655"/>
                  <a:pt x="12166738" y="6076341"/>
                  <a:pt x="12158933" y="6072644"/>
                </a:cubicBezTo>
                <a:cubicBezTo>
                  <a:pt x="12151128" y="6068946"/>
                  <a:pt x="12140289" y="6066276"/>
                  <a:pt x="12126418" y="6064633"/>
                </a:cubicBezTo>
                <a:cubicBezTo>
                  <a:pt x="12112545" y="6062989"/>
                  <a:pt x="12096071" y="6062168"/>
                  <a:pt x="12076993" y="6062168"/>
                </a:cubicBezTo>
                <a:close/>
                <a:moveTo>
                  <a:pt x="8748196" y="6060269"/>
                </a:moveTo>
                <a:lnTo>
                  <a:pt x="8748196" y="7666360"/>
                </a:lnTo>
                <a:lnTo>
                  <a:pt x="8726085" y="7665012"/>
                </a:lnTo>
                <a:cubicBezTo>
                  <a:pt x="8712116" y="7662958"/>
                  <a:pt x="8701024" y="7660493"/>
                  <a:pt x="8692808" y="7657617"/>
                </a:cubicBezTo>
                <a:cubicBezTo>
                  <a:pt x="8684591" y="7654742"/>
                  <a:pt x="8678839" y="7650838"/>
                  <a:pt x="8675553" y="7645908"/>
                </a:cubicBezTo>
                <a:cubicBezTo>
                  <a:pt x="8672266" y="7640978"/>
                  <a:pt x="8670623" y="7635227"/>
                  <a:pt x="8670623" y="7628654"/>
                </a:cubicBezTo>
                <a:lnTo>
                  <a:pt x="8670623" y="6097910"/>
                </a:lnTo>
                <a:cubicBezTo>
                  <a:pt x="8670623" y="6091337"/>
                  <a:pt x="8672472" y="6085585"/>
                  <a:pt x="8676169" y="6080655"/>
                </a:cubicBezTo>
                <a:cubicBezTo>
                  <a:pt x="8679866" y="6075725"/>
                  <a:pt x="8686029" y="6071822"/>
                  <a:pt x="8694656" y="6068946"/>
                </a:cubicBezTo>
                <a:cubicBezTo>
                  <a:pt x="8703284" y="6066071"/>
                  <a:pt x="8714376" y="6063606"/>
                  <a:pt x="8727933" y="6061551"/>
                </a:cubicBezTo>
                <a:close/>
                <a:moveTo>
                  <a:pt x="745070" y="6046145"/>
                </a:moveTo>
                <a:cubicBezTo>
                  <a:pt x="791083" y="6046145"/>
                  <a:pt x="835863" y="6050459"/>
                  <a:pt x="879411" y="6059086"/>
                </a:cubicBezTo>
                <a:cubicBezTo>
                  <a:pt x="922959" y="6067714"/>
                  <a:pt x="963220" y="6078601"/>
                  <a:pt x="1000194" y="6091747"/>
                </a:cubicBezTo>
                <a:cubicBezTo>
                  <a:pt x="1037169" y="6104894"/>
                  <a:pt x="1070035" y="6120094"/>
                  <a:pt x="1098793" y="6137349"/>
                </a:cubicBezTo>
                <a:cubicBezTo>
                  <a:pt x="1127551" y="6154604"/>
                  <a:pt x="1147476" y="6168777"/>
                  <a:pt x="1158568" y="6179870"/>
                </a:cubicBezTo>
                <a:cubicBezTo>
                  <a:pt x="1169661" y="6190962"/>
                  <a:pt x="1176850" y="6199384"/>
                  <a:pt x="1180137" y="6205136"/>
                </a:cubicBezTo>
                <a:cubicBezTo>
                  <a:pt x="1183424" y="6210887"/>
                  <a:pt x="1186094" y="6217666"/>
                  <a:pt x="1188148" y="6225472"/>
                </a:cubicBezTo>
                <a:cubicBezTo>
                  <a:pt x="1190202" y="6233278"/>
                  <a:pt x="1191846" y="6242521"/>
                  <a:pt x="1193078" y="6253203"/>
                </a:cubicBezTo>
                <a:cubicBezTo>
                  <a:pt x="1194311" y="6263884"/>
                  <a:pt x="1194927" y="6276620"/>
                  <a:pt x="1194927" y="6291409"/>
                </a:cubicBezTo>
                <a:cubicBezTo>
                  <a:pt x="1194927" y="6307843"/>
                  <a:pt x="1194102" y="6321811"/>
                  <a:pt x="1192452" y="6333314"/>
                </a:cubicBezTo>
                <a:cubicBezTo>
                  <a:pt x="1190802" y="6344817"/>
                  <a:pt x="1188325" y="6354472"/>
                  <a:pt x="1185019" y="6362277"/>
                </a:cubicBezTo>
                <a:cubicBezTo>
                  <a:pt x="1181713" y="6370083"/>
                  <a:pt x="1177788" y="6375835"/>
                  <a:pt x="1173243" y="6379532"/>
                </a:cubicBezTo>
                <a:cubicBezTo>
                  <a:pt x="1168698" y="6383229"/>
                  <a:pt x="1163120" y="6385078"/>
                  <a:pt x="1156508" y="6385078"/>
                </a:cubicBezTo>
                <a:cubicBezTo>
                  <a:pt x="1144954" y="6385078"/>
                  <a:pt x="1128848" y="6377067"/>
                  <a:pt x="1108191" y="6361045"/>
                </a:cubicBezTo>
                <a:cubicBezTo>
                  <a:pt x="1087534" y="6345023"/>
                  <a:pt x="1060891" y="6327357"/>
                  <a:pt x="1028262" y="6308048"/>
                </a:cubicBezTo>
                <a:cubicBezTo>
                  <a:pt x="995634" y="6288739"/>
                  <a:pt x="955985" y="6271074"/>
                  <a:pt x="909318" y="6255051"/>
                </a:cubicBezTo>
                <a:cubicBezTo>
                  <a:pt x="862650" y="6239029"/>
                  <a:pt x="806688" y="6231018"/>
                  <a:pt x="741431" y="6231018"/>
                </a:cubicBezTo>
                <a:cubicBezTo>
                  <a:pt x="670383" y="6231018"/>
                  <a:pt x="605742" y="6245191"/>
                  <a:pt x="547507" y="6273538"/>
                </a:cubicBezTo>
                <a:cubicBezTo>
                  <a:pt x="489273" y="6301886"/>
                  <a:pt x="439504" y="6343585"/>
                  <a:pt x="398204" y="6398636"/>
                </a:cubicBezTo>
                <a:cubicBezTo>
                  <a:pt x="356902" y="6453687"/>
                  <a:pt x="324893" y="6520857"/>
                  <a:pt x="302176" y="6600147"/>
                </a:cubicBezTo>
                <a:cubicBezTo>
                  <a:pt x="279458" y="6679437"/>
                  <a:pt x="268100" y="6770024"/>
                  <a:pt x="268100" y="6871909"/>
                </a:cubicBezTo>
                <a:cubicBezTo>
                  <a:pt x="268100" y="6972973"/>
                  <a:pt x="279044" y="7062328"/>
                  <a:pt x="300934" y="7139974"/>
                </a:cubicBezTo>
                <a:cubicBezTo>
                  <a:pt x="322823" y="7217621"/>
                  <a:pt x="354213" y="7282532"/>
                  <a:pt x="395103" y="7334706"/>
                </a:cubicBezTo>
                <a:cubicBezTo>
                  <a:pt x="435993" y="7386882"/>
                  <a:pt x="486175" y="7426321"/>
                  <a:pt x="545649" y="7453025"/>
                </a:cubicBezTo>
                <a:cubicBezTo>
                  <a:pt x="605123" y="7479729"/>
                  <a:pt x="672444" y="7493080"/>
                  <a:pt x="747612" y="7493080"/>
                </a:cubicBezTo>
                <a:cubicBezTo>
                  <a:pt x="811214" y="7493080"/>
                  <a:pt x="866762" y="7485275"/>
                  <a:pt x="914258" y="7469663"/>
                </a:cubicBezTo>
                <a:cubicBezTo>
                  <a:pt x="961753" y="7454052"/>
                  <a:pt x="1002226" y="7436592"/>
                  <a:pt x="1035676" y="7417283"/>
                </a:cubicBezTo>
                <a:cubicBezTo>
                  <a:pt x="1069127" y="7397974"/>
                  <a:pt x="1096591" y="7380514"/>
                  <a:pt x="1118069" y="7364902"/>
                </a:cubicBezTo>
                <a:cubicBezTo>
                  <a:pt x="1139548" y="7349291"/>
                  <a:pt x="1156482" y="7341485"/>
                  <a:pt x="1168871" y="7341485"/>
                </a:cubicBezTo>
                <a:cubicBezTo>
                  <a:pt x="1174661" y="7341485"/>
                  <a:pt x="1179620" y="7342718"/>
                  <a:pt x="1183748" y="7345183"/>
                </a:cubicBezTo>
                <a:cubicBezTo>
                  <a:pt x="1187875" y="7347647"/>
                  <a:pt x="1191178" y="7352372"/>
                  <a:pt x="1193656" y="7359356"/>
                </a:cubicBezTo>
                <a:cubicBezTo>
                  <a:pt x="1196134" y="7366341"/>
                  <a:pt x="1197992" y="7375995"/>
                  <a:pt x="1199231" y="7388319"/>
                </a:cubicBezTo>
                <a:cubicBezTo>
                  <a:pt x="1200470" y="7400644"/>
                  <a:pt x="1201089" y="7416256"/>
                  <a:pt x="1201089" y="7435154"/>
                </a:cubicBezTo>
                <a:cubicBezTo>
                  <a:pt x="1201089" y="7448301"/>
                  <a:pt x="1200678" y="7459803"/>
                  <a:pt x="1199857" y="7469663"/>
                </a:cubicBezTo>
                <a:cubicBezTo>
                  <a:pt x="1199035" y="7479523"/>
                  <a:pt x="1197597" y="7488151"/>
                  <a:pt x="1195543" y="7495545"/>
                </a:cubicBezTo>
                <a:cubicBezTo>
                  <a:pt x="1193489" y="7502940"/>
                  <a:pt x="1190819" y="7509514"/>
                  <a:pt x="1187532" y="7515265"/>
                </a:cubicBezTo>
                <a:cubicBezTo>
                  <a:pt x="1184245" y="7521017"/>
                  <a:pt x="1178494" y="7528001"/>
                  <a:pt x="1170277" y="7536217"/>
                </a:cubicBezTo>
                <a:cubicBezTo>
                  <a:pt x="1162060" y="7544434"/>
                  <a:pt x="1144806" y="7556964"/>
                  <a:pt x="1118513" y="7573808"/>
                </a:cubicBezTo>
                <a:cubicBezTo>
                  <a:pt x="1092220" y="7590652"/>
                  <a:pt x="1059559" y="7607085"/>
                  <a:pt x="1020530" y="7623107"/>
                </a:cubicBezTo>
                <a:cubicBezTo>
                  <a:pt x="981502" y="7639130"/>
                  <a:pt x="936722" y="7652687"/>
                  <a:pt x="886189" y="7663779"/>
                </a:cubicBezTo>
                <a:cubicBezTo>
                  <a:pt x="835658" y="7674872"/>
                  <a:pt x="780402" y="7680418"/>
                  <a:pt x="720421" y="7680418"/>
                </a:cubicBezTo>
                <a:cubicBezTo>
                  <a:pt x="616892" y="7680418"/>
                  <a:pt x="523429" y="7663163"/>
                  <a:pt x="440031" y="7628654"/>
                </a:cubicBezTo>
                <a:cubicBezTo>
                  <a:pt x="356633" y="7594144"/>
                  <a:pt x="285560" y="7543202"/>
                  <a:pt x="226811" y="7475826"/>
                </a:cubicBezTo>
                <a:cubicBezTo>
                  <a:pt x="168063" y="7408450"/>
                  <a:pt x="122872" y="7325258"/>
                  <a:pt x="91238" y="7226248"/>
                </a:cubicBezTo>
                <a:cubicBezTo>
                  <a:pt x="59605" y="7127239"/>
                  <a:pt x="43788" y="7013234"/>
                  <a:pt x="43788" y="6884234"/>
                </a:cubicBezTo>
                <a:cubicBezTo>
                  <a:pt x="43788" y="6751947"/>
                  <a:pt x="60837" y="6634040"/>
                  <a:pt x="94936" y="6530511"/>
                </a:cubicBezTo>
                <a:cubicBezTo>
                  <a:pt x="129034" y="6426983"/>
                  <a:pt x="176896" y="6339271"/>
                  <a:pt x="238520" y="6267376"/>
                </a:cubicBezTo>
                <a:cubicBezTo>
                  <a:pt x="300144" y="6195481"/>
                  <a:pt x="373888" y="6140636"/>
                  <a:pt x="459751" y="6102840"/>
                </a:cubicBezTo>
                <a:cubicBezTo>
                  <a:pt x="545614" y="6065044"/>
                  <a:pt x="640720" y="6046145"/>
                  <a:pt x="745070" y="6046145"/>
                </a:cubicBezTo>
                <a:close/>
                <a:moveTo>
                  <a:pt x="9948456" y="6042448"/>
                </a:moveTo>
                <a:cubicBezTo>
                  <a:pt x="9826851" y="6042448"/>
                  <a:pt x="9720447" y="6061962"/>
                  <a:pt x="9629243" y="6100991"/>
                </a:cubicBezTo>
                <a:cubicBezTo>
                  <a:pt x="9538040" y="6140020"/>
                  <a:pt x="9462037" y="6195481"/>
                  <a:pt x="9401234" y="6267376"/>
                </a:cubicBezTo>
                <a:cubicBezTo>
                  <a:pt x="9340432" y="6339271"/>
                  <a:pt x="9294830" y="6426572"/>
                  <a:pt x="9264428" y="6529279"/>
                </a:cubicBezTo>
                <a:cubicBezTo>
                  <a:pt x="9234027" y="6631986"/>
                  <a:pt x="9218827" y="6746196"/>
                  <a:pt x="9218827" y="6871909"/>
                </a:cubicBezTo>
                <a:cubicBezTo>
                  <a:pt x="9218827" y="7003374"/>
                  <a:pt x="9232795" y="7119638"/>
                  <a:pt x="9260731" y="7220702"/>
                </a:cubicBezTo>
                <a:cubicBezTo>
                  <a:pt x="9288668" y="7321765"/>
                  <a:pt x="9331188" y="7406396"/>
                  <a:pt x="9388293" y="7474593"/>
                </a:cubicBezTo>
                <a:cubicBezTo>
                  <a:pt x="9445398" y="7542791"/>
                  <a:pt x="9517704" y="7594760"/>
                  <a:pt x="9605210" y="7630502"/>
                </a:cubicBezTo>
                <a:cubicBezTo>
                  <a:pt x="9692716" y="7666244"/>
                  <a:pt x="9796451" y="7684115"/>
                  <a:pt x="9916412" y="7684115"/>
                </a:cubicBezTo>
                <a:cubicBezTo>
                  <a:pt x="10038017" y="7684115"/>
                  <a:pt x="10144421" y="7664601"/>
                  <a:pt x="10235625" y="7625572"/>
                </a:cubicBezTo>
                <a:cubicBezTo>
                  <a:pt x="10326829" y="7586544"/>
                  <a:pt x="10402626" y="7530671"/>
                  <a:pt x="10463018" y="7457955"/>
                </a:cubicBezTo>
                <a:cubicBezTo>
                  <a:pt x="10523410" y="7385238"/>
                  <a:pt x="10568806" y="7297116"/>
                  <a:pt x="10599207" y="7193587"/>
                </a:cubicBezTo>
                <a:cubicBezTo>
                  <a:pt x="10629609" y="7090059"/>
                  <a:pt x="10644809" y="6973794"/>
                  <a:pt x="10644809" y="6844794"/>
                </a:cubicBezTo>
                <a:cubicBezTo>
                  <a:pt x="10644809" y="6715795"/>
                  <a:pt x="10630636" y="6601379"/>
                  <a:pt x="10602289" y="6501548"/>
                </a:cubicBezTo>
                <a:cubicBezTo>
                  <a:pt x="10573942" y="6401717"/>
                  <a:pt x="10530805" y="6317908"/>
                  <a:pt x="10472878" y="6250121"/>
                </a:cubicBezTo>
                <a:cubicBezTo>
                  <a:pt x="10414951" y="6182335"/>
                  <a:pt x="10342441" y="6130776"/>
                  <a:pt x="10255345" y="6095445"/>
                </a:cubicBezTo>
                <a:cubicBezTo>
                  <a:pt x="10168250" y="6060114"/>
                  <a:pt x="10065953" y="6042448"/>
                  <a:pt x="9948456" y="6042448"/>
                </a:cubicBezTo>
                <a:close/>
                <a:moveTo>
                  <a:pt x="7907898" y="6042448"/>
                </a:moveTo>
                <a:cubicBezTo>
                  <a:pt x="7943228" y="6042448"/>
                  <a:pt x="7978765" y="6045529"/>
                  <a:pt x="8014507" y="6051692"/>
                </a:cubicBezTo>
                <a:cubicBezTo>
                  <a:pt x="8050249" y="6057854"/>
                  <a:pt x="8083937" y="6066071"/>
                  <a:pt x="8115570" y="6076341"/>
                </a:cubicBezTo>
                <a:cubicBezTo>
                  <a:pt x="8147204" y="6086612"/>
                  <a:pt x="8175346" y="6098115"/>
                  <a:pt x="8199996" y="6110851"/>
                </a:cubicBezTo>
                <a:cubicBezTo>
                  <a:pt x="8224645" y="6123587"/>
                  <a:pt x="8240873" y="6133857"/>
                  <a:pt x="8248679" y="6141663"/>
                </a:cubicBezTo>
                <a:cubicBezTo>
                  <a:pt x="8256485" y="6149469"/>
                  <a:pt x="8261620" y="6155631"/>
                  <a:pt x="8264085" y="6160150"/>
                </a:cubicBezTo>
                <a:cubicBezTo>
                  <a:pt x="8266550" y="6164669"/>
                  <a:pt x="8268604" y="6170421"/>
                  <a:pt x="8270247" y="6177405"/>
                </a:cubicBezTo>
                <a:cubicBezTo>
                  <a:pt x="8271891" y="6184389"/>
                  <a:pt x="8273123" y="6192811"/>
                  <a:pt x="8273945" y="6202671"/>
                </a:cubicBezTo>
                <a:cubicBezTo>
                  <a:pt x="8274766" y="6212531"/>
                  <a:pt x="8275177" y="6225266"/>
                  <a:pt x="8275177" y="6240878"/>
                </a:cubicBezTo>
                <a:cubicBezTo>
                  <a:pt x="8275177" y="6255667"/>
                  <a:pt x="8274561" y="6268814"/>
                  <a:pt x="8273328" y="6280317"/>
                </a:cubicBezTo>
                <a:cubicBezTo>
                  <a:pt x="8272096" y="6291821"/>
                  <a:pt x="8270247" y="6301475"/>
                  <a:pt x="8267782" y="6309280"/>
                </a:cubicBezTo>
                <a:cubicBezTo>
                  <a:pt x="8265317" y="6317086"/>
                  <a:pt x="8261826" y="6322838"/>
                  <a:pt x="8257306" y="6326535"/>
                </a:cubicBezTo>
                <a:cubicBezTo>
                  <a:pt x="8252787" y="6330233"/>
                  <a:pt x="8247652" y="6332081"/>
                  <a:pt x="8241900" y="6332081"/>
                </a:cubicBezTo>
                <a:cubicBezTo>
                  <a:pt x="8232862" y="6332081"/>
                  <a:pt x="8218689" y="6326330"/>
                  <a:pt x="8199380" y="6314827"/>
                </a:cubicBezTo>
                <a:cubicBezTo>
                  <a:pt x="8180071" y="6303324"/>
                  <a:pt x="8156448" y="6290383"/>
                  <a:pt x="8128512" y="6276003"/>
                </a:cubicBezTo>
                <a:cubicBezTo>
                  <a:pt x="8100576" y="6261625"/>
                  <a:pt x="8067504" y="6248478"/>
                  <a:pt x="8029297" y="6236564"/>
                </a:cubicBezTo>
                <a:cubicBezTo>
                  <a:pt x="7991090" y="6224650"/>
                  <a:pt x="7948159" y="6218693"/>
                  <a:pt x="7900502" y="6218693"/>
                </a:cubicBezTo>
                <a:cubicBezTo>
                  <a:pt x="7856133" y="6218693"/>
                  <a:pt x="7817516" y="6224650"/>
                  <a:pt x="7784649" y="6236564"/>
                </a:cubicBezTo>
                <a:cubicBezTo>
                  <a:pt x="7751783" y="6248478"/>
                  <a:pt x="7724668" y="6264295"/>
                  <a:pt x="7703305" y="6284015"/>
                </a:cubicBezTo>
                <a:cubicBezTo>
                  <a:pt x="7681942" y="6303734"/>
                  <a:pt x="7665920" y="6327151"/>
                  <a:pt x="7655238" y="6354266"/>
                </a:cubicBezTo>
                <a:cubicBezTo>
                  <a:pt x="7644557" y="6381381"/>
                  <a:pt x="7639216" y="6410139"/>
                  <a:pt x="7639216" y="6440540"/>
                </a:cubicBezTo>
                <a:cubicBezTo>
                  <a:pt x="7639216" y="6484909"/>
                  <a:pt x="7649487" y="6523116"/>
                  <a:pt x="7670028" y="6555161"/>
                </a:cubicBezTo>
                <a:cubicBezTo>
                  <a:pt x="7690570" y="6587206"/>
                  <a:pt x="7717890" y="6615553"/>
                  <a:pt x="7751988" y="6640202"/>
                </a:cubicBezTo>
                <a:cubicBezTo>
                  <a:pt x="7786086" y="6664852"/>
                  <a:pt x="7824910" y="6687448"/>
                  <a:pt x="7868458" y="6707989"/>
                </a:cubicBezTo>
                <a:cubicBezTo>
                  <a:pt x="7912006" y="6728530"/>
                  <a:pt x="7956375" y="6749277"/>
                  <a:pt x="8001566" y="6770229"/>
                </a:cubicBezTo>
                <a:cubicBezTo>
                  <a:pt x="8046757" y="6791181"/>
                  <a:pt x="8091127" y="6814188"/>
                  <a:pt x="8134674" y="6839248"/>
                </a:cubicBezTo>
                <a:cubicBezTo>
                  <a:pt x="8178222" y="6864309"/>
                  <a:pt x="8217046" y="6893889"/>
                  <a:pt x="8251144" y="6927987"/>
                </a:cubicBezTo>
                <a:cubicBezTo>
                  <a:pt x="8285242" y="6962086"/>
                  <a:pt x="8312768" y="7002347"/>
                  <a:pt x="8333720" y="7048770"/>
                </a:cubicBezTo>
                <a:cubicBezTo>
                  <a:pt x="8354672" y="7095194"/>
                  <a:pt x="8365148" y="7150040"/>
                  <a:pt x="8365148" y="7213307"/>
                </a:cubicBezTo>
                <a:cubicBezTo>
                  <a:pt x="8365148" y="7288078"/>
                  <a:pt x="8351386" y="7354632"/>
                  <a:pt x="8323860" y="7412969"/>
                </a:cubicBezTo>
                <a:cubicBezTo>
                  <a:pt x="8296335" y="7471307"/>
                  <a:pt x="8258128" y="7520811"/>
                  <a:pt x="8209240" y="7561483"/>
                </a:cubicBezTo>
                <a:cubicBezTo>
                  <a:pt x="8160351" y="7602155"/>
                  <a:pt x="8102836" y="7632762"/>
                  <a:pt x="8036692" y="7653303"/>
                </a:cubicBezTo>
                <a:cubicBezTo>
                  <a:pt x="7970548" y="7673845"/>
                  <a:pt x="7899270" y="7684115"/>
                  <a:pt x="7822856" y="7684115"/>
                </a:cubicBezTo>
                <a:cubicBezTo>
                  <a:pt x="7769448" y="7684115"/>
                  <a:pt x="7719944" y="7679596"/>
                  <a:pt x="7674342" y="7670558"/>
                </a:cubicBezTo>
                <a:cubicBezTo>
                  <a:pt x="7628740" y="7661520"/>
                  <a:pt x="7588068" y="7650428"/>
                  <a:pt x="7552326" y="7637281"/>
                </a:cubicBezTo>
                <a:cubicBezTo>
                  <a:pt x="7516584" y="7624135"/>
                  <a:pt x="7486594" y="7610577"/>
                  <a:pt x="7462354" y="7596609"/>
                </a:cubicBezTo>
                <a:cubicBezTo>
                  <a:pt x="7438116" y="7582641"/>
                  <a:pt x="7421272" y="7570727"/>
                  <a:pt x="7411823" y="7560867"/>
                </a:cubicBezTo>
                <a:cubicBezTo>
                  <a:pt x="7402374" y="7551007"/>
                  <a:pt x="7395390" y="7538477"/>
                  <a:pt x="7390870" y="7523276"/>
                </a:cubicBezTo>
                <a:cubicBezTo>
                  <a:pt x="7386352" y="7508076"/>
                  <a:pt x="7384092" y="7487740"/>
                  <a:pt x="7384092" y="7462268"/>
                </a:cubicBezTo>
                <a:cubicBezTo>
                  <a:pt x="7384092" y="7444192"/>
                  <a:pt x="7384914" y="7429197"/>
                  <a:pt x="7386557" y="7417283"/>
                </a:cubicBezTo>
                <a:cubicBezTo>
                  <a:pt x="7388200" y="7405369"/>
                  <a:pt x="7390666" y="7395714"/>
                  <a:pt x="7393952" y="7388319"/>
                </a:cubicBezTo>
                <a:cubicBezTo>
                  <a:pt x="7397238" y="7380925"/>
                  <a:pt x="7401347" y="7375789"/>
                  <a:pt x="7406276" y="7372913"/>
                </a:cubicBezTo>
                <a:cubicBezTo>
                  <a:pt x="7411206" y="7370038"/>
                  <a:pt x="7416958" y="7368600"/>
                  <a:pt x="7423532" y="7368600"/>
                </a:cubicBezTo>
                <a:cubicBezTo>
                  <a:pt x="7435035" y="7368600"/>
                  <a:pt x="7451262" y="7375584"/>
                  <a:pt x="7472214" y="7389552"/>
                </a:cubicBezTo>
                <a:cubicBezTo>
                  <a:pt x="7493167" y="7403520"/>
                  <a:pt x="7520076" y="7418721"/>
                  <a:pt x="7552942" y="7435154"/>
                </a:cubicBezTo>
                <a:cubicBezTo>
                  <a:pt x="7585808" y="7451587"/>
                  <a:pt x="7625454" y="7466993"/>
                  <a:pt x="7671877" y="7481372"/>
                </a:cubicBezTo>
                <a:cubicBezTo>
                  <a:pt x="7718300" y="7495751"/>
                  <a:pt x="7771914" y="7502940"/>
                  <a:pt x="7832716" y="7502940"/>
                </a:cubicBezTo>
                <a:cubicBezTo>
                  <a:pt x="7878728" y="7502940"/>
                  <a:pt x="7920838" y="7496778"/>
                  <a:pt x="7959046" y="7484453"/>
                </a:cubicBezTo>
                <a:cubicBezTo>
                  <a:pt x="7997252" y="7472128"/>
                  <a:pt x="8030119" y="7454668"/>
                  <a:pt x="8057644" y="7432073"/>
                </a:cubicBezTo>
                <a:cubicBezTo>
                  <a:pt x="8085170" y="7409477"/>
                  <a:pt x="8106327" y="7381747"/>
                  <a:pt x="8121117" y="7348880"/>
                </a:cubicBezTo>
                <a:cubicBezTo>
                  <a:pt x="8135906" y="7316014"/>
                  <a:pt x="8143302" y="7278628"/>
                  <a:pt x="8143302" y="7236724"/>
                </a:cubicBezTo>
                <a:cubicBezTo>
                  <a:pt x="8143302" y="7191533"/>
                  <a:pt x="8133031" y="7152915"/>
                  <a:pt x="8112490" y="7120871"/>
                </a:cubicBezTo>
                <a:cubicBezTo>
                  <a:pt x="8091948" y="7088826"/>
                  <a:pt x="8064834" y="7060684"/>
                  <a:pt x="8031146" y="7036446"/>
                </a:cubicBezTo>
                <a:cubicBezTo>
                  <a:pt x="7997458" y="7012207"/>
                  <a:pt x="7959046" y="6990022"/>
                  <a:pt x="7915908" y="6969891"/>
                </a:cubicBezTo>
                <a:cubicBezTo>
                  <a:pt x="7872772" y="6949761"/>
                  <a:pt x="7828608" y="6929220"/>
                  <a:pt x="7783416" y="6908267"/>
                </a:cubicBezTo>
                <a:cubicBezTo>
                  <a:pt x="7738226" y="6887315"/>
                  <a:pt x="7694268" y="6864103"/>
                  <a:pt x="7651541" y="6838632"/>
                </a:cubicBezTo>
                <a:cubicBezTo>
                  <a:pt x="7608815" y="6813161"/>
                  <a:pt x="7570608" y="6783170"/>
                  <a:pt x="7536920" y="6748661"/>
                </a:cubicBezTo>
                <a:cubicBezTo>
                  <a:pt x="7503232" y="6714151"/>
                  <a:pt x="7475912" y="6673685"/>
                  <a:pt x="7454960" y="6627261"/>
                </a:cubicBezTo>
                <a:cubicBezTo>
                  <a:pt x="7434008" y="6580838"/>
                  <a:pt x="7423532" y="6525171"/>
                  <a:pt x="7423532" y="6460260"/>
                </a:cubicBezTo>
                <a:cubicBezTo>
                  <a:pt x="7423532" y="6393706"/>
                  <a:pt x="7435651" y="6334341"/>
                  <a:pt x="7459890" y="6282166"/>
                </a:cubicBezTo>
                <a:cubicBezTo>
                  <a:pt x="7484128" y="6229991"/>
                  <a:pt x="7517816" y="6186238"/>
                  <a:pt x="7560954" y="6150906"/>
                </a:cubicBezTo>
                <a:cubicBezTo>
                  <a:pt x="7604090" y="6115575"/>
                  <a:pt x="7655444" y="6088666"/>
                  <a:pt x="7715014" y="6070179"/>
                </a:cubicBezTo>
                <a:cubicBezTo>
                  <a:pt x="7774584" y="6051692"/>
                  <a:pt x="7838878" y="6042448"/>
                  <a:pt x="7907898" y="6042448"/>
                </a:cubicBezTo>
                <a:close/>
                <a:moveTo>
                  <a:pt x="6481356" y="6042448"/>
                </a:moveTo>
                <a:cubicBezTo>
                  <a:pt x="6598854" y="6042448"/>
                  <a:pt x="6701149" y="6060114"/>
                  <a:pt x="6788244" y="6095445"/>
                </a:cubicBezTo>
                <a:cubicBezTo>
                  <a:pt x="6875340" y="6130776"/>
                  <a:pt x="6947852" y="6182335"/>
                  <a:pt x="7005778" y="6250121"/>
                </a:cubicBezTo>
                <a:cubicBezTo>
                  <a:pt x="7063704" y="6317908"/>
                  <a:pt x="7106842" y="6401717"/>
                  <a:pt x="7135188" y="6501548"/>
                </a:cubicBezTo>
                <a:cubicBezTo>
                  <a:pt x="7163536" y="6601379"/>
                  <a:pt x="7177710" y="6715795"/>
                  <a:pt x="7177710" y="6844794"/>
                </a:cubicBezTo>
                <a:cubicBezTo>
                  <a:pt x="7177710" y="6973794"/>
                  <a:pt x="7162508" y="7090059"/>
                  <a:pt x="7132108" y="7193587"/>
                </a:cubicBezTo>
                <a:cubicBezTo>
                  <a:pt x="7101706" y="7297116"/>
                  <a:pt x="7056310" y="7385238"/>
                  <a:pt x="6995918" y="7457955"/>
                </a:cubicBezTo>
                <a:cubicBezTo>
                  <a:pt x="6935526" y="7530671"/>
                  <a:pt x="6859728" y="7586544"/>
                  <a:pt x="6768525" y="7625572"/>
                </a:cubicBezTo>
                <a:cubicBezTo>
                  <a:pt x="6677321" y="7664601"/>
                  <a:pt x="6570916" y="7684115"/>
                  <a:pt x="6449312" y="7684115"/>
                </a:cubicBezTo>
                <a:cubicBezTo>
                  <a:pt x="6329350" y="7684115"/>
                  <a:pt x="6225617" y="7666244"/>
                  <a:pt x="6138110" y="7630502"/>
                </a:cubicBezTo>
                <a:cubicBezTo>
                  <a:pt x="6050604" y="7594760"/>
                  <a:pt x="5978298" y="7542791"/>
                  <a:pt x="5921194" y="7474593"/>
                </a:cubicBezTo>
                <a:cubicBezTo>
                  <a:pt x="5864088" y="7406396"/>
                  <a:pt x="5821568" y="7321765"/>
                  <a:pt x="5793632" y="7220702"/>
                </a:cubicBezTo>
                <a:cubicBezTo>
                  <a:pt x="5765696" y="7119638"/>
                  <a:pt x="5751727" y="7003374"/>
                  <a:pt x="5751727" y="6871909"/>
                </a:cubicBezTo>
                <a:cubicBezTo>
                  <a:pt x="5751727" y="6746196"/>
                  <a:pt x="5766927" y="6631986"/>
                  <a:pt x="5797329" y="6529279"/>
                </a:cubicBezTo>
                <a:cubicBezTo>
                  <a:pt x="5827730" y="6426572"/>
                  <a:pt x="5873332" y="6339271"/>
                  <a:pt x="5934135" y="6267376"/>
                </a:cubicBezTo>
                <a:cubicBezTo>
                  <a:pt x="5994937" y="6195481"/>
                  <a:pt x="6070940" y="6140020"/>
                  <a:pt x="6162144" y="6100991"/>
                </a:cubicBezTo>
                <a:cubicBezTo>
                  <a:pt x="6253347" y="6061962"/>
                  <a:pt x="6359751" y="6042448"/>
                  <a:pt x="6481356" y="6042448"/>
                </a:cubicBezTo>
                <a:close/>
                <a:moveTo>
                  <a:pt x="2099857" y="6042448"/>
                </a:moveTo>
                <a:cubicBezTo>
                  <a:pt x="2217355" y="6042448"/>
                  <a:pt x="2319650" y="6060114"/>
                  <a:pt x="2406746" y="6095445"/>
                </a:cubicBezTo>
                <a:cubicBezTo>
                  <a:pt x="2493842" y="6130776"/>
                  <a:pt x="2566353" y="6182335"/>
                  <a:pt x="2624279" y="6250121"/>
                </a:cubicBezTo>
                <a:cubicBezTo>
                  <a:pt x="2682205" y="6317908"/>
                  <a:pt x="2725342" y="6401717"/>
                  <a:pt x="2753690" y="6501548"/>
                </a:cubicBezTo>
                <a:cubicBezTo>
                  <a:pt x="2782036" y="6601379"/>
                  <a:pt x="2796211" y="6715795"/>
                  <a:pt x="2796211" y="6844794"/>
                </a:cubicBezTo>
                <a:cubicBezTo>
                  <a:pt x="2796211" y="6973794"/>
                  <a:pt x="2781010" y="7090059"/>
                  <a:pt x="2750608" y="7193587"/>
                </a:cubicBezTo>
                <a:cubicBezTo>
                  <a:pt x="2720208" y="7297116"/>
                  <a:pt x="2674810" y="7385238"/>
                  <a:pt x="2614420" y="7457955"/>
                </a:cubicBezTo>
                <a:cubicBezTo>
                  <a:pt x="2554028" y="7530671"/>
                  <a:pt x="2478230" y="7586544"/>
                  <a:pt x="2387026" y="7625572"/>
                </a:cubicBezTo>
                <a:cubicBezTo>
                  <a:pt x="2295822" y="7664601"/>
                  <a:pt x="2189418" y="7684115"/>
                  <a:pt x="2067813" y="7684115"/>
                </a:cubicBezTo>
                <a:cubicBezTo>
                  <a:pt x="1947851" y="7684115"/>
                  <a:pt x="1844118" y="7666244"/>
                  <a:pt x="1756611" y="7630502"/>
                </a:cubicBezTo>
                <a:cubicBezTo>
                  <a:pt x="1669105" y="7594760"/>
                  <a:pt x="1596799" y="7542791"/>
                  <a:pt x="1539694" y="7474593"/>
                </a:cubicBezTo>
                <a:cubicBezTo>
                  <a:pt x="1482589" y="7406396"/>
                  <a:pt x="1440068" y="7321765"/>
                  <a:pt x="1412132" y="7220702"/>
                </a:cubicBezTo>
                <a:cubicBezTo>
                  <a:pt x="1384196" y="7119638"/>
                  <a:pt x="1370228" y="7003374"/>
                  <a:pt x="1370228" y="6871909"/>
                </a:cubicBezTo>
                <a:cubicBezTo>
                  <a:pt x="1370228" y="6746196"/>
                  <a:pt x="1385428" y="6631986"/>
                  <a:pt x="1415829" y="6529279"/>
                </a:cubicBezTo>
                <a:cubicBezTo>
                  <a:pt x="1446231" y="6426572"/>
                  <a:pt x="1491833" y="6339271"/>
                  <a:pt x="1552635" y="6267376"/>
                </a:cubicBezTo>
                <a:cubicBezTo>
                  <a:pt x="1613438" y="6195481"/>
                  <a:pt x="1689441" y="6140020"/>
                  <a:pt x="1780645" y="6100991"/>
                </a:cubicBezTo>
                <a:cubicBezTo>
                  <a:pt x="1871848" y="6061962"/>
                  <a:pt x="1978253" y="6042448"/>
                  <a:pt x="2099857" y="6042448"/>
                </a:cubicBezTo>
                <a:close/>
                <a:moveTo>
                  <a:pt x="13542223" y="5967266"/>
                </a:moveTo>
                <a:cubicBezTo>
                  <a:pt x="13499497" y="5967266"/>
                  <a:pt x="13458209" y="5970964"/>
                  <a:pt x="13418359" y="5978359"/>
                </a:cubicBezTo>
                <a:cubicBezTo>
                  <a:pt x="13378508" y="5985754"/>
                  <a:pt x="13341945" y="5994792"/>
                  <a:pt x="13308668" y="6005473"/>
                </a:cubicBezTo>
                <a:cubicBezTo>
                  <a:pt x="13275391" y="6016155"/>
                  <a:pt x="13247043" y="6027864"/>
                  <a:pt x="13223626" y="6040599"/>
                </a:cubicBezTo>
                <a:cubicBezTo>
                  <a:pt x="13200209" y="6053335"/>
                  <a:pt x="13184391" y="6063606"/>
                  <a:pt x="13176176" y="6071411"/>
                </a:cubicBezTo>
                <a:cubicBezTo>
                  <a:pt x="13167959" y="6079217"/>
                  <a:pt x="13162618" y="6088255"/>
                  <a:pt x="13160153" y="6098526"/>
                </a:cubicBezTo>
                <a:cubicBezTo>
                  <a:pt x="13157688" y="6108797"/>
                  <a:pt x="13156456" y="6123792"/>
                  <a:pt x="13156456" y="6143512"/>
                </a:cubicBezTo>
                <a:cubicBezTo>
                  <a:pt x="13156456" y="6161588"/>
                  <a:pt x="13157277" y="6176583"/>
                  <a:pt x="13158921" y="6188497"/>
                </a:cubicBezTo>
                <a:cubicBezTo>
                  <a:pt x="13160564" y="6200411"/>
                  <a:pt x="13163029" y="6209860"/>
                  <a:pt x="13166316" y="6216844"/>
                </a:cubicBezTo>
                <a:cubicBezTo>
                  <a:pt x="13169602" y="6223828"/>
                  <a:pt x="13173505" y="6228553"/>
                  <a:pt x="13178024" y="6231018"/>
                </a:cubicBezTo>
                <a:cubicBezTo>
                  <a:pt x="13182543" y="6233483"/>
                  <a:pt x="13187679" y="6234715"/>
                  <a:pt x="13193430" y="6234715"/>
                </a:cubicBezTo>
                <a:cubicBezTo>
                  <a:pt x="13201646" y="6234715"/>
                  <a:pt x="13214177" y="6229785"/>
                  <a:pt x="13231021" y="6219925"/>
                </a:cubicBezTo>
                <a:cubicBezTo>
                  <a:pt x="13247864" y="6210066"/>
                  <a:pt x="13269433" y="6198973"/>
                  <a:pt x="13295727" y="6186648"/>
                </a:cubicBezTo>
                <a:cubicBezTo>
                  <a:pt x="13322019" y="6174324"/>
                  <a:pt x="13353037" y="6163026"/>
                  <a:pt x="13388779" y="6152755"/>
                </a:cubicBezTo>
                <a:cubicBezTo>
                  <a:pt x="13424521" y="6142485"/>
                  <a:pt x="13466220" y="6137349"/>
                  <a:pt x="13513876" y="6137349"/>
                </a:cubicBezTo>
                <a:cubicBezTo>
                  <a:pt x="13568105" y="6137349"/>
                  <a:pt x="13615144" y="6145155"/>
                  <a:pt x="13654995" y="6160766"/>
                </a:cubicBezTo>
                <a:cubicBezTo>
                  <a:pt x="13694845" y="6176378"/>
                  <a:pt x="13727916" y="6198357"/>
                  <a:pt x="13754210" y="6226704"/>
                </a:cubicBezTo>
                <a:cubicBezTo>
                  <a:pt x="13780503" y="6255051"/>
                  <a:pt x="13800223" y="6288739"/>
                  <a:pt x="13813369" y="6327768"/>
                </a:cubicBezTo>
                <a:cubicBezTo>
                  <a:pt x="13826515" y="6366796"/>
                  <a:pt x="13833089" y="6409728"/>
                  <a:pt x="13833089" y="6456562"/>
                </a:cubicBezTo>
                <a:cubicBezTo>
                  <a:pt x="13833089" y="6497645"/>
                  <a:pt x="13827748" y="6537085"/>
                  <a:pt x="13817067" y="6574881"/>
                </a:cubicBezTo>
                <a:cubicBezTo>
                  <a:pt x="13806385" y="6612677"/>
                  <a:pt x="13789336" y="6645543"/>
                  <a:pt x="13765919" y="6673479"/>
                </a:cubicBezTo>
                <a:cubicBezTo>
                  <a:pt x="13742502" y="6701416"/>
                  <a:pt x="13711894" y="6723806"/>
                  <a:pt x="13674099" y="6740650"/>
                </a:cubicBezTo>
                <a:cubicBezTo>
                  <a:pt x="13636302" y="6757494"/>
                  <a:pt x="13590700" y="6765916"/>
                  <a:pt x="13537293" y="6765916"/>
                </a:cubicBezTo>
                <a:lnTo>
                  <a:pt x="13510179" y="6765916"/>
                </a:lnTo>
                <a:cubicBezTo>
                  <a:pt x="13495389" y="6765916"/>
                  <a:pt x="13482242" y="6767354"/>
                  <a:pt x="13470739" y="6770229"/>
                </a:cubicBezTo>
                <a:cubicBezTo>
                  <a:pt x="13459235" y="6773105"/>
                  <a:pt x="13449787" y="6778446"/>
                  <a:pt x="13442392" y="6786252"/>
                </a:cubicBezTo>
                <a:cubicBezTo>
                  <a:pt x="13434997" y="6794057"/>
                  <a:pt x="13429451" y="6803917"/>
                  <a:pt x="13425754" y="6815831"/>
                </a:cubicBezTo>
                <a:cubicBezTo>
                  <a:pt x="13422056" y="6827745"/>
                  <a:pt x="13420618" y="6843151"/>
                  <a:pt x="13421440" y="6862049"/>
                </a:cubicBezTo>
                <a:lnTo>
                  <a:pt x="13428835" y="7203447"/>
                </a:lnTo>
                <a:cubicBezTo>
                  <a:pt x="13428835" y="7210020"/>
                  <a:pt x="13430478" y="7215772"/>
                  <a:pt x="13433765" y="7220702"/>
                </a:cubicBezTo>
                <a:cubicBezTo>
                  <a:pt x="13437050" y="7225632"/>
                  <a:pt x="13442392" y="7229535"/>
                  <a:pt x="13449787" y="7232410"/>
                </a:cubicBezTo>
                <a:cubicBezTo>
                  <a:pt x="13457182" y="7235286"/>
                  <a:pt x="13467042" y="7237340"/>
                  <a:pt x="13479367" y="7238573"/>
                </a:cubicBezTo>
                <a:cubicBezTo>
                  <a:pt x="13491691" y="7239805"/>
                  <a:pt x="13506481" y="7240421"/>
                  <a:pt x="13523736" y="7240421"/>
                </a:cubicBezTo>
                <a:cubicBezTo>
                  <a:pt x="13555780" y="7240421"/>
                  <a:pt x="13578992" y="7237340"/>
                  <a:pt x="13593371" y="7231178"/>
                </a:cubicBezTo>
                <a:cubicBezTo>
                  <a:pt x="13607749" y="7225015"/>
                  <a:pt x="13614940" y="7215772"/>
                  <a:pt x="13614940" y="7203447"/>
                </a:cubicBezTo>
                <a:lnTo>
                  <a:pt x="13623567" y="6906419"/>
                </a:lnTo>
                <a:cubicBezTo>
                  <a:pt x="13686834" y="6902310"/>
                  <a:pt x="13744350" y="6889164"/>
                  <a:pt x="13796115" y="6866979"/>
                </a:cubicBezTo>
                <a:cubicBezTo>
                  <a:pt x="13847879" y="6844794"/>
                  <a:pt x="13892248" y="6813982"/>
                  <a:pt x="13929223" y="6774543"/>
                </a:cubicBezTo>
                <a:cubicBezTo>
                  <a:pt x="13966197" y="6735103"/>
                  <a:pt x="13994955" y="6687448"/>
                  <a:pt x="14015497" y="6631575"/>
                </a:cubicBezTo>
                <a:cubicBezTo>
                  <a:pt x="14036037" y="6575702"/>
                  <a:pt x="14046309" y="6511613"/>
                  <a:pt x="14046309" y="6439308"/>
                </a:cubicBezTo>
                <a:cubicBezTo>
                  <a:pt x="14046309" y="6375218"/>
                  <a:pt x="14036449" y="6314416"/>
                  <a:pt x="14016729" y="6256900"/>
                </a:cubicBezTo>
                <a:cubicBezTo>
                  <a:pt x="13997009" y="6199384"/>
                  <a:pt x="13966608" y="6149263"/>
                  <a:pt x="13925525" y="6106537"/>
                </a:cubicBezTo>
                <a:cubicBezTo>
                  <a:pt x="13884442" y="6063811"/>
                  <a:pt x="13832267" y="6029918"/>
                  <a:pt x="13769000" y="6004857"/>
                </a:cubicBezTo>
                <a:cubicBezTo>
                  <a:pt x="13705732" y="5979797"/>
                  <a:pt x="13630140" y="5967266"/>
                  <a:pt x="13542223" y="5967266"/>
                </a:cubicBezTo>
                <a:close/>
                <a:moveTo>
                  <a:pt x="4462299" y="3220327"/>
                </a:moveTo>
                <a:lnTo>
                  <a:pt x="4187456" y="4015279"/>
                </a:lnTo>
                <a:lnTo>
                  <a:pt x="4742072" y="4015279"/>
                </a:lnTo>
                <a:lnTo>
                  <a:pt x="4463532" y="3220327"/>
                </a:lnTo>
                <a:close/>
                <a:moveTo>
                  <a:pt x="5061453" y="3008340"/>
                </a:moveTo>
                <a:lnTo>
                  <a:pt x="6170687" y="3008340"/>
                </a:lnTo>
                <a:cubicBezTo>
                  <a:pt x="6177261" y="3008340"/>
                  <a:pt x="6183217" y="3009984"/>
                  <a:pt x="6188558" y="3013270"/>
                </a:cubicBezTo>
                <a:cubicBezTo>
                  <a:pt x="6193899" y="3016557"/>
                  <a:pt x="6198418" y="3021898"/>
                  <a:pt x="6202116" y="3029293"/>
                </a:cubicBezTo>
                <a:cubicBezTo>
                  <a:pt x="6205814" y="3036688"/>
                  <a:pt x="6208483" y="3046342"/>
                  <a:pt x="6210127" y="3058256"/>
                </a:cubicBezTo>
                <a:cubicBezTo>
                  <a:pt x="6211770" y="3070170"/>
                  <a:pt x="6212592" y="3083933"/>
                  <a:pt x="6212592" y="3099544"/>
                </a:cubicBezTo>
                <a:cubicBezTo>
                  <a:pt x="6212592" y="3115156"/>
                  <a:pt x="6211770" y="3128713"/>
                  <a:pt x="6210127" y="3140216"/>
                </a:cubicBezTo>
                <a:cubicBezTo>
                  <a:pt x="6208483" y="3151719"/>
                  <a:pt x="6205814" y="3160963"/>
                  <a:pt x="6202116" y="3167947"/>
                </a:cubicBezTo>
                <a:cubicBezTo>
                  <a:pt x="6198418" y="3174931"/>
                  <a:pt x="6193899" y="3180066"/>
                  <a:pt x="6188558" y="3183353"/>
                </a:cubicBezTo>
                <a:cubicBezTo>
                  <a:pt x="6183217" y="3186639"/>
                  <a:pt x="6177261" y="3188283"/>
                  <a:pt x="6170687" y="3188283"/>
                </a:cubicBezTo>
                <a:lnTo>
                  <a:pt x="5722064" y="3188283"/>
                </a:lnTo>
                <a:lnTo>
                  <a:pt x="5722064" y="4571129"/>
                </a:lnTo>
                <a:cubicBezTo>
                  <a:pt x="5722064" y="4577702"/>
                  <a:pt x="5720420" y="4583453"/>
                  <a:pt x="5717134" y="4588383"/>
                </a:cubicBezTo>
                <a:cubicBezTo>
                  <a:pt x="5713847" y="4593313"/>
                  <a:pt x="5708095" y="4597216"/>
                  <a:pt x="5699879" y="4600092"/>
                </a:cubicBezTo>
                <a:cubicBezTo>
                  <a:pt x="5691662" y="4602968"/>
                  <a:pt x="5680775" y="4605433"/>
                  <a:pt x="5667219" y="4607487"/>
                </a:cubicBezTo>
                <a:cubicBezTo>
                  <a:pt x="5653661" y="4609541"/>
                  <a:pt x="5636611" y="4610568"/>
                  <a:pt x="5616070" y="4610568"/>
                </a:cubicBezTo>
                <a:cubicBezTo>
                  <a:pt x="5596351" y="4610568"/>
                  <a:pt x="5579506" y="4609541"/>
                  <a:pt x="5565539" y="4607487"/>
                </a:cubicBezTo>
                <a:cubicBezTo>
                  <a:pt x="5551570" y="4605433"/>
                  <a:pt x="5540478" y="4602968"/>
                  <a:pt x="5532262" y="4600092"/>
                </a:cubicBezTo>
                <a:cubicBezTo>
                  <a:pt x="5524044" y="4597216"/>
                  <a:pt x="5518293" y="4593313"/>
                  <a:pt x="5515007" y="4588383"/>
                </a:cubicBezTo>
                <a:cubicBezTo>
                  <a:pt x="5511719" y="4583453"/>
                  <a:pt x="5510077" y="4577702"/>
                  <a:pt x="5510077" y="4571129"/>
                </a:cubicBezTo>
                <a:lnTo>
                  <a:pt x="5510077" y="3188283"/>
                </a:lnTo>
                <a:lnTo>
                  <a:pt x="5061453" y="3188283"/>
                </a:lnTo>
                <a:cubicBezTo>
                  <a:pt x="5054880" y="3188283"/>
                  <a:pt x="5048922" y="3186639"/>
                  <a:pt x="5043582" y="3183353"/>
                </a:cubicBezTo>
                <a:cubicBezTo>
                  <a:pt x="5038241" y="3180066"/>
                  <a:pt x="5033928" y="3174931"/>
                  <a:pt x="5030641" y="3167947"/>
                </a:cubicBezTo>
                <a:cubicBezTo>
                  <a:pt x="5027354" y="3160963"/>
                  <a:pt x="5024684" y="3151719"/>
                  <a:pt x="5022630" y="3140216"/>
                </a:cubicBezTo>
                <a:cubicBezTo>
                  <a:pt x="5020575" y="3128713"/>
                  <a:pt x="5019549" y="3115156"/>
                  <a:pt x="5019549" y="3099544"/>
                </a:cubicBezTo>
                <a:cubicBezTo>
                  <a:pt x="5019549" y="3083933"/>
                  <a:pt x="5020575" y="3070170"/>
                  <a:pt x="5022630" y="3058256"/>
                </a:cubicBezTo>
                <a:cubicBezTo>
                  <a:pt x="5024684" y="3046342"/>
                  <a:pt x="5027354" y="3036688"/>
                  <a:pt x="5030641" y="3029293"/>
                </a:cubicBezTo>
                <a:cubicBezTo>
                  <a:pt x="5033928" y="3021898"/>
                  <a:pt x="5038241" y="3016557"/>
                  <a:pt x="5043582" y="3013270"/>
                </a:cubicBezTo>
                <a:cubicBezTo>
                  <a:pt x="5048922" y="3009984"/>
                  <a:pt x="5054880" y="3008340"/>
                  <a:pt x="5061453" y="3008340"/>
                </a:cubicBezTo>
                <a:close/>
                <a:moveTo>
                  <a:pt x="7128792" y="3000945"/>
                </a:moveTo>
                <a:cubicBezTo>
                  <a:pt x="7149333" y="3000945"/>
                  <a:pt x="7166382" y="3001973"/>
                  <a:pt x="7179940" y="3004027"/>
                </a:cubicBezTo>
                <a:cubicBezTo>
                  <a:pt x="7193496" y="3006081"/>
                  <a:pt x="7204384" y="3008546"/>
                  <a:pt x="7212600" y="3011422"/>
                </a:cubicBezTo>
                <a:cubicBezTo>
                  <a:pt x="7220817" y="3014298"/>
                  <a:pt x="7226568" y="3018200"/>
                  <a:pt x="7229855" y="3023130"/>
                </a:cubicBezTo>
                <a:cubicBezTo>
                  <a:pt x="7233142" y="3028060"/>
                  <a:pt x="7234785" y="3033812"/>
                  <a:pt x="7234785" y="3040385"/>
                </a:cubicBezTo>
                <a:lnTo>
                  <a:pt x="7234785" y="4571129"/>
                </a:lnTo>
                <a:cubicBezTo>
                  <a:pt x="7234785" y="4577702"/>
                  <a:pt x="7233142" y="4583453"/>
                  <a:pt x="7229855" y="4588383"/>
                </a:cubicBezTo>
                <a:cubicBezTo>
                  <a:pt x="7226568" y="4593313"/>
                  <a:pt x="7220817" y="4597216"/>
                  <a:pt x="7212600" y="4600092"/>
                </a:cubicBezTo>
                <a:cubicBezTo>
                  <a:pt x="7204384" y="4602968"/>
                  <a:pt x="7193496" y="4605433"/>
                  <a:pt x="7179940" y="4607487"/>
                </a:cubicBezTo>
                <a:cubicBezTo>
                  <a:pt x="7166382" y="4609541"/>
                  <a:pt x="7149333" y="4610568"/>
                  <a:pt x="7128792" y="4610568"/>
                </a:cubicBezTo>
                <a:cubicBezTo>
                  <a:pt x="7109072" y="4610568"/>
                  <a:pt x="7092228" y="4609541"/>
                  <a:pt x="7078260" y="4607487"/>
                </a:cubicBezTo>
                <a:cubicBezTo>
                  <a:pt x="7064292" y="4605433"/>
                  <a:pt x="7053200" y="4602968"/>
                  <a:pt x="7044982" y="4600092"/>
                </a:cubicBezTo>
                <a:cubicBezTo>
                  <a:pt x="7036766" y="4597216"/>
                  <a:pt x="7031015" y="4593313"/>
                  <a:pt x="7027728" y="4588383"/>
                </a:cubicBezTo>
                <a:cubicBezTo>
                  <a:pt x="7024442" y="4583453"/>
                  <a:pt x="7022798" y="4577702"/>
                  <a:pt x="7022798" y="4571129"/>
                </a:cubicBezTo>
                <a:lnTo>
                  <a:pt x="7022798" y="3040385"/>
                </a:lnTo>
                <a:cubicBezTo>
                  <a:pt x="7022798" y="3033812"/>
                  <a:pt x="7024646" y="3028060"/>
                  <a:pt x="7028344" y="3023130"/>
                </a:cubicBezTo>
                <a:cubicBezTo>
                  <a:pt x="7032042" y="3018200"/>
                  <a:pt x="7038204" y="3014298"/>
                  <a:pt x="7046831" y="3011422"/>
                </a:cubicBezTo>
                <a:cubicBezTo>
                  <a:pt x="7055458" y="3008546"/>
                  <a:pt x="7066551" y="3006081"/>
                  <a:pt x="7080108" y="3004027"/>
                </a:cubicBezTo>
                <a:cubicBezTo>
                  <a:pt x="7093666" y="3001973"/>
                  <a:pt x="7109894" y="3000945"/>
                  <a:pt x="7128792" y="3000945"/>
                </a:cubicBezTo>
                <a:close/>
                <a:moveTo>
                  <a:pt x="4469694" y="3000945"/>
                </a:moveTo>
                <a:cubicBezTo>
                  <a:pt x="4495988" y="3000945"/>
                  <a:pt x="4517761" y="3001562"/>
                  <a:pt x="4535016" y="3002794"/>
                </a:cubicBezTo>
                <a:cubicBezTo>
                  <a:pt x="4552271" y="3004027"/>
                  <a:pt x="4566238" y="3006286"/>
                  <a:pt x="4576920" y="3009573"/>
                </a:cubicBezTo>
                <a:cubicBezTo>
                  <a:pt x="4587601" y="3012860"/>
                  <a:pt x="4595818" y="3017584"/>
                  <a:pt x="4601569" y="3023746"/>
                </a:cubicBezTo>
                <a:cubicBezTo>
                  <a:pt x="4607322" y="3029909"/>
                  <a:pt x="4611840" y="3037509"/>
                  <a:pt x="4615127" y="3046547"/>
                </a:cubicBezTo>
                <a:lnTo>
                  <a:pt x="5150025" y="4527992"/>
                </a:lnTo>
                <a:cubicBezTo>
                  <a:pt x="5156598" y="4546068"/>
                  <a:pt x="5160091" y="4560652"/>
                  <a:pt x="5160501" y="4571745"/>
                </a:cubicBezTo>
                <a:cubicBezTo>
                  <a:pt x="5160912" y="4582837"/>
                  <a:pt x="5157830" y="4591259"/>
                  <a:pt x="5151257" y="4597011"/>
                </a:cubicBezTo>
                <a:cubicBezTo>
                  <a:pt x="5144684" y="4602762"/>
                  <a:pt x="5133797" y="4606460"/>
                  <a:pt x="5118596" y="4608103"/>
                </a:cubicBezTo>
                <a:cubicBezTo>
                  <a:pt x="5103396" y="4609746"/>
                  <a:pt x="5083061" y="4610568"/>
                  <a:pt x="5057588" y="4610568"/>
                </a:cubicBezTo>
                <a:cubicBezTo>
                  <a:pt x="5032117" y="4610568"/>
                  <a:pt x="5011781" y="4609952"/>
                  <a:pt x="4996580" y="4608719"/>
                </a:cubicBezTo>
                <a:cubicBezTo>
                  <a:pt x="4981380" y="4607487"/>
                  <a:pt x="4969877" y="4605433"/>
                  <a:pt x="4962071" y="4602557"/>
                </a:cubicBezTo>
                <a:cubicBezTo>
                  <a:pt x="4954266" y="4599681"/>
                  <a:pt x="4948514" y="4595778"/>
                  <a:pt x="4944816" y="4590848"/>
                </a:cubicBezTo>
                <a:cubicBezTo>
                  <a:pt x="4941119" y="4585918"/>
                  <a:pt x="4937627" y="4579756"/>
                  <a:pt x="4934340" y="4572361"/>
                </a:cubicBezTo>
                <a:lnTo>
                  <a:pt x="4797534" y="4184129"/>
                </a:lnTo>
                <a:lnTo>
                  <a:pt x="4134459" y="4184129"/>
                </a:lnTo>
                <a:lnTo>
                  <a:pt x="4003816" y="4567431"/>
                </a:lnTo>
                <a:cubicBezTo>
                  <a:pt x="4001351" y="4574826"/>
                  <a:pt x="3998064" y="4581194"/>
                  <a:pt x="3993956" y="4586535"/>
                </a:cubicBezTo>
                <a:cubicBezTo>
                  <a:pt x="3989848" y="4591875"/>
                  <a:pt x="3983890" y="4596394"/>
                  <a:pt x="3976085" y="4600092"/>
                </a:cubicBezTo>
                <a:cubicBezTo>
                  <a:pt x="3968279" y="4603789"/>
                  <a:pt x="3957187" y="4606460"/>
                  <a:pt x="3942807" y="4608103"/>
                </a:cubicBezTo>
                <a:cubicBezTo>
                  <a:pt x="3928428" y="4609746"/>
                  <a:pt x="3909736" y="4610568"/>
                  <a:pt x="3886730" y="4610568"/>
                </a:cubicBezTo>
                <a:cubicBezTo>
                  <a:pt x="3862902" y="4610568"/>
                  <a:pt x="3843387" y="4609541"/>
                  <a:pt x="3828186" y="4607487"/>
                </a:cubicBezTo>
                <a:cubicBezTo>
                  <a:pt x="3812986" y="4605433"/>
                  <a:pt x="3802304" y="4601530"/>
                  <a:pt x="3796142" y="4595778"/>
                </a:cubicBezTo>
                <a:cubicBezTo>
                  <a:pt x="3789980" y="4590027"/>
                  <a:pt x="3787104" y="4581605"/>
                  <a:pt x="3787515" y="4570512"/>
                </a:cubicBezTo>
                <a:cubicBezTo>
                  <a:pt x="3787926" y="4559420"/>
                  <a:pt x="3791417" y="4544836"/>
                  <a:pt x="3797991" y="4526759"/>
                </a:cubicBezTo>
                <a:lnTo>
                  <a:pt x="4332888" y="3045315"/>
                </a:lnTo>
                <a:cubicBezTo>
                  <a:pt x="4336175" y="3036277"/>
                  <a:pt x="4340489" y="3028882"/>
                  <a:pt x="4345829" y="3023130"/>
                </a:cubicBezTo>
                <a:cubicBezTo>
                  <a:pt x="4351170" y="3017379"/>
                  <a:pt x="4358976" y="3012860"/>
                  <a:pt x="4369246" y="3009573"/>
                </a:cubicBezTo>
                <a:cubicBezTo>
                  <a:pt x="4379517" y="3006286"/>
                  <a:pt x="4392664" y="3004027"/>
                  <a:pt x="4408686" y="3002794"/>
                </a:cubicBezTo>
                <a:cubicBezTo>
                  <a:pt x="4424708" y="3001562"/>
                  <a:pt x="4445044" y="3000945"/>
                  <a:pt x="4469694" y="3000945"/>
                </a:cubicBezTo>
                <a:close/>
                <a:moveTo>
                  <a:pt x="2490117" y="3000945"/>
                </a:moveTo>
                <a:cubicBezTo>
                  <a:pt x="2510658" y="3000945"/>
                  <a:pt x="2527708" y="3001973"/>
                  <a:pt x="2541266" y="3004027"/>
                </a:cubicBezTo>
                <a:cubicBezTo>
                  <a:pt x="2554822" y="3006081"/>
                  <a:pt x="2565710" y="3008546"/>
                  <a:pt x="2573927" y="3011422"/>
                </a:cubicBezTo>
                <a:cubicBezTo>
                  <a:pt x="2582142" y="3014298"/>
                  <a:pt x="2587895" y="3018200"/>
                  <a:pt x="2591181" y="3023130"/>
                </a:cubicBezTo>
                <a:cubicBezTo>
                  <a:pt x="2594467" y="3028060"/>
                  <a:pt x="2596110" y="3033812"/>
                  <a:pt x="2596110" y="3040385"/>
                </a:cubicBezTo>
                <a:lnTo>
                  <a:pt x="2596110" y="3678811"/>
                </a:lnTo>
                <a:lnTo>
                  <a:pt x="3322043" y="3678811"/>
                </a:lnTo>
                <a:lnTo>
                  <a:pt x="3322043" y="3040385"/>
                </a:lnTo>
                <a:cubicBezTo>
                  <a:pt x="3322043" y="3033812"/>
                  <a:pt x="3323686" y="3028060"/>
                  <a:pt x="3326973" y="3023130"/>
                </a:cubicBezTo>
                <a:cubicBezTo>
                  <a:pt x="3330259" y="3018200"/>
                  <a:pt x="3336011" y="3014298"/>
                  <a:pt x="3344228" y="3011422"/>
                </a:cubicBezTo>
                <a:cubicBezTo>
                  <a:pt x="3352444" y="3008546"/>
                  <a:pt x="3363126" y="3006081"/>
                  <a:pt x="3376273" y="3004027"/>
                </a:cubicBezTo>
                <a:cubicBezTo>
                  <a:pt x="3389420" y="3001973"/>
                  <a:pt x="3406673" y="3000945"/>
                  <a:pt x="3428036" y="3000945"/>
                </a:cubicBezTo>
                <a:cubicBezTo>
                  <a:pt x="3447757" y="3000945"/>
                  <a:pt x="3464395" y="3001973"/>
                  <a:pt x="3477953" y="3004027"/>
                </a:cubicBezTo>
                <a:cubicBezTo>
                  <a:pt x="3491509" y="3006081"/>
                  <a:pt x="3502397" y="3008546"/>
                  <a:pt x="3510613" y="3011422"/>
                </a:cubicBezTo>
                <a:cubicBezTo>
                  <a:pt x="3518830" y="3014298"/>
                  <a:pt x="3524582" y="3018200"/>
                  <a:pt x="3527867" y="3023130"/>
                </a:cubicBezTo>
                <a:cubicBezTo>
                  <a:pt x="3531154" y="3028060"/>
                  <a:pt x="3532798" y="3033812"/>
                  <a:pt x="3532798" y="3040385"/>
                </a:cubicBezTo>
                <a:lnTo>
                  <a:pt x="3532798" y="4571129"/>
                </a:lnTo>
                <a:cubicBezTo>
                  <a:pt x="3532798" y="4577702"/>
                  <a:pt x="3531154" y="4583453"/>
                  <a:pt x="3527867" y="4588383"/>
                </a:cubicBezTo>
                <a:cubicBezTo>
                  <a:pt x="3524582" y="4593313"/>
                  <a:pt x="3518830" y="4597216"/>
                  <a:pt x="3510613" y="4600092"/>
                </a:cubicBezTo>
                <a:cubicBezTo>
                  <a:pt x="3502397" y="4602968"/>
                  <a:pt x="3491509" y="4605433"/>
                  <a:pt x="3477953" y="4607487"/>
                </a:cubicBezTo>
                <a:cubicBezTo>
                  <a:pt x="3464395" y="4609541"/>
                  <a:pt x="3447757" y="4610568"/>
                  <a:pt x="3428036" y="4610568"/>
                </a:cubicBezTo>
                <a:cubicBezTo>
                  <a:pt x="3406673" y="4610568"/>
                  <a:pt x="3389420" y="4609541"/>
                  <a:pt x="3376273" y="4607487"/>
                </a:cubicBezTo>
                <a:cubicBezTo>
                  <a:pt x="3363126" y="4605433"/>
                  <a:pt x="3352444" y="4602968"/>
                  <a:pt x="3344228" y="4600092"/>
                </a:cubicBezTo>
                <a:cubicBezTo>
                  <a:pt x="3336011" y="4597216"/>
                  <a:pt x="3330259" y="4593313"/>
                  <a:pt x="3326973" y="4588383"/>
                </a:cubicBezTo>
                <a:cubicBezTo>
                  <a:pt x="3323686" y="4583453"/>
                  <a:pt x="3322043" y="4577702"/>
                  <a:pt x="3322043" y="4571129"/>
                </a:cubicBezTo>
                <a:lnTo>
                  <a:pt x="3322043" y="3863683"/>
                </a:lnTo>
                <a:lnTo>
                  <a:pt x="2596110" y="3863683"/>
                </a:lnTo>
                <a:lnTo>
                  <a:pt x="2596110" y="4571129"/>
                </a:lnTo>
                <a:cubicBezTo>
                  <a:pt x="2596110" y="4577702"/>
                  <a:pt x="2594467" y="4583453"/>
                  <a:pt x="2591181" y="4588383"/>
                </a:cubicBezTo>
                <a:cubicBezTo>
                  <a:pt x="2587895" y="4593313"/>
                  <a:pt x="2582142" y="4597216"/>
                  <a:pt x="2573927" y="4600092"/>
                </a:cubicBezTo>
                <a:cubicBezTo>
                  <a:pt x="2565710" y="4602968"/>
                  <a:pt x="2554822" y="4605433"/>
                  <a:pt x="2541266" y="4607487"/>
                </a:cubicBezTo>
                <a:cubicBezTo>
                  <a:pt x="2527708" y="4609541"/>
                  <a:pt x="2510658" y="4610568"/>
                  <a:pt x="2490117" y="4610568"/>
                </a:cubicBezTo>
                <a:cubicBezTo>
                  <a:pt x="2470397" y="4610568"/>
                  <a:pt x="2453554" y="4609541"/>
                  <a:pt x="2439586" y="4607487"/>
                </a:cubicBezTo>
                <a:cubicBezTo>
                  <a:pt x="2425617" y="4605433"/>
                  <a:pt x="2414525" y="4602968"/>
                  <a:pt x="2406309" y="4600092"/>
                </a:cubicBezTo>
                <a:cubicBezTo>
                  <a:pt x="2398092" y="4597216"/>
                  <a:pt x="2392340" y="4593313"/>
                  <a:pt x="2389054" y="4588383"/>
                </a:cubicBezTo>
                <a:cubicBezTo>
                  <a:pt x="2385767" y="4583453"/>
                  <a:pt x="2384124" y="4577702"/>
                  <a:pt x="2384124" y="4571129"/>
                </a:cubicBezTo>
                <a:lnTo>
                  <a:pt x="2384124" y="3040385"/>
                </a:lnTo>
                <a:cubicBezTo>
                  <a:pt x="2384124" y="3033812"/>
                  <a:pt x="2385766" y="3028060"/>
                  <a:pt x="2389054" y="3023130"/>
                </a:cubicBezTo>
                <a:cubicBezTo>
                  <a:pt x="2392340" y="3018200"/>
                  <a:pt x="2398091" y="3014298"/>
                  <a:pt x="2406309" y="3011422"/>
                </a:cubicBezTo>
                <a:cubicBezTo>
                  <a:pt x="2414525" y="3008546"/>
                  <a:pt x="2425617" y="3006081"/>
                  <a:pt x="2439586" y="3004027"/>
                </a:cubicBezTo>
                <a:cubicBezTo>
                  <a:pt x="2453554" y="3001973"/>
                  <a:pt x="2470397" y="3000945"/>
                  <a:pt x="2490117" y="3000945"/>
                </a:cubicBezTo>
                <a:close/>
                <a:moveTo>
                  <a:pt x="106644" y="3000945"/>
                </a:moveTo>
                <a:cubicBezTo>
                  <a:pt x="132116" y="3000945"/>
                  <a:pt x="152246" y="3001562"/>
                  <a:pt x="167036" y="3002794"/>
                </a:cubicBezTo>
                <a:cubicBezTo>
                  <a:pt x="181826" y="3004027"/>
                  <a:pt x="193124" y="3006286"/>
                  <a:pt x="200929" y="3009573"/>
                </a:cubicBezTo>
                <a:cubicBezTo>
                  <a:pt x="208735" y="3012860"/>
                  <a:pt x="214076" y="3017379"/>
                  <a:pt x="216951" y="3023130"/>
                </a:cubicBezTo>
                <a:cubicBezTo>
                  <a:pt x="219827" y="3028882"/>
                  <a:pt x="222086" y="3036277"/>
                  <a:pt x="223730" y="3045315"/>
                </a:cubicBezTo>
                <a:lnTo>
                  <a:pt x="582383" y="4381326"/>
                </a:lnTo>
                <a:lnTo>
                  <a:pt x="583615" y="4381326"/>
                </a:lnTo>
                <a:lnTo>
                  <a:pt x="923780" y="3047780"/>
                </a:lnTo>
                <a:cubicBezTo>
                  <a:pt x="926245" y="3038742"/>
                  <a:pt x="929327" y="3031141"/>
                  <a:pt x="933024" y="3024979"/>
                </a:cubicBezTo>
                <a:cubicBezTo>
                  <a:pt x="936722" y="3018816"/>
                  <a:pt x="942679" y="3014092"/>
                  <a:pt x="950895" y="3010805"/>
                </a:cubicBezTo>
                <a:cubicBezTo>
                  <a:pt x="959112" y="3007519"/>
                  <a:pt x="970820" y="3005054"/>
                  <a:pt x="986021" y="3003411"/>
                </a:cubicBezTo>
                <a:cubicBezTo>
                  <a:pt x="1001221" y="3001767"/>
                  <a:pt x="1021147" y="3000945"/>
                  <a:pt x="1045796" y="3000945"/>
                </a:cubicBezTo>
                <a:cubicBezTo>
                  <a:pt x="1068803" y="3000945"/>
                  <a:pt x="1087084" y="3001767"/>
                  <a:pt x="1100642" y="3003411"/>
                </a:cubicBezTo>
                <a:cubicBezTo>
                  <a:pt x="1114199" y="3005054"/>
                  <a:pt x="1125086" y="3007519"/>
                  <a:pt x="1133303" y="3010805"/>
                </a:cubicBezTo>
                <a:cubicBezTo>
                  <a:pt x="1141519" y="3014092"/>
                  <a:pt x="1147476" y="3018816"/>
                  <a:pt x="1151174" y="3024979"/>
                </a:cubicBezTo>
                <a:cubicBezTo>
                  <a:pt x="1154871" y="3031141"/>
                  <a:pt x="1157952" y="3038742"/>
                  <a:pt x="1160417" y="3047780"/>
                </a:cubicBezTo>
                <a:lnTo>
                  <a:pt x="1526465" y="4381326"/>
                </a:lnTo>
                <a:lnTo>
                  <a:pt x="1528930" y="4381326"/>
                </a:lnTo>
                <a:lnTo>
                  <a:pt x="1880187" y="3046547"/>
                </a:lnTo>
                <a:cubicBezTo>
                  <a:pt x="1882652" y="3038331"/>
                  <a:pt x="1885117" y="3031141"/>
                  <a:pt x="1887582" y="3024979"/>
                </a:cubicBezTo>
                <a:cubicBezTo>
                  <a:pt x="1890047" y="3018816"/>
                  <a:pt x="1895183" y="3014092"/>
                  <a:pt x="1902988" y="3010805"/>
                </a:cubicBezTo>
                <a:cubicBezTo>
                  <a:pt x="1910794" y="3007519"/>
                  <a:pt x="1921886" y="3005054"/>
                  <a:pt x="1936265" y="3003411"/>
                </a:cubicBezTo>
                <a:cubicBezTo>
                  <a:pt x="1950644" y="3001767"/>
                  <a:pt x="1969748" y="3000945"/>
                  <a:pt x="1993576" y="3000945"/>
                </a:cubicBezTo>
                <a:cubicBezTo>
                  <a:pt x="2018225" y="3000945"/>
                  <a:pt x="2037740" y="3001973"/>
                  <a:pt x="2052118" y="3004027"/>
                </a:cubicBezTo>
                <a:cubicBezTo>
                  <a:pt x="2066498" y="3006081"/>
                  <a:pt x="2076974" y="3009984"/>
                  <a:pt x="2083546" y="3015735"/>
                </a:cubicBezTo>
                <a:cubicBezTo>
                  <a:pt x="2090120" y="3021487"/>
                  <a:pt x="2093202" y="3029704"/>
                  <a:pt x="2092791" y="3040385"/>
                </a:cubicBezTo>
                <a:cubicBezTo>
                  <a:pt x="2092379" y="3051067"/>
                  <a:pt x="2090120" y="3065856"/>
                  <a:pt x="2086011" y="3084754"/>
                </a:cubicBezTo>
                <a:lnTo>
                  <a:pt x="1663270" y="4556339"/>
                </a:lnTo>
                <a:cubicBezTo>
                  <a:pt x="1659984" y="4567842"/>
                  <a:pt x="1655054" y="4577086"/>
                  <a:pt x="1648481" y="4584070"/>
                </a:cubicBezTo>
                <a:cubicBezTo>
                  <a:pt x="1641907" y="4591054"/>
                  <a:pt x="1632869" y="4596394"/>
                  <a:pt x="1621366" y="4600092"/>
                </a:cubicBezTo>
                <a:cubicBezTo>
                  <a:pt x="1609863" y="4603789"/>
                  <a:pt x="1595689" y="4606460"/>
                  <a:pt x="1578845" y="4608103"/>
                </a:cubicBezTo>
                <a:cubicBezTo>
                  <a:pt x="1562001" y="4609746"/>
                  <a:pt x="1541254" y="4610568"/>
                  <a:pt x="1516605" y="4610568"/>
                </a:cubicBezTo>
                <a:cubicBezTo>
                  <a:pt x="1491133" y="4610568"/>
                  <a:pt x="1469565" y="4609746"/>
                  <a:pt x="1451900" y="4608103"/>
                </a:cubicBezTo>
                <a:cubicBezTo>
                  <a:pt x="1434234" y="4606460"/>
                  <a:pt x="1419650" y="4603789"/>
                  <a:pt x="1408146" y="4600092"/>
                </a:cubicBezTo>
                <a:cubicBezTo>
                  <a:pt x="1396643" y="4596394"/>
                  <a:pt x="1388016" y="4591054"/>
                  <a:pt x="1382264" y="4584070"/>
                </a:cubicBezTo>
                <a:cubicBezTo>
                  <a:pt x="1376513" y="4577086"/>
                  <a:pt x="1371993" y="4567842"/>
                  <a:pt x="1368707" y="4556339"/>
                </a:cubicBezTo>
                <a:lnTo>
                  <a:pt x="1034704" y="3352203"/>
                </a:lnTo>
                <a:lnTo>
                  <a:pt x="1032239" y="3352203"/>
                </a:lnTo>
                <a:lnTo>
                  <a:pt x="724118" y="4556339"/>
                </a:lnTo>
                <a:cubicBezTo>
                  <a:pt x="721653" y="4567842"/>
                  <a:pt x="717545" y="4577086"/>
                  <a:pt x="711793" y="4584070"/>
                </a:cubicBezTo>
                <a:cubicBezTo>
                  <a:pt x="706042" y="4591054"/>
                  <a:pt x="697825" y="4596394"/>
                  <a:pt x="687144" y="4600092"/>
                </a:cubicBezTo>
                <a:cubicBezTo>
                  <a:pt x="676462" y="4603789"/>
                  <a:pt x="662699" y="4606460"/>
                  <a:pt x="645855" y="4608103"/>
                </a:cubicBezTo>
                <a:cubicBezTo>
                  <a:pt x="629012" y="4609746"/>
                  <a:pt x="607443" y="4610568"/>
                  <a:pt x="581150" y="4610568"/>
                </a:cubicBezTo>
                <a:cubicBezTo>
                  <a:pt x="554035" y="4610568"/>
                  <a:pt x="531440" y="4609746"/>
                  <a:pt x="513364" y="4608103"/>
                </a:cubicBezTo>
                <a:cubicBezTo>
                  <a:pt x="495287" y="4606460"/>
                  <a:pt x="480497" y="4603789"/>
                  <a:pt x="468994" y="4600092"/>
                </a:cubicBezTo>
                <a:cubicBezTo>
                  <a:pt x="457491" y="4596394"/>
                  <a:pt x="448658" y="4591054"/>
                  <a:pt x="442496" y="4584070"/>
                </a:cubicBezTo>
                <a:cubicBezTo>
                  <a:pt x="436333" y="4577086"/>
                  <a:pt x="432020" y="4567842"/>
                  <a:pt x="429555" y="4556339"/>
                </a:cubicBezTo>
                <a:lnTo>
                  <a:pt x="8046" y="3083522"/>
                </a:lnTo>
                <a:cubicBezTo>
                  <a:pt x="3116" y="3064624"/>
                  <a:pt x="445" y="3049834"/>
                  <a:pt x="35" y="3039153"/>
                </a:cubicBezTo>
                <a:cubicBezTo>
                  <a:pt x="-376" y="3028471"/>
                  <a:pt x="2910" y="3020254"/>
                  <a:pt x="9895" y="3014503"/>
                </a:cubicBezTo>
                <a:cubicBezTo>
                  <a:pt x="16879" y="3008751"/>
                  <a:pt x="28176" y="3005054"/>
                  <a:pt x="43788" y="3003411"/>
                </a:cubicBezTo>
                <a:cubicBezTo>
                  <a:pt x="59399" y="3001767"/>
                  <a:pt x="80351" y="3000945"/>
                  <a:pt x="106644" y="3000945"/>
                </a:cubicBezTo>
                <a:close/>
                <a:moveTo>
                  <a:pt x="8060298" y="2984923"/>
                </a:moveTo>
                <a:cubicBezTo>
                  <a:pt x="8095629" y="2984923"/>
                  <a:pt x="8131165" y="2988005"/>
                  <a:pt x="8166907" y="2994167"/>
                </a:cubicBezTo>
                <a:cubicBezTo>
                  <a:pt x="8202649" y="3000329"/>
                  <a:pt x="8236337" y="3008546"/>
                  <a:pt x="8267971" y="3018816"/>
                </a:cubicBezTo>
                <a:cubicBezTo>
                  <a:pt x="8299605" y="3029087"/>
                  <a:pt x="8327746" y="3040590"/>
                  <a:pt x="8352396" y="3053326"/>
                </a:cubicBezTo>
                <a:cubicBezTo>
                  <a:pt x="8377045" y="3066062"/>
                  <a:pt x="8393273" y="3076332"/>
                  <a:pt x="8401079" y="3084138"/>
                </a:cubicBezTo>
                <a:cubicBezTo>
                  <a:pt x="8408885" y="3091944"/>
                  <a:pt x="8414020" y="3098106"/>
                  <a:pt x="8416485" y="3102625"/>
                </a:cubicBezTo>
                <a:cubicBezTo>
                  <a:pt x="8418950" y="3107144"/>
                  <a:pt x="8421004" y="3112896"/>
                  <a:pt x="8422647" y="3119880"/>
                </a:cubicBezTo>
                <a:cubicBezTo>
                  <a:pt x="8424291" y="3126864"/>
                  <a:pt x="8425523" y="3135286"/>
                  <a:pt x="8426345" y="3145146"/>
                </a:cubicBezTo>
                <a:cubicBezTo>
                  <a:pt x="8427167" y="3155006"/>
                  <a:pt x="8427577" y="3167742"/>
                  <a:pt x="8427577" y="3183353"/>
                </a:cubicBezTo>
                <a:cubicBezTo>
                  <a:pt x="8427577" y="3198143"/>
                  <a:pt x="8426961" y="3211289"/>
                  <a:pt x="8425728" y="3222793"/>
                </a:cubicBezTo>
                <a:cubicBezTo>
                  <a:pt x="8424496" y="3234296"/>
                  <a:pt x="8422647" y="3243950"/>
                  <a:pt x="8420182" y="3251756"/>
                </a:cubicBezTo>
                <a:cubicBezTo>
                  <a:pt x="8417717" y="3259562"/>
                  <a:pt x="8414226" y="3265313"/>
                  <a:pt x="8409706" y="3269011"/>
                </a:cubicBezTo>
                <a:cubicBezTo>
                  <a:pt x="8405187" y="3272708"/>
                  <a:pt x="8400052" y="3274557"/>
                  <a:pt x="8394300" y="3274557"/>
                </a:cubicBezTo>
                <a:cubicBezTo>
                  <a:pt x="8385262" y="3274557"/>
                  <a:pt x="8371089" y="3268805"/>
                  <a:pt x="8351779" y="3257302"/>
                </a:cubicBezTo>
                <a:cubicBezTo>
                  <a:pt x="8332471" y="3245799"/>
                  <a:pt x="8308848" y="3232858"/>
                  <a:pt x="8280912" y="3218479"/>
                </a:cubicBezTo>
                <a:cubicBezTo>
                  <a:pt x="8252976" y="3204100"/>
                  <a:pt x="8219904" y="3190953"/>
                  <a:pt x="8181697" y="3179039"/>
                </a:cubicBezTo>
                <a:cubicBezTo>
                  <a:pt x="8143490" y="3167125"/>
                  <a:pt x="8100559" y="3161168"/>
                  <a:pt x="8052902" y="3161168"/>
                </a:cubicBezTo>
                <a:cubicBezTo>
                  <a:pt x="8008533" y="3161168"/>
                  <a:pt x="7969916" y="3167125"/>
                  <a:pt x="7937049" y="3179039"/>
                </a:cubicBezTo>
                <a:cubicBezTo>
                  <a:pt x="7904183" y="3190953"/>
                  <a:pt x="7877068" y="3206770"/>
                  <a:pt x="7855705" y="3226490"/>
                </a:cubicBezTo>
                <a:cubicBezTo>
                  <a:pt x="7834342" y="3246210"/>
                  <a:pt x="7818320" y="3269627"/>
                  <a:pt x="7807638" y="3296741"/>
                </a:cubicBezTo>
                <a:cubicBezTo>
                  <a:pt x="7796957" y="3323856"/>
                  <a:pt x="7791616" y="3352614"/>
                  <a:pt x="7791616" y="3383015"/>
                </a:cubicBezTo>
                <a:cubicBezTo>
                  <a:pt x="7791616" y="3427385"/>
                  <a:pt x="7801887" y="3465592"/>
                  <a:pt x="7822428" y="3497636"/>
                </a:cubicBezTo>
                <a:cubicBezTo>
                  <a:pt x="7842970" y="3529681"/>
                  <a:pt x="7870290" y="3558028"/>
                  <a:pt x="7904388" y="3582677"/>
                </a:cubicBezTo>
                <a:cubicBezTo>
                  <a:pt x="7938488" y="3607327"/>
                  <a:pt x="7977310" y="3629923"/>
                  <a:pt x="8020858" y="3650464"/>
                </a:cubicBezTo>
                <a:cubicBezTo>
                  <a:pt x="8064406" y="3671005"/>
                  <a:pt x="8108775" y="3691752"/>
                  <a:pt x="8153966" y="3712704"/>
                </a:cubicBezTo>
                <a:cubicBezTo>
                  <a:pt x="8199158" y="3733657"/>
                  <a:pt x="8243527" y="3756663"/>
                  <a:pt x="8287074" y="3781723"/>
                </a:cubicBezTo>
                <a:cubicBezTo>
                  <a:pt x="8330622" y="3806784"/>
                  <a:pt x="8369445" y="3836363"/>
                  <a:pt x="8403544" y="3870462"/>
                </a:cubicBezTo>
                <a:cubicBezTo>
                  <a:pt x="8437643" y="3904561"/>
                  <a:pt x="8465168" y="3944822"/>
                  <a:pt x="8486120" y="3991246"/>
                </a:cubicBezTo>
                <a:cubicBezTo>
                  <a:pt x="8507072" y="4037669"/>
                  <a:pt x="8517548" y="4092515"/>
                  <a:pt x="8517548" y="4155782"/>
                </a:cubicBezTo>
                <a:cubicBezTo>
                  <a:pt x="8517548" y="4230553"/>
                  <a:pt x="8503786" y="4297107"/>
                  <a:pt x="8476260" y="4355444"/>
                </a:cubicBezTo>
                <a:cubicBezTo>
                  <a:pt x="8448735" y="4413782"/>
                  <a:pt x="8410528" y="4463287"/>
                  <a:pt x="8361639" y="4503959"/>
                </a:cubicBezTo>
                <a:cubicBezTo>
                  <a:pt x="8312751" y="4544630"/>
                  <a:pt x="8255235" y="4575237"/>
                  <a:pt x="8189092" y="4595778"/>
                </a:cubicBezTo>
                <a:cubicBezTo>
                  <a:pt x="8122948" y="4616320"/>
                  <a:pt x="8051670" y="4626590"/>
                  <a:pt x="7975256" y="4626590"/>
                </a:cubicBezTo>
                <a:cubicBezTo>
                  <a:pt x="7921849" y="4626590"/>
                  <a:pt x="7872344" y="4622071"/>
                  <a:pt x="7826742" y="4613033"/>
                </a:cubicBezTo>
                <a:cubicBezTo>
                  <a:pt x="7781140" y="4603995"/>
                  <a:pt x="7740468" y="4592902"/>
                  <a:pt x="7704726" y="4579756"/>
                </a:cubicBezTo>
                <a:cubicBezTo>
                  <a:pt x="7668984" y="4566609"/>
                  <a:pt x="7638994" y="4553052"/>
                  <a:pt x="7614754" y="4539084"/>
                </a:cubicBezTo>
                <a:cubicBezTo>
                  <a:pt x="7590516" y="4525116"/>
                  <a:pt x="7573672" y="4513202"/>
                  <a:pt x="7564223" y="4503342"/>
                </a:cubicBezTo>
                <a:cubicBezTo>
                  <a:pt x="7554774" y="4493482"/>
                  <a:pt x="7547790" y="4480952"/>
                  <a:pt x="7543270" y="4465752"/>
                </a:cubicBezTo>
                <a:cubicBezTo>
                  <a:pt x="7538752" y="4450551"/>
                  <a:pt x="7536492" y="4430215"/>
                  <a:pt x="7536492" y="4404743"/>
                </a:cubicBezTo>
                <a:cubicBezTo>
                  <a:pt x="7536492" y="4386667"/>
                  <a:pt x="7537314" y="4371672"/>
                  <a:pt x="7538957" y="4359758"/>
                </a:cubicBezTo>
                <a:cubicBezTo>
                  <a:pt x="7540600" y="4347844"/>
                  <a:pt x="7543066" y="4338190"/>
                  <a:pt x="7546352" y="4330795"/>
                </a:cubicBezTo>
                <a:cubicBezTo>
                  <a:pt x="7549639" y="4323400"/>
                  <a:pt x="7553747" y="4318264"/>
                  <a:pt x="7558676" y="4315389"/>
                </a:cubicBezTo>
                <a:cubicBezTo>
                  <a:pt x="7563606" y="4312513"/>
                  <a:pt x="7569358" y="4311075"/>
                  <a:pt x="7575932" y="4311075"/>
                </a:cubicBezTo>
                <a:cubicBezTo>
                  <a:pt x="7587435" y="4311075"/>
                  <a:pt x="7603662" y="4318059"/>
                  <a:pt x="7624614" y="4332027"/>
                </a:cubicBezTo>
                <a:cubicBezTo>
                  <a:pt x="7645567" y="4345995"/>
                  <a:pt x="7672476" y="4361196"/>
                  <a:pt x="7705342" y="4377629"/>
                </a:cubicBezTo>
                <a:cubicBezTo>
                  <a:pt x="7738209" y="4394062"/>
                  <a:pt x="7777854" y="4409468"/>
                  <a:pt x="7824277" y="4423847"/>
                </a:cubicBezTo>
                <a:cubicBezTo>
                  <a:pt x="7870700" y="4438226"/>
                  <a:pt x="7924314" y="4445415"/>
                  <a:pt x="7985116" y="4445415"/>
                </a:cubicBezTo>
                <a:cubicBezTo>
                  <a:pt x="8031128" y="4445415"/>
                  <a:pt x="8073238" y="4439253"/>
                  <a:pt x="8111446" y="4426928"/>
                </a:cubicBezTo>
                <a:cubicBezTo>
                  <a:pt x="8149652" y="4414604"/>
                  <a:pt x="8182519" y="4397143"/>
                  <a:pt x="8210044" y="4374548"/>
                </a:cubicBezTo>
                <a:cubicBezTo>
                  <a:pt x="8237570" y="4351952"/>
                  <a:pt x="8258727" y="4324221"/>
                  <a:pt x="8273517" y="4291355"/>
                </a:cubicBezTo>
                <a:cubicBezTo>
                  <a:pt x="8288307" y="4258489"/>
                  <a:pt x="8295702" y="4221104"/>
                  <a:pt x="8295702" y="4179199"/>
                </a:cubicBezTo>
                <a:cubicBezTo>
                  <a:pt x="8295702" y="4134008"/>
                  <a:pt x="8285431" y="4095390"/>
                  <a:pt x="8264889" y="4063346"/>
                </a:cubicBezTo>
                <a:cubicBezTo>
                  <a:pt x="8244348" y="4031301"/>
                  <a:pt x="8217234" y="4003159"/>
                  <a:pt x="8183546" y="3978921"/>
                </a:cubicBezTo>
                <a:cubicBezTo>
                  <a:pt x="8149858" y="3954682"/>
                  <a:pt x="8111446" y="3932497"/>
                  <a:pt x="8068308" y="3912367"/>
                </a:cubicBezTo>
                <a:cubicBezTo>
                  <a:pt x="8025172" y="3892236"/>
                  <a:pt x="7981008" y="3871695"/>
                  <a:pt x="7935816" y="3850743"/>
                </a:cubicBezTo>
                <a:cubicBezTo>
                  <a:pt x="7890626" y="3829790"/>
                  <a:pt x="7846668" y="3806579"/>
                  <a:pt x="7803941" y="3781107"/>
                </a:cubicBezTo>
                <a:cubicBezTo>
                  <a:pt x="7761215" y="3755636"/>
                  <a:pt x="7723008" y="3725645"/>
                  <a:pt x="7689320" y="3691136"/>
                </a:cubicBezTo>
                <a:cubicBezTo>
                  <a:pt x="7655632" y="3656626"/>
                  <a:pt x="7628312" y="3616160"/>
                  <a:pt x="7607360" y="3569736"/>
                </a:cubicBezTo>
                <a:cubicBezTo>
                  <a:pt x="7586408" y="3523313"/>
                  <a:pt x="7575932" y="3467646"/>
                  <a:pt x="7575932" y="3402735"/>
                </a:cubicBezTo>
                <a:cubicBezTo>
                  <a:pt x="7575932" y="3336181"/>
                  <a:pt x="7588051" y="3276816"/>
                  <a:pt x="7612290" y="3224641"/>
                </a:cubicBezTo>
                <a:cubicBezTo>
                  <a:pt x="7636529" y="3172466"/>
                  <a:pt x="7670216" y="3128713"/>
                  <a:pt x="7713354" y="3093382"/>
                </a:cubicBezTo>
                <a:cubicBezTo>
                  <a:pt x="7756490" y="3058051"/>
                  <a:pt x="7807844" y="3031141"/>
                  <a:pt x="7867414" y="3012654"/>
                </a:cubicBezTo>
                <a:cubicBezTo>
                  <a:pt x="7926984" y="2994167"/>
                  <a:pt x="7991278" y="2984923"/>
                  <a:pt x="8060298" y="2984923"/>
                </a:cubicBezTo>
                <a:close/>
                <a:moveTo>
                  <a:pt x="8748196" y="0"/>
                </a:moveTo>
                <a:lnTo>
                  <a:pt x="14234596" y="0"/>
                </a:lnTo>
                <a:lnTo>
                  <a:pt x="14234596" y="10615353"/>
                </a:lnTo>
                <a:lnTo>
                  <a:pt x="8748196" y="10615353"/>
                </a:lnTo>
                <a:lnTo>
                  <a:pt x="8748196" y="7666360"/>
                </a:lnTo>
                <a:lnTo>
                  <a:pt x="8776616" y="7668093"/>
                </a:lnTo>
                <a:cubicBezTo>
                  <a:pt x="8797158" y="7668093"/>
                  <a:pt x="8814207" y="7667066"/>
                  <a:pt x="8827764" y="7665012"/>
                </a:cubicBezTo>
                <a:cubicBezTo>
                  <a:pt x="8841322" y="7662958"/>
                  <a:pt x="8852209" y="7660493"/>
                  <a:pt x="8860425" y="7657617"/>
                </a:cubicBezTo>
                <a:cubicBezTo>
                  <a:pt x="8868642" y="7654742"/>
                  <a:pt x="8874394" y="7650838"/>
                  <a:pt x="8877680" y="7645908"/>
                </a:cubicBezTo>
                <a:cubicBezTo>
                  <a:pt x="8880966" y="7640978"/>
                  <a:pt x="8882610" y="7635227"/>
                  <a:pt x="8882610" y="7628654"/>
                </a:cubicBezTo>
                <a:lnTo>
                  <a:pt x="8882610" y="6097910"/>
                </a:lnTo>
                <a:cubicBezTo>
                  <a:pt x="8882610" y="6091337"/>
                  <a:pt x="8880966" y="6085585"/>
                  <a:pt x="8877680" y="6080655"/>
                </a:cubicBezTo>
                <a:cubicBezTo>
                  <a:pt x="8874393" y="6075725"/>
                  <a:pt x="8868642" y="6071822"/>
                  <a:pt x="8860425" y="6068946"/>
                </a:cubicBezTo>
                <a:cubicBezTo>
                  <a:pt x="8852208" y="6066071"/>
                  <a:pt x="8841322" y="6063606"/>
                  <a:pt x="8827764" y="6061551"/>
                </a:cubicBezTo>
                <a:cubicBezTo>
                  <a:pt x="8814207" y="6059497"/>
                  <a:pt x="8797158" y="6058470"/>
                  <a:pt x="8776616" y="6058470"/>
                </a:cubicBezTo>
                <a:lnTo>
                  <a:pt x="8748196" y="606026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ar-SA" sz="19900" dirty="0">
              <a:solidFill>
                <a:schemeClr val="bg1"/>
              </a:solidFill>
            </a:endParaRPr>
          </a:p>
        </p:txBody>
      </p:sp>
      <p:sp>
        <p:nvSpPr>
          <p:cNvPr id="2" name="Freeform 3">
            <a:extLst>
              <a:ext uri="{FF2B5EF4-FFF2-40B4-BE49-F238E27FC236}">
                <a16:creationId xmlns:a16="http://schemas.microsoft.com/office/drawing/2014/main" id="{A4764BF1-5FAF-6DDD-DA89-A50A011FDEC6}"/>
              </a:ext>
            </a:extLst>
          </p:cNvPr>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2">
            <a:extLst>
              <a:ext uri="{FF2B5EF4-FFF2-40B4-BE49-F238E27FC236}">
                <a16:creationId xmlns:a16="http://schemas.microsoft.com/office/drawing/2014/main" id="{C57AFB6B-3856-C797-C304-C86B05DAAEAC}"/>
              </a:ext>
            </a:extLst>
          </p:cNvPr>
          <p:cNvSpPr/>
          <p:nvPr/>
        </p:nvSpPr>
        <p:spPr>
          <a:xfrm>
            <a:off x="16329" y="7317661"/>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42158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4A391244-9629-63A3-311F-6C473F5285FC}"/>
              </a:ext>
            </a:extLst>
          </p:cNvPr>
          <p:cNvPicPr>
            <a:picLocks noChangeAspect="1"/>
          </p:cNvPicPr>
          <p:nvPr/>
        </p:nvPicPr>
        <p:blipFill rotWithShape="1">
          <a:blip r:embed="rId3">
            <a:extLst>
              <a:ext uri="{28A0092B-C50C-407E-A947-70E740481C1C}">
                <a14:useLocalDpi xmlns:a14="http://schemas.microsoft.com/office/drawing/2010/main" val="0"/>
              </a:ext>
            </a:extLst>
          </a:blip>
          <a:srcRect l="49924" t="5684" r="16543" b="-5683"/>
          <a:stretch/>
        </p:blipFill>
        <p:spPr>
          <a:xfrm>
            <a:off x="-534713" y="160712"/>
            <a:ext cx="2122212" cy="1060689"/>
          </a:xfrm>
          <a:prstGeom prst="rect">
            <a:avLst/>
          </a:prstGeom>
        </p:spPr>
      </p:pic>
      <p:sp>
        <p:nvSpPr>
          <p:cNvPr id="32" name="Text Placeholder 42">
            <a:extLst>
              <a:ext uri="{FF2B5EF4-FFF2-40B4-BE49-F238E27FC236}">
                <a16:creationId xmlns:a16="http://schemas.microsoft.com/office/drawing/2014/main" id="{2F622F25-198F-4BC9-B1A9-6974F24BBB6C}"/>
              </a:ext>
            </a:extLst>
          </p:cNvPr>
          <p:cNvSpPr txBox="1">
            <a:spLocks/>
          </p:cNvSpPr>
          <p:nvPr/>
        </p:nvSpPr>
        <p:spPr>
          <a:xfrm>
            <a:off x="9282357" y="2751934"/>
            <a:ext cx="7408197" cy="60978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pPr>
            <a:endParaRPr lang="en-US" sz="4200" dirty="0">
              <a:solidFill>
                <a:schemeClr val="accent4">
                  <a:lumMod val="50000"/>
                </a:schemeClr>
              </a:solidFill>
            </a:endParaRPr>
          </a:p>
        </p:txBody>
      </p:sp>
      <p:sp>
        <p:nvSpPr>
          <p:cNvPr id="6" name="Rectangle 5">
            <a:extLst>
              <a:ext uri="{FF2B5EF4-FFF2-40B4-BE49-F238E27FC236}">
                <a16:creationId xmlns:a16="http://schemas.microsoft.com/office/drawing/2014/main" id="{4434229D-1FE9-4929-B966-49F7607ADEC5}"/>
              </a:ext>
            </a:extLst>
          </p:cNvPr>
          <p:cNvSpPr/>
          <p:nvPr/>
        </p:nvSpPr>
        <p:spPr>
          <a:xfrm>
            <a:off x="317519" y="1083229"/>
            <a:ext cx="6035040" cy="1295846"/>
          </a:xfrm>
          <a:prstGeom prst="rect">
            <a:avLst/>
          </a:prstGeom>
          <a:solidFill>
            <a:schemeClr val="bg1">
              <a:alpha val="50000"/>
            </a:schemeClr>
          </a:solidFill>
          <a:ln w="28575">
            <a:solidFill>
              <a:schemeClr val="bg1">
                <a:lumMod val="8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GB" sz="5400" b="1" dirty="0">
                <a:solidFill>
                  <a:schemeClr val="accent2">
                    <a:lumMod val="75000"/>
                  </a:schemeClr>
                </a:solidFill>
                <a:latin typeface="Calisto MT" panose="02040603050505030304" pitchFamily="18" charset="0"/>
                <a:cs typeface="72 Condensed" panose="020B0506030000000003" pitchFamily="34" charset="0"/>
              </a:rPr>
              <a:t>Introduction </a:t>
            </a:r>
            <a:endParaRPr lang="en-US" sz="5400" b="1" dirty="0">
              <a:solidFill>
                <a:schemeClr val="accent2">
                  <a:lumMod val="75000"/>
                </a:schemeClr>
              </a:solidFill>
              <a:latin typeface="Calisto MT" panose="02040603050505030304" pitchFamily="18" charset="0"/>
              <a:cs typeface="72 Condensed" panose="020B0506030000000003" pitchFamily="34" charset="0"/>
            </a:endParaRPr>
          </a:p>
        </p:txBody>
      </p:sp>
      <p:sp>
        <p:nvSpPr>
          <p:cNvPr id="7" name="TextBox 6">
            <a:extLst>
              <a:ext uri="{FF2B5EF4-FFF2-40B4-BE49-F238E27FC236}">
                <a16:creationId xmlns:a16="http://schemas.microsoft.com/office/drawing/2014/main" id="{7E045D87-2A9C-5BD4-94B5-0E5ACA3E80DB}"/>
              </a:ext>
            </a:extLst>
          </p:cNvPr>
          <p:cNvSpPr txBox="1"/>
          <p:nvPr/>
        </p:nvSpPr>
        <p:spPr>
          <a:xfrm>
            <a:off x="-72812" y="3265760"/>
            <a:ext cx="6815702" cy="923330"/>
          </a:xfrm>
          <a:prstGeom prst="rect">
            <a:avLst/>
          </a:prstGeom>
          <a:noFill/>
        </p:spPr>
        <p:txBody>
          <a:bodyPr wrap="square" rtlCol="0">
            <a:spAutoFit/>
          </a:bodyPr>
          <a:lstStyle/>
          <a:p>
            <a:pPr marL="885825" lvl="1" indent="-428625">
              <a:buFont typeface="Wingdings" pitchFamily="2" charset="2"/>
              <a:buChar char="Ø"/>
            </a:pPr>
            <a:r>
              <a:rPr lang="en-GB" sz="4800" dirty="0">
                <a:solidFill>
                  <a:schemeClr val="accent6">
                    <a:lumMod val="50000"/>
                  </a:schemeClr>
                </a:solidFill>
              </a:rPr>
              <a:t> </a:t>
            </a:r>
            <a:r>
              <a:rPr lang="en-GB" sz="5400" b="1" dirty="0">
                <a:solidFill>
                  <a:schemeClr val="accent6">
                    <a:lumMod val="50000"/>
                  </a:schemeClr>
                </a:solidFill>
                <a:effectLst>
                  <a:outerShdw blurRad="38100" dist="38100" dir="2700000" algn="tl">
                    <a:srgbClr val="000000">
                      <a:alpha val="43137"/>
                    </a:srgbClr>
                  </a:outerShdw>
                </a:effectLst>
              </a:rPr>
              <a:t>Corrosion </a:t>
            </a:r>
          </a:p>
        </p:txBody>
      </p:sp>
      <p:sp>
        <p:nvSpPr>
          <p:cNvPr id="9" name="TextBox 8">
            <a:extLst>
              <a:ext uri="{FF2B5EF4-FFF2-40B4-BE49-F238E27FC236}">
                <a16:creationId xmlns:a16="http://schemas.microsoft.com/office/drawing/2014/main" id="{AF50DC7A-3CE7-C773-4CE7-41BF965E9FF0}"/>
              </a:ext>
            </a:extLst>
          </p:cNvPr>
          <p:cNvSpPr txBox="1"/>
          <p:nvPr/>
        </p:nvSpPr>
        <p:spPr>
          <a:xfrm>
            <a:off x="317519" y="4349606"/>
            <a:ext cx="10402644" cy="2862322"/>
          </a:xfrm>
          <a:prstGeom prst="rect">
            <a:avLst/>
          </a:prstGeom>
          <a:noFill/>
        </p:spPr>
        <p:txBody>
          <a:bodyPr wrap="square" rtlCol="0">
            <a:spAutoFit/>
          </a:bodyPr>
          <a:lstStyle/>
          <a:p>
            <a:pPr algn="just"/>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Corrosion is a common phenomenon that occurs when metals react with</a:t>
            </a:r>
            <a:r>
              <a:rPr lang="en-GB" sz="3600" dirty="0">
                <a:solidFill>
                  <a:schemeClr val="tx1">
                    <a:lumMod val="95000"/>
                    <a:lumOff val="5000"/>
                  </a:schemeClr>
                </a:solidFill>
                <a:latin typeface="Times New Roman" panose="02020603050405020304" pitchFamily="18" charset="0"/>
                <a:cs typeface="Times New Roman" panose="02020603050405020304" pitchFamily="18" charset="0"/>
              </a:rPr>
              <a:t> e</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environmental factors such as moisture and oxygen, leading to the deterioration of</a:t>
            </a:r>
            <a:r>
              <a:rPr lang="en-GB" sz="3600" dirty="0">
                <a:solidFill>
                  <a:schemeClr val="tx1">
                    <a:lumMod val="95000"/>
                    <a:lumOff val="5000"/>
                  </a:schemeClr>
                </a:solidFill>
                <a:latin typeface="Times New Roman" panose="02020603050405020304" pitchFamily="18" charset="0"/>
                <a:cs typeface="Times New Roman" panose="02020603050405020304" pitchFamily="18" charset="0"/>
              </a:rPr>
              <a:t> 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he metal (physical, chemical, and mechanical properties) and a decrease in its expected lifespan. </a:t>
            </a:r>
            <a:endParaRPr lang="en-SA" sz="36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4">
            <p14:nvContentPartPr>
              <p14:cNvPr id="4" name="حبر 3">
                <a:extLst>
                  <a:ext uri="{FF2B5EF4-FFF2-40B4-BE49-F238E27FC236}">
                    <a16:creationId xmlns:a16="http://schemas.microsoft.com/office/drawing/2014/main" id="{A58B9D28-75DF-C65B-37D0-6481CC4D7BA3}"/>
                  </a:ext>
                </a:extLst>
              </p14:cNvPr>
              <p14:cNvContentPartPr/>
              <p14:nvPr/>
            </p14:nvContentPartPr>
            <p14:xfrm>
              <a:off x="7159800" y="7110960"/>
              <a:ext cx="360" cy="360"/>
            </p14:xfrm>
          </p:contentPart>
        </mc:Choice>
        <mc:Fallback xmlns="">
          <p:pic>
            <p:nvPicPr>
              <p:cNvPr id="4" name="حبر 3">
                <a:extLst>
                  <a:ext uri="{FF2B5EF4-FFF2-40B4-BE49-F238E27FC236}">
                    <a16:creationId xmlns:a16="http://schemas.microsoft.com/office/drawing/2014/main" id="{A58B9D28-75DF-C65B-37D0-6481CC4D7BA3}"/>
                  </a:ext>
                </a:extLst>
              </p:cNvPr>
              <p:cNvPicPr/>
              <p:nvPr/>
            </p:nvPicPr>
            <p:blipFill>
              <a:blip r:embed="rId5"/>
              <a:stretch>
                <a:fillRect/>
              </a:stretch>
            </p:blipFill>
            <p:spPr>
              <a:xfrm>
                <a:off x="7153680" y="7104840"/>
                <a:ext cx="12600" cy="12600"/>
              </a:xfrm>
              <a:prstGeom prst="rect">
                <a:avLst/>
              </a:prstGeom>
            </p:spPr>
          </p:pic>
        </mc:Fallback>
      </mc:AlternateContent>
      <p:pic>
        <p:nvPicPr>
          <p:cNvPr id="10" name="صورة 9" descr="صورة تحتوي على خردة, الصدأ, مهجور, داخلي&#10;&#10;تم إنشاء الوصف تلقائياً">
            <a:extLst>
              <a:ext uri="{FF2B5EF4-FFF2-40B4-BE49-F238E27FC236}">
                <a16:creationId xmlns:a16="http://schemas.microsoft.com/office/drawing/2014/main" id="{F93E1D86-F9A3-4EF5-9021-7769287FC9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03238" y="0"/>
            <a:ext cx="6884761" cy="10294620"/>
          </a:xfrm>
          <a:prstGeom prst="rect">
            <a:avLst/>
          </a:prstGeom>
        </p:spPr>
      </p:pic>
      <p:pic>
        <p:nvPicPr>
          <p:cNvPr id="11" name="Graphic 6" descr="Construction worker">
            <a:extLst>
              <a:ext uri="{FF2B5EF4-FFF2-40B4-BE49-F238E27FC236}">
                <a16:creationId xmlns:a16="http://schemas.microsoft.com/office/drawing/2014/main" id="{9B47F465-21AF-2890-1513-D2B30AD50C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47834" y="8577433"/>
            <a:ext cx="1572329" cy="1572329"/>
          </a:xfrm>
          <a:prstGeom prst="rect">
            <a:avLst/>
          </a:prstGeom>
        </p:spPr>
      </p:pic>
      <p:pic>
        <p:nvPicPr>
          <p:cNvPr id="12" name="Graphic 9" descr="Lightbulb and gear">
            <a:extLst>
              <a:ext uri="{FF2B5EF4-FFF2-40B4-BE49-F238E27FC236}">
                <a16:creationId xmlns:a16="http://schemas.microsoft.com/office/drawing/2014/main" id="{1D7B001E-7DA7-198D-0FDA-3639D82720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037343" y="7940486"/>
            <a:ext cx="967794" cy="967794"/>
          </a:xfrm>
          <a:prstGeom prst="rect">
            <a:avLst/>
          </a:prstGeom>
        </p:spPr>
      </p:pic>
      <p:sp>
        <p:nvSpPr>
          <p:cNvPr id="2" name="Freeform 2">
            <a:extLst>
              <a:ext uri="{FF2B5EF4-FFF2-40B4-BE49-F238E27FC236}">
                <a16:creationId xmlns:a16="http://schemas.microsoft.com/office/drawing/2014/main" id="{3D5CDE6E-8DBC-7907-EF57-85E19C1BBB85}"/>
              </a:ext>
            </a:extLst>
          </p:cNvPr>
          <p:cNvSpPr/>
          <p:nvPr/>
        </p:nvSpPr>
        <p:spPr>
          <a:xfrm>
            <a:off x="16329" y="7317661"/>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8D42F888-C1FC-72D8-BB7B-20154D6AE2A5}"/>
              </a:ext>
            </a:extLst>
          </p:cNvPr>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899134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4A391244-9629-63A3-311F-6C473F5285FC}"/>
              </a:ext>
            </a:extLst>
          </p:cNvPr>
          <p:cNvPicPr>
            <a:picLocks noChangeAspect="1"/>
          </p:cNvPicPr>
          <p:nvPr/>
        </p:nvPicPr>
        <p:blipFill rotWithShape="1">
          <a:blip r:embed="rId3">
            <a:extLst>
              <a:ext uri="{28A0092B-C50C-407E-A947-70E740481C1C}">
                <a14:useLocalDpi xmlns:a14="http://schemas.microsoft.com/office/drawing/2010/main" val="0"/>
              </a:ext>
            </a:extLst>
          </a:blip>
          <a:srcRect l="49924" t="5684" r="16543" b="-5683"/>
          <a:stretch/>
        </p:blipFill>
        <p:spPr>
          <a:xfrm>
            <a:off x="-534713" y="160710"/>
            <a:ext cx="2122212" cy="1060689"/>
          </a:xfrm>
          <a:prstGeom prst="rect">
            <a:avLst/>
          </a:prstGeom>
        </p:spPr>
      </p:pic>
      <p:sp>
        <p:nvSpPr>
          <p:cNvPr id="32" name="Text Placeholder 42">
            <a:extLst>
              <a:ext uri="{FF2B5EF4-FFF2-40B4-BE49-F238E27FC236}">
                <a16:creationId xmlns:a16="http://schemas.microsoft.com/office/drawing/2014/main" id="{2F622F25-198F-4BC9-B1A9-6974F24BBB6C}"/>
              </a:ext>
            </a:extLst>
          </p:cNvPr>
          <p:cNvSpPr txBox="1">
            <a:spLocks/>
          </p:cNvSpPr>
          <p:nvPr/>
        </p:nvSpPr>
        <p:spPr>
          <a:xfrm>
            <a:off x="9282357" y="2751934"/>
            <a:ext cx="7408197" cy="60978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pPr>
            <a:endParaRPr lang="en-US" sz="4200" dirty="0">
              <a:solidFill>
                <a:schemeClr val="accent4">
                  <a:lumMod val="50000"/>
                </a:schemeClr>
              </a:solidFill>
            </a:endParaRPr>
          </a:p>
        </p:txBody>
      </p:sp>
      <p:sp>
        <p:nvSpPr>
          <p:cNvPr id="6" name="Rectangle 5">
            <a:extLst>
              <a:ext uri="{FF2B5EF4-FFF2-40B4-BE49-F238E27FC236}">
                <a16:creationId xmlns:a16="http://schemas.microsoft.com/office/drawing/2014/main" id="{4434229D-1FE9-4929-B966-49F7607ADEC5}"/>
              </a:ext>
            </a:extLst>
          </p:cNvPr>
          <p:cNvSpPr/>
          <p:nvPr/>
        </p:nvSpPr>
        <p:spPr>
          <a:xfrm>
            <a:off x="317519" y="1083229"/>
            <a:ext cx="6035040" cy="1295846"/>
          </a:xfrm>
          <a:prstGeom prst="rect">
            <a:avLst/>
          </a:prstGeom>
          <a:solidFill>
            <a:schemeClr val="bg1">
              <a:alpha val="50000"/>
            </a:schemeClr>
          </a:solidFill>
          <a:ln w="28575">
            <a:solidFill>
              <a:schemeClr val="bg1">
                <a:lumMod val="8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GB" sz="5400" b="1" dirty="0">
                <a:solidFill>
                  <a:schemeClr val="accent2">
                    <a:lumMod val="75000"/>
                  </a:schemeClr>
                </a:solidFill>
                <a:latin typeface="Calisto MT" panose="02040603050505030304" pitchFamily="18" charset="0"/>
                <a:cs typeface="72 Condensed" panose="020B0506030000000003" pitchFamily="34" charset="0"/>
              </a:rPr>
              <a:t>Introduction</a:t>
            </a:r>
            <a:r>
              <a:rPr lang="en-GB" sz="5400" b="1" dirty="0">
                <a:solidFill>
                  <a:schemeClr val="accent4">
                    <a:lumMod val="50000"/>
                  </a:schemeClr>
                </a:solidFill>
                <a:latin typeface="Calisto MT" panose="02040603050505030304" pitchFamily="18" charset="0"/>
                <a:cs typeface="72 Condensed" panose="020B0506030000000003" pitchFamily="34" charset="0"/>
              </a:rPr>
              <a:t> </a:t>
            </a:r>
            <a:endParaRPr lang="en-US" sz="5400" b="1" dirty="0">
              <a:solidFill>
                <a:schemeClr val="accent4">
                  <a:lumMod val="50000"/>
                </a:schemeClr>
              </a:solidFill>
              <a:latin typeface="Calisto MT" panose="02040603050505030304" pitchFamily="18" charset="0"/>
              <a:cs typeface="72 Condensed" panose="020B0506030000000003" pitchFamily="34" charset="0"/>
            </a:endParaRPr>
          </a:p>
        </p:txBody>
      </p:sp>
      <p:sp>
        <p:nvSpPr>
          <p:cNvPr id="7" name="TextBox 6">
            <a:extLst>
              <a:ext uri="{FF2B5EF4-FFF2-40B4-BE49-F238E27FC236}">
                <a16:creationId xmlns:a16="http://schemas.microsoft.com/office/drawing/2014/main" id="{7E045D87-2A9C-5BD4-94B5-0E5ACA3E80DB}"/>
              </a:ext>
            </a:extLst>
          </p:cNvPr>
          <p:cNvSpPr txBox="1"/>
          <p:nvPr/>
        </p:nvSpPr>
        <p:spPr>
          <a:xfrm>
            <a:off x="293283" y="2341521"/>
            <a:ext cx="9252350" cy="923330"/>
          </a:xfrm>
          <a:prstGeom prst="rect">
            <a:avLst/>
          </a:prstGeom>
          <a:noFill/>
        </p:spPr>
        <p:txBody>
          <a:bodyPr wrap="square" rtlCol="0">
            <a:spAutoFit/>
          </a:bodyPr>
          <a:lstStyle/>
          <a:p>
            <a:pPr marL="428625" indent="-428625">
              <a:buFont typeface="Wingdings" pitchFamily="2" charset="2"/>
              <a:buChar char="Ø"/>
            </a:pPr>
            <a:r>
              <a:rPr lang="en-GB" sz="4200" dirty="0">
                <a:solidFill>
                  <a:schemeClr val="accent6">
                    <a:lumMod val="50000"/>
                  </a:schemeClr>
                </a:solidFill>
              </a:rPr>
              <a:t> </a:t>
            </a:r>
            <a:r>
              <a:rPr lang="en-GB" sz="5400" b="1" dirty="0">
                <a:solidFill>
                  <a:schemeClr val="accent6">
                    <a:lumMod val="50000"/>
                  </a:schemeClr>
                </a:solidFill>
                <a:effectLst>
                  <a:outerShdw blurRad="38100" dist="38100" dir="2700000" algn="tl">
                    <a:srgbClr val="000000">
                      <a:alpha val="43137"/>
                    </a:srgbClr>
                  </a:outerShdw>
                </a:effectLst>
              </a:rPr>
              <a:t>Different forms of corrosion</a:t>
            </a:r>
          </a:p>
        </p:txBody>
      </p:sp>
      <p:sp>
        <p:nvSpPr>
          <p:cNvPr id="2" name="مخطط انسيابي: رابط 1">
            <a:extLst>
              <a:ext uri="{FF2B5EF4-FFF2-40B4-BE49-F238E27FC236}">
                <a16:creationId xmlns:a16="http://schemas.microsoft.com/office/drawing/2014/main" id="{EEC7E773-6426-B951-94F3-B07100F35A98}"/>
              </a:ext>
            </a:extLst>
          </p:cNvPr>
          <p:cNvSpPr/>
          <p:nvPr/>
        </p:nvSpPr>
        <p:spPr>
          <a:xfrm>
            <a:off x="1369526" y="3397795"/>
            <a:ext cx="2688003" cy="2822262"/>
          </a:xfrm>
          <a:prstGeom prst="flowChartConnector">
            <a:avLst/>
          </a:prstGeom>
          <a:blipFill dpi="0" rotWithShape="1">
            <a:blip r:embed="rId4" cstate="print">
              <a:extLst>
                <a:ext uri="{28A0092B-C50C-407E-A947-70E740481C1C}">
                  <a14:useLocalDpi xmlns:a14="http://schemas.microsoft.com/office/drawing/2010/main" val="0"/>
                </a:ext>
              </a:extLst>
            </a:blip>
            <a:srcRect/>
            <a:stretch>
              <a:fillRect/>
            </a:stretch>
          </a:blipFill>
          <a:ln w="38100">
            <a:solidFill>
              <a:schemeClr val="tx1"/>
            </a:solid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1" fromWordArt="0" anchor="ctr" anchorCtr="0" forceAA="0" compatLnSpc="1">
            <a:prstTxWarp prst="textNoShape">
              <a:avLst/>
            </a:prstTxWarp>
            <a:noAutofit/>
          </a:bodyPr>
          <a:lstStyle/>
          <a:p>
            <a:endParaRPr lang="en-US" sz="2700"/>
          </a:p>
        </p:txBody>
      </p:sp>
      <p:sp>
        <p:nvSpPr>
          <p:cNvPr id="10" name="مخطط انسيابي: رابط 1">
            <a:extLst>
              <a:ext uri="{FF2B5EF4-FFF2-40B4-BE49-F238E27FC236}">
                <a16:creationId xmlns:a16="http://schemas.microsoft.com/office/drawing/2014/main" id="{50CFECD2-2062-96B6-8724-601FB50B8732}"/>
              </a:ext>
            </a:extLst>
          </p:cNvPr>
          <p:cNvSpPr/>
          <p:nvPr/>
        </p:nvSpPr>
        <p:spPr>
          <a:xfrm>
            <a:off x="5538037" y="6919524"/>
            <a:ext cx="2595929" cy="2668825"/>
          </a:xfrm>
          <a:prstGeom prst="flowChartConnector">
            <a:avLst/>
          </a:prstGeom>
          <a:blipFill dpi="0" rotWithShape="1">
            <a:blip r:embed="rId5" cstate="print">
              <a:extLst>
                <a:ext uri="{28A0092B-C50C-407E-A947-70E740481C1C}">
                  <a14:useLocalDpi xmlns:a14="http://schemas.microsoft.com/office/drawing/2010/main" val="0"/>
                </a:ext>
              </a:extLst>
            </a:blip>
            <a:srcRect/>
            <a:stretch>
              <a:fillRect/>
            </a:stretch>
          </a:blipFill>
          <a:ln w="38100"/>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1" fromWordArt="0" anchor="ctr" anchorCtr="0" forceAA="0" compatLnSpc="1">
            <a:prstTxWarp prst="textNoShape">
              <a:avLst/>
            </a:prstTxWarp>
            <a:noAutofit/>
          </a:bodyPr>
          <a:lstStyle/>
          <a:p>
            <a:endParaRPr lang="en-US" sz="2700"/>
          </a:p>
        </p:txBody>
      </p:sp>
      <p:sp>
        <p:nvSpPr>
          <p:cNvPr id="13" name="مخطط انسيابي: رابط 1">
            <a:extLst>
              <a:ext uri="{FF2B5EF4-FFF2-40B4-BE49-F238E27FC236}">
                <a16:creationId xmlns:a16="http://schemas.microsoft.com/office/drawing/2014/main" id="{61CDE460-5031-F4E0-0ABE-95D2BECE603C}"/>
              </a:ext>
            </a:extLst>
          </p:cNvPr>
          <p:cNvSpPr/>
          <p:nvPr/>
        </p:nvSpPr>
        <p:spPr>
          <a:xfrm>
            <a:off x="9770706" y="6913298"/>
            <a:ext cx="2603625" cy="2668825"/>
          </a:xfrm>
          <a:prstGeom prst="flowChartConnector">
            <a:avLst/>
          </a:prstGeom>
          <a:blipFill dpi="0" rotWithShape="1">
            <a:blip r:embed="rId6" cstate="print">
              <a:extLst>
                <a:ext uri="{28A0092B-C50C-407E-A947-70E740481C1C}">
                  <a14:useLocalDpi xmlns:a14="http://schemas.microsoft.com/office/drawing/2010/main" val="0"/>
                </a:ext>
              </a:extLst>
            </a:blip>
            <a:srcRect/>
            <a:stretch>
              <a:fillRect/>
            </a:stretch>
          </a:blipFill>
          <a:ln w="38100"/>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1" fromWordArt="0" anchor="ctr" anchorCtr="0" forceAA="0" compatLnSpc="1">
            <a:prstTxWarp prst="textNoShape">
              <a:avLst/>
            </a:prstTxWarp>
            <a:noAutofit/>
          </a:bodyPr>
          <a:lstStyle/>
          <a:p>
            <a:endParaRPr lang="en-US" sz="2700" dirty="0"/>
          </a:p>
        </p:txBody>
      </p:sp>
      <p:sp>
        <p:nvSpPr>
          <p:cNvPr id="14" name="مخطط انسيابي: رابط 1">
            <a:extLst>
              <a:ext uri="{FF2B5EF4-FFF2-40B4-BE49-F238E27FC236}">
                <a16:creationId xmlns:a16="http://schemas.microsoft.com/office/drawing/2014/main" id="{B696975C-B6E0-4403-4625-A0D361B9A284}"/>
              </a:ext>
            </a:extLst>
          </p:cNvPr>
          <p:cNvSpPr/>
          <p:nvPr/>
        </p:nvSpPr>
        <p:spPr>
          <a:xfrm>
            <a:off x="14354038" y="3397795"/>
            <a:ext cx="2681388" cy="2822262"/>
          </a:xfrm>
          <a:prstGeom prst="flowChartConnector">
            <a:avLst/>
          </a:prstGeom>
          <a:blipFill dpi="0" rotWithShape="1">
            <a:blip r:embed="rId7" cstate="print">
              <a:extLst>
                <a:ext uri="{28A0092B-C50C-407E-A947-70E740481C1C}">
                  <a14:useLocalDpi xmlns:a14="http://schemas.microsoft.com/office/drawing/2010/main" val="0"/>
                </a:ext>
              </a:extLst>
            </a:blip>
            <a:srcRect/>
            <a:stretch>
              <a:fillRect/>
            </a:stretch>
          </a:blipFill>
          <a:ln w="38100"/>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1" fromWordArt="0" anchor="ctr" anchorCtr="0" forceAA="0" compatLnSpc="1">
            <a:prstTxWarp prst="textNoShape">
              <a:avLst/>
            </a:prstTxWarp>
            <a:noAutofit/>
          </a:bodyPr>
          <a:lstStyle/>
          <a:p>
            <a:endParaRPr lang="en-US" sz="2700" dirty="0"/>
          </a:p>
        </p:txBody>
      </p:sp>
      <p:sp>
        <p:nvSpPr>
          <p:cNvPr id="15" name="مخطط انسيابي: رابط 1">
            <a:extLst>
              <a:ext uri="{FF2B5EF4-FFF2-40B4-BE49-F238E27FC236}">
                <a16:creationId xmlns:a16="http://schemas.microsoft.com/office/drawing/2014/main" id="{15441E91-6BD7-6A13-5DC0-13C8D98CEA2C}"/>
              </a:ext>
            </a:extLst>
          </p:cNvPr>
          <p:cNvSpPr/>
          <p:nvPr/>
        </p:nvSpPr>
        <p:spPr>
          <a:xfrm>
            <a:off x="14392919" y="6913298"/>
            <a:ext cx="2603625" cy="2582335"/>
          </a:xfrm>
          <a:prstGeom prst="flowChartConnector">
            <a:avLst/>
          </a:prstGeom>
          <a:blipFill dpi="0" rotWithShape="1">
            <a:blip r:embed="rId8" cstate="print">
              <a:extLst>
                <a:ext uri="{28A0092B-C50C-407E-A947-70E740481C1C}">
                  <a14:useLocalDpi xmlns:a14="http://schemas.microsoft.com/office/drawing/2010/main" val="0"/>
                </a:ext>
              </a:extLst>
            </a:blip>
            <a:srcRect/>
            <a:stretch>
              <a:fillRect/>
            </a:stretch>
          </a:blipFill>
          <a:ln w="38100"/>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1" fromWordArt="0" anchor="ctr" anchorCtr="0" forceAA="0" compatLnSpc="1">
            <a:prstTxWarp prst="textNoShape">
              <a:avLst/>
            </a:prstTxWarp>
            <a:noAutofit/>
          </a:bodyPr>
          <a:lstStyle/>
          <a:p>
            <a:endParaRPr lang="en-US" sz="2700" dirty="0"/>
          </a:p>
        </p:txBody>
      </p:sp>
      <p:pic>
        <p:nvPicPr>
          <p:cNvPr id="1026" name="Picture 2" descr="554 Uniform Corrosion Images, Stock Photos, 3D objects, &amp; Vectors |  Shutterstock">
            <a:extLst>
              <a:ext uri="{FF2B5EF4-FFF2-40B4-BE49-F238E27FC236}">
                <a16:creationId xmlns:a16="http://schemas.microsoft.com/office/drawing/2014/main" id="{539BA076-EAAD-28BC-C900-6B2871442E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69527" y="6821384"/>
            <a:ext cx="2595929" cy="2766965"/>
          </a:xfrm>
          <a:prstGeom prst="ellipse">
            <a:avLst/>
          </a:prstGeom>
          <a:ln w="38100" cap="rnd">
            <a:solidFill>
              <a:schemeClr val="tx1"/>
            </a:solidFill>
          </a:ln>
          <a:effectLst>
            <a:outerShdw blurRad="50800" dist="38100" dir="16200000"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FC2F770-498D-2043-694E-1987ABA93A8A}"/>
              </a:ext>
            </a:extLst>
          </p:cNvPr>
          <p:cNvSpPr txBox="1"/>
          <p:nvPr/>
        </p:nvSpPr>
        <p:spPr>
          <a:xfrm>
            <a:off x="1081734" y="6247245"/>
            <a:ext cx="4354965" cy="400110"/>
          </a:xfrm>
          <a:prstGeom prst="rect">
            <a:avLst/>
          </a:prstGeom>
          <a:noFill/>
        </p:spPr>
        <p:txBody>
          <a:bodyPr wrap="square">
            <a:spAutoFit/>
          </a:bodyPr>
          <a:lstStyle/>
          <a:p>
            <a:r>
              <a:rPr lang="en-US" sz="2000" b="1" kern="1200" dirty="0">
                <a:solidFill>
                  <a:srgbClr val="0D0D0D"/>
                </a:solidFill>
                <a:effectLst>
                  <a:outerShdw blurRad="38100" dist="38100" dir="2700000" algn="tl">
                    <a:srgbClr val="000000">
                      <a:alpha val="43137"/>
                    </a:srgbClr>
                  </a:outerShdw>
                </a:effectLst>
                <a:latin typeface=".AppleSystemUIFont"/>
                <a:ea typeface="Aptos" panose="020B0004020202020204" pitchFamily="34" charset="0"/>
                <a:cs typeface="Arial" panose="020B0604020202020204" pitchFamily="34" charset="0"/>
              </a:rPr>
              <a:t>Uniform or General Corrosion</a:t>
            </a:r>
            <a:endParaRPr lang="en-US" sz="2000" b="1" dirty="0">
              <a:effectLst>
                <a:outerShdw blurRad="38100" dist="38100" dir="2700000" algn="tl">
                  <a:srgbClr val="000000">
                    <a:alpha val="43137"/>
                  </a:srgbClr>
                </a:outerShdw>
              </a:effectLst>
              <a:latin typeface=".AppleSystemUIFont"/>
            </a:endParaRPr>
          </a:p>
        </p:txBody>
      </p:sp>
      <p:sp>
        <p:nvSpPr>
          <p:cNvPr id="19" name="TextBox 18">
            <a:extLst>
              <a:ext uri="{FF2B5EF4-FFF2-40B4-BE49-F238E27FC236}">
                <a16:creationId xmlns:a16="http://schemas.microsoft.com/office/drawing/2014/main" id="{6AF338CA-6525-470A-169C-1BE91807CF08}"/>
              </a:ext>
            </a:extLst>
          </p:cNvPr>
          <p:cNvSpPr txBox="1"/>
          <p:nvPr/>
        </p:nvSpPr>
        <p:spPr>
          <a:xfrm>
            <a:off x="5257800" y="6298304"/>
            <a:ext cx="3673070" cy="400110"/>
          </a:xfrm>
          <a:prstGeom prst="rect">
            <a:avLst/>
          </a:prstGeom>
          <a:noFill/>
        </p:spPr>
        <p:txBody>
          <a:bodyPr wrap="square">
            <a:spAutoFit/>
          </a:bodyPr>
          <a:lstStyle/>
          <a:p>
            <a:r>
              <a:rPr lang="en-US" sz="2000" b="1" kern="1200" dirty="0">
                <a:solidFill>
                  <a:srgbClr val="0D0D0D"/>
                </a:solidFill>
                <a:effectLst>
                  <a:outerShdw blurRad="38100" dist="38100" dir="2700000" algn="tl">
                    <a:srgbClr val="000000">
                      <a:alpha val="43137"/>
                    </a:srgbClr>
                  </a:outerShdw>
                </a:effectLst>
                <a:latin typeface=".AppleSystemUIFont"/>
                <a:ea typeface="Aptos" panose="020B0004020202020204" pitchFamily="34" charset="0"/>
                <a:cs typeface="Arial" panose="020B0604020202020204" pitchFamily="34" charset="0"/>
              </a:rPr>
              <a:t>Galvanic (Two Metals) Corrosion</a:t>
            </a:r>
            <a:endParaRPr lang="en-US" sz="2000" b="1" dirty="0">
              <a:effectLst>
                <a:outerShdw blurRad="38100" dist="38100" dir="2700000" algn="tl">
                  <a:srgbClr val="000000">
                    <a:alpha val="43137"/>
                  </a:srgbClr>
                </a:outerShdw>
              </a:effectLst>
              <a:latin typeface=".AppleSystemUIFont"/>
            </a:endParaRPr>
          </a:p>
        </p:txBody>
      </p:sp>
      <p:sp>
        <p:nvSpPr>
          <p:cNvPr id="21" name="TextBox 20">
            <a:extLst>
              <a:ext uri="{FF2B5EF4-FFF2-40B4-BE49-F238E27FC236}">
                <a16:creationId xmlns:a16="http://schemas.microsoft.com/office/drawing/2014/main" id="{D38364CA-C869-D6C5-0E69-0E7BEB33F71E}"/>
              </a:ext>
            </a:extLst>
          </p:cNvPr>
          <p:cNvSpPr txBox="1"/>
          <p:nvPr/>
        </p:nvSpPr>
        <p:spPr>
          <a:xfrm>
            <a:off x="1845822" y="9680010"/>
            <a:ext cx="2550370" cy="400110"/>
          </a:xfrm>
          <a:prstGeom prst="rect">
            <a:avLst/>
          </a:prstGeom>
          <a:noFill/>
        </p:spPr>
        <p:txBody>
          <a:bodyPr wrap="square">
            <a:spAutoFit/>
          </a:bodyPr>
          <a:lstStyle/>
          <a:p>
            <a:r>
              <a:rPr lang="en-US" sz="2000" b="1" kern="1200" dirty="0">
                <a:solidFill>
                  <a:srgbClr val="0D0D0D"/>
                </a:solidFill>
                <a:effectLst>
                  <a:outerShdw blurRad="38100" dist="38100" dir="2700000" algn="tl">
                    <a:srgbClr val="000000">
                      <a:alpha val="43137"/>
                    </a:srgbClr>
                  </a:outerShdw>
                </a:effectLst>
                <a:latin typeface=".AppleSystemUIFont"/>
                <a:ea typeface="Aptos" panose="020B0004020202020204" pitchFamily="34" charset="0"/>
                <a:cs typeface="Arial" panose="020B0604020202020204" pitchFamily="34" charset="0"/>
              </a:rPr>
              <a:t>Pitting Corrosion</a:t>
            </a:r>
            <a:endParaRPr lang="en-US" sz="2000" b="1" dirty="0">
              <a:effectLst>
                <a:outerShdw blurRad="38100" dist="38100" dir="2700000" algn="tl">
                  <a:srgbClr val="000000">
                    <a:alpha val="43137"/>
                  </a:srgbClr>
                </a:outerShdw>
              </a:effectLst>
              <a:latin typeface=".AppleSystemUIFont"/>
            </a:endParaRPr>
          </a:p>
        </p:txBody>
      </p:sp>
      <p:sp>
        <p:nvSpPr>
          <p:cNvPr id="23" name="TextBox 22">
            <a:extLst>
              <a:ext uri="{FF2B5EF4-FFF2-40B4-BE49-F238E27FC236}">
                <a16:creationId xmlns:a16="http://schemas.microsoft.com/office/drawing/2014/main" id="{DB7BC05E-5585-A4B0-72E5-C8A6A3B52746}"/>
              </a:ext>
            </a:extLst>
          </p:cNvPr>
          <p:cNvSpPr txBox="1"/>
          <p:nvPr/>
        </p:nvSpPr>
        <p:spPr>
          <a:xfrm>
            <a:off x="5941505" y="9588349"/>
            <a:ext cx="2819907" cy="509627"/>
          </a:xfrm>
          <a:prstGeom prst="rect">
            <a:avLst/>
          </a:prstGeom>
          <a:noFill/>
        </p:spPr>
        <p:txBody>
          <a:bodyPr wrap="square">
            <a:spAutoFit/>
          </a:bodyPr>
          <a:lstStyle/>
          <a:p>
            <a:pPr marR="0" lvl="0" rtl="0">
              <a:lnSpc>
                <a:spcPct val="150000"/>
              </a:lnSpc>
              <a:spcBef>
                <a:spcPts val="0"/>
              </a:spcBef>
              <a:spcAft>
                <a:spcPts val="0"/>
              </a:spcAft>
              <a:tabLst>
                <a:tab pos="457200" algn="l"/>
              </a:tabLst>
            </a:pPr>
            <a:r>
              <a:rPr lang="en-GB" sz="2000" b="1" kern="1200" dirty="0">
                <a:solidFill>
                  <a:srgbClr val="0D0D0D"/>
                </a:solidFill>
                <a:effectLst>
                  <a:outerShdw blurRad="38100" dist="38100" dir="2700000" algn="tl">
                    <a:srgbClr val="000000">
                      <a:alpha val="43137"/>
                    </a:srgbClr>
                  </a:outerShdw>
                </a:effectLst>
                <a:latin typeface=".AppleSystemUIFont"/>
                <a:ea typeface="Aptos" panose="020B0004020202020204" pitchFamily="34" charset="0"/>
                <a:cs typeface="Arial" panose="020B0604020202020204" pitchFamily="34" charset="0"/>
              </a:rPr>
              <a:t>Crevice Corrosion</a:t>
            </a:r>
            <a:endParaRPr lang="en-US" sz="2000" b="1" kern="100" dirty="0">
              <a:effectLst>
                <a:outerShdw blurRad="38100" dist="38100" dir="2700000" algn="tl">
                  <a:srgbClr val="000000">
                    <a:alpha val="43137"/>
                  </a:srgbClr>
                </a:outerShdw>
              </a:effectLst>
              <a:latin typeface=".AppleSystemUIFont"/>
              <a:ea typeface="Aptos" panose="020B0004020202020204" pitchFamily="34" charset="0"/>
              <a:cs typeface="Arial" panose="020B0604020202020204" pitchFamily="34" charset="0"/>
            </a:endParaRPr>
          </a:p>
        </p:txBody>
      </p:sp>
      <p:pic>
        <p:nvPicPr>
          <p:cNvPr id="1028" name="Picture 4" descr="Stress Corrosion Cracking">
            <a:extLst>
              <a:ext uri="{FF2B5EF4-FFF2-40B4-BE49-F238E27FC236}">
                <a16:creationId xmlns:a16="http://schemas.microsoft.com/office/drawing/2014/main" id="{5FAEC953-074B-56B9-A7F3-84872D75DD7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09127" y="3341045"/>
            <a:ext cx="2647144" cy="2879012"/>
          </a:xfrm>
          <a:prstGeom prst="ellipse">
            <a:avLst/>
          </a:prstGeom>
          <a:ln w="38100" cap="rnd">
            <a:solidFill>
              <a:srgbClr val="333333"/>
            </a:solidFill>
          </a:ln>
          <a:effectLst>
            <a:outerShdw blurRad="50800" dist="38100" dir="16200000"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39CA911-D5BC-44F4-B2A7-22BFDFBD8B4F}"/>
              </a:ext>
            </a:extLst>
          </p:cNvPr>
          <p:cNvSpPr txBox="1"/>
          <p:nvPr/>
        </p:nvSpPr>
        <p:spPr>
          <a:xfrm>
            <a:off x="9484839" y="6243545"/>
            <a:ext cx="3460376" cy="509627"/>
          </a:xfrm>
          <a:prstGeom prst="rect">
            <a:avLst/>
          </a:prstGeom>
          <a:noFill/>
        </p:spPr>
        <p:txBody>
          <a:bodyPr wrap="square">
            <a:spAutoFit/>
          </a:bodyPr>
          <a:lstStyle/>
          <a:p>
            <a:pPr marR="0" lvl="0" rtl="0">
              <a:lnSpc>
                <a:spcPct val="150000"/>
              </a:lnSpc>
              <a:spcBef>
                <a:spcPts val="0"/>
              </a:spcBef>
              <a:spcAft>
                <a:spcPts val="0"/>
              </a:spcAft>
              <a:tabLst>
                <a:tab pos="457200" algn="l"/>
              </a:tabLst>
            </a:pPr>
            <a:r>
              <a:rPr lang="en-GB" sz="2000" b="1" kern="1200" dirty="0">
                <a:solidFill>
                  <a:srgbClr val="0D0D0D"/>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Arial" panose="020B0604020202020204" pitchFamily="34" charset="0"/>
              </a:rPr>
              <a:t>Stress Corrosion Cracking</a:t>
            </a:r>
            <a:endParaRPr lang="en-US" sz="2000" b="1"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65672B8C-0702-822A-7CFC-CFB6E8F67B4C}"/>
              </a:ext>
            </a:extLst>
          </p:cNvPr>
          <p:cNvSpPr txBox="1"/>
          <p:nvPr/>
        </p:nvSpPr>
        <p:spPr>
          <a:xfrm>
            <a:off x="9607849" y="9561083"/>
            <a:ext cx="3574498" cy="509627"/>
          </a:xfrm>
          <a:prstGeom prst="rect">
            <a:avLst/>
          </a:prstGeom>
          <a:noFill/>
        </p:spPr>
        <p:txBody>
          <a:bodyPr wrap="square">
            <a:spAutoFit/>
          </a:bodyPr>
          <a:lstStyle/>
          <a:p>
            <a:pPr marR="0" lvl="0" rtl="0">
              <a:lnSpc>
                <a:spcPct val="150000"/>
              </a:lnSpc>
              <a:spcBef>
                <a:spcPts val="0"/>
              </a:spcBef>
              <a:spcAft>
                <a:spcPts val="0"/>
              </a:spcAft>
              <a:tabLst>
                <a:tab pos="457200" algn="l"/>
              </a:tabLst>
            </a:pPr>
            <a:r>
              <a:rPr lang="en-GB" sz="2000" b="1" kern="1200" dirty="0">
                <a:solidFill>
                  <a:srgbClr val="0D0D0D"/>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Arial" panose="020B0604020202020204" pitchFamily="34" charset="0"/>
              </a:rPr>
              <a:t>Intergranular Corrosion</a:t>
            </a:r>
            <a:endParaRPr lang="en-US" sz="2000" b="1"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772A5C7B-84ED-874C-AC46-6A7E9FD9DEBA}"/>
              </a:ext>
            </a:extLst>
          </p:cNvPr>
          <p:cNvSpPr txBox="1"/>
          <p:nvPr/>
        </p:nvSpPr>
        <p:spPr>
          <a:xfrm>
            <a:off x="14392919" y="6235462"/>
            <a:ext cx="2688003" cy="509627"/>
          </a:xfrm>
          <a:prstGeom prst="rect">
            <a:avLst/>
          </a:prstGeom>
          <a:noFill/>
        </p:spPr>
        <p:txBody>
          <a:bodyPr wrap="square">
            <a:spAutoFit/>
          </a:bodyPr>
          <a:lstStyle/>
          <a:p>
            <a:pPr marR="0" lvl="0" rtl="0">
              <a:lnSpc>
                <a:spcPct val="150000"/>
              </a:lnSpc>
              <a:spcBef>
                <a:spcPts val="0"/>
              </a:spcBef>
              <a:spcAft>
                <a:spcPts val="0"/>
              </a:spcAft>
              <a:tabLst>
                <a:tab pos="457200" algn="l"/>
              </a:tabLst>
            </a:pPr>
            <a:r>
              <a:rPr lang="en-GB" sz="2000" b="1" kern="1200" dirty="0">
                <a:solidFill>
                  <a:srgbClr val="0D0D0D"/>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Arial" panose="020B0604020202020204" pitchFamily="34" charset="0"/>
              </a:rPr>
              <a:t>Selective Leaching</a:t>
            </a:r>
            <a:endParaRPr lang="en-US" sz="2000" b="1"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4EA55593-4479-EAF8-F276-E10D411D5B1A}"/>
              </a:ext>
            </a:extLst>
          </p:cNvPr>
          <p:cNvSpPr txBox="1"/>
          <p:nvPr/>
        </p:nvSpPr>
        <p:spPr>
          <a:xfrm>
            <a:off x="14490197" y="9502552"/>
            <a:ext cx="2603625" cy="509627"/>
          </a:xfrm>
          <a:prstGeom prst="rect">
            <a:avLst/>
          </a:prstGeom>
          <a:noFill/>
        </p:spPr>
        <p:txBody>
          <a:bodyPr wrap="square">
            <a:spAutoFit/>
          </a:bodyPr>
          <a:lstStyle/>
          <a:p>
            <a:pPr marR="0" lvl="0" rtl="0">
              <a:lnSpc>
                <a:spcPct val="150000"/>
              </a:lnSpc>
              <a:spcBef>
                <a:spcPts val="0"/>
              </a:spcBef>
              <a:spcAft>
                <a:spcPts val="0"/>
              </a:spcAft>
              <a:tabLst>
                <a:tab pos="457200" algn="l"/>
              </a:tabLst>
            </a:pPr>
            <a:r>
              <a:rPr lang="en-GB" sz="2000" b="1" kern="1200" dirty="0">
                <a:solidFill>
                  <a:srgbClr val="0D0D0D"/>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Arial" panose="020B0604020202020204" pitchFamily="34" charset="0"/>
              </a:rPr>
              <a:t>Erosion Corrosion </a:t>
            </a:r>
            <a:endParaRPr lang="en-US" sz="2000" b="1"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Arial" panose="020B0604020202020204" pitchFamily="34" charset="0"/>
            </a:endParaRPr>
          </a:p>
        </p:txBody>
      </p:sp>
      <p:sp>
        <p:nvSpPr>
          <p:cNvPr id="8" name="Freeform 2">
            <a:extLst>
              <a:ext uri="{FF2B5EF4-FFF2-40B4-BE49-F238E27FC236}">
                <a16:creationId xmlns:a16="http://schemas.microsoft.com/office/drawing/2014/main" id="{E4D94008-6BE3-B3C7-4318-55D24B7A6DB5}"/>
              </a:ext>
            </a:extLst>
          </p:cNvPr>
          <p:cNvSpPr/>
          <p:nvPr/>
        </p:nvSpPr>
        <p:spPr>
          <a:xfrm>
            <a:off x="16329" y="7317661"/>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3">
            <a:extLst>
              <a:ext uri="{FF2B5EF4-FFF2-40B4-BE49-F238E27FC236}">
                <a16:creationId xmlns:a16="http://schemas.microsoft.com/office/drawing/2014/main" id="{53FA15D3-763B-57C4-5519-DEB83AFA971B}"/>
              </a:ext>
            </a:extLst>
          </p:cNvPr>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4" name="Picture 2" descr="Understanding Galvanic Corrosion: A Comprehensive Guide - KDM Fabrication">
            <a:extLst>
              <a:ext uri="{FF2B5EF4-FFF2-40B4-BE49-F238E27FC236}">
                <a16:creationId xmlns:a16="http://schemas.microsoft.com/office/drawing/2014/main" id="{82EA7BA1-B9B9-B335-B8FA-CAE0261224B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17758" y="3215422"/>
            <a:ext cx="2681388" cy="2968139"/>
          </a:xfrm>
          <a:prstGeom prst="ellipse">
            <a:avLst/>
          </a:prstGeom>
          <a:ln w="38100" cap="rnd">
            <a:solidFill>
              <a:srgbClr val="333333"/>
            </a:solid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342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4A391244-9629-63A3-311F-6C473F5285FC}"/>
              </a:ext>
            </a:extLst>
          </p:cNvPr>
          <p:cNvPicPr>
            <a:picLocks noChangeAspect="1"/>
          </p:cNvPicPr>
          <p:nvPr/>
        </p:nvPicPr>
        <p:blipFill rotWithShape="1">
          <a:blip r:embed="rId3">
            <a:extLst>
              <a:ext uri="{28A0092B-C50C-407E-A947-70E740481C1C}">
                <a14:useLocalDpi xmlns:a14="http://schemas.microsoft.com/office/drawing/2010/main" val="0"/>
              </a:ext>
            </a:extLst>
          </a:blip>
          <a:srcRect l="49924" t="5684" r="16543" b="-5683"/>
          <a:stretch/>
        </p:blipFill>
        <p:spPr>
          <a:xfrm>
            <a:off x="-534713" y="160710"/>
            <a:ext cx="2122212" cy="1060689"/>
          </a:xfrm>
          <a:prstGeom prst="rect">
            <a:avLst/>
          </a:prstGeom>
        </p:spPr>
      </p:pic>
      <p:sp>
        <p:nvSpPr>
          <p:cNvPr id="32" name="Text Placeholder 42">
            <a:extLst>
              <a:ext uri="{FF2B5EF4-FFF2-40B4-BE49-F238E27FC236}">
                <a16:creationId xmlns:a16="http://schemas.microsoft.com/office/drawing/2014/main" id="{2F622F25-198F-4BC9-B1A9-6974F24BBB6C}"/>
              </a:ext>
            </a:extLst>
          </p:cNvPr>
          <p:cNvSpPr txBox="1">
            <a:spLocks/>
          </p:cNvSpPr>
          <p:nvPr/>
        </p:nvSpPr>
        <p:spPr>
          <a:xfrm>
            <a:off x="9282357" y="2751934"/>
            <a:ext cx="7408197" cy="60978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pPr>
            <a:endParaRPr lang="en-US" sz="4200" dirty="0">
              <a:solidFill>
                <a:schemeClr val="accent4">
                  <a:lumMod val="50000"/>
                </a:schemeClr>
              </a:solidFill>
            </a:endParaRPr>
          </a:p>
        </p:txBody>
      </p:sp>
      <p:sp>
        <p:nvSpPr>
          <p:cNvPr id="6" name="Rectangle 5">
            <a:extLst>
              <a:ext uri="{FF2B5EF4-FFF2-40B4-BE49-F238E27FC236}">
                <a16:creationId xmlns:a16="http://schemas.microsoft.com/office/drawing/2014/main" id="{4434229D-1FE9-4929-B966-49F7607ADEC5}"/>
              </a:ext>
            </a:extLst>
          </p:cNvPr>
          <p:cNvSpPr/>
          <p:nvPr/>
        </p:nvSpPr>
        <p:spPr>
          <a:xfrm>
            <a:off x="317519" y="1083229"/>
            <a:ext cx="6035040" cy="1295846"/>
          </a:xfrm>
          <a:prstGeom prst="rect">
            <a:avLst/>
          </a:prstGeom>
          <a:solidFill>
            <a:schemeClr val="bg1">
              <a:alpha val="50000"/>
            </a:schemeClr>
          </a:solidFill>
          <a:ln w="28575">
            <a:solidFill>
              <a:schemeClr val="bg1">
                <a:lumMod val="8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GB" sz="5400" b="1" dirty="0">
                <a:solidFill>
                  <a:schemeClr val="accent2">
                    <a:lumMod val="75000"/>
                  </a:schemeClr>
                </a:solidFill>
                <a:latin typeface="Calisto MT" panose="02040603050505030304" pitchFamily="18" charset="0"/>
                <a:cs typeface="72 Condensed" panose="020B0506030000000003" pitchFamily="34" charset="0"/>
              </a:rPr>
              <a:t>Introduction </a:t>
            </a:r>
            <a:endParaRPr lang="en-US" sz="5400" b="1" dirty="0">
              <a:solidFill>
                <a:schemeClr val="accent2">
                  <a:lumMod val="75000"/>
                </a:schemeClr>
              </a:solidFill>
              <a:latin typeface="Calisto MT" panose="02040603050505030304" pitchFamily="18" charset="0"/>
              <a:cs typeface="72 Condensed" panose="020B0506030000000003" pitchFamily="34" charset="0"/>
            </a:endParaRPr>
          </a:p>
        </p:txBody>
      </p:sp>
      <p:sp>
        <p:nvSpPr>
          <p:cNvPr id="7" name="TextBox 6">
            <a:extLst>
              <a:ext uri="{FF2B5EF4-FFF2-40B4-BE49-F238E27FC236}">
                <a16:creationId xmlns:a16="http://schemas.microsoft.com/office/drawing/2014/main" id="{7E045D87-2A9C-5BD4-94B5-0E5ACA3E80DB}"/>
              </a:ext>
            </a:extLst>
          </p:cNvPr>
          <p:cNvSpPr txBox="1"/>
          <p:nvPr/>
        </p:nvSpPr>
        <p:spPr>
          <a:xfrm>
            <a:off x="662268" y="2822925"/>
            <a:ext cx="12300696" cy="830997"/>
          </a:xfrm>
          <a:prstGeom prst="rect">
            <a:avLst/>
          </a:prstGeom>
          <a:noFill/>
        </p:spPr>
        <p:txBody>
          <a:bodyPr wrap="square" rtlCol="0">
            <a:spAutoFit/>
          </a:bodyPr>
          <a:lstStyle/>
          <a:p>
            <a:pPr marL="428625" indent="-428625">
              <a:buFont typeface="Wingdings" pitchFamily="2" charset="2"/>
              <a:buChar char="Ø"/>
            </a:pPr>
            <a:r>
              <a:rPr lang="en-GB" sz="4200" dirty="0">
                <a:solidFill>
                  <a:schemeClr val="accent6">
                    <a:lumMod val="50000"/>
                  </a:schemeClr>
                </a:solidFill>
              </a:rPr>
              <a:t> </a:t>
            </a:r>
            <a:r>
              <a:rPr lang="en-GB" sz="4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Classification of Corrosion Inhibitors</a:t>
            </a:r>
          </a:p>
        </p:txBody>
      </p:sp>
      <p:pic>
        <p:nvPicPr>
          <p:cNvPr id="2" name="Picture 1">
            <a:extLst>
              <a:ext uri="{FF2B5EF4-FFF2-40B4-BE49-F238E27FC236}">
                <a16:creationId xmlns:a16="http://schemas.microsoft.com/office/drawing/2014/main" id="{3AF0576B-CD2E-6593-9073-4D5E18CE3E76}"/>
              </a:ext>
            </a:extLst>
          </p:cNvPr>
          <p:cNvPicPr>
            <a:picLocks noChangeAspect="1"/>
          </p:cNvPicPr>
          <p:nvPr/>
        </p:nvPicPr>
        <p:blipFill rotWithShape="1">
          <a:blip r:embed="rId4">
            <a:extLst>
              <a:ext uri="{28A0092B-C50C-407E-A947-70E740481C1C}">
                <a14:useLocalDpi xmlns:a14="http://schemas.microsoft.com/office/drawing/2010/main" val="0"/>
              </a:ext>
            </a:extLst>
          </a:blip>
          <a:srcRect l="12819" t="32817" r="11780" b="23425"/>
          <a:stretch/>
        </p:blipFill>
        <p:spPr>
          <a:xfrm>
            <a:off x="662268" y="3788514"/>
            <a:ext cx="13804425" cy="5596800"/>
          </a:xfrm>
          <a:prstGeom prst="rect">
            <a:avLst/>
          </a:prstGeom>
        </p:spPr>
      </p:pic>
      <p:grpSp>
        <p:nvGrpSpPr>
          <p:cNvPr id="3" name="Group 2">
            <a:extLst>
              <a:ext uri="{FF2B5EF4-FFF2-40B4-BE49-F238E27FC236}">
                <a16:creationId xmlns:a16="http://schemas.microsoft.com/office/drawing/2014/main" id="{2DD0878A-7A0E-3E1C-73A2-2DC89A35A492}"/>
              </a:ext>
            </a:extLst>
          </p:cNvPr>
          <p:cNvGrpSpPr/>
          <p:nvPr/>
        </p:nvGrpSpPr>
        <p:grpSpPr>
          <a:xfrm>
            <a:off x="14466693" y="-232185"/>
            <a:ext cx="4444905" cy="9860280"/>
            <a:chOff x="6793150" y="-298315"/>
            <a:chExt cx="5904688" cy="7298987"/>
          </a:xfrm>
          <a:blipFill>
            <a:blip r:embed="rId5"/>
            <a:stretch>
              <a:fillRect/>
            </a:stretch>
          </a:blipFill>
          <a:effectLst>
            <a:outerShdw blurRad="50800" dist="38100" algn="l" rotWithShape="0">
              <a:prstClr val="black">
                <a:alpha val="40000"/>
              </a:prstClr>
            </a:outerShdw>
          </a:effectLst>
        </p:grpSpPr>
        <p:sp>
          <p:nvSpPr>
            <p:cNvPr id="4" name="Rectangle: Rounded Corners 3">
              <a:extLst>
                <a:ext uri="{FF2B5EF4-FFF2-40B4-BE49-F238E27FC236}">
                  <a16:creationId xmlns:a16="http://schemas.microsoft.com/office/drawing/2014/main" id="{35AC61DE-3A9B-2039-3E76-C36D98A3E236}"/>
                </a:ext>
              </a:extLst>
            </p:cNvPr>
            <p:cNvSpPr/>
            <p:nvPr/>
          </p:nvSpPr>
          <p:spPr>
            <a:xfrm>
              <a:off x="10466962" y="428017"/>
              <a:ext cx="1011675" cy="5836596"/>
            </a:xfrm>
            <a:prstGeom prst="roundRect">
              <a:avLst/>
            </a:prstGeom>
            <a:grp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effectLst>
                  <a:glow rad="101600">
                    <a:schemeClr val="accent3">
                      <a:satMod val="175000"/>
                      <a:alpha val="40000"/>
                    </a:schemeClr>
                  </a:glow>
                  <a:outerShdw blurRad="50800" dist="38100" dir="2700000" algn="tl" rotWithShape="0">
                    <a:prstClr val="black">
                      <a:alpha val="40000"/>
                    </a:prstClr>
                  </a:outerShdw>
                </a:effectLst>
              </a:endParaRPr>
            </a:p>
          </p:txBody>
        </p:sp>
        <p:sp>
          <p:nvSpPr>
            <p:cNvPr id="8" name="Rectangle: Rounded Corners 7">
              <a:extLst>
                <a:ext uri="{FF2B5EF4-FFF2-40B4-BE49-F238E27FC236}">
                  <a16:creationId xmlns:a16="http://schemas.microsoft.com/office/drawing/2014/main" id="{634E2DAC-8ACE-2617-1DD8-CFE0CF640364}"/>
                </a:ext>
              </a:extLst>
            </p:cNvPr>
            <p:cNvSpPr/>
            <p:nvPr/>
          </p:nvSpPr>
          <p:spPr>
            <a:xfrm>
              <a:off x="9231550" y="1164076"/>
              <a:ext cx="1011676" cy="5836596"/>
            </a:xfrm>
            <a:prstGeom prst="roundRect">
              <a:avLst/>
            </a:prstGeom>
            <a:grp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effectLst>
                  <a:glow rad="101600">
                    <a:schemeClr val="accent3">
                      <a:satMod val="175000"/>
                      <a:alpha val="40000"/>
                    </a:schemeClr>
                  </a:glow>
                  <a:outerShdw blurRad="50800" dist="38100" dir="2700000" algn="tl" rotWithShape="0">
                    <a:prstClr val="black">
                      <a:alpha val="40000"/>
                    </a:prstClr>
                  </a:outerShdw>
                </a:effectLst>
              </a:endParaRPr>
            </a:p>
          </p:txBody>
        </p:sp>
        <p:sp>
          <p:nvSpPr>
            <p:cNvPr id="9" name="Rectangle: Rounded Corners 8">
              <a:extLst>
                <a:ext uri="{FF2B5EF4-FFF2-40B4-BE49-F238E27FC236}">
                  <a16:creationId xmlns:a16="http://schemas.microsoft.com/office/drawing/2014/main" id="{0C9CE6A1-0026-D698-2C5A-1A50795AFF37}"/>
                </a:ext>
              </a:extLst>
            </p:cNvPr>
            <p:cNvSpPr/>
            <p:nvPr/>
          </p:nvSpPr>
          <p:spPr>
            <a:xfrm>
              <a:off x="11686162" y="-298315"/>
              <a:ext cx="1011676" cy="5836596"/>
            </a:xfrm>
            <a:prstGeom prst="roundRect">
              <a:avLst/>
            </a:prstGeom>
            <a:grp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effectLst>
                  <a:glow rad="101600">
                    <a:schemeClr val="accent3">
                      <a:satMod val="175000"/>
                      <a:alpha val="40000"/>
                    </a:schemeClr>
                  </a:glow>
                  <a:outerShdw blurRad="50800" dist="38100" dir="2700000" algn="tl" rotWithShape="0">
                    <a:prstClr val="black">
                      <a:alpha val="40000"/>
                    </a:prstClr>
                  </a:outerShdw>
                </a:effectLst>
              </a:endParaRPr>
            </a:p>
          </p:txBody>
        </p:sp>
        <p:sp>
          <p:nvSpPr>
            <p:cNvPr id="10" name="Rectangle: Rounded Corners 9">
              <a:extLst>
                <a:ext uri="{FF2B5EF4-FFF2-40B4-BE49-F238E27FC236}">
                  <a16:creationId xmlns:a16="http://schemas.microsoft.com/office/drawing/2014/main" id="{A7BF4C74-22C2-0E5E-7427-39071F9A04B7}"/>
                </a:ext>
              </a:extLst>
            </p:cNvPr>
            <p:cNvSpPr/>
            <p:nvPr/>
          </p:nvSpPr>
          <p:spPr>
            <a:xfrm>
              <a:off x="8012350" y="-295072"/>
              <a:ext cx="1011676" cy="5836596"/>
            </a:xfrm>
            <a:prstGeom prst="roundRect">
              <a:avLst/>
            </a:prstGeom>
            <a:grp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effectLst>
                  <a:glow rad="101600">
                    <a:schemeClr val="accent3">
                      <a:satMod val="175000"/>
                      <a:alpha val="40000"/>
                    </a:schemeClr>
                  </a:glow>
                  <a:outerShdw blurRad="50800" dist="38100" dir="2700000" algn="tl" rotWithShape="0">
                    <a:prstClr val="black">
                      <a:alpha val="40000"/>
                    </a:prstClr>
                  </a:outerShdw>
                </a:effectLst>
              </a:endParaRPr>
            </a:p>
          </p:txBody>
        </p:sp>
        <p:sp>
          <p:nvSpPr>
            <p:cNvPr id="11" name="Rectangle: Rounded Corners 10">
              <a:extLst>
                <a:ext uri="{FF2B5EF4-FFF2-40B4-BE49-F238E27FC236}">
                  <a16:creationId xmlns:a16="http://schemas.microsoft.com/office/drawing/2014/main" id="{C2B4278F-09E6-A767-3DE4-7BAB14EC1E2F}"/>
                </a:ext>
              </a:extLst>
            </p:cNvPr>
            <p:cNvSpPr/>
            <p:nvPr/>
          </p:nvSpPr>
          <p:spPr>
            <a:xfrm>
              <a:off x="6793150" y="763622"/>
              <a:ext cx="1011676" cy="5836596"/>
            </a:xfrm>
            <a:prstGeom prst="roundRect">
              <a:avLst/>
            </a:prstGeom>
            <a:grp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effectLst>
                  <a:glow rad="101600">
                    <a:schemeClr val="accent3">
                      <a:satMod val="175000"/>
                      <a:alpha val="40000"/>
                    </a:schemeClr>
                  </a:glow>
                  <a:outerShdw blurRad="50800" dist="38100" dir="2700000" algn="tl" rotWithShape="0">
                    <a:prstClr val="black">
                      <a:alpha val="40000"/>
                    </a:prstClr>
                  </a:outerShdw>
                </a:effectLst>
              </a:endParaRPr>
            </a:p>
          </p:txBody>
        </p:sp>
      </p:grpSp>
      <p:sp>
        <p:nvSpPr>
          <p:cNvPr id="12" name="Freeform 2">
            <a:extLst>
              <a:ext uri="{FF2B5EF4-FFF2-40B4-BE49-F238E27FC236}">
                <a16:creationId xmlns:a16="http://schemas.microsoft.com/office/drawing/2014/main" id="{9B80DAB7-0CE0-C96C-73A7-43CFB7486387}"/>
              </a:ext>
            </a:extLst>
          </p:cNvPr>
          <p:cNvSpPr/>
          <p:nvPr/>
        </p:nvSpPr>
        <p:spPr>
          <a:xfrm>
            <a:off x="16329" y="7317661"/>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3">
            <a:extLst>
              <a:ext uri="{FF2B5EF4-FFF2-40B4-BE49-F238E27FC236}">
                <a16:creationId xmlns:a16="http://schemas.microsoft.com/office/drawing/2014/main" id="{53446C2D-9085-0F57-A881-CFFE9D6EDEF5}"/>
              </a:ext>
            </a:extLst>
          </p:cNvPr>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2723307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4A391244-9629-63A3-311F-6C473F5285FC}"/>
              </a:ext>
            </a:extLst>
          </p:cNvPr>
          <p:cNvPicPr>
            <a:picLocks noChangeAspect="1"/>
          </p:cNvPicPr>
          <p:nvPr/>
        </p:nvPicPr>
        <p:blipFill rotWithShape="1">
          <a:blip r:embed="rId3">
            <a:extLst>
              <a:ext uri="{28A0092B-C50C-407E-A947-70E740481C1C}">
                <a14:useLocalDpi xmlns:a14="http://schemas.microsoft.com/office/drawing/2010/main" val="0"/>
              </a:ext>
            </a:extLst>
          </a:blip>
          <a:srcRect l="49924" t="5684" r="16543" b="-5683"/>
          <a:stretch/>
        </p:blipFill>
        <p:spPr>
          <a:xfrm>
            <a:off x="-534713" y="160710"/>
            <a:ext cx="2122212" cy="1060689"/>
          </a:xfrm>
          <a:prstGeom prst="rect">
            <a:avLst/>
          </a:prstGeom>
        </p:spPr>
      </p:pic>
      <p:sp>
        <p:nvSpPr>
          <p:cNvPr id="32" name="Text Placeholder 42">
            <a:extLst>
              <a:ext uri="{FF2B5EF4-FFF2-40B4-BE49-F238E27FC236}">
                <a16:creationId xmlns:a16="http://schemas.microsoft.com/office/drawing/2014/main" id="{2F622F25-198F-4BC9-B1A9-6974F24BBB6C}"/>
              </a:ext>
            </a:extLst>
          </p:cNvPr>
          <p:cNvSpPr txBox="1">
            <a:spLocks/>
          </p:cNvSpPr>
          <p:nvPr/>
        </p:nvSpPr>
        <p:spPr>
          <a:xfrm>
            <a:off x="9282357" y="2751934"/>
            <a:ext cx="7408197" cy="60978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pPr>
            <a:endParaRPr lang="en-US" sz="4200" dirty="0">
              <a:solidFill>
                <a:schemeClr val="accent4">
                  <a:lumMod val="50000"/>
                </a:schemeClr>
              </a:solidFill>
            </a:endParaRPr>
          </a:p>
        </p:txBody>
      </p:sp>
      <p:sp>
        <p:nvSpPr>
          <p:cNvPr id="6" name="Rectangle 5">
            <a:extLst>
              <a:ext uri="{FF2B5EF4-FFF2-40B4-BE49-F238E27FC236}">
                <a16:creationId xmlns:a16="http://schemas.microsoft.com/office/drawing/2014/main" id="{4434229D-1FE9-4929-B966-49F7607ADEC5}"/>
              </a:ext>
            </a:extLst>
          </p:cNvPr>
          <p:cNvSpPr/>
          <p:nvPr/>
        </p:nvSpPr>
        <p:spPr>
          <a:xfrm>
            <a:off x="317519" y="1083229"/>
            <a:ext cx="6035040" cy="1295846"/>
          </a:xfrm>
          <a:prstGeom prst="rect">
            <a:avLst/>
          </a:prstGeom>
          <a:solidFill>
            <a:schemeClr val="bg1">
              <a:alpha val="50000"/>
            </a:schemeClr>
          </a:solidFill>
          <a:ln w="28575">
            <a:solidFill>
              <a:schemeClr val="bg1">
                <a:lumMod val="8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GB" sz="5400" b="1" dirty="0">
                <a:solidFill>
                  <a:schemeClr val="accent2">
                    <a:lumMod val="75000"/>
                  </a:schemeClr>
                </a:solidFill>
                <a:latin typeface="Calisto MT" panose="02040603050505030304" pitchFamily="18" charset="0"/>
                <a:cs typeface="72 Condensed" panose="020B0506030000000003" pitchFamily="34" charset="0"/>
              </a:rPr>
              <a:t>Introduction </a:t>
            </a:r>
            <a:endParaRPr lang="en-US" sz="5400" b="1" dirty="0">
              <a:solidFill>
                <a:schemeClr val="accent2">
                  <a:lumMod val="75000"/>
                </a:schemeClr>
              </a:solidFill>
              <a:latin typeface="Calisto MT" panose="02040603050505030304" pitchFamily="18" charset="0"/>
              <a:cs typeface="72 Condensed" panose="020B0506030000000003" pitchFamily="34" charset="0"/>
            </a:endParaRPr>
          </a:p>
        </p:txBody>
      </p:sp>
      <p:sp>
        <p:nvSpPr>
          <p:cNvPr id="7" name="TextBox 6">
            <a:extLst>
              <a:ext uri="{FF2B5EF4-FFF2-40B4-BE49-F238E27FC236}">
                <a16:creationId xmlns:a16="http://schemas.microsoft.com/office/drawing/2014/main" id="{7E045D87-2A9C-5BD4-94B5-0E5ACA3E80DB}"/>
              </a:ext>
            </a:extLst>
          </p:cNvPr>
          <p:cNvSpPr txBox="1"/>
          <p:nvPr/>
        </p:nvSpPr>
        <p:spPr>
          <a:xfrm>
            <a:off x="526394" y="3002645"/>
            <a:ext cx="7739813" cy="830997"/>
          </a:xfrm>
          <a:prstGeom prst="rect">
            <a:avLst/>
          </a:prstGeom>
          <a:noFill/>
        </p:spPr>
        <p:txBody>
          <a:bodyPr wrap="square" rtlCol="0">
            <a:spAutoFit/>
          </a:bodyPr>
          <a:lstStyle/>
          <a:p>
            <a:pPr marL="428625" indent="-428625">
              <a:buFont typeface="Wingdings" pitchFamily="2" charset="2"/>
              <a:buChar char="Ø"/>
            </a:pPr>
            <a:r>
              <a:rPr lang="en-GB" sz="4200" dirty="0">
                <a:solidFill>
                  <a:schemeClr val="accent6">
                    <a:lumMod val="50000"/>
                  </a:schemeClr>
                </a:solidFill>
              </a:rPr>
              <a:t> </a:t>
            </a:r>
            <a:r>
              <a:rPr lang="en-GB" sz="4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Green Inhibitors </a:t>
            </a:r>
          </a:p>
        </p:txBody>
      </p:sp>
      <p:sp>
        <p:nvSpPr>
          <p:cNvPr id="9" name="TextBox 8">
            <a:extLst>
              <a:ext uri="{FF2B5EF4-FFF2-40B4-BE49-F238E27FC236}">
                <a16:creationId xmlns:a16="http://schemas.microsoft.com/office/drawing/2014/main" id="{AF50DC7A-3CE7-C773-4CE7-41BF965E9FF0}"/>
              </a:ext>
            </a:extLst>
          </p:cNvPr>
          <p:cNvSpPr txBox="1"/>
          <p:nvPr/>
        </p:nvSpPr>
        <p:spPr>
          <a:xfrm>
            <a:off x="526394" y="4394720"/>
            <a:ext cx="9836806" cy="3978846"/>
          </a:xfrm>
          <a:prstGeom prst="rect">
            <a:avLst/>
          </a:prstGeom>
          <a:noFill/>
        </p:spPr>
        <p:txBody>
          <a:bodyPr wrap="square" rtlCol="0">
            <a:spAutoFit/>
          </a:bodyPr>
          <a:lstStyle/>
          <a:p>
            <a:pPr algn="just">
              <a:lnSpc>
                <a:spcPct val="150000"/>
              </a:lnSpc>
            </a:pPr>
            <a:r>
              <a:rPr lang="en-US" sz="3450" dirty="0">
                <a:solidFill>
                  <a:schemeClr val="tx1">
                    <a:lumMod val="95000"/>
                    <a:lumOff val="5000"/>
                  </a:schemeClr>
                </a:solidFill>
                <a:latin typeface="Times New Roman" panose="02020603050405020304" pitchFamily="18" charset="0"/>
                <a:cs typeface="Times New Roman" panose="02020603050405020304" pitchFamily="18" charset="0"/>
              </a:rPr>
              <a:t>Green inhibitors offer an alternative approach by providing effective corrosion</a:t>
            </a:r>
            <a:r>
              <a:rPr lang="en-GB" sz="345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50" dirty="0">
                <a:solidFill>
                  <a:schemeClr val="tx1">
                    <a:lumMod val="95000"/>
                    <a:lumOff val="5000"/>
                  </a:schemeClr>
                </a:solidFill>
                <a:latin typeface="Times New Roman" panose="02020603050405020304" pitchFamily="18" charset="0"/>
                <a:cs typeface="Times New Roman" panose="02020603050405020304" pitchFamily="18" charset="0"/>
              </a:rPr>
              <a:t>protection while ensuring minimal environmental harm. They are typically derived</a:t>
            </a:r>
            <a:r>
              <a:rPr lang="en-GB" sz="345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450" dirty="0">
                <a:solidFill>
                  <a:schemeClr val="tx1">
                    <a:lumMod val="95000"/>
                    <a:lumOff val="5000"/>
                  </a:schemeClr>
                </a:solidFill>
                <a:latin typeface="Times New Roman" panose="02020603050405020304" pitchFamily="18" charset="0"/>
                <a:cs typeface="Times New Roman" panose="02020603050405020304" pitchFamily="18" charset="0"/>
              </a:rPr>
              <a:t>from renewable resources and comply with eco-friendly principles.</a:t>
            </a:r>
            <a:endParaRPr lang="en-SA" sz="345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2F13129D-CBBE-394D-2C2B-146F9C1B4D50}"/>
              </a:ext>
            </a:extLst>
          </p:cNvPr>
          <p:cNvGrpSpPr/>
          <p:nvPr/>
        </p:nvGrpSpPr>
        <p:grpSpPr>
          <a:xfrm>
            <a:off x="11419243" y="1053934"/>
            <a:ext cx="5676185" cy="8153984"/>
            <a:chOff x="9095152" y="3149600"/>
            <a:chExt cx="2926064" cy="3982720"/>
          </a:xfrm>
          <a:blipFill>
            <a:blip r:embed="rId4"/>
            <a:stretch>
              <a:fillRect/>
            </a:stretch>
          </a:blipFill>
          <a:effectLst>
            <a:outerShdw blurRad="50800" dist="38100" dir="2700000" algn="tl" rotWithShape="0">
              <a:prstClr val="black">
                <a:alpha val="40000"/>
              </a:prstClr>
            </a:outerShdw>
          </a:effectLst>
        </p:grpSpPr>
        <p:sp>
          <p:nvSpPr>
            <p:cNvPr id="4" name="Rectangle 3">
              <a:extLst>
                <a:ext uri="{FF2B5EF4-FFF2-40B4-BE49-F238E27FC236}">
                  <a16:creationId xmlns:a16="http://schemas.microsoft.com/office/drawing/2014/main" id="{DF960A23-A150-3835-087A-6729F183197E}"/>
                </a:ext>
              </a:extLst>
            </p:cNvPr>
            <p:cNvSpPr/>
            <p:nvPr/>
          </p:nvSpPr>
          <p:spPr>
            <a:xfrm>
              <a:off x="11592559" y="4754265"/>
              <a:ext cx="428657" cy="2286000"/>
            </a:xfrm>
            <a:prstGeom prst="rect">
              <a:avLst/>
            </a:prstGeom>
            <a:grpFill/>
            <a:ln w="38100">
              <a:solidFill>
                <a:srgbClr val="006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F825FEB8-C8F0-3F85-E265-CDD7E7CE2614}"/>
                </a:ext>
              </a:extLst>
            </p:cNvPr>
            <p:cNvSpPr/>
            <p:nvPr/>
          </p:nvSpPr>
          <p:spPr>
            <a:xfrm>
              <a:off x="11060364" y="4185920"/>
              <a:ext cx="428658" cy="2164080"/>
            </a:xfrm>
            <a:prstGeom prst="rect">
              <a:avLst/>
            </a:prstGeom>
            <a:grpFill/>
            <a:ln w="38100">
              <a:solidFill>
                <a:srgbClr val="006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Rectangle 9">
              <a:extLst>
                <a:ext uri="{FF2B5EF4-FFF2-40B4-BE49-F238E27FC236}">
                  <a16:creationId xmlns:a16="http://schemas.microsoft.com/office/drawing/2014/main" id="{A260B7A3-2284-14A1-7CDF-4035B02480EA}"/>
                </a:ext>
              </a:extLst>
            </p:cNvPr>
            <p:cNvSpPr/>
            <p:nvPr/>
          </p:nvSpPr>
          <p:spPr>
            <a:xfrm>
              <a:off x="10345290" y="4846320"/>
              <a:ext cx="611537" cy="2286000"/>
            </a:xfrm>
            <a:prstGeom prst="rect">
              <a:avLst/>
            </a:prstGeom>
            <a:grpFill/>
            <a:ln w="38100">
              <a:solidFill>
                <a:srgbClr val="006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Rectangle 10">
              <a:extLst>
                <a:ext uri="{FF2B5EF4-FFF2-40B4-BE49-F238E27FC236}">
                  <a16:creationId xmlns:a16="http://schemas.microsoft.com/office/drawing/2014/main" id="{9644D555-2844-A9FF-2719-EE4413669220}"/>
                </a:ext>
              </a:extLst>
            </p:cNvPr>
            <p:cNvSpPr/>
            <p:nvPr/>
          </p:nvSpPr>
          <p:spPr>
            <a:xfrm>
              <a:off x="9913763" y="3911600"/>
              <a:ext cx="327990" cy="3169920"/>
            </a:xfrm>
            <a:prstGeom prst="rect">
              <a:avLst/>
            </a:prstGeom>
            <a:grpFill/>
            <a:ln w="38100">
              <a:solidFill>
                <a:srgbClr val="006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Rectangle 11">
              <a:extLst>
                <a:ext uri="{FF2B5EF4-FFF2-40B4-BE49-F238E27FC236}">
                  <a16:creationId xmlns:a16="http://schemas.microsoft.com/office/drawing/2014/main" id="{BD980AFD-126B-E539-B2FB-424055DD645E}"/>
                </a:ext>
              </a:extLst>
            </p:cNvPr>
            <p:cNvSpPr/>
            <p:nvPr/>
          </p:nvSpPr>
          <p:spPr>
            <a:xfrm>
              <a:off x="9095152" y="3149600"/>
              <a:ext cx="715074" cy="2692400"/>
            </a:xfrm>
            <a:prstGeom prst="rect">
              <a:avLst/>
            </a:prstGeom>
            <a:grpFill/>
            <a:ln w="38100">
              <a:solidFill>
                <a:srgbClr val="006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sp>
        <p:nvSpPr>
          <p:cNvPr id="2" name="Freeform 2">
            <a:extLst>
              <a:ext uri="{FF2B5EF4-FFF2-40B4-BE49-F238E27FC236}">
                <a16:creationId xmlns:a16="http://schemas.microsoft.com/office/drawing/2014/main" id="{70CF5A1E-206A-5F72-C6C0-FFA52C568A38}"/>
              </a:ext>
            </a:extLst>
          </p:cNvPr>
          <p:cNvSpPr/>
          <p:nvPr/>
        </p:nvSpPr>
        <p:spPr>
          <a:xfrm>
            <a:off x="16329" y="7317661"/>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3">
            <a:extLst>
              <a:ext uri="{FF2B5EF4-FFF2-40B4-BE49-F238E27FC236}">
                <a16:creationId xmlns:a16="http://schemas.microsoft.com/office/drawing/2014/main" id="{B842842D-AA1F-7632-2767-B2BB00A2CEFA}"/>
              </a:ext>
            </a:extLst>
          </p:cNvPr>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4256386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BBC049C-9099-5256-E1A4-611BE9A0CAEC}"/>
              </a:ext>
            </a:extLst>
          </p:cNvPr>
          <p:cNvGrpSpPr/>
          <p:nvPr/>
        </p:nvGrpSpPr>
        <p:grpSpPr>
          <a:xfrm>
            <a:off x="4208495" y="4029815"/>
            <a:ext cx="9871011" cy="4824405"/>
            <a:chOff x="0" y="0"/>
            <a:chExt cx="5226050" cy="2679700"/>
          </a:xfrm>
        </p:grpSpPr>
        <p:pic>
          <p:nvPicPr>
            <p:cNvPr id="3" name="Picture 2">
              <a:extLst>
                <a:ext uri="{FF2B5EF4-FFF2-40B4-BE49-F238E27FC236}">
                  <a16:creationId xmlns:a16="http://schemas.microsoft.com/office/drawing/2014/main" id="{D0E407A4-71ED-0017-FD9B-03EE77656AEA}"/>
                </a:ext>
              </a:extLst>
            </p:cNvPr>
            <p:cNvPicPr>
              <a:picLocks noChangeAspect="1"/>
            </p:cNvPicPr>
            <p:nvPr/>
          </p:nvPicPr>
          <p:blipFill rotWithShape="1">
            <a:blip r:embed="rId3">
              <a:extLst>
                <a:ext uri="{28A0092B-C50C-407E-A947-70E740481C1C}">
                  <a14:useLocalDpi xmlns:a14="http://schemas.microsoft.com/office/drawing/2010/main" val="0"/>
                </a:ext>
              </a:extLst>
            </a:blip>
            <a:srcRect l="1600" t="2544"/>
            <a:stretch/>
          </p:blipFill>
          <p:spPr bwMode="auto">
            <a:xfrm>
              <a:off x="3613150" y="0"/>
              <a:ext cx="1612900" cy="2679700"/>
            </a:xfrm>
            <a:prstGeom prst="ellipse">
              <a:avLst/>
            </a:prstGeom>
            <a:ln>
              <a:noFill/>
            </a:ln>
            <a:effectLst>
              <a:softEdge rad="112500"/>
            </a:effectLst>
            <a:extLst>
              <a:ext uri="{53640926-AAD7-44D8-BBD7-CCE9431645EC}">
                <a14:shadowObscured xmlns:a14="http://schemas.microsoft.com/office/drawing/2010/main"/>
              </a:ext>
            </a:extLst>
          </p:spPr>
        </p:pic>
        <p:grpSp>
          <p:nvGrpSpPr>
            <p:cNvPr id="4" name="Group 3">
              <a:extLst>
                <a:ext uri="{FF2B5EF4-FFF2-40B4-BE49-F238E27FC236}">
                  <a16:creationId xmlns:a16="http://schemas.microsoft.com/office/drawing/2014/main" id="{2CEAD4A4-77E7-51A9-9EC4-63C6C2E2F3C7}"/>
                </a:ext>
              </a:extLst>
            </p:cNvPr>
            <p:cNvGrpSpPr/>
            <p:nvPr/>
          </p:nvGrpSpPr>
          <p:grpSpPr>
            <a:xfrm>
              <a:off x="0" y="6350"/>
              <a:ext cx="3939771" cy="2673350"/>
              <a:chOff x="0" y="0"/>
              <a:chExt cx="3939771" cy="2673350"/>
            </a:xfrm>
          </p:grpSpPr>
          <p:pic>
            <p:nvPicPr>
              <p:cNvPr id="5" name="صورة 8" descr="صورة تحتوي على نبات, شجرة, كف، نخلة, شجرة النخيل&#10;&#10;تم إنشاء الوصف تلقائياً">
                <a:extLst>
                  <a:ext uri="{FF2B5EF4-FFF2-40B4-BE49-F238E27FC236}">
                    <a16:creationId xmlns:a16="http://schemas.microsoft.com/office/drawing/2014/main" id="{60520C5F-BF08-5FF6-0C13-D564AC0DA2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655445" cy="2660650"/>
              </a:xfrm>
              <a:prstGeom prst="ellipse">
                <a:avLst/>
              </a:prstGeom>
              <a:ln>
                <a:noFill/>
              </a:ln>
              <a:effectLst>
                <a:softEdge rad="112500"/>
              </a:effectLst>
            </p:spPr>
          </p:pic>
          <p:pic>
            <p:nvPicPr>
              <p:cNvPr id="6" name="صورة 10" descr="صورة تحتوي على فاكهة, في الخارج, شجرة فاكهة, عنب&#10;&#10;تم إنشاء الوصف تلقائياً">
                <a:extLst>
                  <a:ext uri="{FF2B5EF4-FFF2-40B4-BE49-F238E27FC236}">
                    <a16:creationId xmlns:a16="http://schemas.microsoft.com/office/drawing/2014/main" id="{D987DB52-0FA9-6D5E-AADA-F57D76EE17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3400" y="12700"/>
                <a:ext cx="1656080" cy="2660650"/>
              </a:xfrm>
              <a:prstGeom prst="ellipse">
                <a:avLst/>
              </a:prstGeom>
              <a:ln>
                <a:noFill/>
              </a:ln>
              <a:effectLst>
                <a:softEdge rad="112500"/>
              </a:effectLst>
            </p:spPr>
          </p:pic>
          <p:sp>
            <p:nvSpPr>
              <p:cNvPr id="7" name="مربع نص 1">
                <a:extLst>
                  <a:ext uri="{FF2B5EF4-FFF2-40B4-BE49-F238E27FC236}">
                    <a16:creationId xmlns:a16="http://schemas.microsoft.com/office/drawing/2014/main" id="{8FFDED72-EBBC-02C5-FBD4-EEF991614F77}"/>
                  </a:ext>
                </a:extLst>
              </p:cNvPr>
              <p:cNvSpPr txBox="1"/>
              <p:nvPr/>
            </p:nvSpPr>
            <p:spPr>
              <a:xfrm>
                <a:off x="14663" y="39550"/>
                <a:ext cx="315883" cy="357448"/>
              </a:xfrm>
              <a:prstGeom prst="rect">
                <a:avLst/>
              </a:prstGeom>
              <a:solidFill>
                <a:schemeClr val="bg1"/>
              </a:solidFill>
              <a:ln w="6350">
                <a:solidFill>
                  <a:prstClr val="black"/>
                </a:solidFill>
              </a:ln>
            </p:spPr>
            <p:txBody>
              <a:bodyPr rot="0" spcFirstLastPara="0" vert="horz" wrap="square" lIns="137160" tIns="68580" rIns="137160" bIns="68580" numCol="1" spcCol="0" rtlCol="1" fromWordArt="0" anchor="t" anchorCtr="0" forceAA="0" compatLnSpc="1">
                <a:prstTxWarp prst="textNoShape">
                  <a:avLst/>
                </a:prstTxWarp>
                <a:noAutofit/>
              </a:bodyPr>
              <a:lstStyle/>
              <a:p>
                <a:r>
                  <a:rPr lang="en-US" sz="2700">
                    <a:latin typeface="Times New Roman" panose="02020603050405020304" pitchFamily="18" charset="0"/>
                    <a:ea typeface="Aptos" panose="020B0004020202020204" pitchFamily="34" charset="0"/>
                    <a:cs typeface="Arial" panose="020B0604020202020204" pitchFamily="34" charset="0"/>
                  </a:rPr>
                  <a:t>a</a:t>
                </a:r>
                <a:endParaRPr lang="en-US">
                  <a:latin typeface="Aptos" panose="020B0004020202020204" pitchFamily="34" charset="0"/>
                  <a:ea typeface="Aptos" panose="020B0004020202020204" pitchFamily="34" charset="0"/>
                  <a:cs typeface="Arial" panose="020B0604020202020204" pitchFamily="34" charset="0"/>
                </a:endParaRPr>
              </a:p>
            </p:txBody>
          </p:sp>
          <p:sp>
            <p:nvSpPr>
              <p:cNvPr id="8" name="مربع نص 1">
                <a:extLst>
                  <a:ext uri="{FF2B5EF4-FFF2-40B4-BE49-F238E27FC236}">
                    <a16:creationId xmlns:a16="http://schemas.microsoft.com/office/drawing/2014/main" id="{CE2F0AB5-674B-C1EA-765E-B39FDB9D8A52}"/>
                  </a:ext>
                </a:extLst>
              </p:cNvPr>
              <p:cNvSpPr txBox="1"/>
              <p:nvPr/>
            </p:nvSpPr>
            <p:spPr>
              <a:xfrm>
                <a:off x="1809750" y="0"/>
                <a:ext cx="324196" cy="340822"/>
              </a:xfrm>
              <a:prstGeom prst="rect">
                <a:avLst/>
              </a:prstGeom>
              <a:solidFill>
                <a:schemeClr val="bg1"/>
              </a:solidFill>
              <a:ln w="6350">
                <a:solidFill>
                  <a:prstClr val="black"/>
                </a:solidFill>
              </a:ln>
            </p:spPr>
            <p:txBody>
              <a:bodyPr rot="0" spcFirstLastPara="0" vert="horz" wrap="square" lIns="137160" tIns="68580" rIns="137160" bIns="68580" numCol="1" spcCol="0" rtlCol="1" fromWordArt="0" anchor="t" anchorCtr="0" forceAA="0" compatLnSpc="1">
                <a:prstTxWarp prst="textNoShape">
                  <a:avLst/>
                </a:prstTxWarp>
                <a:noAutofit/>
              </a:bodyPr>
              <a:lstStyle/>
              <a:p>
                <a:r>
                  <a:rPr lang="en-US" sz="2700">
                    <a:latin typeface="Times New Roman" panose="02020603050405020304" pitchFamily="18" charset="0"/>
                    <a:ea typeface="Aptos" panose="020B0004020202020204" pitchFamily="34" charset="0"/>
                    <a:cs typeface="Arial" panose="020B0604020202020204" pitchFamily="34" charset="0"/>
                  </a:rPr>
                  <a:t>b</a:t>
                </a:r>
                <a:endParaRPr lang="en-US">
                  <a:latin typeface="Aptos" panose="020B0004020202020204" pitchFamily="34" charset="0"/>
                  <a:ea typeface="Aptos" panose="020B0004020202020204" pitchFamily="34" charset="0"/>
                  <a:cs typeface="Arial" panose="020B0604020202020204" pitchFamily="34" charset="0"/>
                </a:endParaRPr>
              </a:p>
            </p:txBody>
          </p:sp>
          <p:sp>
            <p:nvSpPr>
              <p:cNvPr id="9" name="مربع نص 1">
                <a:extLst>
                  <a:ext uri="{FF2B5EF4-FFF2-40B4-BE49-F238E27FC236}">
                    <a16:creationId xmlns:a16="http://schemas.microsoft.com/office/drawing/2014/main" id="{5C8BC9D1-6C32-A1A6-7B74-3F21E03F257C}"/>
                  </a:ext>
                </a:extLst>
              </p:cNvPr>
              <p:cNvSpPr txBox="1"/>
              <p:nvPr/>
            </p:nvSpPr>
            <p:spPr>
              <a:xfrm>
                <a:off x="3632200" y="0"/>
                <a:ext cx="307571" cy="382386"/>
              </a:xfrm>
              <a:prstGeom prst="rect">
                <a:avLst/>
              </a:prstGeom>
              <a:solidFill>
                <a:schemeClr val="bg1"/>
              </a:solidFill>
              <a:ln w="6350">
                <a:solidFill>
                  <a:prstClr val="black"/>
                </a:solidFill>
              </a:ln>
            </p:spPr>
            <p:txBody>
              <a:bodyPr rot="0" spcFirstLastPara="0" vert="horz" wrap="square" lIns="137160" tIns="68580" rIns="137160" bIns="68580" numCol="1" spcCol="0" rtlCol="1" fromWordArt="0" anchor="t" anchorCtr="0" forceAA="0" compatLnSpc="1">
                <a:prstTxWarp prst="textNoShape">
                  <a:avLst/>
                </a:prstTxWarp>
                <a:noAutofit/>
              </a:bodyPr>
              <a:lstStyle/>
              <a:p>
                <a:r>
                  <a:rPr lang="en-US" sz="2700">
                    <a:latin typeface="Times New Roman" panose="02020603050405020304" pitchFamily="18" charset="0"/>
                    <a:ea typeface="Aptos" panose="020B0004020202020204" pitchFamily="34" charset="0"/>
                    <a:cs typeface="Arial" panose="020B0604020202020204" pitchFamily="34" charset="0"/>
                  </a:rPr>
                  <a:t>c</a:t>
                </a:r>
                <a:endParaRPr lang="en-US">
                  <a:latin typeface="Aptos" panose="020B0004020202020204" pitchFamily="34" charset="0"/>
                  <a:ea typeface="Aptos" panose="020B0004020202020204" pitchFamily="34" charset="0"/>
                  <a:cs typeface="Arial" panose="020B0604020202020204" pitchFamily="34" charset="0"/>
                </a:endParaRPr>
              </a:p>
            </p:txBody>
          </p:sp>
        </p:grpSp>
      </p:grpSp>
      <p:sp>
        <p:nvSpPr>
          <p:cNvPr id="11" name="TextBox 10">
            <a:extLst>
              <a:ext uri="{FF2B5EF4-FFF2-40B4-BE49-F238E27FC236}">
                <a16:creationId xmlns:a16="http://schemas.microsoft.com/office/drawing/2014/main" id="{986C9FE7-CE47-DCC1-6455-44AB89DF5BAE}"/>
              </a:ext>
            </a:extLst>
          </p:cNvPr>
          <p:cNvSpPr txBox="1"/>
          <p:nvPr/>
        </p:nvSpPr>
        <p:spPr>
          <a:xfrm>
            <a:off x="2882506" y="8743616"/>
            <a:ext cx="13264037" cy="1275606"/>
          </a:xfrm>
          <a:prstGeom prst="rect">
            <a:avLst/>
          </a:prstGeom>
          <a:noFill/>
        </p:spPr>
        <p:txBody>
          <a:bodyPr wrap="square">
            <a:spAutoFit/>
          </a:bodyPr>
          <a:lstStyle/>
          <a:p>
            <a:pPr algn="just">
              <a:lnSpc>
                <a:spcPct val="150000"/>
              </a:lnSpc>
            </a:pPr>
            <a:r>
              <a:rPr lang="en-US" sz="2700" b="1" dirty="0">
                <a:latin typeface="Times New Roman" panose="02020603050405020304" pitchFamily="18" charset="0"/>
                <a:ea typeface="Aptos" panose="020B0004020202020204" pitchFamily="34" charset="0"/>
                <a:cs typeface="Arial" panose="020B0604020202020204" pitchFamily="34" charset="0"/>
              </a:rPr>
              <a:t>Figure 1. </a:t>
            </a:r>
            <a:r>
              <a:rPr lang="en-US" sz="2700" dirty="0">
                <a:latin typeface="Times New Roman" panose="02020603050405020304" pitchFamily="18" charset="0"/>
                <a:ea typeface="Aptos" panose="020B0004020202020204" pitchFamily="34" charset="0"/>
                <a:cs typeface="Arial" panose="020B0604020202020204" pitchFamily="34" charset="0"/>
              </a:rPr>
              <a:t>(a)</a:t>
            </a:r>
            <a:r>
              <a:rPr lang="en-US" sz="2700" b="1" dirty="0">
                <a:latin typeface="Times New Roman" panose="02020603050405020304" pitchFamily="18" charset="0"/>
                <a:ea typeface="Aptos" panose="020B0004020202020204" pitchFamily="34" charset="0"/>
                <a:cs typeface="Arial" panose="020B0604020202020204" pitchFamily="34" charset="0"/>
              </a:rPr>
              <a:t> </a:t>
            </a:r>
            <a:r>
              <a:rPr lang="en-US" sz="2700" dirty="0">
                <a:latin typeface="Times New Roman" panose="02020603050405020304" pitchFamily="18" charset="0"/>
                <a:ea typeface="Aptos" panose="020B0004020202020204" pitchFamily="34" charset="0"/>
                <a:cs typeface="Arial" panose="020B0604020202020204" pitchFamily="34" charset="0"/>
              </a:rPr>
              <a:t>Planting </a:t>
            </a:r>
            <a:r>
              <a:rPr lang="en-US" sz="2700" i="1" dirty="0" err="1">
                <a:latin typeface="Times New Roman" panose="02020603050405020304" pitchFamily="18" charset="0"/>
                <a:ea typeface="Aptos" panose="020B0004020202020204" pitchFamily="34" charset="0"/>
                <a:cs typeface="Arial" panose="020B0604020202020204" pitchFamily="34" charset="0"/>
              </a:rPr>
              <a:t>Washingtonia</a:t>
            </a:r>
            <a:r>
              <a:rPr lang="en-US" sz="2700" i="1" dirty="0">
                <a:latin typeface="Times New Roman" panose="02020603050405020304" pitchFamily="18" charset="0"/>
                <a:ea typeface="Aptos" panose="020B0004020202020204" pitchFamily="34" charset="0"/>
                <a:cs typeface="Arial" panose="020B0604020202020204" pitchFamily="34" charset="0"/>
              </a:rPr>
              <a:t> </a:t>
            </a:r>
            <a:r>
              <a:rPr lang="en-US" sz="2700" i="1" dirty="0" err="1">
                <a:latin typeface="Times New Roman" panose="02020603050405020304" pitchFamily="18" charset="0"/>
                <a:ea typeface="Aptos" panose="020B0004020202020204" pitchFamily="34" charset="0"/>
                <a:cs typeface="Arial" panose="020B0604020202020204" pitchFamily="34" charset="0"/>
              </a:rPr>
              <a:t>filifera</a:t>
            </a:r>
            <a:r>
              <a:rPr lang="en-US" sz="2700" dirty="0">
                <a:latin typeface="Times New Roman" panose="02020603050405020304" pitchFamily="18" charset="0"/>
                <a:ea typeface="Aptos" panose="020B0004020202020204" pitchFamily="34" charset="0"/>
                <a:cs typeface="Arial" panose="020B0604020202020204" pitchFamily="34" charset="0"/>
              </a:rPr>
              <a:t> at campus of  College of Science, University of Jeddah, (b)</a:t>
            </a:r>
            <a:r>
              <a:rPr lang="en-US" sz="2700" i="1" dirty="0">
                <a:latin typeface="Times New Roman" panose="02020603050405020304" pitchFamily="18" charset="0"/>
                <a:ea typeface="Aptos" panose="020B0004020202020204" pitchFamily="34" charset="0"/>
                <a:cs typeface="Arial" panose="020B0604020202020204" pitchFamily="34" charset="0"/>
              </a:rPr>
              <a:t> </a:t>
            </a:r>
            <a:r>
              <a:rPr lang="en-US" sz="2700" i="1" dirty="0" err="1">
                <a:latin typeface="Times New Roman" panose="02020603050405020304" pitchFamily="18" charset="0"/>
                <a:ea typeface="Aptos" panose="020B0004020202020204" pitchFamily="34" charset="0"/>
                <a:cs typeface="Arial" panose="020B0604020202020204" pitchFamily="34" charset="0"/>
              </a:rPr>
              <a:t>washingtonia</a:t>
            </a:r>
            <a:r>
              <a:rPr lang="en-US" sz="2700" dirty="0">
                <a:latin typeface="Times New Roman" panose="02020603050405020304" pitchFamily="18" charset="0"/>
                <a:ea typeface="Aptos" panose="020B0004020202020204" pitchFamily="34" charset="0"/>
                <a:cs typeface="Arial" panose="020B0604020202020204" pitchFamily="34" charset="0"/>
              </a:rPr>
              <a:t> fruit, and (c) the seeds. </a:t>
            </a:r>
            <a:endParaRPr lang="en-US" sz="2700" dirty="0">
              <a:latin typeface="Aptos" panose="020B0004020202020204" pitchFamily="34" charset="0"/>
              <a:ea typeface="Aptos" panose="020B00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109A39C-AF19-2171-3AB8-A252CEDB1DED}"/>
              </a:ext>
            </a:extLst>
          </p:cNvPr>
          <p:cNvSpPr txBox="1"/>
          <p:nvPr/>
        </p:nvSpPr>
        <p:spPr>
          <a:xfrm>
            <a:off x="706902" y="2101619"/>
            <a:ext cx="9144000" cy="1358898"/>
          </a:xfrm>
          <a:prstGeom prst="rect">
            <a:avLst/>
          </a:prstGeom>
          <a:noFill/>
        </p:spPr>
        <p:txBody>
          <a:bodyPr wrap="square">
            <a:spAutoFit/>
          </a:bodyPr>
          <a:lstStyle/>
          <a:p>
            <a:pPr marL="685800" indent="-685800" algn="just">
              <a:lnSpc>
                <a:spcPct val="200000"/>
              </a:lnSpc>
              <a:buFont typeface="Wingdings" panose="05000000000000000000" pitchFamily="2" charset="2"/>
              <a:buChar char="Ø"/>
            </a:pPr>
            <a:r>
              <a:rPr lang="en-US" sz="4800" i="1" dirty="0" err="1">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Washingtonia</a:t>
            </a:r>
            <a:r>
              <a:rPr lang="en-US" sz="4800" i="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Fruit </a:t>
            </a:r>
            <a:endParaRPr lang="en-US" sz="4800" dirty="0">
              <a:solidFill>
                <a:schemeClr val="accent6">
                  <a:lumMod val="50000"/>
                </a:schemeClr>
              </a:solidFill>
              <a:effectLst>
                <a:outerShdw blurRad="38100" dist="38100" dir="2700000" algn="tl">
                  <a:srgbClr val="000000">
                    <a:alpha val="43137"/>
                  </a:srgbClr>
                </a:outerShdw>
              </a:effectLst>
              <a:latin typeface=".AppleSystemUIFont"/>
              <a:ea typeface="Times New Roman" panose="02020603050405020304" pitchFamily="18" charset="0"/>
              <a:cs typeface="Times New Roman" panose="02020603050405020304" pitchFamily="18" charset="0"/>
            </a:endParaRPr>
          </a:p>
        </p:txBody>
      </p:sp>
      <p:pic>
        <p:nvPicPr>
          <p:cNvPr id="14" name="Picture 5">
            <a:extLst>
              <a:ext uri="{FF2B5EF4-FFF2-40B4-BE49-F238E27FC236}">
                <a16:creationId xmlns:a16="http://schemas.microsoft.com/office/drawing/2014/main" id="{4A544E2C-CD6D-1425-02FB-5200EACDFD88}"/>
              </a:ext>
            </a:extLst>
          </p:cNvPr>
          <p:cNvPicPr>
            <a:picLocks noChangeAspect="1"/>
          </p:cNvPicPr>
          <p:nvPr/>
        </p:nvPicPr>
        <p:blipFill rotWithShape="1">
          <a:blip r:embed="rId6">
            <a:extLst>
              <a:ext uri="{28A0092B-C50C-407E-A947-70E740481C1C}">
                <a14:useLocalDpi xmlns:a14="http://schemas.microsoft.com/office/drawing/2010/main" val="0"/>
              </a:ext>
            </a:extLst>
          </a:blip>
          <a:srcRect l="49924" t="5684" r="16543" b="-5683"/>
          <a:stretch/>
        </p:blipFill>
        <p:spPr>
          <a:xfrm>
            <a:off x="-354204" y="192975"/>
            <a:ext cx="2122212" cy="1060689"/>
          </a:xfrm>
          <a:prstGeom prst="rect">
            <a:avLst/>
          </a:prstGeom>
        </p:spPr>
      </p:pic>
      <p:sp>
        <p:nvSpPr>
          <p:cNvPr id="15" name="Rectangle 14">
            <a:extLst>
              <a:ext uri="{FF2B5EF4-FFF2-40B4-BE49-F238E27FC236}">
                <a16:creationId xmlns:a16="http://schemas.microsoft.com/office/drawing/2014/main" id="{679527EB-E766-BC57-F1B5-69FA018DBB47}"/>
              </a:ext>
            </a:extLst>
          </p:cNvPr>
          <p:cNvSpPr/>
          <p:nvPr/>
        </p:nvSpPr>
        <p:spPr>
          <a:xfrm>
            <a:off x="500373" y="1104332"/>
            <a:ext cx="6035040" cy="1295846"/>
          </a:xfrm>
          <a:prstGeom prst="rect">
            <a:avLst/>
          </a:prstGeom>
          <a:solidFill>
            <a:schemeClr val="bg1">
              <a:alpha val="50000"/>
            </a:schemeClr>
          </a:solidFill>
          <a:ln w="28575">
            <a:solidFill>
              <a:schemeClr val="bg1">
                <a:lumMod val="8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GB" sz="5400" b="1" dirty="0">
                <a:solidFill>
                  <a:schemeClr val="accent2">
                    <a:lumMod val="75000"/>
                  </a:schemeClr>
                </a:solidFill>
                <a:latin typeface="Calisto MT" panose="02040603050505030304" pitchFamily="18" charset="0"/>
                <a:cs typeface="72 Condensed" panose="020B0506030000000003" pitchFamily="34" charset="0"/>
              </a:rPr>
              <a:t>Introduction </a:t>
            </a:r>
            <a:endParaRPr lang="en-US" sz="5400" b="1" dirty="0">
              <a:solidFill>
                <a:schemeClr val="accent2">
                  <a:lumMod val="75000"/>
                </a:schemeClr>
              </a:solidFill>
              <a:latin typeface="Calisto MT" panose="02040603050505030304" pitchFamily="18" charset="0"/>
              <a:cs typeface="72 Condensed" panose="020B0506030000000003" pitchFamily="34" charset="0"/>
            </a:endParaRPr>
          </a:p>
        </p:txBody>
      </p:sp>
      <p:sp>
        <p:nvSpPr>
          <p:cNvPr id="10" name="Freeform 2">
            <a:extLst>
              <a:ext uri="{FF2B5EF4-FFF2-40B4-BE49-F238E27FC236}">
                <a16:creationId xmlns:a16="http://schemas.microsoft.com/office/drawing/2014/main" id="{61F820D1-A090-D792-09DA-12F39C916031}"/>
              </a:ext>
            </a:extLst>
          </p:cNvPr>
          <p:cNvSpPr/>
          <p:nvPr/>
        </p:nvSpPr>
        <p:spPr>
          <a:xfrm>
            <a:off x="16329" y="7317661"/>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id="{205A20B9-6C7F-0D55-8916-E04C629E1F5B}"/>
              </a:ext>
            </a:extLst>
          </p:cNvPr>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3453949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4A391244-9629-63A3-311F-6C473F5285FC}"/>
              </a:ext>
            </a:extLst>
          </p:cNvPr>
          <p:cNvPicPr>
            <a:picLocks noChangeAspect="1"/>
          </p:cNvPicPr>
          <p:nvPr/>
        </p:nvPicPr>
        <p:blipFill rotWithShape="1">
          <a:blip r:embed="rId3">
            <a:extLst>
              <a:ext uri="{28A0092B-C50C-407E-A947-70E740481C1C}">
                <a14:useLocalDpi xmlns:a14="http://schemas.microsoft.com/office/drawing/2010/main" val="0"/>
              </a:ext>
            </a:extLst>
          </a:blip>
          <a:srcRect l="49924" t="5684" r="16543" b="-5683"/>
          <a:stretch/>
        </p:blipFill>
        <p:spPr>
          <a:xfrm>
            <a:off x="-534713" y="160710"/>
            <a:ext cx="2122212" cy="1060689"/>
          </a:xfrm>
          <a:prstGeom prst="rect">
            <a:avLst/>
          </a:prstGeom>
        </p:spPr>
      </p:pic>
      <p:sp>
        <p:nvSpPr>
          <p:cNvPr id="32" name="Text Placeholder 42">
            <a:extLst>
              <a:ext uri="{FF2B5EF4-FFF2-40B4-BE49-F238E27FC236}">
                <a16:creationId xmlns:a16="http://schemas.microsoft.com/office/drawing/2014/main" id="{2F622F25-198F-4BC9-B1A9-6974F24BBB6C}"/>
              </a:ext>
            </a:extLst>
          </p:cNvPr>
          <p:cNvSpPr txBox="1">
            <a:spLocks/>
          </p:cNvSpPr>
          <p:nvPr/>
        </p:nvSpPr>
        <p:spPr>
          <a:xfrm>
            <a:off x="9282357" y="2751934"/>
            <a:ext cx="7408197" cy="60978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pPr>
            <a:endParaRPr lang="en-US" sz="4200" dirty="0">
              <a:solidFill>
                <a:schemeClr val="accent4">
                  <a:lumMod val="50000"/>
                </a:schemeClr>
              </a:solidFill>
            </a:endParaRPr>
          </a:p>
        </p:txBody>
      </p:sp>
      <p:sp>
        <p:nvSpPr>
          <p:cNvPr id="6" name="Rectangle 5">
            <a:extLst>
              <a:ext uri="{FF2B5EF4-FFF2-40B4-BE49-F238E27FC236}">
                <a16:creationId xmlns:a16="http://schemas.microsoft.com/office/drawing/2014/main" id="{4434229D-1FE9-4929-B966-49F7607ADEC5}"/>
              </a:ext>
            </a:extLst>
          </p:cNvPr>
          <p:cNvSpPr/>
          <p:nvPr/>
        </p:nvSpPr>
        <p:spPr>
          <a:xfrm>
            <a:off x="317519" y="1083229"/>
            <a:ext cx="6035040" cy="1295846"/>
          </a:xfrm>
          <a:prstGeom prst="rect">
            <a:avLst/>
          </a:prstGeom>
          <a:solidFill>
            <a:schemeClr val="bg1">
              <a:alpha val="50000"/>
            </a:schemeClr>
          </a:solidFill>
          <a:ln w="28575">
            <a:solidFill>
              <a:schemeClr val="bg1">
                <a:lumMod val="8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GB" sz="5400" b="1" dirty="0">
                <a:solidFill>
                  <a:schemeClr val="accent2">
                    <a:lumMod val="75000"/>
                  </a:schemeClr>
                </a:solidFill>
                <a:latin typeface="Calisto MT" panose="02040603050505030304" pitchFamily="18" charset="0"/>
                <a:cs typeface="72 Condensed" panose="020B0506030000000003" pitchFamily="34" charset="0"/>
              </a:rPr>
              <a:t>Introduction </a:t>
            </a:r>
            <a:endParaRPr lang="en-US" sz="5400" b="1" dirty="0">
              <a:solidFill>
                <a:schemeClr val="accent2">
                  <a:lumMod val="75000"/>
                </a:schemeClr>
              </a:solidFill>
              <a:latin typeface="Calisto MT" panose="02040603050505030304" pitchFamily="18" charset="0"/>
              <a:cs typeface="72 Condensed" panose="020B0506030000000003" pitchFamily="34" charset="0"/>
            </a:endParaRPr>
          </a:p>
        </p:txBody>
      </p:sp>
      <p:sp>
        <p:nvSpPr>
          <p:cNvPr id="7" name="TextBox 6">
            <a:extLst>
              <a:ext uri="{FF2B5EF4-FFF2-40B4-BE49-F238E27FC236}">
                <a16:creationId xmlns:a16="http://schemas.microsoft.com/office/drawing/2014/main" id="{7E045D87-2A9C-5BD4-94B5-0E5ACA3E80DB}"/>
              </a:ext>
            </a:extLst>
          </p:cNvPr>
          <p:cNvSpPr txBox="1"/>
          <p:nvPr/>
        </p:nvSpPr>
        <p:spPr>
          <a:xfrm>
            <a:off x="526394" y="3002645"/>
            <a:ext cx="9455806" cy="830997"/>
          </a:xfrm>
          <a:prstGeom prst="rect">
            <a:avLst/>
          </a:prstGeom>
          <a:noFill/>
        </p:spPr>
        <p:txBody>
          <a:bodyPr wrap="square" rtlCol="0">
            <a:spAutoFit/>
          </a:bodyPr>
          <a:lstStyle/>
          <a:p>
            <a:pPr marL="428625" indent="-428625">
              <a:buFont typeface="Wingdings" pitchFamily="2" charset="2"/>
              <a:buChar char="Ø"/>
            </a:pPr>
            <a:r>
              <a:rPr lang="en-GB" sz="4200" dirty="0">
                <a:solidFill>
                  <a:schemeClr val="accent6">
                    <a:lumMod val="50000"/>
                  </a:schemeClr>
                </a:solidFill>
              </a:rPr>
              <a:t>  </a:t>
            </a:r>
            <a:r>
              <a:rPr lang="en-GB" sz="48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Saudi Vision and Sustainability </a:t>
            </a:r>
            <a:endParaRPr lang="en-GB" sz="4200" dirty="0">
              <a:solidFill>
                <a:schemeClr val="accent6">
                  <a:lumMod val="50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m3d="http://schemas.microsoft.com/office/drawing/2017/model3d" Requires="am3d">
          <p:graphicFrame>
            <p:nvGraphicFramePr>
              <p:cNvPr id="2" name="نموذج ثلاثي الأبعاد 1" descr="Earth">
                <a:extLst>
                  <a:ext uri="{FF2B5EF4-FFF2-40B4-BE49-F238E27FC236}">
                    <a16:creationId xmlns:a16="http://schemas.microsoft.com/office/drawing/2014/main" id="{7D0BA84E-B8AB-8D0D-8A7F-28A5E6F68D49}"/>
                  </a:ext>
                </a:extLst>
              </p:cNvPr>
              <p:cNvGraphicFramePr>
                <a:graphicFrameLocks noChangeAspect="1"/>
              </p:cNvGraphicFramePr>
              <p:nvPr>
                <p:extLst>
                  <p:ext uri="{D42A27DB-BD31-4B8C-83A1-F6EECF244321}">
                    <p14:modId xmlns:p14="http://schemas.microsoft.com/office/powerpoint/2010/main" val="2432116674"/>
                  </p:ext>
                </p:extLst>
              </p:nvPr>
            </p:nvGraphicFramePr>
            <p:xfrm>
              <a:off x="11513793" y="-458003"/>
              <a:ext cx="11203007" cy="11203006"/>
            </p:xfrm>
            <a:graphic>
              <a:graphicData uri="http://schemas.microsoft.com/office/drawing/2017/model3d">
                <am3d:model3d r:embed="rId4">
                  <am3d:spPr>
                    <a:xfrm>
                      <a:off x="0" y="0"/>
                      <a:ext cx="11203007" cy="11203006"/>
                    </a:xfrm>
                    <a:prstGeom prst="rect">
                      <a:avLst/>
                    </a:prstGeom>
                  </am3d:spPr>
                  <am3d:camera>
                    <am3d:pos x="0" y="0" z="81469193"/>
                    <am3d:up dx="0" dy="36000000" dz="0"/>
                    <am3d:lookAt x="0" y="0" z="0"/>
                    <am3d:perspective fov="2700000"/>
                  </am3d:camera>
                  <am3d:trans>
                    <am3d:meterPerModelUnit n="5000000" d="1000000"/>
                    <am3d:preTrans dx="-3" dy="0" dz="-3"/>
                    <am3d:scale>
                      <am3d:sx n="1000000" d="1000000"/>
                      <am3d:sy n="1000000" d="1000000"/>
                      <am3d:sz n="1000000" d="1000000"/>
                    </am3d:scale>
                    <am3d:rot ax="1488677" ay="1333045" az="594942"/>
                    <am3d:postTrans dx="0" dy="0" dz="0"/>
                  </am3d:trans>
                  <am3d:raster rName="Office3DRenderer" rVer="16.0.8326">
                    <am3d:blip r:embed="rId5"/>
                  </am3d:raster>
                  <am3d:objViewport viewportSz="203402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نموذج ثلاثي الأبعاد 1" descr="Earth">
                <a:extLst>
                  <a:ext uri="{FF2B5EF4-FFF2-40B4-BE49-F238E27FC236}">
                    <a16:creationId xmlns:a16="http://schemas.microsoft.com/office/drawing/2014/main" id="{7D0BA84E-B8AB-8D0D-8A7F-28A5E6F68D49}"/>
                  </a:ext>
                </a:extLst>
              </p:cNvPr>
              <p:cNvPicPr>
                <a:picLocks noGrp="1" noRot="1" noChangeAspect="1" noMove="1" noResize="1" noEditPoints="1" noAdjustHandles="1" noChangeArrowheads="1" noChangeShapeType="1" noCrop="1"/>
              </p:cNvPicPr>
              <p:nvPr/>
            </p:nvPicPr>
            <p:blipFill>
              <a:blip r:embed="rId5"/>
              <a:stretch>
                <a:fillRect/>
              </a:stretch>
            </p:blipFill>
            <p:spPr>
              <a:xfrm>
                <a:off x="11513793" y="-458003"/>
                <a:ext cx="11203007" cy="11203006"/>
              </a:xfrm>
              <a:prstGeom prst="rect">
                <a:avLst/>
              </a:prstGeom>
            </p:spPr>
          </p:pic>
        </mc:Fallback>
      </mc:AlternateContent>
      <p:sp>
        <p:nvSpPr>
          <p:cNvPr id="17" name="شكل حر: شكل 16">
            <a:extLst>
              <a:ext uri="{FF2B5EF4-FFF2-40B4-BE49-F238E27FC236}">
                <a16:creationId xmlns:a16="http://schemas.microsoft.com/office/drawing/2014/main" id="{111E889C-1C08-8879-79E4-76493CCE362B}"/>
              </a:ext>
            </a:extLst>
          </p:cNvPr>
          <p:cNvSpPr/>
          <p:nvPr/>
        </p:nvSpPr>
        <p:spPr>
          <a:xfrm rot="5400000">
            <a:off x="14274219" y="3573002"/>
            <a:ext cx="2541157" cy="3140996"/>
          </a:xfrm>
          <a:custGeom>
            <a:avLst/>
            <a:gdLst>
              <a:gd name="connsiteX0" fmla="*/ 1447801 w 2590801"/>
              <a:gd name="connsiteY0" fmla="*/ 279114 h 3283622"/>
              <a:gd name="connsiteX1" fmla="*/ 1447801 w 2590801"/>
              <a:gd name="connsiteY1" fmla="*/ 23505 h 3283622"/>
              <a:gd name="connsiteX2" fmla="*/ 2590801 w 2590801"/>
              <a:gd name="connsiteY2" fmla="*/ 23505 h 3283622"/>
              <a:gd name="connsiteX3" fmla="*/ 2590801 w 2590801"/>
              <a:gd name="connsiteY3" fmla="*/ 1166505 h 3283622"/>
              <a:gd name="connsiteX4" fmla="*/ 2268681 w 2590801"/>
              <a:gd name="connsiteY4" fmla="*/ 1166505 h 3283622"/>
              <a:gd name="connsiteX5" fmla="*/ 2268681 w 2590801"/>
              <a:gd name="connsiteY5" fmla="*/ 279114 h 3283622"/>
              <a:gd name="connsiteX6" fmla="*/ 1447801 w 2590801"/>
              <a:gd name="connsiteY6" fmla="*/ 3283622 h 3283622"/>
              <a:gd name="connsiteX7" fmla="*/ 1447801 w 2590801"/>
              <a:gd name="connsiteY7" fmla="*/ 2961502 h 3283622"/>
              <a:gd name="connsiteX8" fmla="*/ 2335192 w 2590801"/>
              <a:gd name="connsiteY8" fmla="*/ 2961502 h 3283622"/>
              <a:gd name="connsiteX9" fmla="*/ 2335192 w 2590801"/>
              <a:gd name="connsiteY9" fmla="*/ 2140622 h 3283622"/>
              <a:gd name="connsiteX10" fmla="*/ 2590801 w 2590801"/>
              <a:gd name="connsiteY10" fmla="*/ 2140622 h 3283622"/>
              <a:gd name="connsiteX11" fmla="*/ 2590801 w 2590801"/>
              <a:gd name="connsiteY11" fmla="*/ 3283622 h 3283622"/>
              <a:gd name="connsiteX12" fmla="*/ 1 w 2590801"/>
              <a:gd name="connsiteY12" fmla="*/ 1143000 h 3283622"/>
              <a:gd name="connsiteX13" fmla="*/ 1 w 2590801"/>
              <a:gd name="connsiteY13" fmla="*/ 0 h 3283622"/>
              <a:gd name="connsiteX14" fmla="*/ 1143001 w 2590801"/>
              <a:gd name="connsiteY14" fmla="*/ 0 h 3283622"/>
              <a:gd name="connsiteX15" fmla="*/ 1143001 w 2590801"/>
              <a:gd name="connsiteY15" fmla="*/ 322120 h 3283622"/>
              <a:gd name="connsiteX16" fmla="*/ 255610 w 2590801"/>
              <a:gd name="connsiteY16" fmla="*/ 322120 h 3283622"/>
              <a:gd name="connsiteX17" fmla="*/ 255610 w 2590801"/>
              <a:gd name="connsiteY17" fmla="*/ 1143000 h 3283622"/>
              <a:gd name="connsiteX18" fmla="*/ 0 w 2590801"/>
              <a:gd name="connsiteY18" fmla="*/ 3283622 h 3283622"/>
              <a:gd name="connsiteX19" fmla="*/ 0 w 2590801"/>
              <a:gd name="connsiteY19" fmla="*/ 2140622 h 3283622"/>
              <a:gd name="connsiteX20" fmla="*/ 322120 w 2590801"/>
              <a:gd name="connsiteY20" fmla="*/ 2140622 h 3283622"/>
              <a:gd name="connsiteX21" fmla="*/ 322120 w 2590801"/>
              <a:gd name="connsiteY21" fmla="*/ 3028013 h 3283622"/>
              <a:gd name="connsiteX22" fmla="*/ 1143000 w 2590801"/>
              <a:gd name="connsiteY22" fmla="*/ 3028013 h 3283622"/>
              <a:gd name="connsiteX23" fmla="*/ 1143000 w 2590801"/>
              <a:gd name="connsiteY23" fmla="*/ 3283622 h 328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90801" h="3283622">
                <a:moveTo>
                  <a:pt x="1447801" y="279114"/>
                </a:moveTo>
                <a:lnTo>
                  <a:pt x="1447801" y="23505"/>
                </a:lnTo>
                <a:lnTo>
                  <a:pt x="2590801" y="23505"/>
                </a:lnTo>
                <a:lnTo>
                  <a:pt x="2590801" y="1166505"/>
                </a:lnTo>
                <a:lnTo>
                  <a:pt x="2268681" y="1166505"/>
                </a:lnTo>
                <a:lnTo>
                  <a:pt x="2268681" y="279114"/>
                </a:lnTo>
                <a:close/>
                <a:moveTo>
                  <a:pt x="1447801" y="3283622"/>
                </a:moveTo>
                <a:lnTo>
                  <a:pt x="1447801" y="2961502"/>
                </a:lnTo>
                <a:lnTo>
                  <a:pt x="2335192" y="2961502"/>
                </a:lnTo>
                <a:lnTo>
                  <a:pt x="2335192" y="2140622"/>
                </a:lnTo>
                <a:lnTo>
                  <a:pt x="2590801" y="2140622"/>
                </a:lnTo>
                <a:lnTo>
                  <a:pt x="2590801" y="3283622"/>
                </a:lnTo>
                <a:close/>
                <a:moveTo>
                  <a:pt x="1" y="1143000"/>
                </a:moveTo>
                <a:lnTo>
                  <a:pt x="1" y="0"/>
                </a:lnTo>
                <a:lnTo>
                  <a:pt x="1143001" y="0"/>
                </a:lnTo>
                <a:lnTo>
                  <a:pt x="1143001" y="322120"/>
                </a:lnTo>
                <a:lnTo>
                  <a:pt x="255610" y="322120"/>
                </a:lnTo>
                <a:lnTo>
                  <a:pt x="255610" y="1143000"/>
                </a:lnTo>
                <a:close/>
                <a:moveTo>
                  <a:pt x="0" y="3283622"/>
                </a:moveTo>
                <a:lnTo>
                  <a:pt x="0" y="2140622"/>
                </a:lnTo>
                <a:lnTo>
                  <a:pt x="322120" y="2140622"/>
                </a:lnTo>
                <a:lnTo>
                  <a:pt x="322120" y="3028013"/>
                </a:lnTo>
                <a:lnTo>
                  <a:pt x="1143000" y="3028013"/>
                </a:lnTo>
                <a:lnTo>
                  <a:pt x="1143000" y="3283622"/>
                </a:lnTo>
                <a:close/>
              </a:path>
            </a:pathLst>
          </a:custGeom>
          <a:solidFill>
            <a:schemeClr val="accent2">
              <a:lumMod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19" name="مربع نص 18">
            <a:extLst>
              <a:ext uri="{FF2B5EF4-FFF2-40B4-BE49-F238E27FC236}">
                <a16:creationId xmlns:a16="http://schemas.microsoft.com/office/drawing/2014/main" id="{0EA3A12D-5A8C-B2D5-BA51-2AC57E479535}"/>
              </a:ext>
            </a:extLst>
          </p:cNvPr>
          <p:cNvSpPr txBox="1"/>
          <p:nvPr/>
        </p:nvSpPr>
        <p:spPr>
          <a:xfrm>
            <a:off x="525008" y="4050409"/>
            <a:ext cx="10439400" cy="4978735"/>
          </a:xfrm>
          <a:prstGeom prst="rect">
            <a:avLst/>
          </a:prstGeom>
          <a:noFill/>
        </p:spPr>
        <p:txBody>
          <a:bodyPr wrap="square">
            <a:spAutoFit/>
          </a:bodyPr>
          <a:lstStyle/>
          <a:p>
            <a:pPr algn="just">
              <a:lnSpc>
                <a:spcPct val="150000"/>
              </a:lnSpc>
            </a:pPr>
            <a:r>
              <a:rPr lang="en-US" sz="3600" dirty="0">
                <a:latin typeface="Times New Roman" panose="02020603050405020304" pitchFamily="18" charset="0"/>
                <a:cs typeface="Times New Roman" panose="02020603050405020304" pitchFamily="18" charset="0"/>
              </a:rPr>
              <a:t> is a strategy framework designed to lessen Saudi Arabia’s</a:t>
            </a:r>
            <a:r>
              <a:rPr lang="en-GB"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reliance on oil and diversify its economy. Initiatives in green chemistry and sustainable</a:t>
            </a:r>
            <a:r>
              <a:rPr lang="en-GB"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practices, especially the application of plant-based inhibitors for corrosion prevention</a:t>
            </a:r>
            <a:r>
              <a:rPr lang="en-GB"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which is in line with international environmental and sustainability goals</a:t>
            </a:r>
            <a:r>
              <a:rPr lang="en-GB" sz="3600" dirty="0">
                <a:latin typeface="Times New Roman" panose="02020603050405020304" pitchFamily="18" charset="0"/>
                <a:cs typeface="Times New Roman" panose="02020603050405020304" pitchFamily="18" charset="0"/>
              </a:rPr>
              <a:t>.</a:t>
            </a:r>
            <a:endParaRPr lang="en-SA" sz="3600" dirty="0">
              <a:latin typeface="Times New Roman" panose="020206030504050203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id="{C68C5B76-FE96-550E-CA1B-ECA8633A6268}"/>
              </a:ext>
            </a:extLst>
          </p:cNvPr>
          <p:cNvSpPr/>
          <p:nvPr/>
        </p:nvSpPr>
        <p:spPr>
          <a:xfrm>
            <a:off x="16329" y="7317661"/>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3">
            <a:extLst>
              <a:ext uri="{FF2B5EF4-FFF2-40B4-BE49-F238E27FC236}">
                <a16:creationId xmlns:a16="http://schemas.microsoft.com/office/drawing/2014/main" id="{375C70F0-46A4-0569-A8A9-45FB6B477A5C}"/>
              </a:ext>
            </a:extLst>
          </p:cNvPr>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1602848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1cb29d9-7fda-47f2-82af-2a5e0b4d207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D00FE3517C70842B973B33D6474E296" ma:contentTypeVersion="11" ma:contentTypeDescription="Create a new document." ma:contentTypeScope="" ma:versionID="2e182663a6f7fb01dfa4009ce50298d2">
  <xsd:schema xmlns:xsd="http://www.w3.org/2001/XMLSchema" xmlns:xs="http://www.w3.org/2001/XMLSchema" xmlns:p="http://schemas.microsoft.com/office/2006/metadata/properties" xmlns:ns3="11cb29d9-7fda-47f2-82af-2a5e0b4d2071" xmlns:ns4="a1f0da89-6712-4b6b-8d40-6e3623446a8a" targetNamespace="http://schemas.microsoft.com/office/2006/metadata/properties" ma:root="true" ma:fieldsID="d97f19ee9a60c8197b806645f4cc2d47" ns3:_="" ns4:_="">
    <xsd:import namespace="11cb29d9-7fda-47f2-82af-2a5e0b4d2071"/>
    <xsd:import namespace="a1f0da89-6712-4b6b-8d40-6e3623446a8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cb29d9-7fda-47f2-82af-2a5e0b4d20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f0da89-6712-4b6b-8d40-6e3623446a8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612603-562D-4C7F-A45C-4AB5077B8C56}">
  <ds:schemaRefs>
    <ds:schemaRef ds:uri="http://schemas.microsoft.com/office/2006/metadata/properties"/>
    <ds:schemaRef ds:uri="http://www.w3.org/2000/xmlns/"/>
    <ds:schemaRef ds:uri="11cb29d9-7fda-47f2-82af-2a5e0b4d2071"/>
    <ds:schemaRef ds:uri="http://www.w3.org/2001/XMLSchema-instance"/>
    <ds:schemaRef ds:uri="http://schemas.microsoft.com/office/infopath/2007/PartnerControls"/>
  </ds:schemaRefs>
</ds:datastoreItem>
</file>

<file path=customXml/itemProps2.xml><?xml version="1.0" encoding="utf-8"?>
<ds:datastoreItem xmlns:ds="http://schemas.openxmlformats.org/officeDocument/2006/customXml" ds:itemID="{F009227A-D3C5-4332-B232-5F2BB11D2DC3}">
  <ds:schemaRefs>
    <ds:schemaRef ds:uri="http://schemas.microsoft.com/sharepoint/v3/contenttype/forms"/>
  </ds:schemaRefs>
</ds:datastoreItem>
</file>

<file path=customXml/itemProps3.xml><?xml version="1.0" encoding="utf-8"?>
<ds:datastoreItem xmlns:ds="http://schemas.openxmlformats.org/officeDocument/2006/customXml" ds:itemID="{D542641C-7C13-43DC-A8CA-2DBCCC143D35}">
  <ds:schemaRefs>
    <ds:schemaRef ds:uri="http://schemas.microsoft.com/office/2006/metadata/contentType"/>
    <ds:schemaRef ds:uri="http://schemas.microsoft.com/office/2006/metadata/properties/metaAttributes"/>
    <ds:schemaRef ds:uri="http://www.w3.org/2000/xmlns/"/>
    <ds:schemaRef ds:uri="http://www.w3.org/2001/XMLSchema"/>
    <ds:schemaRef ds:uri="11cb29d9-7fda-47f2-82af-2a5e0b4d2071"/>
    <ds:schemaRef ds:uri="a1f0da89-6712-4b6b-8d40-6e3623446a8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15083</TotalTime>
  <Words>2045</Words>
  <Application>Microsoft Office PowerPoint</Application>
  <PresentationFormat>Custom</PresentationFormat>
  <Paragraphs>251</Paragraphs>
  <Slides>29</Slides>
  <Notes>18</Notes>
  <HiddenSlides>0</HiddenSlides>
  <MMClips>0</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50" baseType="lpstr">
      <vt:lpstr>Calibri</vt:lpstr>
      <vt:lpstr>Sitka Display</vt:lpstr>
      <vt:lpstr>Canva Sans Bold</vt:lpstr>
      <vt:lpstr>Glacial Indifference Bold</vt:lpstr>
      <vt:lpstr>Trebuchet MS</vt:lpstr>
      <vt:lpstr>Aptos Serif</vt:lpstr>
      <vt:lpstr>Wingdings</vt:lpstr>
      <vt:lpstr>Baskerville Old Face</vt:lpstr>
      <vt:lpstr>Arial</vt:lpstr>
      <vt:lpstr>Tabarra Sans Heavy</vt:lpstr>
      <vt:lpstr>Aptos</vt:lpstr>
      <vt:lpstr>Cambria Math</vt:lpstr>
      <vt:lpstr>Calisto MT</vt:lpstr>
      <vt:lpstr>Symbol</vt:lpstr>
      <vt:lpstr>.AppleSystemUIFont</vt:lpstr>
      <vt:lpstr>Tabarra Sans</vt:lpstr>
      <vt:lpstr>Codec Pro ExtraBold</vt:lpstr>
      <vt:lpstr>Arial Black</vt:lpstr>
      <vt:lpstr>Times New Roman</vt:lpstr>
      <vt:lpstr>Office Theme</vt:lpstr>
      <vt:lpstr>ChemDraw.Document.6.0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JUBCOR 2024 Presentation Template</dc:title>
  <dc:creator>Dr. Aisha Moubaraki</dc:creator>
  <cp:lastModifiedBy>عائشه حسين احمد مباركي</cp:lastModifiedBy>
  <cp:revision>53</cp:revision>
  <dcterms:created xsi:type="dcterms:W3CDTF">2006-08-16T00:00:00Z</dcterms:created>
  <dcterms:modified xsi:type="dcterms:W3CDTF">2024-07-16T22:47:49Z</dcterms:modified>
  <dc:identifier>DAGG3nLRPf8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0x010100BD00FE3517C70842B973B33D6474E296</vt:lpwstr>
  </property>
</Properties>
</file>