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4" r:id="rId6"/>
    <p:sldId id="263" r:id="rId7"/>
    <p:sldId id="261" r:id="rId8"/>
    <p:sldId id="265" r:id="rId9"/>
    <p:sldId id="262" r:id="rId10"/>
    <p:sldId id="266" r:id="rId11"/>
    <p:sldId id="269" r:id="rId12"/>
    <p:sldId id="270" r:id="rId13"/>
    <p:sldId id="272" r:id="rId14"/>
    <p:sldId id="258" r:id="rId15"/>
  </p:sldIdLst>
  <p:sldSz cx="18288000" cy="10287000"/>
  <p:notesSz cx="6858000" cy="9144000"/>
  <p:embeddedFontLst>
    <p:embeddedFont>
      <p:font typeface="Adobe Heiti Std R" panose="020B0400000000000000" pitchFamily="34" charset="-128"/>
      <p:regular r:id="rId17"/>
    </p:embeddedFont>
    <p:embeddedFont>
      <p:font typeface="Cambria Math" panose="02040503050406030204" pitchFamily="18" charset="0"/>
      <p:regular r:id="rId18"/>
    </p:embeddedFont>
    <p:embeddedFont>
      <p:font typeface="Canva Sans" panose="020B0604020202020204" charset="0"/>
      <p:regular r:id="rId19"/>
    </p:embeddedFont>
    <p:embeddedFont>
      <p:font typeface="Canva Sans Bold" panose="020B0604020202020204" charset="0"/>
      <p:regular r:id="rId20"/>
    </p:embeddedFont>
    <p:embeddedFont>
      <p:font typeface="Codec Pro ExtraBold" panose="020B0604020202020204" charset="0"/>
      <p:regular r:id="rId21"/>
    </p:embeddedFont>
    <p:embeddedFont>
      <p:font typeface="Glacial Indifference Bold" panose="020B0604020202020204" charset="0"/>
      <p:regular r:id="rId22"/>
    </p:embeddedFont>
    <p:embeddedFont>
      <p:font typeface="Tabarra Sans" panose="020B0604020202020204" charset="0"/>
      <p:regular r:id="rId23"/>
    </p:embeddedFont>
    <p:embeddedFont>
      <p:font typeface="Tabarra Sans Heavy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6247" autoAdjust="0"/>
  </p:normalViewPr>
  <p:slideViewPr>
    <p:cSldViewPr>
      <p:cViewPr varScale="1">
        <p:scale>
          <a:sx n="74" d="100"/>
          <a:sy n="74" d="100"/>
        </p:scale>
        <p:origin x="5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F0AF4-C042-45B7-A11B-4F3AD0DF045B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2170D-1FD7-423F-95C8-DF987622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2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.svg"/><Relationship Id="rId3" Type="http://schemas.openxmlformats.org/officeDocument/2006/relationships/image" Target="../media/image6.svg"/><Relationship Id="rId7" Type="http://schemas.openxmlformats.org/officeDocument/2006/relationships/image" Target="../media/image42.sv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87100" y="3086100"/>
            <a:ext cx="7200900" cy="7200900"/>
          </a:xfrm>
          <a:custGeom>
            <a:avLst/>
            <a:gdLst/>
            <a:ahLst/>
            <a:cxnLst/>
            <a:rect l="l" t="t" r="r" b="b"/>
            <a:pathLst>
              <a:path w="7200900" h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20864" y="1427539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5" y="0"/>
                </a:lnTo>
                <a:lnTo>
                  <a:pt x="482145" y="467031"/>
                </a:lnTo>
                <a:lnTo>
                  <a:pt x="0" y="467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682761">
            <a:off x="-1383321" y="-185949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22956" y="6564251"/>
            <a:ext cx="8883055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6"/>
              </a:lnSpc>
            </a:pPr>
            <a:r>
              <a:rPr lang="en-US" sz="4230" spc="287" dirty="0" err="1">
                <a:solidFill>
                  <a:srgbClr val="0C3E5B"/>
                </a:solidFill>
                <a:latin typeface="Codec Pro ExtraBold"/>
              </a:rPr>
              <a:t>Jubcor</a:t>
            </a:r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 Presentation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47800" y="7237725"/>
            <a:ext cx="7848599" cy="796285"/>
            <a:chOff x="-38722" y="-19050"/>
            <a:chExt cx="1381721" cy="1549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2999" cy="135928"/>
            </a:xfrm>
            <a:custGeom>
              <a:avLst/>
              <a:gdLst/>
              <a:ahLst/>
              <a:cxnLst/>
              <a:rect l="l" t="t" r="r" b="b"/>
              <a:pathLst>
                <a:path w="1342999" h="135928">
                  <a:moveTo>
                    <a:pt x="20195" y="0"/>
                  </a:moveTo>
                  <a:lnTo>
                    <a:pt x="1322804" y="0"/>
                  </a:lnTo>
                  <a:cubicBezTo>
                    <a:pt x="1333957" y="0"/>
                    <a:pt x="1342999" y="9042"/>
                    <a:pt x="1342999" y="20195"/>
                  </a:cubicBezTo>
                  <a:lnTo>
                    <a:pt x="1342999" y="115733"/>
                  </a:lnTo>
                  <a:cubicBezTo>
                    <a:pt x="1342999" y="126887"/>
                    <a:pt x="1333957" y="135928"/>
                    <a:pt x="1322804" y="135928"/>
                  </a:cubicBezTo>
                  <a:lnTo>
                    <a:pt x="20195" y="135928"/>
                  </a:lnTo>
                  <a:cubicBezTo>
                    <a:pt x="9042" y="135928"/>
                    <a:pt x="0" y="126887"/>
                    <a:pt x="0" y="115733"/>
                  </a:cubicBezTo>
                  <a:lnTo>
                    <a:pt x="0" y="20195"/>
                  </a:lnTo>
                  <a:cubicBezTo>
                    <a:pt x="0" y="9042"/>
                    <a:pt x="9042" y="0"/>
                    <a:pt x="20195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38722" y="-19050"/>
              <a:ext cx="1381721" cy="154978"/>
            </a:xfrm>
            <a:prstGeom prst="rect">
              <a:avLst/>
            </a:prstGeom>
          </p:spPr>
          <p:txBody>
            <a:bodyPr lIns="68744" tIns="68744" rIns="68744" bIns="68744" rtlCol="0" anchor="ctr"/>
            <a:lstStyle/>
            <a:p>
              <a:pPr algn="r">
                <a:lnSpc>
                  <a:spcPts val="2730"/>
                </a:lnSpc>
              </a:pPr>
              <a:r>
                <a:rPr lang="en-US" sz="2100" spc="119" dirty="0">
                  <a:solidFill>
                    <a:srgbClr val="E28126"/>
                  </a:solidFill>
                  <a:latin typeface="Canva Sans"/>
                </a:rPr>
                <a:t>King Fahd University of Petroleum and Minerals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857742" y="7412516"/>
            <a:ext cx="457550" cy="457550"/>
          </a:xfrm>
          <a:custGeom>
            <a:avLst/>
            <a:gdLst/>
            <a:ahLst/>
            <a:cxnLst/>
            <a:rect l="l" t="t" r="r" b="b"/>
            <a:pathLst>
              <a:path w="457550" h="457550">
                <a:moveTo>
                  <a:pt x="0" y="0"/>
                </a:moveTo>
                <a:lnTo>
                  <a:pt x="457550" y="0"/>
                </a:lnTo>
                <a:lnTo>
                  <a:pt x="457550" y="457550"/>
                </a:lnTo>
                <a:lnTo>
                  <a:pt x="0" y="4575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2777643" y="6226555"/>
            <a:ext cx="4481657" cy="347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1"/>
              </a:lnSpc>
            </a:pPr>
            <a:r>
              <a:rPr lang="en-US" sz="3908" spc="195" dirty="0">
                <a:solidFill>
                  <a:srgbClr val="0C3E5B"/>
                </a:solidFill>
                <a:latin typeface="Canva Sans"/>
              </a:rPr>
              <a:t>Presented By:</a:t>
            </a:r>
            <a:r>
              <a:rPr lang="en-US" sz="3908" spc="195" dirty="0">
                <a:solidFill>
                  <a:srgbClr val="0C3E5B"/>
                </a:solidFill>
                <a:latin typeface="Canva Sans Bold"/>
              </a:rPr>
              <a:t> Abdulaziz Alsaleh &amp; Dr. Ihsan </a:t>
            </a:r>
            <a:r>
              <a:rPr lang="en-US" sz="3908" spc="195" dirty="0" err="1">
                <a:solidFill>
                  <a:srgbClr val="0C3E5B"/>
                </a:solidFill>
                <a:latin typeface="Canva Sans Bold"/>
              </a:rPr>
              <a:t>Ul</a:t>
            </a:r>
            <a:r>
              <a:rPr lang="en-US" sz="3908" spc="195" dirty="0">
                <a:solidFill>
                  <a:srgbClr val="0C3E5B"/>
                </a:solidFill>
                <a:latin typeface="Canva Sans Bold"/>
              </a:rPr>
              <a:t> </a:t>
            </a:r>
            <a:r>
              <a:rPr lang="en-US" sz="3908" spc="195" dirty="0" err="1">
                <a:solidFill>
                  <a:srgbClr val="0C3E5B"/>
                </a:solidFill>
                <a:latin typeface="Canva Sans Bold"/>
              </a:rPr>
              <a:t>haq</a:t>
            </a:r>
            <a:r>
              <a:rPr lang="en-US" sz="3908" spc="195" dirty="0">
                <a:solidFill>
                  <a:srgbClr val="0C3E5B"/>
                </a:solidFill>
                <a:latin typeface="Canva Sans Bold"/>
              </a:rPr>
              <a:t> Toor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22956" y="2652012"/>
            <a:ext cx="7861286" cy="2612151"/>
            <a:chOff x="0" y="0"/>
            <a:chExt cx="10481714" cy="3482868"/>
          </a:xfrm>
        </p:grpSpPr>
        <p:sp>
          <p:nvSpPr>
            <p:cNvPr id="14" name="TextBox 14"/>
            <p:cNvSpPr txBox="1"/>
            <p:nvPr/>
          </p:nvSpPr>
          <p:spPr>
            <a:xfrm>
              <a:off x="54198" y="-466725"/>
              <a:ext cx="9004452" cy="2910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07"/>
                </a:lnSpc>
              </a:pPr>
              <a:r>
                <a:rPr lang="en-US" sz="12076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4198" y="2005202"/>
              <a:ext cx="10427516" cy="891503"/>
              <a:chOff x="0" y="0"/>
              <a:chExt cx="1782556" cy="152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400000">
              <a:off x="8501551" y="916541"/>
              <a:ext cx="2681013" cy="1279313"/>
              <a:chOff x="0" y="0"/>
              <a:chExt cx="458312" cy="21869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2055964"/>
              <a:ext cx="9058650" cy="840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8"/>
                </a:lnSpc>
              </a:pPr>
              <a:r>
                <a:rPr lang="en-US" sz="3499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5400000">
              <a:off x="8666000" y="894224"/>
              <a:ext cx="2561608" cy="132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8"/>
                </a:lnSpc>
              </a:pPr>
              <a:r>
                <a:rPr lang="en-US" sz="5570" spc="172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6201" y="2958141"/>
              <a:ext cx="10445513" cy="524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3"/>
                </a:lnSpc>
                <a:spcBef>
                  <a:spcPct val="0"/>
                </a:spcBef>
              </a:pPr>
              <a:r>
                <a:rPr lang="en-US" sz="2373" dirty="0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pic>
        <p:nvPicPr>
          <p:cNvPr id="23" name="Picture 22" descr="A green and white logo&#10;&#10;Description automatically generated">
            <a:extLst>
              <a:ext uri="{FF2B5EF4-FFF2-40B4-BE49-F238E27FC236}">
                <a16:creationId xmlns:a16="http://schemas.microsoft.com/office/drawing/2014/main" id="{91A0DF17-074F-3EE0-730F-E7ABD50F9C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938" y="655674"/>
            <a:ext cx="2121995" cy="20107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51C57A-A6C2-DB6D-253B-22205193E70E}"/>
              </a:ext>
            </a:extLst>
          </p:cNvPr>
          <p:cNvSpPr txBox="1"/>
          <p:nvPr/>
        </p:nvSpPr>
        <p:spPr>
          <a:xfrm>
            <a:off x="-398599" y="310793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Results &amp; Discussion 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3" name="Content Placeholder 4" descr="A graph of different colored vertical bars&#10;&#10;Description automatically generated">
            <a:extLst>
              <a:ext uri="{FF2B5EF4-FFF2-40B4-BE49-F238E27FC236}">
                <a16:creationId xmlns:a16="http://schemas.microsoft.com/office/drawing/2014/main" id="{F8D9D7F4-601A-0C60-BB73-63A6DD1B9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15985"/>
            <a:ext cx="8521947" cy="6519291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3063F64E-4197-1CBE-4E01-96C2C9210C5F}"/>
              </a:ext>
            </a:extLst>
          </p:cNvPr>
          <p:cNvSpPr txBox="1">
            <a:spLocks/>
          </p:cNvSpPr>
          <p:nvPr/>
        </p:nvSpPr>
        <p:spPr>
          <a:xfrm>
            <a:off x="1871302" y="8471015"/>
            <a:ext cx="7239000" cy="31581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Hydrogen Charging and heat Treatment on the Impact Energy of X65 alloy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3DC6D-8AB1-309D-361A-7BCF4EFCB073}"/>
              </a:ext>
            </a:extLst>
          </p:cNvPr>
          <p:cNvSpPr txBox="1"/>
          <p:nvPr/>
        </p:nvSpPr>
        <p:spPr>
          <a:xfrm>
            <a:off x="9100643" y="3086100"/>
            <a:ext cx="8610600" cy="4439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charging decreased the impact energy of X65 alloy irrespective of the heat treatment temperature.</a:t>
            </a:r>
          </a:p>
          <a:p>
            <a:pPr marL="285750" indent="-285750" algn="just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Treatment was effective in reducing the impact of hydrogen charging on X65 alloy.</a:t>
            </a:r>
          </a:p>
          <a:p>
            <a:pPr marL="285750" indent="-285750" algn="just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releasing heat treatment at 550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produce the best performance to mitigate the effect of hydrogen charging.</a:t>
            </a:r>
          </a:p>
          <a:p>
            <a:pPr marL="285750" indent="-285750" algn="just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impact energy of X65 alloy was not affected by heat treatment when not subjected to hydrogen charging.</a:t>
            </a:r>
          </a:p>
          <a:p>
            <a:pPr marL="285750" indent="-285750" algn="just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fracture surface is characterized with the presence of micro cracks and dimples</a:t>
            </a:r>
          </a:p>
        </p:txBody>
      </p:sp>
    </p:spTree>
    <p:extLst>
      <p:ext uri="{BB962C8B-B14F-4D97-AF65-F5344CB8AC3E}">
        <p14:creationId xmlns:p14="http://schemas.microsoft.com/office/powerpoint/2010/main" val="282320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51C57A-A6C2-DB6D-253B-22205193E70E}"/>
              </a:ext>
            </a:extLst>
          </p:cNvPr>
          <p:cNvSpPr txBox="1"/>
          <p:nvPr/>
        </p:nvSpPr>
        <p:spPr>
          <a:xfrm>
            <a:off x="-398599" y="310793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Fractography 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EEC770-B88E-137D-943A-82845761C17B}"/>
              </a:ext>
            </a:extLst>
          </p:cNvPr>
          <p:cNvGrpSpPr/>
          <p:nvPr/>
        </p:nvGrpSpPr>
        <p:grpSpPr>
          <a:xfrm>
            <a:off x="1042476" y="2756898"/>
            <a:ext cx="4901124" cy="3610107"/>
            <a:chOff x="189391" y="151052"/>
            <a:chExt cx="3119258" cy="2239936"/>
          </a:xfrm>
        </p:grpSpPr>
        <p:pic>
          <p:nvPicPr>
            <p:cNvPr id="29" name="Picture 28" descr="Close-up of a rock wall&#10;&#10;Description automatically generated">
              <a:extLst>
                <a:ext uri="{FF2B5EF4-FFF2-40B4-BE49-F238E27FC236}">
                  <a16:creationId xmlns:a16="http://schemas.microsoft.com/office/drawing/2014/main" id="{427B7F53-8687-8FDA-0D81-F95E178E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391" y="151052"/>
              <a:ext cx="3119258" cy="2239936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05BE1F8-3A0B-804C-F464-0DE9D0C3B4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0849" y="911042"/>
              <a:ext cx="228522" cy="25617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58842CB-5F8E-2096-77CF-F1C9F6E4DD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2247" y="1167213"/>
              <a:ext cx="228522" cy="25617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850DAA0-BD65-B658-C4A3-55D05CC1C2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380" y="1349471"/>
              <a:ext cx="228522" cy="25617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1725995-BA98-E609-E453-DC7ACF5B03F6}"/>
                </a:ext>
              </a:extLst>
            </p:cNvPr>
            <p:cNvCxnSpPr>
              <a:cxnSpLocks/>
            </p:cNvCxnSpPr>
            <p:nvPr/>
          </p:nvCxnSpPr>
          <p:spPr>
            <a:xfrm>
              <a:off x="1083076" y="1271020"/>
              <a:ext cx="118181" cy="33462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5F0E74-9201-FA96-D187-6B76358B274D}"/>
                </a:ext>
              </a:extLst>
            </p:cNvPr>
            <p:cNvSpPr txBox="1"/>
            <p:nvPr/>
          </p:nvSpPr>
          <p:spPr>
            <a:xfrm>
              <a:off x="616603" y="994021"/>
              <a:ext cx="10475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Micro cracks</a:t>
              </a:r>
              <a:endParaRPr lang="en-GB" sz="1200" dirty="0">
                <a:solidFill>
                  <a:schemeClr val="bg1"/>
                </a:solidFill>
                <a:highlight>
                  <a:srgbClr val="000000"/>
                </a:highlight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AA36A1-F57E-CF6E-9BB9-4668D03CF79D}"/>
              </a:ext>
            </a:extLst>
          </p:cNvPr>
          <p:cNvGrpSpPr/>
          <p:nvPr/>
        </p:nvGrpSpPr>
        <p:grpSpPr>
          <a:xfrm>
            <a:off x="3227654" y="5195229"/>
            <a:ext cx="4691606" cy="3864798"/>
            <a:chOff x="2093250" y="1890944"/>
            <a:chExt cx="3587345" cy="257606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6532397-83A4-A9BE-4FB4-2998710D1BBC}"/>
                </a:ext>
              </a:extLst>
            </p:cNvPr>
            <p:cNvGrpSpPr/>
            <p:nvPr/>
          </p:nvGrpSpPr>
          <p:grpSpPr>
            <a:xfrm>
              <a:off x="2093250" y="1890944"/>
              <a:ext cx="3587345" cy="2576069"/>
              <a:chOff x="2093250" y="1890944"/>
              <a:chExt cx="4598938" cy="3302493"/>
            </a:xfrm>
          </p:grpSpPr>
          <p:pic>
            <p:nvPicPr>
              <p:cNvPr id="38" name="Picture 37" descr="A close-up of a rock formation&#10;&#10;Description automatically generated">
                <a:extLst>
                  <a:ext uri="{FF2B5EF4-FFF2-40B4-BE49-F238E27FC236}">
                    <a16:creationId xmlns:a16="http://schemas.microsoft.com/office/drawing/2014/main" id="{A5F4F1D5-5BF1-E2C3-A4EB-6A14B08932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3250" y="1890944"/>
                <a:ext cx="4598938" cy="3302493"/>
              </a:xfrm>
              <a:prstGeom prst="rect">
                <a:avLst/>
              </a:prstGeom>
            </p:spPr>
          </p:pic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A731C7CD-BAAB-D481-4282-E6916CF7F3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56769" y="4101418"/>
                <a:ext cx="292963" cy="328409"/>
              </a:xfrm>
              <a:prstGeom prst="straightConnector1">
                <a:avLst/>
              </a:prstGeom>
              <a:ln w="5715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EF1C14D6-F052-5E08-F295-4E2B6CBE00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20753" y="4467013"/>
                <a:ext cx="347709" cy="318051"/>
              </a:xfrm>
              <a:prstGeom prst="straightConnector1">
                <a:avLst/>
              </a:prstGeom>
              <a:ln w="5715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1896C4B-0194-37D8-FB3F-0D267F42C9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5499" y="3067266"/>
                <a:ext cx="292963" cy="328409"/>
              </a:xfrm>
              <a:prstGeom prst="straightConnector1">
                <a:avLst/>
              </a:prstGeom>
              <a:ln w="5715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42F5CC5B-9810-4586-7385-993CA4DC10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82536" y="2658893"/>
                <a:ext cx="292963" cy="328409"/>
              </a:xfrm>
              <a:prstGeom prst="straightConnector1">
                <a:avLst/>
              </a:prstGeom>
              <a:ln w="5715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FCADEEB1-85B6-82F9-7101-1724394BD2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3536" y="4101417"/>
                <a:ext cx="351995" cy="164205"/>
              </a:xfrm>
              <a:prstGeom prst="straightConnector1">
                <a:avLst/>
              </a:prstGeom>
              <a:ln w="5715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63856B5-FB8F-6BC5-EF3D-1FFC198FC9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3805" y="3336572"/>
                <a:ext cx="82916" cy="481598"/>
              </a:xfrm>
              <a:prstGeom prst="straightConnector1">
                <a:avLst/>
              </a:prstGeom>
              <a:ln w="5715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D1ECEA0-F140-A2D7-84C1-EF98E555F1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9189" y="4101417"/>
                <a:ext cx="0" cy="601545"/>
              </a:xfrm>
              <a:prstGeom prst="straightConnector1">
                <a:avLst/>
              </a:prstGeom>
              <a:ln w="5715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D278D8-3701-B7F8-2FDF-90F17790B0A8}"/>
                </a:ext>
              </a:extLst>
            </p:cNvPr>
            <p:cNvSpPr txBox="1"/>
            <p:nvPr/>
          </p:nvSpPr>
          <p:spPr>
            <a:xfrm>
              <a:off x="2631410" y="3028444"/>
              <a:ext cx="10475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dimples</a:t>
              </a:r>
              <a:endParaRPr lang="en-GB" sz="1200" dirty="0">
                <a:solidFill>
                  <a:schemeClr val="bg1"/>
                </a:solidFill>
                <a:highlight>
                  <a:srgbClr val="000000"/>
                </a:highlight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EA237D8-9784-1CC6-9140-65740FC04D5E}"/>
              </a:ext>
            </a:extLst>
          </p:cNvPr>
          <p:cNvSpPr txBox="1"/>
          <p:nvPr/>
        </p:nvSpPr>
        <p:spPr>
          <a:xfrm>
            <a:off x="2458482" y="2245673"/>
            <a:ext cx="24684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As - Received</a:t>
            </a:r>
            <a:endParaRPr lang="en-GB" sz="2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CC33D3-0769-ADFB-DB04-6ABA4730C45A}"/>
              </a:ext>
            </a:extLst>
          </p:cNvPr>
          <p:cNvSpPr txBox="1"/>
          <p:nvPr/>
        </p:nvSpPr>
        <p:spPr>
          <a:xfrm>
            <a:off x="11811000" y="2245672"/>
            <a:ext cx="25181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Heat Treated</a:t>
            </a:r>
            <a:r>
              <a:rPr lang="en-GB" sz="2600" dirty="0"/>
              <a:t> 650</a:t>
            </a:r>
            <a:endParaRPr lang="en-US" sz="2600" dirty="0"/>
          </a:p>
        </p:txBody>
      </p:sp>
      <p:pic>
        <p:nvPicPr>
          <p:cNvPr id="48" name="Picture 47" descr="A close-up of a rock&#10;&#10;Description automatically generated">
            <a:extLst>
              <a:ext uri="{FF2B5EF4-FFF2-40B4-BE49-F238E27FC236}">
                <a16:creationId xmlns:a16="http://schemas.microsoft.com/office/drawing/2014/main" id="{E16D4901-EE9F-77A7-A28E-1BD36D9596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740" y="2796027"/>
            <a:ext cx="5027312" cy="3610107"/>
          </a:xfrm>
          <a:prstGeom prst="rect">
            <a:avLst/>
          </a:prstGeom>
        </p:spPr>
      </p:pic>
      <p:pic>
        <p:nvPicPr>
          <p:cNvPr id="49" name="Picture 48" descr="A close-up of a satellite image&#10;&#10;Description automatically generated">
            <a:extLst>
              <a:ext uri="{FF2B5EF4-FFF2-40B4-BE49-F238E27FC236}">
                <a16:creationId xmlns:a16="http://schemas.microsoft.com/office/drawing/2014/main" id="{A7908A41-8192-FF5C-0C8E-62A95B996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143500"/>
            <a:ext cx="5196150" cy="37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70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51C57A-A6C2-DB6D-253B-22205193E70E}"/>
              </a:ext>
            </a:extLst>
          </p:cNvPr>
          <p:cNvSpPr txBox="1"/>
          <p:nvPr/>
        </p:nvSpPr>
        <p:spPr>
          <a:xfrm>
            <a:off x="4000500" y="586499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References 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DFB2B-AC80-860C-0600-6E9579A4FB40}"/>
              </a:ext>
            </a:extLst>
          </p:cNvPr>
          <p:cNvSpPr txBox="1"/>
          <p:nvPr/>
        </p:nvSpPr>
        <p:spPr>
          <a:xfrm>
            <a:off x="609600" y="1714500"/>
            <a:ext cx="16306800" cy="6865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eaLnBrk="1" hangingPunct="1">
              <a:lnSpc>
                <a:spcPct val="250000"/>
              </a:lnSpc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Hydrogen: A Renewable Energy Perspective. September 2019. Report prepared for the 2nd Hydrogen Energy Ministerial Meeting, Tokyo, Japan.</a:t>
            </a:r>
          </a:p>
          <a:p>
            <a:pPr marL="342900" indent="-342900" algn="just" eaLnBrk="1" hangingPunct="1">
              <a:lnSpc>
                <a:spcPct val="250000"/>
              </a:lnSpc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Early Action to Avoid Hydrogen Embrittlement.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MagnaPlate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Blog. Available at: magnaplate.com. This blog discusses preventive measures against hydrogen embrittlement in materials.</a:t>
            </a:r>
          </a:p>
          <a:p>
            <a:pPr marL="342900" indent="-342900" algn="just" eaLnBrk="1" hangingPunct="1">
              <a:lnSpc>
                <a:spcPct val="250000"/>
              </a:lnSpc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Hasan, S., &amp;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Shabaneh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(2021). The Economics and Resource Potential of Hydrogen Production in Saudi Arabia. DOI: 10.30573/KS--2021-DP24. November 2021. This study discusses the economic viability and resource potential of hydrogen production in Saudi Arabia.</a:t>
            </a:r>
          </a:p>
          <a:p>
            <a:pPr marL="342900" indent="-342900" algn="just">
              <a:lnSpc>
                <a:spcPct val="250000"/>
              </a:lnSpc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Energy. (2024). Hydrogen Program Plan. U.S. Department of Energy. Retrieved from https://www.energy.gov/hydrogen-program-plan</a:t>
            </a:r>
          </a:p>
        </p:txBody>
      </p:sp>
    </p:spTree>
    <p:extLst>
      <p:ext uri="{BB962C8B-B14F-4D97-AF65-F5344CB8AC3E}">
        <p14:creationId xmlns:p14="http://schemas.microsoft.com/office/powerpoint/2010/main" val="1288442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51C57A-A6C2-DB6D-253B-22205193E70E}"/>
              </a:ext>
            </a:extLst>
          </p:cNvPr>
          <p:cNvSpPr txBox="1"/>
          <p:nvPr/>
        </p:nvSpPr>
        <p:spPr>
          <a:xfrm>
            <a:off x="4076700" y="3314700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Acknowledgment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DFB2B-AC80-860C-0600-6E9579A4FB40}"/>
              </a:ext>
            </a:extLst>
          </p:cNvPr>
          <p:cNvSpPr txBox="1"/>
          <p:nvPr/>
        </p:nvSpPr>
        <p:spPr>
          <a:xfrm>
            <a:off x="685800" y="4823701"/>
            <a:ext cx="16306800" cy="17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2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Acknowledgement: The authors acknowledge the support provided by King Fahd University of Petroleum and Minerals (KFUPM),Dhahran, Saudi Arabia, under the research grant# INAM 2406 for conducting this research work.</a:t>
            </a:r>
          </a:p>
        </p:txBody>
      </p:sp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87478714-D296-E266-4238-F0B1D359A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459446"/>
            <a:ext cx="2899978" cy="2747963"/>
          </a:xfrm>
          <a:prstGeom prst="rect">
            <a:avLst/>
          </a:prstGeom>
        </p:spPr>
      </p:pic>
      <p:pic>
        <p:nvPicPr>
          <p:cNvPr id="7" name="Picture 6" descr="A logo with a circular design&#10;&#10;Description automatically generated with medium confidence">
            <a:extLst>
              <a:ext uri="{FF2B5EF4-FFF2-40B4-BE49-F238E27FC236}">
                <a16:creationId xmlns:a16="http://schemas.microsoft.com/office/drawing/2014/main" id="{69A6D01E-D2F1-8EFA-D421-F610CDF73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22" y="454616"/>
            <a:ext cx="2491101" cy="285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42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62443" y="7598882"/>
            <a:ext cx="5376236" cy="5376236"/>
          </a:xfrm>
          <a:custGeom>
            <a:avLst/>
            <a:gdLst/>
            <a:ahLst/>
            <a:cxnLst/>
            <a:rect l="l" t="t" r="r" b="b"/>
            <a:pathLst>
              <a:path w="5376236" h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805573" y="5872081"/>
            <a:ext cx="6676854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2"/>
              </a:lnSpc>
            </a:pPr>
            <a:r>
              <a:rPr lang="en-US" sz="3593" spc="125">
                <a:solidFill>
                  <a:srgbClr val="E28126"/>
                </a:solidFill>
                <a:latin typeface="Codec Pro ExtraBold"/>
              </a:rPr>
              <a:t>Reach out.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805573" y="3952990"/>
            <a:ext cx="6676854" cy="133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20"/>
              </a:lnSpc>
            </a:pPr>
            <a:r>
              <a:rPr lang="en-US" sz="8781" spc="184">
                <a:solidFill>
                  <a:srgbClr val="0C3E5B"/>
                </a:solidFill>
                <a:latin typeface="Codec Pro ExtraBold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163607"/>
            <a:ext cx="934283" cy="1815744"/>
          </a:xfrm>
          <a:custGeom>
            <a:avLst/>
            <a:gdLst/>
            <a:ahLst/>
            <a:cxnLst/>
            <a:rect l="l" t="t" r="r" b="b"/>
            <a:pathLst>
              <a:path w="934283" h="1815744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738733" y="7866608"/>
            <a:ext cx="3743694" cy="79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 dirty="0">
                <a:solidFill>
                  <a:srgbClr val="E28126"/>
                </a:solidFill>
                <a:latin typeface="Canva Sans"/>
              </a:rPr>
              <a:t>Azizalsaleh-98@hotmail.com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60775" y="7866295"/>
            <a:ext cx="2744896" cy="389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2"/>
              </a:lnSpc>
            </a:pPr>
            <a:r>
              <a:rPr lang="en-US" sz="2294" dirty="0">
                <a:solidFill>
                  <a:srgbClr val="E28126"/>
                </a:solidFill>
                <a:latin typeface="Canva Sans"/>
              </a:rPr>
              <a:t>+966508092568</a:t>
            </a:r>
          </a:p>
        </p:txBody>
      </p:sp>
      <p:sp>
        <p:nvSpPr>
          <p:cNvPr id="8" name="Freeform 8"/>
          <p:cNvSpPr/>
          <p:nvPr/>
        </p:nvSpPr>
        <p:spPr>
          <a:xfrm>
            <a:off x="6583817" y="7129381"/>
            <a:ext cx="698813" cy="698813"/>
          </a:xfrm>
          <a:custGeom>
            <a:avLst/>
            <a:gdLst/>
            <a:ahLst/>
            <a:cxnLst/>
            <a:rect l="l" t="t" r="r" b="b"/>
            <a:pathLst>
              <a:path w="698813" h="698813">
                <a:moveTo>
                  <a:pt x="0" y="0"/>
                </a:moveTo>
                <a:lnTo>
                  <a:pt x="698813" y="0"/>
                </a:lnTo>
                <a:lnTo>
                  <a:pt x="698813" y="698814"/>
                </a:lnTo>
                <a:lnTo>
                  <a:pt x="0" y="698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61017" y="7129381"/>
            <a:ext cx="699127" cy="699127"/>
          </a:xfrm>
          <a:custGeom>
            <a:avLst/>
            <a:gdLst/>
            <a:ahLst/>
            <a:cxnLst/>
            <a:rect l="l" t="t" r="r" b="b"/>
            <a:pathLst>
              <a:path w="699127" h="699127">
                <a:moveTo>
                  <a:pt x="0" y="0"/>
                </a:moveTo>
                <a:lnTo>
                  <a:pt x="699126" y="0"/>
                </a:lnTo>
                <a:lnTo>
                  <a:pt x="699126" y="699127"/>
                </a:lnTo>
                <a:lnTo>
                  <a:pt x="0" y="69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3606480" y="7586669"/>
            <a:ext cx="3606480" cy="81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>
                <a:solidFill>
                  <a:srgbClr val="E28126"/>
                </a:solidFill>
                <a:latin typeface="Canva Sans"/>
              </a:rPr>
              <a:t>Calle Cualquiera 123, Cualquier Lugar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805573" y="741422"/>
            <a:ext cx="6676854" cy="2218588"/>
            <a:chOff x="0" y="0"/>
            <a:chExt cx="8902472" cy="2958117"/>
          </a:xfrm>
        </p:grpSpPr>
        <p:sp>
          <p:nvSpPr>
            <p:cNvPr id="12" name="TextBox 12"/>
            <p:cNvSpPr txBox="1"/>
            <p:nvPr/>
          </p:nvSpPr>
          <p:spPr>
            <a:xfrm>
              <a:off x="46032" y="-390525"/>
              <a:ext cx="7647784" cy="2465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60"/>
                </a:lnSpc>
              </a:pPr>
              <a:r>
                <a:rPr lang="en-US" sz="10257">
                  <a:solidFill>
                    <a:srgbClr val="0C3E5A"/>
                  </a:solidFill>
                  <a:latin typeface="Tabarra Sans Heavy"/>
                </a:rPr>
                <a:t>JUBCOR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46032" y="1703085"/>
              <a:ext cx="8856440" cy="757183"/>
              <a:chOff x="0" y="0"/>
              <a:chExt cx="1782556" cy="152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2556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782556" h="152400">
                    <a:moveTo>
                      <a:pt x="0" y="0"/>
                    </a:moveTo>
                    <a:lnTo>
                      <a:pt x="1782556" y="0"/>
                    </a:lnTo>
                    <a:lnTo>
                      <a:pt x="1782556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E2812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400000">
              <a:off x="7220653" y="778449"/>
              <a:ext cx="2277074" cy="1086564"/>
              <a:chOff x="0" y="0"/>
              <a:chExt cx="458312" cy="21869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58312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458312" h="218695">
                    <a:moveTo>
                      <a:pt x="0" y="0"/>
                    </a:moveTo>
                    <a:lnTo>
                      <a:pt x="458312" y="0"/>
                    </a:lnTo>
                    <a:lnTo>
                      <a:pt x="458312" y="218695"/>
                    </a:lnTo>
                    <a:lnTo>
                      <a:pt x="0" y="218695"/>
                    </a:lnTo>
                    <a:close/>
                  </a:path>
                </a:pathLst>
              </a:custGeom>
              <a:solidFill>
                <a:srgbClr val="0C3E5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745158"/>
              <a:ext cx="7693816" cy="715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2972">
                  <a:solidFill>
                    <a:srgbClr val="FFFFFF"/>
                  </a:solidFill>
                  <a:latin typeface="Tabarra Sans"/>
                </a:rPr>
                <a:t>CONFERENCE &amp; EXHIBITION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5400000">
              <a:off x="7366586" y="753233"/>
              <a:ext cx="2175660" cy="1136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3"/>
                </a:lnSpc>
              </a:pPr>
              <a:r>
                <a:rPr lang="en-US" sz="4731" spc="146">
                  <a:solidFill>
                    <a:srgbClr val="FFFFFF"/>
                  </a:solidFill>
                  <a:latin typeface="Tabarra Sans Heavy"/>
                </a:rPr>
                <a:t>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0747" y="2522888"/>
              <a:ext cx="8871725" cy="435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22"/>
                </a:lnSpc>
                <a:spcBef>
                  <a:spcPct val="0"/>
                </a:spcBef>
              </a:pPr>
              <a:r>
                <a:rPr lang="en-US" sz="2016">
                  <a:solidFill>
                    <a:srgbClr val="0C3E5B"/>
                  </a:solidFill>
                  <a:latin typeface="Glacial Indifference Bold"/>
                </a:rPr>
                <a:t>INNOVATIVE SOLUTIONS FOR CORROSION CHALLENGES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5421888" y="926856"/>
            <a:ext cx="1264709" cy="1264709"/>
          </a:xfrm>
          <a:custGeom>
            <a:avLst/>
            <a:gdLst/>
            <a:ahLst/>
            <a:cxnLst/>
            <a:rect l="l" t="t" r="r" b="b"/>
            <a:pathLst>
              <a:path w="1264709" h="1264709">
                <a:moveTo>
                  <a:pt x="0" y="0"/>
                </a:moveTo>
                <a:lnTo>
                  <a:pt x="1264709" y="0"/>
                </a:lnTo>
                <a:lnTo>
                  <a:pt x="1264709" y="1264708"/>
                </a:lnTo>
                <a:lnTo>
                  <a:pt x="0" y="1264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813171" y="1325694"/>
            <a:ext cx="482144" cy="467032"/>
          </a:xfrm>
          <a:custGeom>
            <a:avLst/>
            <a:gdLst/>
            <a:ahLst/>
            <a:cxnLst/>
            <a:rect l="l" t="t" r="r" b="b"/>
            <a:pathLst>
              <a:path w="482144" h="467032">
                <a:moveTo>
                  <a:pt x="0" y="0"/>
                </a:moveTo>
                <a:lnTo>
                  <a:pt x="482144" y="0"/>
                </a:lnTo>
                <a:lnTo>
                  <a:pt x="482144" y="467032"/>
                </a:lnTo>
                <a:lnTo>
                  <a:pt x="0" y="467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4578268" y="2268608"/>
            <a:ext cx="2951949" cy="5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6"/>
              </a:lnSpc>
              <a:spcBef>
                <a:spcPct val="0"/>
              </a:spcBef>
            </a:pPr>
            <a:r>
              <a:rPr lang="en-US" sz="2954">
                <a:solidFill>
                  <a:srgbClr val="010101"/>
                </a:solidFill>
                <a:latin typeface="Canva Sans"/>
              </a:rPr>
              <a:t>YOUR LOGO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5E2BA-3FC2-F1BF-6602-3F3C0EA94EAA}"/>
              </a:ext>
            </a:extLst>
          </p:cNvPr>
          <p:cNvSpPr txBox="1"/>
          <p:nvPr/>
        </p:nvSpPr>
        <p:spPr>
          <a:xfrm>
            <a:off x="381000" y="495300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Hydrogen Economy 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12" name="Picture 11" descr="A diagram of a power plant&#10;&#10;Description automatically generated">
            <a:extLst>
              <a:ext uri="{FF2B5EF4-FFF2-40B4-BE49-F238E27FC236}">
                <a16:creationId xmlns:a16="http://schemas.microsoft.com/office/drawing/2014/main" id="{78363300-FAAA-AEC6-FA07-64B17183D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6683"/>
            <a:ext cx="9307200" cy="5729998"/>
          </a:xfrm>
          <a:prstGeom prst="rect">
            <a:avLst/>
          </a:prstGeom>
        </p:spPr>
      </p:pic>
      <p:pic>
        <p:nvPicPr>
          <p:cNvPr id="14" name="Picture 1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683E9758-0DE1-0E33-CD6C-41D4BF7CE9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51" y="3924300"/>
            <a:ext cx="7344800" cy="5325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EAD50-652F-9BF3-7D81-4D01B39F7D7B}"/>
              </a:ext>
            </a:extLst>
          </p:cNvPr>
          <p:cNvSpPr txBox="1"/>
          <p:nvPr/>
        </p:nvSpPr>
        <p:spPr>
          <a:xfrm>
            <a:off x="4223926" y="7224521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Economy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46B57-4BFF-03F1-B98B-43C964BD515C}"/>
              </a:ext>
            </a:extLst>
          </p:cNvPr>
          <p:cNvSpPr txBox="1"/>
          <p:nvPr/>
        </p:nvSpPr>
        <p:spPr>
          <a:xfrm>
            <a:off x="11963400" y="94107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Demand of Energy in different industries over the year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09187"/>
            <a:ext cx="2958453" cy="2958453"/>
          </a:xfrm>
          <a:custGeom>
            <a:avLst/>
            <a:gdLst/>
            <a:ahLst/>
            <a:cxnLst/>
            <a:rect l="l" t="t" r="r" b="b"/>
            <a:pathLst>
              <a:path w="2958453" h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809EC-7024-315A-9DC6-27F5AC3313CC}"/>
              </a:ext>
            </a:extLst>
          </p:cNvPr>
          <p:cNvSpPr txBox="1"/>
          <p:nvPr/>
        </p:nvSpPr>
        <p:spPr>
          <a:xfrm>
            <a:off x="381000" y="495300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Saudi Arabia &amp; Hydrogen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5" name="Content Placeholder 21" descr="A logo with text and numbers&#10;&#10;Description automatically generated">
            <a:extLst>
              <a:ext uri="{FF2B5EF4-FFF2-40B4-BE49-F238E27FC236}">
                <a16:creationId xmlns:a16="http://schemas.microsoft.com/office/drawing/2014/main" id="{BA6D9D4A-C3DE-1A26-9572-9D98B2CC8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207564"/>
            <a:ext cx="4267201" cy="2133600"/>
          </a:xfrm>
          <a:prstGeom prst="rect">
            <a:avLst/>
          </a:prstGeom>
        </p:spPr>
      </p:pic>
      <p:pic>
        <p:nvPicPr>
          <p:cNvPr id="6" name="Picture 5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FD126E27-9704-AA00-C642-ADE70A62E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52700"/>
            <a:ext cx="12440612" cy="5847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561618-F34E-A2B2-4120-C107C3429263}"/>
              </a:ext>
            </a:extLst>
          </p:cNvPr>
          <p:cNvSpPr txBox="1"/>
          <p:nvPr/>
        </p:nvSpPr>
        <p:spPr>
          <a:xfrm>
            <a:off x="3560710" y="1563736"/>
            <a:ext cx="10351006" cy="491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and projected hydrogen production costs in Saudi Arabia</a:t>
            </a:r>
          </a:p>
        </p:txBody>
      </p:sp>
    </p:spTree>
    <p:extLst>
      <p:ext uri="{BB962C8B-B14F-4D97-AF65-F5344CB8AC3E}">
        <p14:creationId xmlns:p14="http://schemas.microsoft.com/office/powerpoint/2010/main" val="77818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2B31CD-5BAA-74E5-825F-36DA07D4DB3D}"/>
              </a:ext>
            </a:extLst>
          </p:cNvPr>
          <p:cNvSpPr txBox="1"/>
          <p:nvPr/>
        </p:nvSpPr>
        <p:spPr>
          <a:xfrm>
            <a:off x="381000" y="495300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What is Embrittlement?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4" name="Picture 3" descr="A diagram of a diagram of a line of circles&#10;&#10;Description automatically generated with medium confidence">
            <a:extLst>
              <a:ext uri="{FF2B5EF4-FFF2-40B4-BE49-F238E27FC236}">
                <a16:creationId xmlns:a16="http://schemas.microsoft.com/office/drawing/2014/main" id="{654E1DBF-5503-0475-D08A-42B960493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22" y="5524500"/>
            <a:ext cx="6032357" cy="3277282"/>
          </a:xfrm>
          <a:prstGeom prst="rect">
            <a:avLst/>
          </a:prstGeom>
        </p:spPr>
      </p:pic>
      <p:pic>
        <p:nvPicPr>
          <p:cNvPr id="6" name="Picture 5" descr="A diagram of a body&#10;&#10;Description automatically generated">
            <a:extLst>
              <a:ext uri="{FF2B5EF4-FFF2-40B4-BE49-F238E27FC236}">
                <a16:creationId xmlns:a16="http://schemas.microsoft.com/office/drawing/2014/main" id="{7AEFA9B4-D032-7682-FCCB-D4724D217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93" y="5524500"/>
            <a:ext cx="6550219" cy="3429000"/>
          </a:xfrm>
          <a:prstGeom prst="rect">
            <a:avLst/>
          </a:prstGeom>
        </p:spPr>
      </p:pic>
      <p:pic>
        <p:nvPicPr>
          <p:cNvPr id="8" name="Picture 7" descr="A diagram of different types of stress&#10;&#10;Description automatically generated">
            <a:extLst>
              <a:ext uri="{FF2B5EF4-FFF2-40B4-BE49-F238E27FC236}">
                <a16:creationId xmlns:a16="http://schemas.microsoft.com/office/drawing/2014/main" id="{B07EAD3A-A35A-B6E4-124E-3D8AEEAA7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330035"/>
            <a:ext cx="3267075" cy="3267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6F26D1-53F9-CD43-C4D2-61379B1A8255}"/>
              </a:ext>
            </a:extLst>
          </p:cNvPr>
          <p:cNvSpPr txBox="1"/>
          <p:nvPr/>
        </p:nvSpPr>
        <p:spPr>
          <a:xfrm>
            <a:off x="3352800" y="1963572"/>
            <a:ext cx="7772400" cy="2401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Embrittlement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where materials become brittle from reduced ductility, which leads to cracking or failure. 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Embrittlement </a:t>
            </a:r>
          </a:p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embrittlement,  3. Temper embrittlement </a:t>
            </a:r>
          </a:p>
          <a:p>
            <a:pPr algn="ctr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Liquid metal embrittlement,  4. Sulfide Stress Cracking (SSC)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F4A3A-A785-8E15-0942-187D2D02EF07}"/>
              </a:ext>
            </a:extLst>
          </p:cNvPr>
          <p:cNvSpPr txBox="1"/>
          <p:nvPr/>
        </p:nvSpPr>
        <p:spPr>
          <a:xfrm>
            <a:off x="2099920" y="8953500"/>
            <a:ext cx="557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Hydrogen molecules diffuse through metals and create pressure inside the cavities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977C0-8C8C-D365-B817-FC9CCED80C7A}"/>
              </a:ext>
            </a:extLst>
          </p:cNvPr>
          <p:cNvSpPr txBox="1"/>
          <p:nvPr/>
        </p:nvSpPr>
        <p:spPr>
          <a:xfrm>
            <a:off x="10820400" y="9029700"/>
            <a:ext cx="557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Hydrogen molecules  accumulate and  create pressure and cause carking</a:t>
            </a:r>
          </a:p>
        </p:txBody>
      </p:sp>
    </p:spTree>
    <p:extLst>
      <p:ext uri="{BB962C8B-B14F-4D97-AF65-F5344CB8AC3E}">
        <p14:creationId xmlns:p14="http://schemas.microsoft.com/office/powerpoint/2010/main" val="2389910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2B31CD-5BAA-74E5-825F-36DA07D4DB3D}"/>
              </a:ext>
            </a:extLst>
          </p:cNvPr>
          <p:cNvSpPr txBox="1"/>
          <p:nvPr/>
        </p:nvSpPr>
        <p:spPr>
          <a:xfrm>
            <a:off x="381000" y="495300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Stages of Embrittlement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A12C25-3FF3-2A85-12B3-D1D026EFEE57}"/>
              </a:ext>
            </a:extLst>
          </p:cNvPr>
          <p:cNvGrpSpPr/>
          <p:nvPr/>
        </p:nvGrpSpPr>
        <p:grpSpPr>
          <a:xfrm>
            <a:off x="838200" y="2499601"/>
            <a:ext cx="16389096" cy="1905000"/>
            <a:chOff x="2152650" y="3133249"/>
            <a:chExt cx="7886699" cy="591502"/>
          </a:xfrm>
          <a:solidFill>
            <a:schemeClr val="tx2"/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80E493A-20BE-A65A-0FF3-BAAE283B62AF}"/>
                </a:ext>
              </a:extLst>
            </p:cNvPr>
            <p:cNvGrpSpPr/>
            <p:nvPr/>
          </p:nvGrpSpPr>
          <p:grpSpPr>
            <a:xfrm>
              <a:off x="2152650" y="3133249"/>
              <a:ext cx="985837" cy="591502"/>
              <a:chOff x="0" y="1336000"/>
              <a:chExt cx="985837" cy="591502"/>
            </a:xfrm>
            <a:grpFill/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A6772C10-7629-511F-C085-56B10743329A}"/>
                  </a:ext>
                </a:extLst>
              </p:cNvPr>
              <p:cNvSpPr/>
              <p:nvPr/>
            </p:nvSpPr>
            <p:spPr>
              <a:xfrm>
                <a:off x="0" y="1336000"/>
                <a:ext cx="985837" cy="59150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: Rounded Corners 4">
                <a:extLst>
                  <a:ext uri="{FF2B5EF4-FFF2-40B4-BE49-F238E27FC236}">
                    <a16:creationId xmlns:a16="http://schemas.microsoft.com/office/drawing/2014/main" id="{7BEEB667-6A23-8AE1-BD34-B9784CECD71F}"/>
                  </a:ext>
                </a:extLst>
              </p:cNvPr>
              <p:cNvSpPr txBox="1"/>
              <p:nvPr/>
            </p:nvSpPr>
            <p:spPr>
              <a:xfrm>
                <a:off x="17325" y="1353325"/>
                <a:ext cx="951187" cy="5568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kern="1200" dirty="0"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H-Ion generation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8BED33-82D3-825C-A473-5F4CE0C72F8F}"/>
                </a:ext>
              </a:extLst>
            </p:cNvPr>
            <p:cNvGrpSpPr/>
            <p:nvPr/>
          </p:nvGrpSpPr>
          <p:grpSpPr>
            <a:xfrm>
              <a:off x="3237071" y="3306757"/>
              <a:ext cx="208997" cy="244487"/>
              <a:chOff x="1084421" y="1509508"/>
              <a:chExt cx="208997" cy="244487"/>
            </a:xfrm>
            <a:grpFill/>
          </p:grpSpPr>
          <p:sp>
            <p:nvSpPr>
              <p:cNvPr id="37" name="Arrow: Right 36">
                <a:extLst>
                  <a:ext uri="{FF2B5EF4-FFF2-40B4-BE49-F238E27FC236}">
                    <a16:creationId xmlns:a16="http://schemas.microsoft.com/office/drawing/2014/main" id="{07A20766-17F1-D79D-AE2B-7BF5C74261BD}"/>
                  </a:ext>
                </a:extLst>
              </p:cNvPr>
              <p:cNvSpPr/>
              <p:nvPr/>
            </p:nvSpPr>
            <p:spPr>
              <a:xfrm>
                <a:off x="1084421" y="1509508"/>
                <a:ext cx="208997" cy="244487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Arrow: Right 6">
                <a:extLst>
                  <a:ext uri="{FF2B5EF4-FFF2-40B4-BE49-F238E27FC236}">
                    <a16:creationId xmlns:a16="http://schemas.microsoft.com/office/drawing/2014/main" id="{72C08CF6-3533-CC93-2EEA-4215AF60DC71}"/>
                  </a:ext>
                </a:extLst>
              </p:cNvPr>
              <p:cNvSpPr txBox="1"/>
              <p:nvPr/>
            </p:nvSpPr>
            <p:spPr>
              <a:xfrm>
                <a:off x="1084421" y="1558405"/>
                <a:ext cx="146298" cy="14669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000" kern="12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7B16EF-CA88-60AC-DF2E-9D2B108B3E99}"/>
                </a:ext>
              </a:extLst>
            </p:cNvPr>
            <p:cNvGrpSpPr/>
            <p:nvPr/>
          </p:nvGrpSpPr>
          <p:grpSpPr>
            <a:xfrm>
              <a:off x="3532822" y="3133249"/>
              <a:ext cx="985837" cy="591502"/>
              <a:chOff x="1380172" y="1336000"/>
              <a:chExt cx="985837" cy="591502"/>
            </a:xfrm>
            <a:grpFill/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064867D-BB7D-84E8-F4D0-3A1C3D50475B}"/>
                  </a:ext>
                </a:extLst>
              </p:cNvPr>
              <p:cNvSpPr/>
              <p:nvPr/>
            </p:nvSpPr>
            <p:spPr>
              <a:xfrm>
                <a:off x="1380172" y="1336000"/>
                <a:ext cx="985837" cy="59150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: Rounded Corners 8">
                <a:extLst>
                  <a:ext uri="{FF2B5EF4-FFF2-40B4-BE49-F238E27FC236}">
                    <a16:creationId xmlns:a16="http://schemas.microsoft.com/office/drawing/2014/main" id="{EAF5AE49-DCCC-1C0D-6E7E-0FDB663DB018}"/>
                  </a:ext>
                </a:extLst>
              </p:cNvPr>
              <p:cNvSpPr txBox="1"/>
              <p:nvPr/>
            </p:nvSpPr>
            <p:spPr>
              <a:xfrm>
                <a:off x="1397497" y="1353325"/>
                <a:ext cx="951187" cy="5568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dirty="0"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Adsorption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C523DE7-6C03-A73C-61E4-74096C4EE5FC}"/>
                </a:ext>
              </a:extLst>
            </p:cNvPr>
            <p:cNvGrpSpPr/>
            <p:nvPr/>
          </p:nvGrpSpPr>
          <p:grpSpPr>
            <a:xfrm>
              <a:off x="4617243" y="3306757"/>
              <a:ext cx="208997" cy="244487"/>
              <a:chOff x="2464593" y="1509508"/>
              <a:chExt cx="208997" cy="244487"/>
            </a:xfrm>
            <a:grpFill/>
          </p:grpSpPr>
          <p:sp>
            <p:nvSpPr>
              <p:cNvPr id="33" name="Arrow: Right 32">
                <a:extLst>
                  <a:ext uri="{FF2B5EF4-FFF2-40B4-BE49-F238E27FC236}">
                    <a16:creationId xmlns:a16="http://schemas.microsoft.com/office/drawing/2014/main" id="{EEF914CA-21F0-3AB6-B86D-5B2F4CB131C7}"/>
                  </a:ext>
                </a:extLst>
              </p:cNvPr>
              <p:cNvSpPr/>
              <p:nvPr/>
            </p:nvSpPr>
            <p:spPr>
              <a:xfrm>
                <a:off x="2464593" y="1509508"/>
                <a:ext cx="208997" cy="244487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Arrow: Right 10">
                <a:extLst>
                  <a:ext uri="{FF2B5EF4-FFF2-40B4-BE49-F238E27FC236}">
                    <a16:creationId xmlns:a16="http://schemas.microsoft.com/office/drawing/2014/main" id="{31D30A16-4CBC-208D-708B-FDDD1FD066F7}"/>
                  </a:ext>
                </a:extLst>
              </p:cNvPr>
              <p:cNvSpPr txBox="1"/>
              <p:nvPr/>
            </p:nvSpPr>
            <p:spPr>
              <a:xfrm>
                <a:off x="2464593" y="1558405"/>
                <a:ext cx="146298" cy="14669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000" kern="12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89A690-F372-5E50-F75A-0B78564E4CA2}"/>
                </a:ext>
              </a:extLst>
            </p:cNvPr>
            <p:cNvGrpSpPr/>
            <p:nvPr/>
          </p:nvGrpSpPr>
          <p:grpSpPr>
            <a:xfrm>
              <a:off x="4912995" y="3133249"/>
              <a:ext cx="985837" cy="591502"/>
              <a:chOff x="2760345" y="1336000"/>
              <a:chExt cx="985837" cy="591502"/>
            </a:xfrm>
            <a:grpFill/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4B026145-F147-E419-7AFA-EF7DF880DC9C}"/>
                  </a:ext>
                </a:extLst>
              </p:cNvPr>
              <p:cNvSpPr/>
              <p:nvPr/>
            </p:nvSpPr>
            <p:spPr>
              <a:xfrm>
                <a:off x="2760345" y="1336000"/>
                <a:ext cx="985837" cy="59150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: Rounded Corners 12">
                <a:extLst>
                  <a:ext uri="{FF2B5EF4-FFF2-40B4-BE49-F238E27FC236}">
                    <a16:creationId xmlns:a16="http://schemas.microsoft.com/office/drawing/2014/main" id="{242BDDCC-5261-8ABD-7225-70E2280EE305}"/>
                  </a:ext>
                </a:extLst>
              </p:cNvPr>
              <p:cNvSpPr txBox="1"/>
              <p:nvPr/>
            </p:nvSpPr>
            <p:spPr>
              <a:xfrm>
                <a:off x="2777670" y="1353325"/>
                <a:ext cx="951187" cy="5568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Absorption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01A2DB-F94A-92CF-C4D8-16623F6A8D49}"/>
                </a:ext>
              </a:extLst>
            </p:cNvPr>
            <p:cNvGrpSpPr/>
            <p:nvPr/>
          </p:nvGrpSpPr>
          <p:grpSpPr>
            <a:xfrm>
              <a:off x="5997416" y="3306757"/>
              <a:ext cx="208997" cy="244487"/>
              <a:chOff x="3844766" y="1509508"/>
              <a:chExt cx="208997" cy="244487"/>
            </a:xfrm>
            <a:grpFill/>
          </p:grpSpPr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BC751FA4-619E-E611-0C9A-9C97E4F47DA8}"/>
                  </a:ext>
                </a:extLst>
              </p:cNvPr>
              <p:cNvSpPr/>
              <p:nvPr/>
            </p:nvSpPr>
            <p:spPr>
              <a:xfrm>
                <a:off x="3844766" y="1509508"/>
                <a:ext cx="208997" cy="244487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Arrow: Right 14">
                <a:extLst>
                  <a:ext uri="{FF2B5EF4-FFF2-40B4-BE49-F238E27FC236}">
                    <a16:creationId xmlns:a16="http://schemas.microsoft.com/office/drawing/2014/main" id="{C9423E78-4BBE-FB26-D2AB-1A03AA0076CA}"/>
                  </a:ext>
                </a:extLst>
              </p:cNvPr>
              <p:cNvSpPr txBox="1"/>
              <p:nvPr/>
            </p:nvSpPr>
            <p:spPr>
              <a:xfrm>
                <a:off x="3844766" y="1558405"/>
                <a:ext cx="146298" cy="14669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000" kern="12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2A3E76C-D6CE-907D-C5AD-4AA3689BB852}"/>
                </a:ext>
              </a:extLst>
            </p:cNvPr>
            <p:cNvGrpSpPr/>
            <p:nvPr/>
          </p:nvGrpSpPr>
          <p:grpSpPr>
            <a:xfrm>
              <a:off x="6293167" y="3133249"/>
              <a:ext cx="985837" cy="591502"/>
              <a:chOff x="4140517" y="1336000"/>
              <a:chExt cx="985837" cy="591502"/>
            </a:xfrm>
            <a:grpFill/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EAF9D6D3-C060-A467-A36E-29A7C04529FE}"/>
                  </a:ext>
                </a:extLst>
              </p:cNvPr>
              <p:cNvSpPr/>
              <p:nvPr/>
            </p:nvSpPr>
            <p:spPr>
              <a:xfrm>
                <a:off x="4140517" y="1336000"/>
                <a:ext cx="985837" cy="59150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Rectangle: Rounded Corners 16">
                <a:extLst>
                  <a:ext uri="{FF2B5EF4-FFF2-40B4-BE49-F238E27FC236}">
                    <a16:creationId xmlns:a16="http://schemas.microsoft.com/office/drawing/2014/main" id="{289C6C26-1E24-BA2C-299A-2CB075B920D3}"/>
                  </a:ext>
                </a:extLst>
              </p:cNvPr>
              <p:cNvSpPr txBox="1"/>
              <p:nvPr/>
            </p:nvSpPr>
            <p:spPr>
              <a:xfrm>
                <a:off x="4157842" y="1353325"/>
                <a:ext cx="951187" cy="5568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dirty="0"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Diffusion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A49D58-38B2-E6CC-A015-836D357B1DC7}"/>
                </a:ext>
              </a:extLst>
            </p:cNvPr>
            <p:cNvGrpSpPr/>
            <p:nvPr/>
          </p:nvGrpSpPr>
          <p:grpSpPr>
            <a:xfrm>
              <a:off x="7377588" y="3306757"/>
              <a:ext cx="208997" cy="244487"/>
              <a:chOff x="5224938" y="1509508"/>
              <a:chExt cx="208997" cy="244487"/>
            </a:xfrm>
            <a:grpFill/>
          </p:grpSpPr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7EF6B6F3-F9C1-2D2B-726F-C129BF1991B1}"/>
                  </a:ext>
                </a:extLst>
              </p:cNvPr>
              <p:cNvSpPr/>
              <p:nvPr/>
            </p:nvSpPr>
            <p:spPr>
              <a:xfrm>
                <a:off x="5224938" y="1509508"/>
                <a:ext cx="208997" cy="244487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Arrow: Right 18">
                <a:extLst>
                  <a:ext uri="{FF2B5EF4-FFF2-40B4-BE49-F238E27FC236}">
                    <a16:creationId xmlns:a16="http://schemas.microsoft.com/office/drawing/2014/main" id="{E0428477-B78D-C22C-F3B1-AE1928DCAF63}"/>
                  </a:ext>
                </a:extLst>
              </p:cNvPr>
              <p:cNvSpPr txBox="1"/>
              <p:nvPr/>
            </p:nvSpPr>
            <p:spPr>
              <a:xfrm>
                <a:off x="5224938" y="1558405"/>
                <a:ext cx="146298" cy="14669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000" kern="12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006CE07-4E2D-C7DE-13EF-5E9C6A9C8B98}"/>
                </a:ext>
              </a:extLst>
            </p:cNvPr>
            <p:cNvGrpSpPr/>
            <p:nvPr/>
          </p:nvGrpSpPr>
          <p:grpSpPr>
            <a:xfrm>
              <a:off x="7673339" y="3133249"/>
              <a:ext cx="985837" cy="591502"/>
              <a:chOff x="5520689" y="1336000"/>
              <a:chExt cx="985837" cy="591502"/>
            </a:xfrm>
            <a:grpFill/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BA14671C-8D7A-FD1A-9952-E00068438EE0}"/>
                  </a:ext>
                </a:extLst>
              </p:cNvPr>
              <p:cNvSpPr/>
              <p:nvPr/>
            </p:nvSpPr>
            <p:spPr>
              <a:xfrm>
                <a:off x="5520689" y="1336000"/>
                <a:ext cx="985837" cy="59150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: Rounded Corners 20">
                <a:extLst>
                  <a:ext uri="{FF2B5EF4-FFF2-40B4-BE49-F238E27FC236}">
                    <a16:creationId xmlns:a16="http://schemas.microsoft.com/office/drawing/2014/main" id="{12203208-E666-39B5-560F-A151DA5DB8A3}"/>
                  </a:ext>
                </a:extLst>
              </p:cNvPr>
              <p:cNvSpPr txBox="1"/>
              <p:nvPr/>
            </p:nvSpPr>
            <p:spPr>
              <a:xfrm>
                <a:off x="5538014" y="1353325"/>
                <a:ext cx="951187" cy="5568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Trapping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5D5E1AE-52CB-DD4E-804B-3284140E2257}"/>
                </a:ext>
              </a:extLst>
            </p:cNvPr>
            <p:cNvGrpSpPr/>
            <p:nvPr/>
          </p:nvGrpSpPr>
          <p:grpSpPr>
            <a:xfrm>
              <a:off x="8757761" y="3306757"/>
              <a:ext cx="208997" cy="244487"/>
              <a:chOff x="6605111" y="1509508"/>
              <a:chExt cx="208997" cy="244487"/>
            </a:xfrm>
            <a:grpFill/>
          </p:grpSpPr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5B9BD1CF-3FB5-A3AF-7198-D77877E37358}"/>
                  </a:ext>
                </a:extLst>
              </p:cNvPr>
              <p:cNvSpPr/>
              <p:nvPr/>
            </p:nvSpPr>
            <p:spPr>
              <a:xfrm>
                <a:off x="6605111" y="1509508"/>
                <a:ext cx="208997" cy="244487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Arrow: Right 22">
                <a:extLst>
                  <a:ext uri="{FF2B5EF4-FFF2-40B4-BE49-F238E27FC236}">
                    <a16:creationId xmlns:a16="http://schemas.microsoft.com/office/drawing/2014/main" id="{F3537805-9F5C-122A-1965-A6B1F06DB002}"/>
                  </a:ext>
                </a:extLst>
              </p:cNvPr>
              <p:cNvSpPr txBox="1"/>
              <p:nvPr/>
            </p:nvSpPr>
            <p:spPr>
              <a:xfrm>
                <a:off x="6605111" y="1558405"/>
                <a:ext cx="146298" cy="14669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000" kern="12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0715EC-CC68-9663-6490-B880E29B707B}"/>
                </a:ext>
              </a:extLst>
            </p:cNvPr>
            <p:cNvGrpSpPr/>
            <p:nvPr/>
          </p:nvGrpSpPr>
          <p:grpSpPr>
            <a:xfrm>
              <a:off x="9053512" y="3133249"/>
              <a:ext cx="985837" cy="591502"/>
              <a:chOff x="6900862" y="1336000"/>
              <a:chExt cx="985837" cy="591502"/>
            </a:xfrm>
            <a:grpFill/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D9FD6D0-51B7-0580-D0B9-B1D804077FFC}"/>
                  </a:ext>
                </a:extLst>
              </p:cNvPr>
              <p:cNvSpPr/>
              <p:nvPr/>
            </p:nvSpPr>
            <p:spPr>
              <a:xfrm>
                <a:off x="6900862" y="1336000"/>
                <a:ext cx="985837" cy="59150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: Rounded Corners 24">
                <a:extLst>
                  <a:ext uri="{FF2B5EF4-FFF2-40B4-BE49-F238E27FC236}">
                    <a16:creationId xmlns:a16="http://schemas.microsoft.com/office/drawing/2014/main" id="{ECDC302B-2BD8-B0C6-86E7-093B79A37A22}"/>
                  </a:ext>
                </a:extLst>
              </p:cNvPr>
              <p:cNvSpPr txBox="1"/>
              <p:nvPr/>
            </p:nvSpPr>
            <p:spPr>
              <a:xfrm>
                <a:off x="6918187" y="1353325"/>
                <a:ext cx="951187" cy="55685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dirty="0">
                    <a:latin typeface="Adobe Heiti Std R" panose="020B0400000000000000" pitchFamily="34" charset="-128"/>
                    <a:ea typeface="Adobe Heiti Std R" panose="020B0400000000000000" pitchFamily="34" charset="-128"/>
                  </a:rPr>
                  <a:t>Cracking</a:t>
                </a:r>
              </a:p>
            </p:txBody>
          </p:sp>
        </p:grpSp>
      </p:grpSp>
      <p:pic>
        <p:nvPicPr>
          <p:cNvPr id="41" name="Picture 40" descr="A diagram of a molecule&#10;&#10;Description automatically generated">
            <a:extLst>
              <a:ext uri="{FF2B5EF4-FFF2-40B4-BE49-F238E27FC236}">
                <a16:creationId xmlns:a16="http://schemas.microsoft.com/office/drawing/2014/main" id="{B2516276-6575-D42B-BE1D-038C81FA4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19" y="5570562"/>
            <a:ext cx="6233865" cy="39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2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2B31CD-5BAA-74E5-825F-36DA07D4DB3D}"/>
              </a:ext>
            </a:extLst>
          </p:cNvPr>
          <p:cNvSpPr txBox="1"/>
          <p:nvPr/>
        </p:nvSpPr>
        <p:spPr>
          <a:xfrm>
            <a:off x="-398599" y="310793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Experiment Scenario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C01F73-37C8-4BA9-0660-F4A77FFA55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824891"/>
              </p:ext>
            </p:extLst>
          </p:nvPr>
        </p:nvGraphicFramePr>
        <p:xfrm>
          <a:off x="1541600" y="1943100"/>
          <a:ext cx="15240001" cy="7010406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4270505">
                  <a:extLst>
                    <a:ext uri="{9D8B030D-6E8A-4147-A177-3AD203B41FA5}">
                      <a16:colId xmlns:a16="http://schemas.microsoft.com/office/drawing/2014/main" val="947294909"/>
                    </a:ext>
                  </a:extLst>
                </a:gridCol>
                <a:gridCol w="5237939">
                  <a:extLst>
                    <a:ext uri="{9D8B030D-6E8A-4147-A177-3AD203B41FA5}">
                      <a16:colId xmlns:a16="http://schemas.microsoft.com/office/drawing/2014/main" val="1078626443"/>
                    </a:ext>
                  </a:extLst>
                </a:gridCol>
                <a:gridCol w="5731557">
                  <a:extLst>
                    <a:ext uri="{9D8B030D-6E8A-4147-A177-3AD203B41FA5}">
                      <a16:colId xmlns:a16="http://schemas.microsoft.com/office/drawing/2014/main" val="4031584636"/>
                    </a:ext>
                  </a:extLst>
                </a:gridCol>
              </a:tblGrid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Sample Number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Heat Treatment Temperature (°C)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Hydrogen Charging Duration (hours)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3331737795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550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505043318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24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4063582463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3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No Exposure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566143426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4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600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12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2597931953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5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24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721326923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61415" algn="r"/>
                        </a:tabLst>
                      </a:pPr>
                      <a:r>
                        <a:rPr lang="en-US" sz="1800" kern="0" dirty="0">
                          <a:effectLst/>
                        </a:rPr>
                        <a:t>6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No Exposure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3834112768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7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650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12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2291434833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8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24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1175542881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9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No Exposure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2699472011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10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As-Received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12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1169122382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11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24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2249405616"/>
                  </a:ext>
                </a:extLst>
              </a:tr>
              <a:tr h="53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12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No Exposure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:a16="http://schemas.microsoft.com/office/drawing/2014/main" val="1079835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587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2B31CD-5BAA-74E5-825F-36DA07D4DB3D}"/>
              </a:ext>
            </a:extLst>
          </p:cNvPr>
          <p:cNvSpPr txBox="1"/>
          <p:nvPr/>
        </p:nvSpPr>
        <p:spPr>
          <a:xfrm>
            <a:off x="-398599" y="310793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Methodology 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4E79E3-AF3E-CBF9-44D7-0257D678687C}"/>
              </a:ext>
            </a:extLst>
          </p:cNvPr>
          <p:cNvGrpSpPr/>
          <p:nvPr/>
        </p:nvGrpSpPr>
        <p:grpSpPr>
          <a:xfrm>
            <a:off x="228600" y="5372100"/>
            <a:ext cx="17662740" cy="3894720"/>
            <a:chOff x="339790" y="3974288"/>
            <a:chExt cx="17662740" cy="38947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BB2D3E-7F08-A69D-0C9A-DD7AB021F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1847" y="4909384"/>
              <a:ext cx="2948096" cy="2794633"/>
            </a:xfrm>
            <a:prstGeom prst="rect">
              <a:avLst/>
            </a:prstGeom>
          </p:spPr>
        </p:pic>
        <p:pic>
          <p:nvPicPr>
            <p:cNvPr id="5" name="Picture 2" descr="8 Schematic view of a Charpy V-notch impact test (Green Mechanic, 2019 ...">
              <a:extLst>
                <a:ext uri="{FF2B5EF4-FFF2-40B4-BE49-F238E27FC236}">
                  <a16:creationId xmlns:a16="http://schemas.microsoft.com/office/drawing/2014/main" id="{3A1AE9D4-55B7-140E-22FA-C6BD35D7B9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70" b="82523" l="10000" r="90000">
                          <a14:foregroundMark x1="69340" y1="67057" x2="81113" y2="78947"/>
                          <a14:foregroundMark x1="19922" y1="35088" x2="19922" y2="35088"/>
                          <a14:foregroundMark x1="41656" y1="29045" x2="41656" y2="29045"/>
                          <a14:foregroundMark x1="60026" y1="81676" x2="60026" y2="81676"/>
                          <a14:foregroundMark x1="60931" y1="80312" x2="55757" y2="78947"/>
                          <a14:foregroundMark x1="66106" y1="80312" x2="66106" y2="80312"/>
                          <a14:foregroundMark x1="46831" y1="79727" x2="49159" y2="80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08"/>
            <a:stretch/>
          </p:blipFill>
          <p:spPr bwMode="auto">
            <a:xfrm>
              <a:off x="9455798" y="5143500"/>
              <a:ext cx="3470454" cy="2251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918836DD-B106-08C7-5377-3B1FDD5F0261}"/>
                </a:ext>
              </a:extLst>
            </p:cNvPr>
            <p:cNvSpPr/>
            <p:nvPr/>
          </p:nvSpPr>
          <p:spPr>
            <a:xfrm>
              <a:off x="7931681" y="4064849"/>
              <a:ext cx="1077359" cy="58371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AB38D139-68EC-3FA3-CD5B-74961ED4BF7F}"/>
                </a:ext>
              </a:extLst>
            </p:cNvPr>
            <p:cNvSpPr/>
            <p:nvPr/>
          </p:nvSpPr>
          <p:spPr>
            <a:xfrm>
              <a:off x="3657601" y="4047859"/>
              <a:ext cx="817490" cy="58371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F1D629E-1B7E-5D6D-C9F7-2517480219C9}"/>
                </a:ext>
              </a:extLst>
            </p:cNvPr>
            <p:cNvGrpSpPr/>
            <p:nvPr/>
          </p:nvGrpSpPr>
          <p:grpSpPr>
            <a:xfrm>
              <a:off x="13888281" y="5429882"/>
              <a:ext cx="4114249" cy="2065985"/>
              <a:chOff x="482945" y="4909272"/>
              <a:chExt cx="2236509" cy="1123071"/>
            </a:xfrm>
          </p:grpSpPr>
          <p:pic>
            <p:nvPicPr>
              <p:cNvPr id="12" name="Picture 11" descr="A close-up of a rock&#10;&#10;Description automatically generated">
                <a:extLst>
                  <a:ext uri="{FF2B5EF4-FFF2-40B4-BE49-F238E27FC236}">
                    <a16:creationId xmlns:a16="http://schemas.microsoft.com/office/drawing/2014/main" id="{56416B6F-B689-74D3-4668-920BEA4CE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945" y="4909272"/>
                <a:ext cx="946953" cy="680006"/>
              </a:xfrm>
              <a:prstGeom prst="rect">
                <a:avLst/>
              </a:prstGeom>
            </p:spPr>
          </p:pic>
          <p:pic>
            <p:nvPicPr>
              <p:cNvPr id="13" name="Picture 12" descr="A close-up of a satellite image&#10;&#10;Description automatically generated">
                <a:extLst>
                  <a:ext uri="{FF2B5EF4-FFF2-40B4-BE49-F238E27FC236}">
                    <a16:creationId xmlns:a16="http://schemas.microsoft.com/office/drawing/2014/main" id="{505971BB-26BE-CCC4-B232-8B9F9FF6E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1100" y="5352336"/>
                <a:ext cx="946955" cy="680007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C7332D0-8A2A-DA00-4CBA-87A1B9B3C4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rcRect l="29863" t="52870" r="34926" b="39929"/>
              <a:stretch/>
            </p:blipFill>
            <p:spPr>
              <a:xfrm>
                <a:off x="1378633" y="4935905"/>
                <a:ext cx="1340821" cy="36560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917831-0B1B-7DA6-CE52-F075CE8ABA72}"/>
                </a:ext>
              </a:extLst>
            </p:cNvPr>
            <p:cNvSpPr txBox="1"/>
            <p:nvPr/>
          </p:nvSpPr>
          <p:spPr>
            <a:xfrm>
              <a:off x="4664478" y="6699457"/>
              <a:ext cx="143348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effectLst/>
                </a:rPr>
                <a:t>Solution:</a:t>
              </a:r>
              <a:br>
                <a:rPr lang="en-US" sz="1400" b="1" dirty="0">
                  <a:effectLst/>
                </a:rPr>
              </a:br>
              <a:r>
                <a:rPr lang="en-US" sz="1400" dirty="0">
                  <a:effectLst/>
                </a:rPr>
                <a:t>H</a:t>
              </a:r>
              <a:r>
                <a:rPr lang="en-US" sz="1400" baseline="-25000" dirty="0">
                  <a:effectLst/>
                </a:rPr>
                <a:t>2</a:t>
              </a:r>
              <a:r>
                <a:rPr lang="en-US" sz="1400" dirty="0">
                  <a:effectLst/>
                </a:rPr>
                <a:t>SO</a:t>
              </a:r>
              <a:r>
                <a:rPr lang="en-US" sz="1400" baseline="-25000" dirty="0">
                  <a:effectLst/>
                </a:rPr>
                <a:t>4</a:t>
              </a:r>
            </a:p>
            <a:p>
              <a:pPr algn="ctr"/>
              <a:r>
                <a:rPr lang="en-US" sz="1400" dirty="0">
                  <a:effectLst/>
                </a:rPr>
                <a:t>NH</a:t>
              </a:r>
              <a:r>
                <a:rPr lang="en-US" sz="1400" baseline="-25000" dirty="0">
                  <a:effectLst/>
                </a:rPr>
                <a:t>4</a:t>
              </a:r>
              <a:r>
                <a:rPr lang="en-US" sz="1400" dirty="0">
                  <a:effectLst/>
                </a:rPr>
                <a:t>SCN</a:t>
              </a:r>
            </a:p>
            <a:p>
              <a:pPr algn="ctr"/>
              <a:r>
                <a:rPr lang="en-US" sz="1400" dirty="0">
                  <a:effectLst/>
                </a:rPr>
                <a:t>H</a:t>
              </a:r>
              <a:r>
                <a:rPr lang="en-US" sz="1400" baseline="-25000" dirty="0">
                  <a:effectLst/>
                </a:rPr>
                <a:t>2</a:t>
              </a:r>
              <a:r>
                <a:rPr lang="en-US" sz="1400" dirty="0">
                  <a:effectLst/>
                </a:rPr>
                <a:t>O</a:t>
              </a:r>
            </a:p>
            <a:p>
              <a:pPr algn="ctr"/>
              <a:endParaRPr lang="en-GB" sz="1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0727E6-3A55-A190-8999-B6657A9EB607}"/>
                </a:ext>
              </a:extLst>
            </p:cNvPr>
            <p:cNvSpPr txBox="1"/>
            <p:nvPr/>
          </p:nvSpPr>
          <p:spPr>
            <a:xfrm>
              <a:off x="339790" y="3974288"/>
              <a:ext cx="331781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Heat Treatment </a:t>
              </a:r>
            </a:p>
            <a:p>
              <a:pPr algn="ctr"/>
              <a:r>
                <a:rPr lang="en-US" b="1" dirty="0"/>
                <a:t>550, 600 &amp; 650</a:t>
              </a:r>
              <a:r>
                <a:rPr lang="en-US" b="1" baseline="30000" dirty="0"/>
                <a:t>o</a:t>
              </a:r>
              <a:r>
                <a:rPr lang="en-US" b="1" dirty="0"/>
                <a:t>C</a:t>
              </a:r>
              <a:endParaRPr lang="en-GB" b="1" dirty="0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2299990A-9BB2-B510-5DC2-DD2AD478B183}"/>
                </a:ext>
              </a:extLst>
            </p:cNvPr>
            <p:cNvSpPr/>
            <p:nvPr/>
          </p:nvSpPr>
          <p:spPr>
            <a:xfrm>
              <a:off x="12834812" y="4064851"/>
              <a:ext cx="957388" cy="58371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CC5ACB-B6DB-765E-A663-4298222B9A6C}"/>
                </a:ext>
              </a:extLst>
            </p:cNvPr>
            <p:cNvSpPr txBox="1"/>
            <p:nvPr/>
          </p:nvSpPr>
          <p:spPr>
            <a:xfrm>
              <a:off x="4911791" y="4172043"/>
              <a:ext cx="270820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Hydrogen Charging</a:t>
              </a:r>
              <a:endParaRPr lang="en-GB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DD7B0C-86C2-91D8-16CA-2E43B863979C}"/>
                </a:ext>
              </a:extLst>
            </p:cNvPr>
            <p:cNvSpPr txBox="1"/>
            <p:nvPr/>
          </p:nvSpPr>
          <p:spPr>
            <a:xfrm>
              <a:off x="9052676" y="4126928"/>
              <a:ext cx="34704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Impact Testing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4D0959-BCB8-2B74-547B-6ACC23FB6D83}"/>
                </a:ext>
              </a:extLst>
            </p:cNvPr>
            <p:cNvSpPr txBox="1"/>
            <p:nvPr/>
          </p:nvSpPr>
          <p:spPr>
            <a:xfrm>
              <a:off x="13888281" y="4233598"/>
              <a:ext cx="405992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Fractography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088131-8CDF-26D1-9A0A-8817862870A2}"/>
                </a:ext>
              </a:extLst>
            </p:cNvPr>
            <p:cNvSpPr txBox="1"/>
            <p:nvPr/>
          </p:nvSpPr>
          <p:spPr>
            <a:xfrm>
              <a:off x="10777990" y="5217266"/>
              <a:ext cx="2031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b="1" dirty="0">
                  <a:effectLst/>
                </a:rPr>
                <a:t>Room Temperature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 b="1" dirty="0"/>
                <a:t>Atmospheric Pressure</a:t>
              </a:r>
              <a:endParaRPr lang="en-GB" sz="1400" dirty="0"/>
            </a:p>
          </p:txBody>
        </p:sp>
        <p:pic>
          <p:nvPicPr>
            <p:cNvPr id="23" name="Picture 22" descr="A white square box with black stripes&#10;&#10;Description automatically generated">
              <a:extLst>
                <a:ext uri="{FF2B5EF4-FFF2-40B4-BE49-F238E27FC236}">
                  <a16:creationId xmlns:a16="http://schemas.microsoft.com/office/drawing/2014/main" id="{F332ECA6-C188-735E-FD40-BCEA08867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08" b="24443"/>
            <a:stretch/>
          </p:blipFill>
          <p:spPr>
            <a:xfrm>
              <a:off x="829732" y="5159210"/>
              <a:ext cx="2954442" cy="2528905"/>
            </a:xfrm>
            <a:prstGeom prst="rect">
              <a:avLst/>
            </a:prstGeom>
          </p:spPr>
        </p:pic>
      </p:grp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A976314-F146-88F7-BCCB-2550CC118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018978"/>
              </p:ext>
            </p:extLst>
          </p:nvPr>
        </p:nvGraphicFramePr>
        <p:xfrm>
          <a:off x="7943834" y="1702987"/>
          <a:ext cx="9509650" cy="150740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37877">
                  <a:extLst>
                    <a:ext uri="{9D8B030D-6E8A-4147-A177-3AD203B41FA5}">
                      <a16:colId xmlns:a16="http://schemas.microsoft.com/office/drawing/2014/main" val="350713357"/>
                    </a:ext>
                  </a:extLst>
                </a:gridCol>
                <a:gridCol w="922643">
                  <a:extLst>
                    <a:ext uri="{9D8B030D-6E8A-4147-A177-3AD203B41FA5}">
                      <a16:colId xmlns:a16="http://schemas.microsoft.com/office/drawing/2014/main" val="2564584311"/>
                    </a:ext>
                  </a:extLst>
                </a:gridCol>
                <a:gridCol w="870997">
                  <a:extLst>
                    <a:ext uri="{9D8B030D-6E8A-4147-A177-3AD203B41FA5}">
                      <a16:colId xmlns:a16="http://schemas.microsoft.com/office/drawing/2014/main" val="3748243820"/>
                    </a:ext>
                  </a:extLst>
                </a:gridCol>
                <a:gridCol w="849619">
                  <a:extLst>
                    <a:ext uri="{9D8B030D-6E8A-4147-A177-3AD203B41FA5}">
                      <a16:colId xmlns:a16="http://schemas.microsoft.com/office/drawing/2014/main" val="3569516558"/>
                    </a:ext>
                  </a:extLst>
                </a:gridCol>
                <a:gridCol w="660815">
                  <a:extLst>
                    <a:ext uri="{9D8B030D-6E8A-4147-A177-3AD203B41FA5}">
                      <a16:colId xmlns:a16="http://schemas.microsoft.com/office/drawing/2014/main" val="3675142264"/>
                    </a:ext>
                  </a:extLst>
                </a:gridCol>
                <a:gridCol w="660815">
                  <a:extLst>
                    <a:ext uri="{9D8B030D-6E8A-4147-A177-3AD203B41FA5}">
                      <a16:colId xmlns:a16="http://schemas.microsoft.com/office/drawing/2014/main" val="3521422159"/>
                    </a:ext>
                  </a:extLst>
                </a:gridCol>
                <a:gridCol w="660815">
                  <a:extLst>
                    <a:ext uri="{9D8B030D-6E8A-4147-A177-3AD203B41FA5}">
                      <a16:colId xmlns:a16="http://schemas.microsoft.com/office/drawing/2014/main" val="1196767807"/>
                    </a:ext>
                  </a:extLst>
                </a:gridCol>
                <a:gridCol w="660815">
                  <a:extLst>
                    <a:ext uri="{9D8B030D-6E8A-4147-A177-3AD203B41FA5}">
                      <a16:colId xmlns:a16="http://schemas.microsoft.com/office/drawing/2014/main" val="2113938772"/>
                    </a:ext>
                  </a:extLst>
                </a:gridCol>
                <a:gridCol w="660815">
                  <a:extLst>
                    <a:ext uri="{9D8B030D-6E8A-4147-A177-3AD203B41FA5}">
                      <a16:colId xmlns:a16="http://schemas.microsoft.com/office/drawing/2014/main" val="2882383473"/>
                    </a:ext>
                  </a:extLst>
                </a:gridCol>
                <a:gridCol w="924439">
                  <a:extLst>
                    <a:ext uri="{9D8B030D-6E8A-4147-A177-3AD203B41FA5}">
                      <a16:colId xmlns:a16="http://schemas.microsoft.com/office/drawing/2014/main" val="1532939898"/>
                    </a:ext>
                  </a:extLst>
                </a:gridCol>
              </a:tblGrid>
              <a:tr h="6091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Elements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812430"/>
                  </a:ext>
                </a:extLst>
              </a:tr>
              <a:tr h="8982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Chemical Composition (%Mass)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1.65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0.06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0.05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~97.53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56035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629FA3F-F95A-100A-5B2F-A28698081CAD}"/>
              </a:ext>
            </a:extLst>
          </p:cNvPr>
          <p:cNvSpPr txBox="1"/>
          <p:nvPr/>
        </p:nvSpPr>
        <p:spPr>
          <a:xfrm>
            <a:off x="10990961" y="1157301"/>
            <a:ext cx="557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Table 1, X65 API 5L Chemical Composition</a:t>
            </a:r>
          </a:p>
        </p:txBody>
      </p:sp>
    </p:spTree>
    <p:extLst>
      <p:ext uri="{BB962C8B-B14F-4D97-AF65-F5344CB8AC3E}">
        <p14:creationId xmlns:p14="http://schemas.microsoft.com/office/powerpoint/2010/main" val="262043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2B31CD-5BAA-74E5-825F-36DA07D4DB3D}"/>
              </a:ext>
            </a:extLst>
          </p:cNvPr>
          <p:cNvSpPr txBox="1"/>
          <p:nvPr/>
        </p:nvSpPr>
        <p:spPr>
          <a:xfrm>
            <a:off x="-398599" y="310793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Sample Preparation 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17" name="Content Placeholder 4" descr="A grey rectangular object with a white background&#10;&#10;Description automatically generated">
            <a:extLst>
              <a:ext uri="{FF2B5EF4-FFF2-40B4-BE49-F238E27FC236}">
                <a16:creationId xmlns:a16="http://schemas.microsoft.com/office/drawing/2014/main" id="{7E5E93D1-E5F0-AD2D-7595-E331903C4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07" y="3527269"/>
            <a:ext cx="5750832" cy="3996829"/>
          </a:xfrm>
          <a:prstGeom prst="rect">
            <a:avLst/>
          </a:prstGeom>
        </p:spPr>
      </p:pic>
      <p:pic>
        <p:nvPicPr>
          <p:cNvPr id="18" name="Picture 17" descr="A couple of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9D17E1D5-4791-A11F-25CE-56E638277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745" y="3718252"/>
            <a:ext cx="6384047" cy="40059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F16C05-FB14-13F1-9098-B55E4CB4BD82}"/>
              </a:ext>
            </a:extLst>
          </p:cNvPr>
          <p:cNvSpPr txBox="1"/>
          <p:nvPr/>
        </p:nvSpPr>
        <p:spPr>
          <a:xfrm>
            <a:off x="1826441" y="7477374"/>
            <a:ext cx="507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1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standard Charpy impact test specimen is of dimension 55 mm × 10 mm × 10 mm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3879D3-320F-AA62-C856-9A131382F152}"/>
              </a:ext>
            </a:extLst>
          </p:cNvPr>
          <p:cNvSpPr txBox="1"/>
          <p:nvPr/>
        </p:nvSpPr>
        <p:spPr>
          <a:xfrm>
            <a:off x="10161432" y="7692817"/>
            <a:ext cx="5074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1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Exposed Area of specimen 36.5 mm × 10 mm × 10 mm  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0D329E-C857-A2A9-C82A-2FB5ACE3B3D1}"/>
              </a:ext>
            </a:extLst>
          </p:cNvPr>
          <p:cNvCxnSpPr>
            <a:cxnSpLocks/>
          </p:cNvCxnSpPr>
          <p:nvPr/>
        </p:nvCxnSpPr>
        <p:spPr>
          <a:xfrm>
            <a:off x="9144000" y="5143500"/>
            <a:ext cx="1905000" cy="7602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D6AEFB2-225F-6D84-BD14-34A1251D16B0}"/>
              </a:ext>
            </a:extLst>
          </p:cNvPr>
          <p:cNvSpPr txBox="1"/>
          <p:nvPr/>
        </p:nvSpPr>
        <p:spPr>
          <a:xfrm>
            <a:off x="7667476" y="4622985"/>
            <a:ext cx="249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Exposed Area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BC8AD2-59AF-5839-0715-F6AFCE319771}"/>
              </a:ext>
            </a:extLst>
          </p:cNvPr>
          <p:cNvCxnSpPr>
            <a:cxnSpLocks/>
          </p:cNvCxnSpPr>
          <p:nvPr/>
        </p:nvCxnSpPr>
        <p:spPr>
          <a:xfrm flipH="1">
            <a:off x="14122460" y="5143500"/>
            <a:ext cx="1803340" cy="11722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318C86C-6430-5C39-2E88-BAE3FD2E3CEC}"/>
              </a:ext>
            </a:extLst>
          </p:cNvPr>
          <p:cNvSpPr txBox="1"/>
          <p:nvPr/>
        </p:nvSpPr>
        <p:spPr>
          <a:xfrm>
            <a:off x="15389783" y="4622985"/>
            <a:ext cx="2493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Insulated by Tape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85B269-E793-BCD2-25F8-96A1076C47A1}"/>
                  </a:ext>
                </a:extLst>
              </p:cNvPr>
              <p:cNvSpPr txBox="1"/>
              <p:nvPr/>
            </p:nvSpPr>
            <p:spPr>
              <a:xfrm>
                <a:off x="5155594" y="2928829"/>
                <a:ext cx="7947158" cy="48705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kern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ctrlP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d>
                    <m:r>
                      <a:rPr lang="en-US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sSup>
                          <m:sSupPr>
                            <m:ctrlPr>
                              <a:rPr lang="en-US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)×</m:t>
                    </m:r>
                    <m:r>
                      <a:rPr lang="en-US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𝐴𝑟𝑒𝑎</m:t>
                    </m:r>
                    <m:r>
                      <a:rPr lang="en-US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x 4 = 14.60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ctrlP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d>
                    <m:r>
                      <a:rPr lang="en-US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kern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0.02</m:t>
                    </m:r>
                    <m:r>
                      <a:rPr lang="en-US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×14.60=0.292 </m:t>
                    </m:r>
                  </m:oMath>
                </a14:m>
                <a:r>
                  <a:rPr lang="en-US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85B269-E793-BCD2-25F8-96A1076C4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594" y="2928829"/>
                <a:ext cx="7947158" cy="487056"/>
              </a:xfrm>
              <a:prstGeom prst="rect">
                <a:avLst/>
              </a:prstGeom>
              <a:blipFill>
                <a:blip r:embed="rId4"/>
                <a:stretch>
                  <a:fillRect b="-4878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3848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51C57A-A6C2-DB6D-253B-22205193E70E}"/>
              </a:ext>
            </a:extLst>
          </p:cNvPr>
          <p:cNvSpPr txBox="1"/>
          <p:nvPr/>
        </p:nvSpPr>
        <p:spPr>
          <a:xfrm>
            <a:off x="-398599" y="310793"/>
            <a:ext cx="9525000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30" spc="287" dirty="0">
                <a:solidFill>
                  <a:srgbClr val="0C3E5B"/>
                </a:solidFill>
                <a:latin typeface="Codec Pro ExtraBold"/>
              </a:rPr>
              <a:t>Solution Preparation </a:t>
            </a:r>
          </a:p>
          <a:p>
            <a:pPr algn="ctr"/>
            <a:endParaRPr lang="en-US" sz="4230" spc="287" dirty="0">
              <a:solidFill>
                <a:srgbClr val="0C3E5B"/>
              </a:solidFill>
              <a:latin typeface="Codec Pro ExtraBold"/>
            </a:endParaRP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0F972D-5C70-5531-7D6E-2902A6B75F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0800" y="2171700"/>
                <a:ext cx="4782166" cy="2620405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Hydrogen Cathodic Charging Solution Contains: </a:t>
                </a:r>
              </a:p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kern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200" i="1" ker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i="1" ker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200" i="1" ker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200" ker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200" i="1" ker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200" i="1" ker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200" ker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200" ker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↔</m:t>
                      </m:r>
                      <m:r>
                        <a:rPr lang="en-US" sz="2200" ker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 ker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i="1" ker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200" ker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2(</m:t>
                          </m:r>
                          <m:r>
                            <a:rPr lang="en-US" sz="2200" i="1" ker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  <m:r>
                            <a:rPr lang="en-US" sz="2200" ker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br>
                  <a:rPr lang="en-US" sz="2200" dirty="0"/>
                </a:br>
                <a:br>
                  <a:rPr lang="en-US" sz="2200" dirty="0"/>
                </a:br>
                <a:r>
                  <a:rPr lang="en-US" sz="2200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0F972D-5C70-5531-7D6E-2902A6B75F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171700"/>
                <a:ext cx="4782166" cy="2620405"/>
              </a:xfrm>
              <a:prstGeom prst="rect">
                <a:avLst/>
              </a:prstGeom>
              <a:blipFill>
                <a:blip r:embed="rId2"/>
                <a:stretch>
                  <a:fillRect l="-2934" t="-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19A28D7-E3E8-A58B-6C55-566D5F29B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213896"/>
              </p:ext>
            </p:extLst>
          </p:nvPr>
        </p:nvGraphicFramePr>
        <p:xfrm>
          <a:off x="9372600" y="1790700"/>
          <a:ext cx="7086601" cy="37495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68470">
                  <a:extLst>
                    <a:ext uri="{9D8B030D-6E8A-4147-A177-3AD203B41FA5}">
                      <a16:colId xmlns:a16="http://schemas.microsoft.com/office/drawing/2014/main" val="3539825963"/>
                    </a:ext>
                  </a:extLst>
                </a:gridCol>
                <a:gridCol w="2617738">
                  <a:extLst>
                    <a:ext uri="{9D8B030D-6E8A-4147-A177-3AD203B41FA5}">
                      <a16:colId xmlns:a16="http://schemas.microsoft.com/office/drawing/2014/main" val="276557348"/>
                    </a:ext>
                  </a:extLst>
                </a:gridCol>
                <a:gridCol w="2200393">
                  <a:extLst>
                    <a:ext uri="{9D8B030D-6E8A-4147-A177-3AD203B41FA5}">
                      <a16:colId xmlns:a16="http://schemas.microsoft.com/office/drawing/2014/main" val="4165990474"/>
                    </a:ext>
                  </a:extLst>
                </a:gridCol>
              </a:tblGrid>
              <a:tr h="10146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cap="none" spc="0" dirty="0">
                          <a:solidFill>
                            <a:schemeClr val="tx1"/>
                          </a:solidFill>
                          <a:effectLst/>
                        </a:rPr>
                        <a:t>Component</a:t>
                      </a:r>
                    </a:p>
                  </a:txBody>
                  <a:tcPr marL="125622" marR="125622" marT="125622" marB="6281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cap="none" spc="0" dirty="0">
                          <a:solidFill>
                            <a:schemeClr val="tx1"/>
                          </a:solidFill>
                          <a:effectLst/>
                        </a:rPr>
                        <a:t>Concentration</a:t>
                      </a:r>
                    </a:p>
                  </a:txBody>
                  <a:tcPr marL="125622" marR="125622" marT="125622" marB="62811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cap="none" spc="0" dirty="0">
                          <a:solidFill>
                            <a:schemeClr val="tx1"/>
                          </a:solidFill>
                          <a:effectLst/>
                        </a:rPr>
                        <a:t>Volume Added</a:t>
                      </a:r>
                    </a:p>
                  </a:txBody>
                  <a:tcPr marL="125622" marR="125622" marT="125622" marB="62811" anchor="ctr"/>
                </a:tc>
                <a:extLst>
                  <a:ext uri="{0D108BD9-81ED-4DB2-BD59-A6C34878D82A}">
                    <a16:rowId xmlns:a16="http://schemas.microsoft.com/office/drawing/2014/main" val="2961711315"/>
                  </a:ext>
                </a:extLst>
              </a:tr>
              <a:tr h="91163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</a:rPr>
                        <a:t>Sulfuric Acid (H2SO4)</a:t>
                      </a:r>
                    </a:p>
                  </a:txBody>
                  <a:tcPr marL="125622" marR="125622" marT="125622" marB="6281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</a:rPr>
                        <a:t>0.2 M</a:t>
                      </a:r>
                    </a:p>
                  </a:txBody>
                  <a:tcPr marL="125622" marR="125622" marT="125622" marB="6281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10.93 mL</a:t>
                      </a:r>
                    </a:p>
                  </a:txBody>
                  <a:tcPr marL="125622" marR="125622" marT="125622" marB="62811" anchor="ctr"/>
                </a:tc>
                <a:extLst>
                  <a:ext uri="{0D108BD9-81ED-4DB2-BD59-A6C34878D82A}">
                    <a16:rowId xmlns:a16="http://schemas.microsoft.com/office/drawing/2014/main" val="3357516166"/>
                  </a:ext>
                </a:extLst>
              </a:tr>
              <a:tr h="122065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</a:rPr>
                        <a:t>Ammonium Thiocyanate (NH4SCN)</a:t>
                      </a:r>
                    </a:p>
                  </a:txBody>
                  <a:tcPr marL="125622" marR="125622" marT="125622" marB="6281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</a:rPr>
                        <a:t>3 g/L</a:t>
                      </a:r>
                    </a:p>
                  </a:txBody>
                  <a:tcPr marL="125622" marR="125622" marT="125622" marB="6281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</a:rPr>
                        <a:t>Calculated to make 1 L</a:t>
                      </a:r>
                    </a:p>
                  </a:txBody>
                  <a:tcPr marL="125622" marR="125622" marT="125622" marB="62811" anchor="ctr"/>
                </a:tc>
                <a:extLst>
                  <a:ext uri="{0D108BD9-81ED-4DB2-BD59-A6C34878D82A}">
                    <a16:rowId xmlns:a16="http://schemas.microsoft.com/office/drawing/2014/main" val="2926285804"/>
                  </a:ext>
                </a:extLst>
              </a:tr>
              <a:tr h="602603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</a:rPr>
                        <a:t>H2O</a:t>
                      </a:r>
                    </a:p>
                  </a:txBody>
                  <a:tcPr marL="125622" marR="125622" marT="125622" marB="6281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</a:p>
                  </a:txBody>
                  <a:tcPr marL="125622" marR="125622" marT="125622" marB="62811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cap="none" spc="0" dirty="0">
                          <a:solidFill>
                            <a:schemeClr val="tx1"/>
                          </a:solidFill>
                          <a:effectLst/>
                        </a:rPr>
                        <a:t>899 mL</a:t>
                      </a:r>
                    </a:p>
                  </a:txBody>
                  <a:tcPr marL="125622" marR="125622" marT="125622" marB="62811" anchor="ctr"/>
                </a:tc>
                <a:extLst>
                  <a:ext uri="{0D108BD9-81ED-4DB2-BD59-A6C34878D82A}">
                    <a16:rowId xmlns:a16="http://schemas.microsoft.com/office/drawing/2014/main" val="60357303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DE4A1E-7A18-E9BA-DEA4-EB4CF3A05F77}"/>
              </a:ext>
            </a:extLst>
          </p:cNvPr>
          <p:cNvSpPr txBox="1"/>
          <p:nvPr/>
        </p:nvSpPr>
        <p:spPr>
          <a:xfrm>
            <a:off x="9753600" y="6362700"/>
            <a:ext cx="913447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Sulfuric Acid:</a:t>
            </a:r>
          </a:p>
          <a:p>
            <a:pPr lvl="1" algn="l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Density of H₂SO₄: 1860 g/cm³.</a:t>
            </a:r>
          </a:p>
          <a:p>
            <a:pPr lvl="1" algn="l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Mass of H₂SO₄ in Stock Solution:0.966×1860=1796.76 g/L</a:t>
            </a:r>
          </a:p>
          <a:p>
            <a:pPr lvl="1" algn="l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Molar Mass of H₂SO₄: 98 g/mol.</a:t>
            </a:r>
          </a:p>
          <a:p>
            <a:pPr lvl="1" algn="l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1796.76 g/L x 98 g/mol=18.3 </a:t>
            </a:r>
          </a:p>
          <a:p>
            <a:pPr lvl="1" algn="l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𝐶1 x 𝑉1=𝐶2 x 𝑉2  ⟹  18.3×𝑉1=0.2×1000  ⟹  𝑉1=10.93 mL</a:t>
            </a:r>
          </a:p>
          <a:p>
            <a:endParaRPr lang="en-US" dirty="0"/>
          </a:p>
        </p:txBody>
      </p:sp>
      <p:pic>
        <p:nvPicPr>
          <p:cNvPr id="6" name="Picture 5" descr="A glass jar with a yellow cap and red wires&#10;&#10;Description automatically generated">
            <a:extLst>
              <a:ext uri="{FF2B5EF4-FFF2-40B4-BE49-F238E27FC236}">
                <a16:creationId xmlns:a16="http://schemas.microsoft.com/office/drawing/2014/main" id="{AE2C385A-3952-A285-E9D5-C48A986B51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6" b="29867"/>
          <a:stretch/>
        </p:blipFill>
        <p:spPr>
          <a:xfrm>
            <a:off x="1981200" y="4459363"/>
            <a:ext cx="4921113" cy="495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1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725</Words>
  <Application>Microsoft Office PowerPoint</Application>
  <PresentationFormat>Custom</PresentationFormat>
  <Paragraphs>159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Cambria Math</vt:lpstr>
      <vt:lpstr>Canva Sans Bold</vt:lpstr>
      <vt:lpstr>Codec Pro ExtraBold</vt:lpstr>
      <vt:lpstr>Aptos</vt:lpstr>
      <vt:lpstr>Arial</vt:lpstr>
      <vt:lpstr>Canva Sans</vt:lpstr>
      <vt:lpstr>Times New Roman</vt:lpstr>
      <vt:lpstr>Tabarra Sans Heavy</vt:lpstr>
      <vt:lpstr>Glacial Indifference Bold</vt:lpstr>
      <vt:lpstr>Tabarra Sans</vt:lpstr>
      <vt:lpstr>Adobe Heiti Std 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JUBCOR 2024 Presentation Template</dc:title>
  <cp:lastModifiedBy>ABDULAZIZ AHMED ALSALEH</cp:lastModifiedBy>
  <cp:revision>50</cp:revision>
  <dcterms:created xsi:type="dcterms:W3CDTF">2006-08-16T00:00:00Z</dcterms:created>
  <dcterms:modified xsi:type="dcterms:W3CDTF">2024-08-15T10:04:48Z</dcterms:modified>
  <dc:identifier>DAGG3nLRPf8</dc:identifier>
</cp:coreProperties>
</file>