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263" r:id="rId4"/>
    <p:sldId id="273" r:id="rId5"/>
    <p:sldId id="265" r:id="rId6"/>
    <p:sldId id="280" r:id="rId7"/>
    <p:sldId id="279" r:id="rId8"/>
    <p:sldId id="284" r:id="rId9"/>
    <p:sldId id="286" r:id="rId10"/>
    <p:sldId id="287" r:id="rId11"/>
    <p:sldId id="997" r:id="rId12"/>
    <p:sldId id="659" r:id="rId13"/>
    <p:sldId id="1004" r:id="rId14"/>
    <p:sldId id="998" r:id="rId15"/>
    <p:sldId id="275" r:id="rId16"/>
    <p:sldId id="266" r:id="rId17"/>
    <p:sldId id="283" r:id="rId18"/>
    <p:sldId id="1000" r:id="rId19"/>
    <p:sldId id="268" r:id="rId20"/>
    <p:sldId id="1002" r:id="rId21"/>
    <p:sldId id="1006" r:id="rId22"/>
    <p:sldId id="1007" r:id="rId23"/>
    <p:sldId id="257" r:id="rId24"/>
    <p:sldId id="259" r:id="rId25"/>
    <p:sldId id="260" r:id="rId26"/>
    <p:sldId id="261" r:id="rId27"/>
    <p:sldId id="262" r:id="rId28"/>
    <p:sldId id="1005" r:id="rId29"/>
    <p:sldId id="996" r:id="rId30"/>
    <p:sldId id="267" r:id="rId31"/>
    <p:sldId id="1008" r:id="rId32"/>
    <p:sldId id="358" r:id="rId33"/>
    <p:sldId id="999" r:id="rId34"/>
    <p:sldId id="1003" r:id="rId35"/>
    <p:sldId id="282" r:id="rId36"/>
    <p:sldId id="269" r:id="rId37"/>
    <p:sldId id="278" r:id="rId38"/>
    <p:sldId id="276" r:id="rId39"/>
    <p:sldId id="281" r:id="rId40"/>
    <p:sldId id="270" r:id="rId41"/>
    <p:sldId id="272" r:id="rId42"/>
    <p:sldId id="258" r:id="rId43"/>
  </p:sldIdLst>
  <p:sldSz cx="18288000" cy="10287000"/>
  <p:notesSz cx="6799263" cy="9929813"/>
  <p:embeddedFontLst>
    <p:embeddedFont>
      <p:font typeface="Glacial Indifference Bold" panose="020B0604020202020204" charset="0"/>
      <p:regular r:id="rId44"/>
    </p:embeddedFont>
    <p:embeddedFont>
      <p:font typeface="Calibri" panose="020F0502020204030204" pitchFamily="34" charset="0"/>
      <p:regular r:id="rId45"/>
      <p:bold r:id="rId46"/>
      <p:italic r:id="rId47"/>
      <p:boldItalic r:id="rId48"/>
    </p:embeddedFont>
    <p:embeddedFont>
      <p:font typeface="Canva Sans" panose="020B0604020202020204" charset="0"/>
      <p:regular r:id="rId49"/>
    </p:embeddedFont>
    <p:embeddedFont>
      <p:font typeface="Codec Pro ExtraBold" panose="020B0604020202020204" charset="0"/>
      <p:regular r:id="rId50"/>
    </p:embeddedFont>
    <p:embeddedFont>
      <p:font typeface="Tabarra Sans" panose="020B0604020202020204" charset="0"/>
      <p:regular r:id="rId51"/>
    </p:embeddedFont>
    <p:embeddedFont>
      <p:font typeface="Tabarra Sans Heavy" panose="020B0604020202020204" charset="0"/>
      <p:regular r:id="rId52"/>
    </p:embeddedFont>
    <p:embeddedFont>
      <p:font typeface="Canva Sans 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136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Concrete%20Test%20Block\Concrete%20block%20potential%20&amp;%20Continuity%20reading-2404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KK%20Documents\JubCorr%202024\Concrete%20SACP%20Data-22112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KK%20Documents\JubCorr%202024\Concrete%20SACP%20Data-22112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KK%20Documents\JubCorr%202024\Concrete%20SACP%20Data-221123.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E:\Work%20Files\Papers-210707%20-%20103MB\6%20CI%20DATA%20Assembly-20040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Work%20Files\Papers-210707%20-%20103MB\6%20CI%20DATA%20Assembly-20040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Work%20Files\Papers-210707%20-%20103MB\6%20CI%20DATA%20Assembly-20040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Work%20Files\Papers-210913%20-%20824MB\6%20CI%20DATA%20Assembly-20040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Work%20Files\Papers-210707%20-%20103MB\6%20CI%20DATA%20Assembly-20040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Work%20Files\Papers-210707%20-%20103MB\6%20CI%20DATA%20Assembly-20040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Work%20Files\Papers-210913%20-%20824MB\6%20CI%20DATA%20Assembly-20040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Work%20Files\Papers-210913%20-%20824MB\6%20CI%20DATA%20Assembly-20040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Loss of Potential in First 38 Days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Potential!$R$36</c:f>
              <c:strCache>
                <c:ptCount val="1"/>
                <c:pt idx="0">
                  <c:v>Zinc 1</c:v>
                </c:pt>
              </c:strCache>
            </c:strRef>
          </c:tx>
          <c:spPr>
            <a:ln w="28575" cap="rnd">
              <a:solidFill>
                <a:schemeClr val="accent1"/>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Potential!$S$36:$X$36</c:f>
              <c:numCache>
                <c:formatCode>General</c:formatCode>
                <c:ptCount val="6"/>
                <c:pt idx="0">
                  <c:v>-409.8</c:v>
                </c:pt>
                <c:pt idx="1">
                  <c:v>-392.7</c:v>
                </c:pt>
                <c:pt idx="2">
                  <c:v>-363.6</c:v>
                </c:pt>
                <c:pt idx="3">
                  <c:v>-345.1</c:v>
                </c:pt>
                <c:pt idx="4">
                  <c:v>-329</c:v>
                </c:pt>
                <c:pt idx="5">
                  <c:v>-315.2</c:v>
                </c:pt>
              </c:numCache>
            </c:numRef>
          </c:val>
          <c:smooth val="0"/>
          <c:extLst xmlns:c16r2="http://schemas.microsoft.com/office/drawing/2015/06/chart">
            <c:ext xmlns:c16="http://schemas.microsoft.com/office/drawing/2014/chart" uri="{C3380CC4-5D6E-409C-BE32-E72D297353CC}">
              <c16:uniqueId val="{00000000-49A4-4972-98C0-F63E805F4827}"/>
            </c:ext>
          </c:extLst>
        </c:ser>
        <c:ser>
          <c:idx val="1"/>
          <c:order val="1"/>
          <c:tx>
            <c:strRef>
              <c:f>Potential!$R$37</c:f>
              <c:strCache>
                <c:ptCount val="1"/>
                <c:pt idx="0">
                  <c:v>Zinc 2</c:v>
                </c:pt>
              </c:strCache>
            </c:strRef>
          </c:tx>
          <c:spPr>
            <a:ln w="28575" cap="rnd">
              <a:solidFill>
                <a:schemeClr val="accent2"/>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Potential!$S$37:$X$37</c:f>
              <c:numCache>
                <c:formatCode>General</c:formatCode>
                <c:ptCount val="6"/>
                <c:pt idx="0">
                  <c:v>-320</c:v>
                </c:pt>
                <c:pt idx="1">
                  <c:v>-306</c:v>
                </c:pt>
                <c:pt idx="2">
                  <c:v>-279.10000000000002</c:v>
                </c:pt>
                <c:pt idx="3">
                  <c:v>-259.5</c:v>
                </c:pt>
                <c:pt idx="4">
                  <c:v>-249</c:v>
                </c:pt>
                <c:pt idx="5">
                  <c:v>-232.3</c:v>
                </c:pt>
              </c:numCache>
            </c:numRef>
          </c:val>
          <c:smooth val="0"/>
          <c:extLst xmlns:c16r2="http://schemas.microsoft.com/office/drawing/2015/06/chart">
            <c:ext xmlns:c16="http://schemas.microsoft.com/office/drawing/2014/chart" uri="{C3380CC4-5D6E-409C-BE32-E72D297353CC}">
              <c16:uniqueId val="{00000001-49A4-4972-98C0-F63E805F4827}"/>
            </c:ext>
          </c:extLst>
        </c:ser>
        <c:ser>
          <c:idx val="2"/>
          <c:order val="2"/>
          <c:tx>
            <c:strRef>
              <c:f>Potential!$R$38</c:f>
              <c:strCache>
                <c:ptCount val="1"/>
                <c:pt idx="0">
                  <c:v>Zinc 3</c:v>
                </c:pt>
              </c:strCache>
            </c:strRef>
          </c:tx>
          <c:spPr>
            <a:ln w="28575" cap="rnd">
              <a:solidFill>
                <a:schemeClr val="accent3"/>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Potential!$S$38:$X$38</c:f>
              <c:numCache>
                <c:formatCode>General</c:formatCode>
                <c:ptCount val="6"/>
                <c:pt idx="0">
                  <c:v>-339.9</c:v>
                </c:pt>
                <c:pt idx="1">
                  <c:v>-329.3</c:v>
                </c:pt>
                <c:pt idx="2">
                  <c:v>-306.5</c:v>
                </c:pt>
                <c:pt idx="3">
                  <c:v>-290.39999999999998</c:v>
                </c:pt>
                <c:pt idx="4">
                  <c:v>-282</c:v>
                </c:pt>
                <c:pt idx="5">
                  <c:v>-268.8</c:v>
                </c:pt>
              </c:numCache>
            </c:numRef>
          </c:val>
          <c:smooth val="0"/>
          <c:extLst xmlns:c16r2="http://schemas.microsoft.com/office/drawing/2015/06/chart">
            <c:ext xmlns:c16="http://schemas.microsoft.com/office/drawing/2014/chart" uri="{C3380CC4-5D6E-409C-BE32-E72D297353CC}">
              <c16:uniqueId val="{00000002-49A4-4972-98C0-F63E805F4827}"/>
            </c:ext>
          </c:extLst>
        </c:ser>
        <c:ser>
          <c:idx val="3"/>
          <c:order val="3"/>
          <c:tx>
            <c:strRef>
              <c:f>Potential!$R$39</c:f>
              <c:strCache>
                <c:ptCount val="1"/>
                <c:pt idx="0">
                  <c:v>Zinc 4</c:v>
                </c:pt>
              </c:strCache>
            </c:strRef>
          </c:tx>
          <c:spPr>
            <a:ln w="28575" cap="rnd">
              <a:solidFill>
                <a:schemeClr val="accent4"/>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Potential!$S$39:$X$39</c:f>
              <c:numCache>
                <c:formatCode>General</c:formatCode>
                <c:ptCount val="6"/>
                <c:pt idx="0">
                  <c:v>-438.6</c:v>
                </c:pt>
                <c:pt idx="1">
                  <c:v>-429.4</c:v>
                </c:pt>
                <c:pt idx="2">
                  <c:v>-403.7</c:v>
                </c:pt>
                <c:pt idx="3">
                  <c:v>-382.5</c:v>
                </c:pt>
                <c:pt idx="4">
                  <c:v>-367</c:v>
                </c:pt>
                <c:pt idx="5">
                  <c:v>-352.4</c:v>
                </c:pt>
              </c:numCache>
            </c:numRef>
          </c:val>
          <c:smooth val="0"/>
          <c:extLst xmlns:c16r2="http://schemas.microsoft.com/office/drawing/2015/06/chart">
            <c:ext xmlns:c16="http://schemas.microsoft.com/office/drawing/2014/chart" uri="{C3380CC4-5D6E-409C-BE32-E72D297353CC}">
              <c16:uniqueId val="{00000003-49A4-4972-98C0-F63E805F4827}"/>
            </c:ext>
          </c:extLst>
        </c:ser>
        <c:ser>
          <c:idx val="4"/>
          <c:order val="4"/>
          <c:tx>
            <c:strRef>
              <c:f>Potential!$R$40</c:f>
              <c:strCache>
                <c:ptCount val="1"/>
                <c:pt idx="0">
                  <c:v>Zinc 5</c:v>
                </c:pt>
              </c:strCache>
            </c:strRef>
          </c:tx>
          <c:spPr>
            <a:ln w="28575" cap="rnd">
              <a:solidFill>
                <a:schemeClr val="accent5"/>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Potential!$S$40:$X$40</c:f>
              <c:numCache>
                <c:formatCode>General</c:formatCode>
                <c:ptCount val="6"/>
                <c:pt idx="0">
                  <c:v>-359.4</c:v>
                </c:pt>
                <c:pt idx="1">
                  <c:v>-348.4</c:v>
                </c:pt>
                <c:pt idx="2">
                  <c:v>-322.3</c:v>
                </c:pt>
                <c:pt idx="3">
                  <c:v>-304.39999999999998</c:v>
                </c:pt>
                <c:pt idx="4">
                  <c:v>-292</c:v>
                </c:pt>
                <c:pt idx="5">
                  <c:v>-277.39999999999998</c:v>
                </c:pt>
              </c:numCache>
            </c:numRef>
          </c:val>
          <c:smooth val="0"/>
          <c:extLst xmlns:c16r2="http://schemas.microsoft.com/office/drawing/2015/06/chart">
            <c:ext xmlns:c16="http://schemas.microsoft.com/office/drawing/2014/chart" uri="{C3380CC4-5D6E-409C-BE32-E72D297353CC}">
              <c16:uniqueId val="{00000004-49A4-4972-98C0-F63E805F4827}"/>
            </c:ext>
          </c:extLst>
        </c:ser>
        <c:ser>
          <c:idx val="5"/>
          <c:order val="5"/>
          <c:tx>
            <c:strRef>
              <c:f>Potential!$R$41</c:f>
              <c:strCache>
                <c:ptCount val="1"/>
                <c:pt idx="0">
                  <c:v>Zinc 6</c:v>
                </c:pt>
              </c:strCache>
            </c:strRef>
          </c:tx>
          <c:spPr>
            <a:ln w="28575" cap="rnd">
              <a:solidFill>
                <a:schemeClr val="accent6"/>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Potential!$S$41:$X$41</c:f>
              <c:numCache>
                <c:formatCode>General</c:formatCode>
                <c:ptCount val="6"/>
                <c:pt idx="0">
                  <c:v>-345.5</c:v>
                </c:pt>
                <c:pt idx="1">
                  <c:v>-334.3</c:v>
                </c:pt>
                <c:pt idx="2">
                  <c:v>-310.5</c:v>
                </c:pt>
                <c:pt idx="3">
                  <c:v>-291.8</c:v>
                </c:pt>
                <c:pt idx="4">
                  <c:v>-280</c:v>
                </c:pt>
                <c:pt idx="5">
                  <c:v>-265.60000000000002</c:v>
                </c:pt>
              </c:numCache>
            </c:numRef>
          </c:val>
          <c:smooth val="0"/>
          <c:extLst xmlns:c16r2="http://schemas.microsoft.com/office/drawing/2015/06/chart">
            <c:ext xmlns:c16="http://schemas.microsoft.com/office/drawing/2014/chart" uri="{C3380CC4-5D6E-409C-BE32-E72D297353CC}">
              <c16:uniqueId val="{00000005-49A4-4972-98C0-F63E805F4827}"/>
            </c:ext>
          </c:extLst>
        </c:ser>
        <c:ser>
          <c:idx val="6"/>
          <c:order val="6"/>
          <c:tx>
            <c:strRef>
              <c:f>Potential!$R$42</c:f>
              <c:strCache>
                <c:ptCount val="1"/>
                <c:pt idx="0">
                  <c:v>Zinc 7</c:v>
                </c:pt>
              </c:strCache>
            </c:strRef>
          </c:tx>
          <c:spPr>
            <a:ln w="28575" cap="rnd">
              <a:solidFill>
                <a:schemeClr val="accent1">
                  <a:lumMod val="60000"/>
                </a:schemeClr>
              </a:solidFill>
              <a:round/>
            </a:ln>
            <a:effectLst/>
          </c:spPr>
          <c:marker>
            <c:symbol val="none"/>
          </c:marker>
          <c:cat>
            <c:strRef>
              <c:f>Potential!$S$35:$X$35</c:f>
              <c:strCache>
                <c:ptCount val="6"/>
                <c:pt idx="0">
                  <c:v>Day 1</c:v>
                </c:pt>
                <c:pt idx="1">
                  <c:v>Day 5</c:v>
                </c:pt>
                <c:pt idx="2">
                  <c:v>Day 10</c:v>
                </c:pt>
                <c:pt idx="3">
                  <c:v>Day 21</c:v>
                </c:pt>
                <c:pt idx="4">
                  <c:v>Day 32</c:v>
                </c:pt>
                <c:pt idx="5">
                  <c:v>Day 38</c:v>
                </c:pt>
              </c:strCache>
            </c:strRef>
          </c:cat>
          <c:val>
            <c:numRef>
              <c:f>Potential!$S$42:$X$42</c:f>
              <c:numCache>
                <c:formatCode>General</c:formatCode>
                <c:ptCount val="6"/>
                <c:pt idx="0">
                  <c:v>-357.4</c:v>
                </c:pt>
                <c:pt idx="1">
                  <c:v>-348</c:v>
                </c:pt>
                <c:pt idx="2">
                  <c:v>-327.7</c:v>
                </c:pt>
                <c:pt idx="3">
                  <c:v>-311.5</c:v>
                </c:pt>
                <c:pt idx="4">
                  <c:v>-300</c:v>
                </c:pt>
                <c:pt idx="5">
                  <c:v>-287.8</c:v>
                </c:pt>
              </c:numCache>
            </c:numRef>
          </c:val>
          <c:smooth val="0"/>
          <c:extLst xmlns:c16r2="http://schemas.microsoft.com/office/drawing/2015/06/chart">
            <c:ext xmlns:c16="http://schemas.microsoft.com/office/drawing/2014/chart" uri="{C3380CC4-5D6E-409C-BE32-E72D297353CC}">
              <c16:uniqueId val="{00000006-49A4-4972-98C0-F63E805F4827}"/>
            </c:ext>
          </c:extLst>
        </c:ser>
        <c:dLbls>
          <c:showLegendKey val="0"/>
          <c:showVal val="0"/>
          <c:showCatName val="0"/>
          <c:showSerName val="0"/>
          <c:showPercent val="0"/>
          <c:showBubbleSize val="0"/>
        </c:dLbls>
        <c:smooth val="0"/>
        <c:axId val="290503808"/>
        <c:axId val="290507336"/>
      </c:lineChart>
      <c:catAx>
        <c:axId val="29050380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0507336"/>
        <c:crosses val="autoZero"/>
        <c:auto val="1"/>
        <c:lblAlgn val="ctr"/>
        <c:lblOffset val="100"/>
        <c:noMultiLvlLbl val="0"/>
      </c:catAx>
      <c:valAx>
        <c:axId val="290507336"/>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Potential (Ag/Ag.Cl)</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50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SACP Driving Potential for &gt;1,200 Anode Locations with an Average of 26 Anodes per Location</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Data!$AW$9:$AW$1222</c:f>
              <c:numCache>
                <c:formatCode>General</c:formatCode>
                <c:ptCount val="1214"/>
                <c:pt idx="0">
                  <c:v>-73</c:v>
                </c:pt>
                <c:pt idx="1">
                  <c:v>-112</c:v>
                </c:pt>
                <c:pt idx="2">
                  <c:v>-90</c:v>
                </c:pt>
                <c:pt idx="3">
                  <c:v>-105</c:v>
                </c:pt>
                <c:pt idx="4">
                  <c:v>-82</c:v>
                </c:pt>
                <c:pt idx="5">
                  <c:v>-121</c:v>
                </c:pt>
                <c:pt idx="6">
                  <c:v>-173</c:v>
                </c:pt>
                <c:pt idx="7">
                  <c:v>-98</c:v>
                </c:pt>
                <c:pt idx="8">
                  <c:v>-66</c:v>
                </c:pt>
                <c:pt idx="9">
                  <c:v>-121</c:v>
                </c:pt>
                <c:pt idx="10">
                  <c:v>-74</c:v>
                </c:pt>
                <c:pt idx="11">
                  <c:v>-47</c:v>
                </c:pt>
                <c:pt idx="12">
                  <c:v>-40</c:v>
                </c:pt>
                <c:pt idx="13">
                  <c:v>-42</c:v>
                </c:pt>
                <c:pt idx="14">
                  <c:v>-46</c:v>
                </c:pt>
                <c:pt idx="15">
                  <c:v>-63</c:v>
                </c:pt>
                <c:pt idx="16">
                  <c:v>-61</c:v>
                </c:pt>
                <c:pt idx="17">
                  <c:v>-60</c:v>
                </c:pt>
                <c:pt idx="18">
                  <c:v>-147</c:v>
                </c:pt>
                <c:pt idx="19">
                  <c:v>-207</c:v>
                </c:pt>
                <c:pt idx="20">
                  <c:v>-130</c:v>
                </c:pt>
                <c:pt idx="21">
                  <c:v>-70</c:v>
                </c:pt>
                <c:pt idx="22">
                  <c:v>-49</c:v>
                </c:pt>
                <c:pt idx="23">
                  <c:v>-17</c:v>
                </c:pt>
                <c:pt idx="24">
                  <c:v>-44</c:v>
                </c:pt>
                <c:pt idx="25">
                  <c:v>-25</c:v>
                </c:pt>
                <c:pt idx="26">
                  <c:v>-141</c:v>
                </c:pt>
                <c:pt idx="27">
                  <c:v>-60</c:v>
                </c:pt>
                <c:pt idx="28">
                  <c:v>-36</c:v>
                </c:pt>
                <c:pt idx="29">
                  <c:v>-55</c:v>
                </c:pt>
                <c:pt idx="30">
                  <c:v>-91</c:v>
                </c:pt>
                <c:pt idx="31">
                  <c:v>-96</c:v>
                </c:pt>
                <c:pt idx="32">
                  <c:v>-64</c:v>
                </c:pt>
                <c:pt idx="33">
                  <c:v>-25</c:v>
                </c:pt>
                <c:pt idx="34">
                  <c:v>-28</c:v>
                </c:pt>
                <c:pt idx="35">
                  <c:v>-24</c:v>
                </c:pt>
                <c:pt idx="36">
                  <c:v>-45</c:v>
                </c:pt>
                <c:pt idx="37">
                  <c:v>-24</c:v>
                </c:pt>
                <c:pt idx="38">
                  <c:v>-106</c:v>
                </c:pt>
                <c:pt idx="39">
                  <c:v>-76</c:v>
                </c:pt>
                <c:pt idx="40">
                  <c:v>-44</c:v>
                </c:pt>
                <c:pt idx="41">
                  <c:v>-31</c:v>
                </c:pt>
                <c:pt idx="42">
                  <c:v>-162</c:v>
                </c:pt>
                <c:pt idx="43">
                  <c:v>-80</c:v>
                </c:pt>
                <c:pt idx="44">
                  <c:v>-68</c:v>
                </c:pt>
                <c:pt idx="45">
                  <c:v>-59</c:v>
                </c:pt>
                <c:pt idx="46">
                  <c:v>-45</c:v>
                </c:pt>
                <c:pt idx="47">
                  <c:v>-99</c:v>
                </c:pt>
                <c:pt idx="48">
                  <c:v>-240</c:v>
                </c:pt>
                <c:pt idx="49">
                  <c:v>-118</c:v>
                </c:pt>
                <c:pt idx="50">
                  <c:v>-34</c:v>
                </c:pt>
                <c:pt idx="51">
                  <c:v>-70</c:v>
                </c:pt>
                <c:pt idx="52">
                  <c:v>-29</c:v>
                </c:pt>
                <c:pt idx="53">
                  <c:v>-32</c:v>
                </c:pt>
                <c:pt idx="54">
                  <c:v>-58</c:v>
                </c:pt>
                <c:pt idx="55">
                  <c:v>-141</c:v>
                </c:pt>
                <c:pt idx="56">
                  <c:v>-100</c:v>
                </c:pt>
                <c:pt idx="57">
                  <c:v>-109</c:v>
                </c:pt>
                <c:pt idx="58">
                  <c:v>-129</c:v>
                </c:pt>
                <c:pt idx="59">
                  <c:v>-62</c:v>
                </c:pt>
                <c:pt idx="60">
                  <c:v>-116</c:v>
                </c:pt>
                <c:pt idx="61">
                  <c:v>-287</c:v>
                </c:pt>
                <c:pt idx="62">
                  <c:v>-99</c:v>
                </c:pt>
                <c:pt idx="63">
                  <c:v>-110</c:v>
                </c:pt>
                <c:pt idx="64">
                  <c:v>-45</c:v>
                </c:pt>
                <c:pt idx="65">
                  <c:v>-46</c:v>
                </c:pt>
                <c:pt idx="66">
                  <c:v>-67</c:v>
                </c:pt>
                <c:pt idx="67">
                  <c:v>-62</c:v>
                </c:pt>
                <c:pt idx="68">
                  <c:v>-91</c:v>
                </c:pt>
                <c:pt idx="69">
                  <c:v>-279</c:v>
                </c:pt>
                <c:pt idx="70">
                  <c:v>-274</c:v>
                </c:pt>
                <c:pt idx="71">
                  <c:v>-52</c:v>
                </c:pt>
                <c:pt idx="72">
                  <c:v>-274</c:v>
                </c:pt>
                <c:pt idx="73">
                  <c:v>-184</c:v>
                </c:pt>
                <c:pt idx="74">
                  <c:v>-156</c:v>
                </c:pt>
                <c:pt idx="75">
                  <c:v>-68</c:v>
                </c:pt>
                <c:pt idx="76">
                  <c:v>-47</c:v>
                </c:pt>
                <c:pt idx="77">
                  <c:v>-35</c:v>
                </c:pt>
                <c:pt idx="78">
                  <c:v>-161</c:v>
                </c:pt>
                <c:pt idx="79">
                  <c:v>-135</c:v>
                </c:pt>
                <c:pt idx="80">
                  <c:v>-50</c:v>
                </c:pt>
                <c:pt idx="81">
                  <c:v>-98</c:v>
                </c:pt>
                <c:pt idx="82">
                  <c:v>-115</c:v>
                </c:pt>
                <c:pt idx="83">
                  <c:v>-63</c:v>
                </c:pt>
                <c:pt idx="84">
                  <c:v>-106</c:v>
                </c:pt>
                <c:pt idx="85">
                  <c:v>-91</c:v>
                </c:pt>
                <c:pt idx="86">
                  <c:v>-145</c:v>
                </c:pt>
                <c:pt idx="87">
                  <c:v>-189</c:v>
                </c:pt>
                <c:pt idx="88">
                  <c:v>-56</c:v>
                </c:pt>
                <c:pt idx="89">
                  <c:v>-72</c:v>
                </c:pt>
                <c:pt idx="90">
                  <c:v>-121</c:v>
                </c:pt>
                <c:pt idx="91">
                  <c:v>-55</c:v>
                </c:pt>
                <c:pt idx="92">
                  <c:v>-132</c:v>
                </c:pt>
                <c:pt idx="93">
                  <c:v>-70</c:v>
                </c:pt>
                <c:pt idx="94">
                  <c:v>-194</c:v>
                </c:pt>
                <c:pt idx="95">
                  <c:v>-180</c:v>
                </c:pt>
                <c:pt idx="96">
                  <c:v>-55</c:v>
                </c:pt>
                <c:pt idx="97">
                  <c:v>-53</c:v>
                </c:pt>
                <c:pt idx="98">
                  <c:v>-51</c:v>
                </c:pt>
                <c:pt idx="99">
                  <c:v>-68</c:v>
                </c:pt>
                <c:pt idx="100">
                  <c:v>-32</c:v>
                </c:pt>
                <c:pt idx="101">
                  <c:v>-78</c:v>
                </c:pt>
                <c:pt idx="102">
                  <c:v>-45</c:v>
                </c:pt>
                <c:pt idx="103">
                  <c:v>-101</c:v>
                </c:pt>
                <c:pt idx="104">
                  <c:v>-123</c:v>
                </c:pt>
                <c:pt idx="105">
                  <c:v>-14</c:v>
                </c:pt>
                <c:pt idx="106">
                  <c:v>-84</c:v>
                </c:pt>
                <c:pt idx="107">
                  <c:v>-28</c:v>
                </c:pt>
                <c:pt idx="108">
                  <c:v>-42</c:v>
                </c:pt>
                <c:pt idx="109">
                  <c:v>-17</c:v>
                </c:pt>
                <c:pt idx="110">
                  <c:v>-149</c:v>
                </c:pt>
                <c:pt idx="111">
                  <c:v>-24</c:v>
                </c:pt>
                <c:pt idx="112">
                  <c:v>-78</c:v>
                </c:pt>
                <c:pt idx="113">
                  <c:v>-56</c:v>
                </c:pt>
                <c:pt idx="114">
                  <c:v>-46</c:v>
                </c:pt>
                <c:pt idx="115">
                  <c:v>-70</c:v>
                </c:pt>
                <c:pt idx="116">
                  <c:v>-101</c:v>
                </c:pt>
                <c:pt idx="117">
                  <c:v>-36</c:v>
                </c:pt>
                <c:pt idx="118">
                  <c:v>-29</c:v>
                </c:pt>
                <c:pt idx="119">
                  <c:v>-28</c:v>
                </c:pt>
                <c:pt idx="120">
                  <c:v>-23</c:v>
                </c:pt>
                <c:pt idx="121">
                  <c:v>-42</c:v>
                </c:pt>
                <c:pt idx="122">
                  <c:v>-48</c:v>
                </c:pt>
                <c:pt idx="123">
                  <c:v>-33</c:v>
                </c:pt>
                <c:pt idx="124">
                  <c:v>-34</c:v>
                </c:pt>
                <c:pt idx="125">
                  <c:v>-25</c:v>
                </c:pt>
                <c:pt idx="126">
                  <c:v>-7</c:v>
                </c:pt>
                <c:pt idx="127">
                  <c:v>-23</c:v>
                </c:pt>
                <c:pt idx="128">
                  <c:v>-13</c:v>
                </c:pt>
                <c:pt idx="129">
                  <c:v>-33</c:v>
                </c:pt>
                <c:pt idx="130">
                  <c:v>-33</c:v>
                </c:pt>
                <c:pt idx="131">
                  <c:v>-17</c:v>
                </c:pt>
                <c:pt idx="132">
                  <c:v>-71</c:v>
                </c:pt>
                <c:pt idx="133">
                  <c:v>-43</c:v>
                </c:pt>
                <c:pt idx="134">
                  <c:v>-57</c:v>
                </c:pt>
                <c:pt idx="135">
                  <c:v>-36</c:v>
                </c:pt>
                <c:pt idx="136">
                  <c:v>-21</c:v>
                </c:pt>
                <c:pt idx="137">
                  <c:v>-126</c:v>
                </c:pt>
                <c:pt idx="138">
                  <c:v>-71</c:v>
                </c:pt>
                <c:pt idx="139">
                  <c:v>-107</c:v>
                </c:pt>
                <c:pt idx="140">
                  <c:v>-133</c:v>
                </c:pt>
                <c:pt idx="141">
                  <c:v>-76</c:v>
                </c:pt>
                <c:pt idx="142">
                  <c:v>-113</c:v>
                </c:pt>
                <c:pt idx="143">
                  <c:v>-111</c:v>
                </c:pt>
                <c:pt idx="144">
                  <c:v>-84</c:v>
                </c:pt>
                <c:pt idx="145">
                  <c:v>-79</c:v>
                </c:pt>
                <c:pt idx="146">
                  <c:v>-79</c:v>
                </c:pt>
                <c:pt idx="147">
                  <c:v>-45</c:v>
                </c:pt>
                <c:pt idx="148">
                  <c:v>-79</c:v>
                </c:pt>
                <c:pt idx="149">
                  <c:v>-63</c:v>
                </c:pt>
                <c:pt idx="150">
                  <c:v>-42</c:v>
                </c:pt>
                <c:pt idx="151">
                  <c:v>-58</c:v>
                </c:pt>
                <c:pt idx="152">
                  <c:v>-51</c:v>
                </c:pt>
                <c:pt idx="153">
                  <c:v>-230</c:v>
                </c:pt>
                <c:pt idx="154">
                  <c:v>-161</c:v>
                </c:pt>
                <c:pt idx="155">
                  <c:v>-271</c:v>
                </c:pt>
                <c:pt idx="156">
                  <c:v>-161</c:v>
                </c:pt>
                <c:pt idx="157">
                  <c:v>-271</c:v>
                </c:pt>
                <c:pt idx="158">
                  <c:v>-51</c:v>
                </c:pt>
                <c:pt idx="159">
                  <c:v>-167</c:v>
                </c:pt>
                <c:pt idx="160">
                  <c:v>-74</c:v>
                </c:pt>
                <c:pt idx="161">
                  <c:v>-68</c:v>
                </c:pt>
                <c:pt idx="162">
                  <c:v>-23</c:v>
                </c:pt>
                <c:pt idx="163">
                  <c:v>-61</c:v>
                </c:pt>
                <c:pt idx="164">
                  <c:v>-130</c:v>
                </c:pt>
                <c:pt idx="165">
                  <c:v>-79</c:v>
                </c:pt>
                <c:pt idx="166">
                  <c:v>-57</c:v>
                </c:pt>
                <c:pt idx="167">
                  <c:v>-93</c:v>
                </c:pt>
                <c:pt idx="168">
                  <c:v>-48</c:v>
                </c:pt>
                <c:pt idx="169">
                  <c:v>-60</c:v>
                </c:pt>
                <c:pt idx="170">
                  <c:v>-140</c:v>
                </c:pt>
                <c:pt idx="171">
                  <c:v>-133</c:v>
                </c:pt>
                <c:pt idx="172">
                  <c:v>-108</c:v>
                </c:pt>
                <c:pt idx="173">
                  <c:v>-98</c:v>
                </c:pt>
                <c:pt idx="174">
                  <c:v>-113</c:v>
                </c:pt>
                <c:pt idx="175">
                  <c:v>-47</c:v>
                </c:pt>
                <c:pt idx="176">
                  <c:v>-41</c:v>
                </c:pt>
                <c:pt idx="177">
                  <c:v>-80</c:v>
                </c:pt>
                <c:pt idx="178">
                  <c:v>-28</c:v>
                </c:pt>
                <c:pt idx="179">
                  <c:v>-31</c:v>
                </c:pt>
                <c:pt idx="180">
                  <c:v>-51</c:v>
                </c:pt>
                <c:pt idx="181">
                  <c:v>-83</c:v>
                </c:pt>
                <c:pt idx="182">
                  <c:v>-82</c:v>
                </c:pt>
                <c:pt idx="183">
                  <c:v>-41</c:v>
                </c:pt>
                <c:pt idx="184">
                  <c:v>-38</c:v>
                </c:pt>
                <c:pt idx="185">
                  <c:v>-29</c:v>
                </c:pt>
                <c:pt idx="186">
                  <c:v>-51</c:v>
                </c:pt>
                <c:pt idx="187">
                  <c:v>-79</c:v>
                </c:pt>
                <c:pt idx="188">
                  <c:v>-35</c:v>
                </c:pt>
                <c:pt idx="189">
                  <c:v>-50</c:v>
                </c:pt>
                <c:pt idx="190">
                  <c:v>-75</c:v>
                </c:pt>
                <c:pt idx="191">
                  <c:v>-55</c:v>
                </c:pt>
                <c:pt idx="192">
                  <c:v>-56</c:v>
                </c:pt>
                <c:pt idx="193">
                  <c:v>-47</c:v>
                </c:pt>
                <c:pt idx="194">
                  <c:v>-35</c:v>
                </c:pt>
                <c:pt idx="195">
                  <c:v>-52</c:v>
                </c:pt>
                <c:pt idx="196">
                  <c:v>-16</c:v>
                </c:pt>
                <c:pt idx="197">
                  <c:v>-55</c:v>
                </c:pt>
                <c:pt idx="198">
                  <c:v>-51</c:v>
                </c:pt>
                <c:pt idx="199">
                  <c:v>-61</c:v>
                </c:pt>
                <c:pt idx="200">
                  <c:v>-17</c:v>
                </c:pt>
                <c:pt idx="201">
                  <c:v>-61</c:v>
                </c:pt>
                <c:pt idx="202">
                  <c:v>-18</c:v>
                </c:pt>
                <c:pt idx="203">
                  <c:v>-18</c:v>
                </c:pt>
                <c:pt idx="204">
                  <c:v>-46</c:v>
                </c:pt>
                <c:pt idx="205">
                  <c:v>-17</c:v>
                </c:pt>
                <c:pt idx="206">
                  <c:v>-53</c:v>
                </c:pt>
                <c:pt idx="207">
                  <c:v>-46</c:v>
                </c:pt>
                <c:pt idx="208">
                  <c:v>-73</c:v>
                </c:pt>
                <c:pt idx="209">
                  <c:v>-56</c:v>
                </c:pt>
                <c:pt idx="210">
                  <c:v>-69</c:v>
                </c:pt>
                <c:pt idx="211">
                  <c:v>-143</c:v>
                </c:pt>
                <c:pt idx="212">
                  <c:v>-192</c:v>
                </c:pt>
                <c:pt idx="213">
                  <c:v>-50</c:v>
                </c:pt>
                <c:pt idx="214">
                  <c:v>-69</c:v>
                </c:pt>
                <c:pt idx="215">
                  <c:v>-97</c:v>
                </c:pt>
                <c:pt idx="216">
                  <c:v>-76</c:v>
                </c:pt>
                <c:pt idx="217">
                  <c:v>-105</c:v>
                </c:pt>
                <c:pt idx="218">
                  <c:v>-104</c:v>
                </c:pt>
                <c:pt idx="219">
                  <c:v>-77</c:v>
                </c:pt>
                <c:pt idx="220">
                  <c:v>-77</c:v>
                </c:pt>
                <c:pt idx="221">
                  <c:v>-49</c:v>
                </c:pt>
                <c:pt idx="222">
                  <c:v>-32</c:v>
                </c:pt>
                <c:pt idx="223">
                  <c:v>-15</c:v>
                </c:pt>
                <c:pt idx="224">
                  <c:v>-55</c:v>
                </c:pt>
                <c:pt idx="225">
                  <c:v>-43</c:v>
                </c:pt>
                <c:pt idx="226">
                  <c:v>-54</c:v>
                </c:pt>
                <c:pt idx="227">
                  <c:v>-52</c:v>
                </c:pt>
                <c:pt idx="228">
                  <c:v>-85</c:v>
                </c:pt>
                <c:pt idx="229">
                  <c:v>-135</c:v>
                </c:pt>
                <c:pt idx="230">
                  <c:v>-53</c:v>
                </c:pt>
                <c:pt idx="231">
                  <c:v>-64</c:v>
                </c:pt>
                <c:pt idx="232">
                  <c:v>-48</c:v>
                </c:pt>
                <c:pt idx="233">
                  <c:v>-60</c:v>
                </c:pt>
                <c:pt idx="234">
                  <c:v>-39</c:v>
                </c:pt>
                <c:pt idx="235">
                  <c:v>-57</c:v>
                </c:pt>
                <c:pt idx="236">
                  <c:v>-15</c:v>
                </c:pt>
                <c:pt idx="237">
                  <c:v>-110</c:v>
                </c:pt>
                <c:pt idx="238">
                  <c:v>-26</c:v>
                </c:pt>
                <c:pt idx="239">
                  <c:v>-80</c:v>
                </c:pt>
                <c:pt idx="240">
                  <c:v>-48</c:v>
                </c:pt>
                <c:pt idx="241">
                  <c:v>-11</c:v>
                </c:pt>
                <c:pt idx="242">
                  <c:v>-35</c:v>
                </c:pt>
                <c:pt idx="243">
                  <c:v>-92</c:v>
                </c:pt>
                <c:pt idx="244">
                  <c:v>-70</c:v>
                </c:pt>
                <c:pt idx="245">
                  <c:v>-36</c:v>
                </c:pt>
                <c:pt idx="246">
                  <c:v>-28</c:v>
                </c:pt>
                <c:pt idx="247">
                  <c:v>-33</c:v>
                </c:pt>
                <c:pt idx="248">
                  <c:v>-28</c:v>
                </c:pt>
                <c:pt idx="249">
                  <c:v>-42</c:v>
                </c:pt>
                <c:pt idx="250">
                  <c:v>-34</c:v>
                </c:pt>
                <c:pt idx="251">
                  <c:v>-38</c:v>
                </c:pt>
                <c:pt idx="252">
                  <c:v>-242</c:v>
                </c:pt>
                <c:pt idx="253">
                  <c:v>-102</c:v>
                </c:pt>
                <c:pt idx="254">
                  <c:v>-40</c:v>
                </c:pt>
                <c:pt idx="255">
                  <c:v>-73</c:v>
                </c:pt>
                <c:pt idx="256">
                  <c:v>-176</c:v>
                </c:pt>
                <c:pt idx="257">
                  <c:v>-133</c:v>
                </c:pt>
                <c:pt idx="258">
                  <c:v>-239</c:v>
                </c:pt>
                <c:pt idx="259">
                  <c:v>-129</c:v>
                </c:pt>
                <c:pt idx="260">
                  <c:v>-60</c:v>
                </c:pt>
                <c:pt idx="261">
                  <c:v>-22</c:v>
                </c:pt>
                <c:pt idx="262">
                  <c:v>-68</c:v>
                </c:pt>
                <c:pt idx="263">
                  <c:v>-33</c:v>
                </c:pt>
                <c:pt idx="264">
                  <c:v>-42</c:v>
                </c:pt>
                <c:pt idx="265">
                  <c:v>-38</c:v>
                </c:pt>
                <c:pt idx="266">
                  <c:v>-71</c:v>
                </c:pt>
                <c:pt idx="267">
                  <c:v>-45</c:v>
                </c:pt>
                <c:pt idx="268">
                  <c:v>-78</c:v>
                </c:pt>
                <c:pt idx="269">
                  <c:v>-42</c:v>
                </c:pt>
                <c:pt idx="270">
                  <c:v>-150</c:v>
                </c:pt>
                <c:pt idx="271">
                  <c:v>-59</c:v>
                </c:pt>
                <c:pt idx="272">
                  <c:v>-44</c:v>
                </c:pt>
                <c:pt idx="273">
                  <c:v>-7</c:v>
                </c:pt>
                <c:pt idx="274">
                  <c:v>-100</c:v>
                </c:pt>
                <c:pt idx="275">
                  <c:v>-83</c:v>
                </c:pt>
                <c:pt idx="276">
                  <c:v>-89</c:v>
                </c:pt>
                <c:pt idx="277">
                  <c:v>-73</c:v>
                </c:pt>
                <c:pt idx="278">
                  <c:v>-170</c:v>
                </c:pt>
                <c:pt idx="279">
                  <c:v>-31</c:v>
                </c:pt>
                <c:pt idx="280">
                  <c:v>-115</c:v>
                </c:pt>
                <c:pt idx="281">
                  <c:v>-52</c:v>
                </c:pt>
                <c:pt idx="282">
                  <c:v>-48</c:v>
                </c:pt>
                <c:pt idx="283">
                  <c:v>-95</c:v>
                </c:pt>
                <c:pt idx="284">
                  <c:v>-68</c:v>
                </c:pt>
                <c:pt idx="285">
                  <c:v>-40</c:v>
                </c:pt>
                <c:pt idx="286">
                  <c:v>-101</c:v>
                </c:pt>
                <c:pt idx="287">
                  <c:v>-70</c:v>
                </c:pt>
                <c:pt idx="288">
                  <c:v>-123</c:v>
                </c:pt>
                <c:pt idx="289">
                  <c:v>-85</c:v>
                </c:pt>
                <c:pt idx="290">
                  <c:v>-80</c:v>
                </c:pt>
                <c:pt idx="291">
                  <c:v>-206</c:v>
                </c:pt>
                <c:pt idx="292">
                  <c:v>-414</c:v>
                </c:pt>
                <c:pt idx="293">
                  <c:v>-142</c:v>
                </c:pt>
                <c:pt idx="294">
                  <c:v>-192</c:v>
                </c:pt>
                <c:pt idx="295">
                  <c:v>-121</c:v>
                </c:pt>
                <c:pt idx="296">
                  <c:v>-54</c:v>
                </c:pt>
                <c:pt idx="297">
                  <c:v>-39</c:v>
                </c:pt>
                <c:pt idx="298">
                  <c:v>-43</c:v>
                </c:pt>
                <c:pt idx="299">
                  <c:v>-66</c:v>
                </c:pt>
                <c:pt idx="300">
                  <c:v>-128</c:v>
                </c:pt>
                <c:pt idx="301">
                  <c:v>-57</c:v>
                </c:pt>
                <c:pt idx="302">
                  <c:v>-60</c:v>
                </c:pt>
                <c:pt idx="303">
                  <c:v>-113</c:v>
                </c:pt>
                <c:pt idx="304">
                  <c:v>-34</c:v>
                </c:pt>
                <c:pt idx="305">
                  <c:v>-140</c:v>
                </c:pt>
                <c:pt idx="306">
                  <c:v>-324</c:v>
                </c:pt>
                <c:pt idx="307">
                  <c:v>-227</c:v>
                </c:pt>
                <c:pt idx="308">
                  <c:v>-193</c:v>
                </c:pt>
                <c:pt idx="309">
                  <c:v>-258</c:v>
                </c:pt>
                <c:pt idx="310">
                  <c:v>-242</c:v>
                </c:pt>
                <c:pt idx="311">
                  <c:v>-247</c:v>
                </c:pt>
                <c:pt idx="312">
                  <c:v>-229</c:v>
                </c:pt>
                <c:pt idx="313">
                  <c:v>-149</c:v>
                </c:pt>
                <c:pt idx="314">
                  <c:v>-221</c:v>
                </c:pt>
                <c:pt idx="315">
                  <c:v>-64</c:v>
                </c:pt>
                <c:pt idx="316">
                  <c:v>-519</c:v>
                </c:pt>
                <c:pt idx="317">
                  <c:v>-145</c:v>
                </c:pt>
                <c:pt idx="318">
                  <c:v>-149</c:v>
                </c:pt>
                <c:pt idx="319">
                  <c:v>-198</c:v>
                </c:pt>
                <c:pt idx="320">
                  <c:v>-156</c:v>
                </c:pt>
                <c:pt idx="321">
                  <c:v>-202</c:v>
                </c:pt>
                <c:pt idx="322">
                  <c:v>-309</c:v>
                </c:pt>
                <c:pt idx="323">
                  <c:v>-249</c:v>
                </c:pt>
                <c:pt idx="324">
                  <c:v>-71</c:v>
                </c:pt>
                <c:pt idx="325">
                  <c:v>-71</c:v>
                </c:pt>
                <c:pt idx="326">
                  <c:v>-111</c:v>
                </c:pt>
                <c:pt idx="327">
                  <c:v>-62</c:v>
                </c:pt>
                <c:pt idx="328">
                  <c:v>-201</c:v>
                </c:pt>
                <c:pt idx="329">
                  <c:v>-39</c:v>
                </c:pt>
                <c:pt idx="330">
                  <c:v>-393</c:v>
                </c:pt>
                <c:pt idx="331">
                  <c:v>-12</c:v>
                </c:pt>
                <c:pt idx="332">
                  <c:v>-94</c:v>
                </c:pt>
                <c:pt idx="333">
                  <c:v>-122</c:v>
                </c:pt>
                <c:pt idx="334">
                  <c:v>-49</c:v>
                </c:pt>
                <c:pt idx="335">
                  <c:v>-52</c:v>
                </c:pt>
                <c:pt idx="336">
                  <c:v>-179</c:v>
                </c:pt>
                <c:pt idx="337">
                  <c:v>-108</c:v>
                </c:pt>
                <c:pt idx="338">
                  <c:v>-148</c:v>
                </c:pt>
                <c:pt idx="339">
                  <c:v>-54</c:v>
                </c:pt>
                <c:pt idx="340">
                  <c:v>-49</c:v>
                </c:pt>
                <c:pt idx="341">
                  <c:v>-148</c:v>
                </c:pt>
                <c:pt idx="342">
                  <c:v>-121</c:v>
                </c:pt>
                <c:pt idx="343">
                  <c:v>-45</c:v>
                </c:pt>
                <c:pt idx="344">
                  <c:v>-189</c:v>
                </c:pt>
                <c:pt idx="345">
                  <c:v>-118</c:v>
                </c:pt>
                <c:pt idx="346">
                  <c:v>-38</c:v>
                </c:pt>
                <c:pt idx="347">
                  <c:v>-87</c:v>
                </c:pt>
                <c:pt idx="348">
                  <c:v>-126</c:v>
                </c:pt>
                <c:pt idx="349">
                  <c:v>-104</c:v>
                </c:pt>
                <c:pt idx="350">
                  <c:v>-63</c:v>
                </c:pt>
                <c:pt idx="351">
                  <c:v>-119</c:v>
                </c:pt>
                <c:pt idx="352">
                  <c:v>-78</c:v>
                </c:pt>
                <c:pt idx="353">
                  <c:v>-292</c:v>
                </c:pt>
                <c:pt idx="354">
                  <c:v>-300</c:v>
                </c:pt>
                <c:pt idx="355">
                  <c:v>-61</c:v>
                </c:pt>
                <c:pt idx="356">
                  <c:v>-156</c:v>
                </c:pt>
                <c:pt idx="357">
                  <c:v>-108</c:v>
                </c:pt>
                <c:pt idx="358">
                  <c:v>-329</c:v>
                </c:pt>
                <c:pt idx="359">
                  <c:v>-168</c:v>
                </c:pt>
                <c:pt idx="360">
                  <c:v>-72</c:v>
                </c:pt>
                <c:pt idx="361">
                  <c:v>-282</c:v>
                </c:pt>
                <c:pt idx="362">
                  <c:v>-461</c:v>
                </c:pt>
                <c:pt idx="363">
                  <c:v>-259</c:v>
                </c:pt>
                <c:pt idx="364">
                  <c:v>-379</c:v>
                </c:pt>
                <c:pt idx="365">
                  <c:v>-323</c:v>
                </c:pt>
                <c:pt idx="366">
                  <c:v>-84</c:v>
                </c:pt>
                <c:pt idx="367">
                  <c:v>-134</c:v>
                </c:pt>
                <c:pt idx="368">
                  <c:v>-230</c:v>
                </c:pt>
                <c:pt idx="369">
                  <c:v>-187</c:v>
                </c:pt>
                <c:pt idx="370">
                  <c:v>-350</c:v>
                </c:pt>
                <c:pt idx="371">
                  <c:v>-180</c:v>
                </c:pt>
                <c:pt idx="372">
                  <c:v>-228</c:v>
                </c:pt>
                <c:pt idx="373">
                  <c:v>-217</c:v>
                </c:pt>
                <c:pt idx="374">
                  <c:v>-322</c:v>
                </c:pt>
                <c:pt idx="375">
                  <c:v>-196</c:v>
                </c:pt>
                <c:pt idx="376">
                  <c:v>-97</c:v>
                </c:pt>
                <c:pt idx="377">
                  <c:v>-67</c:v>
                </c:pt>
                <c:pt idx="378">
                  <c:v>-54</c:v>
                </c:pt>
                <c:pt idx="379">
                  <c:v>-105</c:v>
                </c:pt>
                <c:pt idx="380">
                  <c:v>-123</c:v>
                </c:pt>
                <c:pt idx="381">
                  <c:v>-75</c:v>
                </c:pt>
                <c:pt idx="382">
                  <c:v>-208</c:v>
                </c:pt>
                <c:pt idx="383">
                  <c:v>-66</c:v>
                </c:pt>
                <c:pt idx="384">
                  <c:v>-82</c:v>
                </c:pt>
                <c:pt idx="385">
                  <c:v>-82</c:v>
                </c:pt>
                <c:pt idx="386">
                  <c:v>-114</c:v>
                </c:pt>
                <c:pt idx="387">
                  <c:v>-118</c:v>
                </c:pt>
                <c:pt idx="388">
                  <c:v>-54</c:v>
                </c:pt>
                <c:pt idx="389">
                  <c:v>-42</c:v>
                </c:pt>
                <c:pt idx="390">
                  <c:v>-89</c:v>
                </c:pt>
                <c:pt idx="391">
                  <c:v>-74</c:v>
                </c:pt>
                <c:pt idx="392">
                  <c:v>-81</c:v>
                </c:pt>
                <c:pt idx="393">
                  <c:v>-58</c:v>
                </c:pt>
                <c:pt idx="394">
                  <c:v>-74</c:v>
                </c:pt>
                <c:pt idx="395">
                  <c:v>-180</c:v>
                </c:pt>
                <c:pt idx="396">
                  <c:v>-89</c:v>
                </c:pt>
                <c:pt idx="397">
                  <c:v>-68</c:v>
                </c:pt>
                <c:pt idx="398">
                  <c:v>-21</c:v>
                </c:pt>
                <c:pt idx="399">
                  <c:v>-34</c:v>
                </c:pt>
                <c:pt idx="400">
                  <c:v>-76</c:v>
                </c:pt>
                <c:pt idx="401">
                  <c:v>-31</c:v>
                </c:pt>
                <c:pt idx="402">
                  <c:v>-14</c:v>
                </c:pt>
                <c:pt idx="403">
                  <c:v>-130</c:v>
                </c:pt>
                <c:pt idx="404">
                  <c:v>-32</c:v>
                </c:pt>
                <c:pt idx="405">
                  <c:v>-75</c:v>
                </c:pt>
                <c:pt idx="406">
                  <c:v>-111</c:v>
                </c:pt>
                <c:pt idx="407">
                  <c:v>-95</c:v>
                </c:pt>
                <c:pt idx="408">
                  <c:v>-107</c:v>
                </c:pt>
                <c:pt idx="409">
                  <c:v>-88</c:v>
                </c:pt>
                <c:pt idx="410">
                  <c:v>-124</c:v>
                </c:pt>
                <c:pt idx="411">
                  <c:v>-172</c:v>
                </c:pt>
                <c:pt idx="412">
                  <c:v>-100</c:v>
                </c:pt>
                <c:pt idx="413">
                  <c:v>-66</c:v>
                </c:pt>
                <c:pt idx="414">
                  <c:v>-125</c:v>
                </c:pt>
                <c:pt idx="415">
                  <c:v>-69</c:v>
                </c:pt>
                <c:pt idx="416">
                  <c:v>-47</c:v>
                </c:pt>
                <c:pt idx="417">
                  <c:v>-37</c:v>
                </c:pt>
                <c:pt idx="418">
                  <c:v>-40</c:v>
                </c:pt>
                <c:pt idx="419">
                  <c:v>-49</c:v>
                </c:pt>
                <c:pt idx="420">
                  <c:v>-60</c:v>
                </c:pt>
                <c:pt idx="421">
                  <c:v>-60</c:v>
                </c:pt>
                <c:pt idx="422">
                  <c:v>-57</c:v>
                </c:pt>
                <c:pt idx="423">
                  <c:v>-150</c:v>
                </c:pt>
                <c:pt idx="424">
                  <c:v>-206</c:v>
                </c:pt>
                <c:pt idx="425">
                  <c:v>-132</c:v>
                </c:pt>
                <c:pt idx="426">
                  <c:v>-71</c:v>
                </c:pt>
                <c:pt idx="427">
                  <c:v>-52</c:v>
                </c:pt>
                <c:pt idx="428">
                  <c:v>-17</c:v>
                </c:pt>
                <c:pt idx="429">
                  <c:v>-43</c:v>
                </c:pt>
                <c:pt idx="430">
                  <c:v>-26</c:v>
                </c:pt>
                <c:pt idx="431">
                  <c:v>-138</c:v>
                </c:pt>
                <c:pt idx="432">
                  <c:v>-56</c:v>
                </c:pt>
                <c:pt idx="433">
                  <c:v>-41</c:v>
                </c:pt>
                <c:pt idx="434">
                  <c:v>-56</c:v>
                </c:pt>
                <c:pt idx="435">
                  <c:v>-89</c:v>
                </c:pt>
                <c:pt idx="436">
                  <c:v>-97</c:v>
                </c:pt>
                <c:pt idx="437">
                  <c:v>-66</c:v>
                </c:pt>
                <c:pt idx="438">
                  <c:v>-26</c:v>
                </c:pt>
                <c:pt idx="439">
                  <c:v>-30</c:v>
                </c:pt>
                <c:pt idx="440">
                  <c:v>-20</c:v>
                </c:pt>
                <c:pt idx="441">
                  <c:v>-45</c:v>
                </c:pt>
                <c:pt idx="442">
                  <c:v>-25</c:v>
                </c:pt>
                <c:pt idx="443">
                  <c:v>-101</c:v>
                </c:pt>
                <c:pt idx="444">
                  <c:v>-73</c:v>
                </c:pt>
                <c:pt idx="445">
                  <c:v>-37</c:v>
                </c:pt>
                <c:pt idx="446">
                  <c:v>-30</c:v>
                </c:pt>
                <c:pt idx="447">
                  <c:v>-159</c:v>
                </c:pt>
                <c:pt idx="448">
                  <c:v>-84</c:v>
                </c:pt>
                <c:pt idx="449">
                  <c:v>-76</c:v>
                </c:pt>
                <c:pt idx="450">
                  <c:v>-63</c:v>
                </c:pt>
                <c:pt idx="451">
                  <c:v>-46</c:v>
                </c:pt>
                <c:pt idx="452">
                  <c:v>-103</c:v>
                </c:pt>
                <c:pt idx="453">
                  <c:v>-242</c:v>
                </c:pt>
                <c:pt idx="454">
                  <c:v>-110</c:v>
                </c:pt>
                <c:pt idx="455">
                  <c:v>-29</c:v>
                </c:pt>
                <c:pt idx="456">
                  <c:v>-65</c:v>
                </c:pt>
                <c:pt idx="457">
                  <c:v>-31</c:v>
                </c:pt>
                <c:pt idx="458">
                  <c:v>-35</c:v>
                </c:pt>
                <c:pt idx="459">
                  <c:v>-56</c:v>
                </c:pt>
                <c:pt idx="460">
                  <c:v>-143</c:v>
                </c:pt>
                <c:pt idx="461">
                  <c:v>-103</c:v>
                </c:pt>
                <c:pt idx="462">
                  <c:v>-105</c:v>
                </c:pt>
                <c:pt idx="463">
                  <c:v>-132</c:v>
                </c:pt>
                <c:pt idx="464">
                  <c:v>-58</c:v>
                </c:pt>
                <c:pt idx="465">
                  <c:v>-115</c:v>
                </c:pt>
                <c:pt idx="466">
                  <c:v>-292</c:v>
                </c:pt>
                <c:pt idx="467">
                  <c:v>-96</c:v>
                </c:pt>
                <c:pt idx="468">
                  <c:v>-109</c:v>
                </c:pt>
                <c:pt idx="469">
                  <c:v>-46</c:v>
                </c:pt>
                <c:pt idx="470">
                  <c:v>-43</c:v>
                </c:pt>
                <c:pt idx="471">
                  <c:v>-69</c:v>
                </c:pt>
                <c:pt idx="472">
                  <c:v>-60</c:v>
                </c:pt>
                <c:pt idx="473">
                  <c:v>-94</c:v>
                </c:pt>
                <c:pt idx="474">
                  <c:v>-280</c:v>
                </c:pt>
                <c:pt idx="475">
                  <c:v>-273</c:v>
                </c:pt>
                <c:pt idx="476">
                  <c:v>-53</c:v>
                </c:pt>
                <c:pt idx="477">
                  <c:v>-276</c:v>
                </c:pt>
                <c:pt idx="478">
                  <c:v>-181</c:v>
                </c:pt>
                <c:pt idx="479">
                  <c:v>-162</c:v>
                </c:pt>
                <c:pt idx="480">
                  <c:v>-70</c:v>
                </c:pt>
                <c:pt idx="481">
                  <c:v>-47</c:v>
                </c:pt>
                <c:pt idx="482">
                  <c:v>-39</c:v>
                </c:pt>
                <c:pt idx="483">
                  <c:v>-160</c:v>
                </c:pt>
                <c:pt idx="484">
                  <c:v>-132</c:v>
                </c:pt>
                <c:pt idx="485">
                  <c:v>-49</c:v>
                </c:pt>
                <c:pt idx="486">
                  <c:v>-100</c:v>
                </c:pt>
                <c:pt idx="487">
                  <c:v>-117</c:v>
                </c:pt>
                <c:pt idx="488">
                  <c:v>-65</c:v>
                </c:pt>
                <c:pt idx="489">
                  <c:v>-104</c:v>
                </c:pt>
                <c:pt idx="490">
                  <c:v>-92</c:v>
                </c:pt>
                <c:pt idx="491">
                  <c:v>-143</c:v>
                </c:pt>
                <c:pt idx="492">
                  <c:v>-187</c:v>
                </c:pt>
                <c:pt idx="493">
                  <c:v>-57</c:v>
                </c:pt>
                <c:pt idx="494">
                  <c:v>-74</c:v>
                </c:pt>
                <c:pt idx="495">
                  <c:v>-126</c:v>
                </c:pt>
                <c:pt idx="496">
                  <c:v>-56</c:v>
                </c:pt>
                <c:pt idx="497">
                  <c:v>-126</c:v>
                </c:pt>
                <c:pt idx="498">
                  <c:v>-76</c:v>
                </c:pt>
                <c:pt idx="499">
                  <c:v>-187</c:v>
                </c:pt>
                <c:pt idx="500">
                  <c:v>-180</c:v>
                </c:pt>
                <c:pt idx="501">
                  <c:v>-51</c:v>
                </c:pt>
                <c:pt idx="502">
                  <c:v>-55</c:v>
                </c:pt>
                <c:pt idx="503">
                  <c:v>-49</c:v>
                </c:pt>
                <c:pt idx="504">
                  <c:v>-39</c:v>
                </c:pt>
                <c:pt idx="505">
                  <c:v>-35</c:v>
                </c:pt>
                <c:pt idx="506">
                  <c:v>-78</c:v>
                </c:pt>
                <c:pt idx="507">
                  <c:v>-47</c:v>
                </c:pt>
                <c:pt idx="508">
                  <c:v>-99</c:v>
                </c:pt>
                <c:pt idx="509">
                  <c:v>-125</c:v>
                </c:pt>
                <c:pt idx="510">
                  <c:v>-17</c:v>
                </c:pt>
                <c:pt idx="511">
                  <c:v>-85</c:v>
                </c:pt>
                <c:pt idx="512">
                  <c:v>-31</c:v>
                </c:pt>
                <c:pt idx="513">
                  <c:v>-40</c:v>
                </c:pt>
                <c:pt idx="514">
                  <c:v>-19</c:v>
                </c:pt>
                <c:pt idx="515">
                  <c:v>-151</c:v>
                </c:pt>
                <c:pt idx="516">
                  <c:v>-22</c:v>
                </c:pt>
                <c:pt idx="517">
                  <c:v>-80</c:v>
                </c:pt>
                <c:pt idx="518">
                  <c:v>-51</c:v>
                </c:pt>
                <c:pt idx="519">
                  <c:v>-48</c:v>
                </c:pt>
                <c:pt idx="520">
                  <c:v>-73</c:v>
                </c:pt>
                <c:pt idx="521">
                  <c:v>-104</c:v>
                </c:pt>
                <c:pt idx="522">
                  <c:v>-33</c:v>
                </c:pt>
                <c:pt idx="523">
                  <c:v>-31</c:v>
                </c:pt>
                <c:pt idx="524">
                  <c:v>-31</c:v>
                </c:pt>
                <c:pt idx="525">
                  <c:v>-23</c:v>
                </c:pt>
                <c:pt idx="526">
                  <c:v>-41</c:v>
                </c:pt>
                <c:pt idx="527">
                  <c:v>-11</c:v>
                </c:pt>
                <c:pt idx="528">
                  <c:v>-36</c:v>
                </c:pt>
                <c:pt idx="529">
                  <c:v>-36</c:v>
                </c:pt>
                <c:pt idx="530">
                  <c:v>-23</c:v>
                </c:pt>
                <c:pt idx="531">
                  <c:v>-9</c:v>
                </c:pt>
                <c:pt idx="532">
                  <c:v>-22</c:v>
                </c:pt>
                <c:pt idx="533">
                  <c:v>-12</c:v>
                </c:pt>
                <c:pt idx="534">
                  <c:v>-34</c:v>
                </c:pt>
                <c:pt idx="535">
                  <c:v>-28</c:v>
                </c:pt>
                <c:pt idx="536">
                  <c:v>-16</c:v>
                </c:pt>
                <c:pt idx="537">
                  <c:v>-70</c:v>
                </c:pt>
                <c:pt idx="538">
                  <c:v>-48</c:v>
                </c:pt>
                <c:pt idx="539">
                  <c:v>-57</c:v>
                </c:pt>
                <c:pt idx="540">
                  <c:v>-37</c:v>
                </c:pt>
                <c:pt idx="541">
                  <c:v>-92</c:v>
                </c:pt>
                <c:pt idx="542">
                  <c:v>-130</c:v>
                </c:pt>
                <c:pt idx="543">
                  <c:v>-71</c:v>
                </c:pt>
                <c:pt idx="544">
                  <c:v>-109</c:v>
                </c:pt>
                <c:pt idx="545">
                  <c:v>-135</c:v>
                </c:pt>
                <c:pt idx="546">
                  <c:v>-82</c:v>
                </c:pt>
                <c:pt idx="547">
                  <c:v>-113</c:v>
                </c:pt>
                <c:pt idx="548">
                  <c:v>-109</c:v>
                </c:pt>
                <c:pt idx="549">
                  <c:v>-84</c:v>
                </c:pt>
                <c:pt idx="550">
                  <c:v>-82</c:v>
                </c:pt>
                <c:pt idx="551">
                  <c:v>-83</c:v>
                </c:pt>
                <c:pt idx="552">
                  <c:v>-42</c:v>
                </c:pt>
                <c:pt idx="553">
                  <c:v>-74</c:v>
                </c:pt>
                <c:pt idx="554">
                  <c:v>-64</c:v>
                </c:pt>
                <c:pt idx="555">
                  <c:v>-47</c:v>
                </c:pt>
                <c:pt idx="556">
                  <c:v>-55</c:v>
                </c:pt>
                <c:pt idx="557">
                  <c:v>-54</c:v>
                </c:pt>
                <c:pt idx="558">
                  <c:v>-229</c:v>
                </c:pt>
                <c:pt idx="559">
                  <c:v>-160</c:v>
                </c:pt>
                <c:pt idx="560">
                  <c:v>-274</c:v>
                </c:pt>
                <c:pt idx="561">
                  <c:v>-160</c:v>
                </c:pt>
                <c:pt idx="562">
                  <c:v>-274</c:v>
                </c:pt>
                <c:pt idx="563">
                  <c:v>-54</c:v>
                </c:pt>
                <c:pt idx="564">
                  <c:v>-167</c:v>
                </c:pt>
                <c:pt idx="565">
                  <c:v>-77</c:v>
                </c:pt>
                <c:pt idx="566">
                  <c:v>-67</c:v>
                </c:pt>
                <c:pt idx="567">
                  <c:v>-25</c:v>
                </c:pt>
                <c:pt idx="568">
                  <c:v>-61</c:v>
                </c:pt>
                <c:pt idx="569">
                  <c:v>-134</c:v>
                </c:pt>
                <c:pt idx="570">
                  <c:v>-80</c:v>
                </c:pt>
                <c:pt idx="571">
                  <c:v>-63</c:v>
                </c:pt>
                <c:pt idx="572">
                  <c:v>-97</c:v>
                </c:pt>
                <c:pt idx="573">
                  <c:v>-51</c:v>
                </c:pt>
                <c:pt idx="574">
                  <c:v>-61</c:v>
                </c:pt>
                <c:pt idx="575">
                  <c:v>-137</c:v>
                </c:pt>
                <c:pt idx="576">
                  <c:v>-136</c:v>
                </c:pt>
                <c:pt idx="577">
                  <c:v>-104</c:v>
                </c:pt>
                <c:pt idx="578">
                  <c:v>-98</c:v>
                </c:pt>
                <c:pt idx="579">
                  <c:v>-13</c:v>
                </c:pt>
                <c:pt idx="580">
                  <c:v>-46</c:v>
                </c:pt>
                <c:pt idx="581">
                  <c:v>-34</c:v>
                </c:pt>
                <c:pt idx="582">
                  <c:v>-83</c:v>
                </c:pt>
                <c:pt idx="583">
                  <c:v>-34</c:v>
                </c:pt>
                <c:pt idx="584">
                  <c:v>-34</c:v>
                </c:pt>
                <c:pt idx="585">
                  <c:v>-56</c:v>
                </c:pt>
                <c:pt idx="586">
                  <c:v>-91</c:v>
                </c:pt>
                <c:pt idx="587">
                  <c:v>-85</c:v>
                </c:pt>
                <c:pt idx="588">
                  <c:v>-45</c:v>
                </c:pt>
                <c:pt idx="589">
                  <c:v>-39</c:v>
                </c:pt>
                <c:pt idx="590">
                  <c:v>-30</c:v>
                </c:pt>
                <c:pt idx="591">
                  <c:v>-62</c:v>
                </c:pt>
                <c:pt idx="592">
                  <c:v>-75</c:v>
                </c:pt>
                <c:pt idx="593">
                  <c:v>-37</c:v>
                </c:pt>
                <c:pt idx="594">
                  <c:v>-52</c:v>
                </c:pt>
                <c:pt idx="595">
                  <c:v>-71</c:v>
                </c:pt>
                <c:pt idx="596">
                  <c:v>-60</c:v>
                </c:pt>
                <c:pt idx="597">
                  <c:v>-59</c:v>
                </c:pt>
                <c:pt idx="598">
                  <c:v>-48</c:v>
                </c:pt>
                <c:pt idx="599">
                  <c:v>-31</c:v>
                </c:pt>
                <c:pt idx="600">
                  <c:v>-57</c:v>
                </c:pt>
                <c:pt idx="601">
                  <c:v>-24</c:v>
                </c:pt>
                <c:pt idx="602">
                  <c:v>-61</c:v>
                </c:pt>
                <c:pt idx="603">
                  <c:v>-53</c:v>
                </c:pt>
                <c:pt idx="604">
                  <c:v>-61</c:v>
                </c:pt>
                <c:pt idx="605">
                  <c:v>-21</c:v>
                </c:pt>
                <c:pt idx="606">
                  <c:v>-62</c:v>
                </c:pt>
                <c:pt idx="607">
                  <c:v>-17</c:v>
                </c:pt>
                <c:pt idx="608">
                  <c:v>-20</c:v>
                </c:pt>
                <c:pt idx="609">
                  <c:v>-44</c:v>
                </c:pt>
                <c:pt idx="610">
                  <c:v>-23</c:v>
                </c:pt>
                <c:pt idx="611">
                  <c:v>-55</c:v>
                </c:pt>
                <c:pt idx="612">
                  <c:v>-53</c:v>
                </c:pt>
                <c:pt idx="613">
                  <c:v>-77</c:v>
                </c:pt>
                <c:pt idx="614">
                  <c:v>-60</c:v>
                </c:pt>
                <c:pt idx="615">
                  <c:v>-71</c:v>
                </c:pt>
                <c:pt idx="616">
                  <c:v>-143</c:v>
                </c:pt>
                <c:pt idx="617">
                  <c:v>-198</c:v>
                </c:pt>
                <c:pt idx="618">
                  <c:v>-46</c:v>
                </c:pt>
                <c:pt idx="619">
                  <c:v>-70</c:v>
                </c:pt>
                <c:pt idx="620">
                  <c:v>-104</c:v>
                </c:pt>
                <c:pt idx="621">
                  <c:v>-80</c:v>
                </c:pt>
                <c:pt idx="622">
                  <c:v>-107</c:v>
                </c:pt>
                <c:pt idx="623">
                  <c:v>-105</c:v>
                </c:pt>
                <c:pt idx="624">
                  <c:v>-81</c:v>
                </c:pt>
                <c:pt idx="625">
                  <c:v>-76</c:v>
                </c:pt>
                <c:pt idx="626">
                  <c:v>-51</c:v>
                </c:pt>
                <c:pt idx="627">
                  <c:v>-29</c:v>
                </c:pt>
                <c:pt idx="628">
                  <c:v>-19</c:v>
                </c:pt>
                <c:pt idx="629">
                  <c:v>-58</c:v>
                </c:pt>
                <c:pt idx="630">
                  <c:v>-42</c:v>
                </c:pt>
                <c:pt idx="631">
                  <c:v>-51</c:v>
                </c:pt>
                <c:pt idx="632">
                  <c:v>-54</c:v>
                </c:pt>
                <c:pt idx="633">
                  <c:v>-83</c:v>
                </c:pt>
                <c:pt idx="634">
                  <c:v>-134</c:v>
                </c:pt>
                <c:pt idx="635">
                  <c:v>-51</c:v>
                </c:pt>
                <c:pt idx="636">
                  <c:v>-67</c:v>
                </c:pt>
                <c:pt idx="637">
                  <c:v>-50</c:v>
                </c:pt>
                <c:pt idx="638">
                  <c:v>-62</c:v>
                </c:pt>
                <c:pt idx="639">
                  <c:v>-39</c:v>
                </c:pt>
                <c:pt idx="640">
                  <c:v>-60</c:v>
                </c:pt>
                <c:pt idx="641">
                  <c:v>-15</c:v>
                </c:pt>
                <c:pt idx="642">
                  <c:v>-112</c:v>
                </c:pt>
                <c:pt idx="643">
                  <c:v>-28</c:v>
                </c:pt>
                <c:pt idx="644">
                  <c:v>-81</c:v>
                </c:pt>
                <c:pt idx="645">
                  <c:v>-51</c:v>
                </c:pt>
                <c:pt idx="646">
                  <c:v>-8</c:v>
                </c:pt>
                <c:pt idx="647">
                  <c:v>-35</c:v>
                </c:pt>
                <c:pt idx="648">
                  <c:v>-92</c:v>
                </c:pt>
                <c:pt idx="649">
                  <c:v>-69</c:v>
                </c:pt>
                <c:pt idx="650">
                  <c:v>-34</c:v>
                </c:pt>
                <c:pt idx="651">
                  <c:v>-31</c:v>
                </c:pt>
                <c:pt idx="652">
                  <c:v>-36</c:v>
                </c:pt>
                <c:pt idx="653">
                  <c:v>-27</c:v>
                </c:pt>
                <c:pt idx="654">
                  <c:v>-47</c:v>
                </c:pt>
                <c:pt idx="655">
                  <c:v>-37</c:v>
                </c:pt>
                <c:pt idx="656">
                  <c:v>-40</c:v>
                </c:pt>
                <c:pt idx="657">
                  <c:v>-240</c:v>
                </c:pt>
                <c:pt idx="658">
                  <c:v>-104</c:v>
                </c:pt>
                <c:pt idx="659">
                  <c:v>-40</c:v>
                </c:pt>
                <c:pt idx="660">
                  <c:v>-72</c:v>
                </c:pt>
                <c:pt idx="661">
                  <c:v>-180</c:v>
                </c:pt>
                <c:pt idx="662">
                  <c:v>-136</c:v>
                </c:pt>
                <c:pt idx="663">
                  <c:v>-237</c:v>
                </c:pt>
                <c:pt idx="664">
                  <c:v>-132</c:v>
                </c:pt>
                <c:pt idx="665">
                  <c:v>-61</c:v>
                </c:pt>
                <c:pt idx="666">
                  <c:v>-22</c:v>
                </c:pt>
                <c:pt idx="667">
                  <c:v>-69</c:v>
                </c:pt>
                <c:pt idx="668">
                  <c:v>-34</c:v>
                </c:pt>
                <c:pt idx="669">
                  <c:v>-42</c:v>
                </c:pt>
                <c:pt idx="670">
                  <c:v>-37</c:v>
                </c:pt>
                <c:pt idx="671">
                  <c:v>-71</c:v>
                </c:pt>
                <c:pt idx="672">
                  <c:v>-47</c:v>
                </c:pt>
                <c:pt idx="673">
                  <c:v>-80</c:v>
                </c:pt>
                <c:pt idx="674">
                  <c:v>-45</c:v>
                </c:pt>
                <c:pt idx="675">
                  <c:v>-149</c:v>
                </c:pt>
                <c:pt idx="676">
                  <c:v>-63</c:v>
                </c:pt>
                <c:pt idx="677">
                  <c:v>-45</c:v>
                </c:pt>
                <c:pt idx="678">
                  <c:v>-95</c:v>
                </c:pt>
                <c:pt idx="679">
                  <c:v>-100</c:v>
                </c:pt>
                <c:pt idx="680">
                  <c:v>-83</c:v>
                </c:pt>
                <c:pt idx="681">
                  <c:v>-87</c:v>
                </c:pt>
                <c:pt idx="682">
                  <c:v>-84</c:v>
                </c:pt>
                <c:pt idx="683">
                  <c:v>-166</c:v>
                </c:pt>
                <c:pt idx="684">
                  <c:v>-30</c:v>
                </c:pt>
                <c:pt idx="685">
                  <c:v>-119</c:v>
                </c:pt>
                <c:pt idx="686">
                  <c:v>-52</c:v>
                </c:pt>
                <c:pt idx="687">
                  <c:v>-45</c:v>
                </c:pt>
                <c:pt idx="688">
                  <c:v>-112</c:v>
                </c:pt>
                <c:pt idx="689">
                  <c:v>-75</c:v>
                </c:pt>
                <c:pt idx="690">
                  <c:v>-41</c:v>
                </c:pt>
                <c:pt idx="691">
                  <c:v>-103</c:v>
                </c:pt>
                <c:pt idx="692">
                  <c:v>-65</c:v>
                </c:pt>
                <c:pt idx="693">
                  <c:v>-134</c:v>
                </c:pt>
                <c:pt idx="694">
                  <c:v>-73</c:v>
                </c:pt>
                <c:pt idx="695">
                  <c:v>-69</c:v>
                </c:pt>
                <c:pt idx="696">
                  <c:v>-217</c:v>
                </c:pt>
                <c:pt idx="697">
                  <c:v>-105</c:v>
                </c:pt>
                <c:pt idx="698">
                  <c:v>-151</c:v>
                </c:pt>
                <c:pt idx="699">
                  <c:v>-203</c:v>
                </c:pt>
                <c:pt idx="700">
                  <c:v>-121</c:v>
                </c:pt>
                <c:pt idx="701">
                  <c:v>-38</c:v>
                </c:pt>
                <c:pt idx="702">
                  <c:v>-44</c:v>
                </c:pt>
                <c:pt idx="703">
                  <c:v>-51</c:v>
                </c:pt>
                <c:pt idx="704">
                  <c:v>-69</c:v>
                </c:pt>
                <c:pt idx="705">
                  <c:v>-126</c:v>
                </c:pt>
                <c:pt idx="706">
                  <c:v>-53</c:v>
                </c:pt>
                <c:pt idx="707">
                  <c:v>-67</c:v>
                </c:pt>
                <c:pt idx="708">
                  <c:v>-119</c:v>
                </c:pt>
                <c:pt idx="709">
                  <c:v>-40</c:v>
                </c:pt>
                <c:pt idx="710">
                  <c:v>-145</c:v>
                </c:pt>
                <c:pt idx="711">
                  <c:v>-278</c:v>
                </c:pt>
                <c:pt idx="712">
                  <c:v>-228</c:v>
                </c:pt>
                <c:pt idx="713">
                  <c:v>-184</c:v>
                </c:pt>
                <c:pt idx="714">
                  <c:v>-263</c:v>
                </c:pt>
                <c:pt idx="715">
                  <c:v>-241</c:v>
                </c:pt>
                <c:pt idx="716">
                  <c:v>-251</c:v>
                </c:pt>
                <c:pt idx="717">
                  <c:v>-222</c:v>
                </c:pt>
                <c:pt idx="718">
                  <c:v>-156</c:v>
                </c:pt>
                <c:pt idx="719">
                  <c:v>-226</c:v>
                </c:pt>
                <c:pt idx="720">
                  <c:v>-64</c:v>
                </c:pt>
                <c:pt idx="721">
                  <c:v>-528</c:v>
                </c:pt>
                <c:pt idx="722">
                  <c:v>-150</c:v>
                </c:pt>
                <c:pt idx="723">
                  <c:v>-154</c:v>
                </c:pt>
                <c:pt idx="724">
                  <c:v>-197</c:v>
                </c:pt>
                <c:pt idx="725">
                  <c:v>-157</c:v>
                </c:pt>
                <c:pt idx="726">
                  <c:v>-201</c:v>
                </c:pt>
                <c:pt idx="727">
                  <c:v>-311</c:v>
                </c:pt>
                <c:pt idx="728">
                  <c:v>-252</c:v>
                </c:pt>
                <c:pt idx="729">
                  <c:v>-71</c:v>
                </c:pt>
                <c:pt idx="730">
                  <c:v>-88</c:v>
                </c:pt>
                <c:pt idx="731">
                  <c:v>-118</c:v>
                </c:pt>
                <c:pt idx="732">
                  <c:v>-62</c:v>
                </c:pt>
                <c:pt idx="733">
                  <c:v>-196</c:v>
                </c:pt>
                <c:pt idx="734">
                  <c:v>-29</c:v>
                </c:pt>
                <c:pt idx="735">
                  <c:v>-394</c:v>
                </c:pt>
                <c:pt idx="736">
                  <c:v>-11</c:v>
                </c:pt>
                <c:pt idx="737">
                  <c:v>-96</c:v>
                </c:pt>
                <c:pt idx="738">
                  <c:v>-118</c:v>
                </c:pt>
                <c:pt idx="739">
                  <c:v>-48</c:v>
                </c:pt>
                <c:pt idx="740">
                  <c:v>-48</c:v>
                </c:pt>
                <c:pt idx="741">
                  <c:v>-195</c:v>
                </c:pt>
                <c:pt idx="742">
                  <c:v>-90</c:v>
                </c:pt>
                <c:pt idx="743">
                  <c:v>-147</c:v>
                </c:pt>
                <c:pt idx="744">
                  <c:v>-51</c:v>
                </c:pt>
                <c:pt idx="745">
                  <c:v>-53</c:v>
                </c:pt>
                <c:pt idx="746">
                  <c:v>-145</c:v>
                </c:pt>
                <c:pt idx="747">
                  <c:v>-116</c:v>
                </c:pt>
                <c:pt idx="748">
                  <c:v>-39</c:v>
                </c:pt>
                <c:pt idx="749">
                  <c:v>-179</c:v>
                </c:pt>
                <c:pt idx="750">
                  <c:v>-118</c:v>
                </c:pt>
                <c:pt idx="751">
                  <c:v>-38</c:v>
                </c:pt>
                <c:pt idx="752">
                  <c:v>-95</c:v>
                </c:pt>
                <c:pt idx="753">
                  <c:v>-91</c:v>
                </c:pt>
                <c:pt idx="754">
                  <c:v>-105</c:v>
                </c:pt>
                <c:pt idx="755">
                  <c:v>-63</c:v>
                </c:pt>
                <c:pt idx="756">
                  <c:v>-121</c:v>
                </c:pt>
                <c:pt idx="757">
                  <c:v>-85</c:v>
                </c:pt>
                <c:pt idx="758">
                  <c:v>-276</c:v>
                </c:pt>
                <c:pt idx="759">
                  <c:v>-313</c:v>
                </c:pt>
                <c:pt idx="760">
                  <c:v>-71</c:v>
                </c:pt>
                <c:pt idx="761">
                  <c:v>-159</c:v>
                </c:pt>
                <c:pt idx="762">
                  <c:v>-114</c:v>
                </c:pt>
                <c:pt idx="763">
                  <c:v>-327</c:v>
                </c:pt>
                <c:pt idx="764">
                  <c:v>-157</c:v>
                </c:pt>
                <c:pt idx="765">
                  <c:v>-75</c:v>
                </c:pt>
                <c:pt idx="766">
                  <c:v>-283</c:v>
                </c:pt>
                <c:pt idx="767">
                  <c:v>-457</c:v>
                </c:pt>
                <c:pt idx="768">
                  <c:v>-261</c:v>
                </c:pt>
                <c:pt idx="769">
                  <c:v>-373</c:v>
                </c:pt>
                <c:pt idx="770">
                  <c:v>-320</c:v>
                </c:pt>
                <c:pt idx="771">
                  <c:v>-93</c:v>
                </c:pt>
                <c:pt idx="772">
                  <c:v>-42</c:v>
                </c:pt>
                <c:pt idx="773">
                  <c:v>-231</c:v>
                </c:pt>
                <c:pt idx="774">
                  <c:v>-186</c:v>
                </c:pt>
                <c:pt idx="775">
                  <c:v>-350</c:v>
                </c:pt>
                <c:pt idx="776">
                  <c:v>-180</c:v>
                </c:pt>
                <c:pt idx="777">
                  <c:v>-226</c:v>
                </c:pt>
                <c:pt idx="778">
                  <c:v>-214</c:v>
                </c:pt>
                <c:pt idx="779">
                  <c:v>-331</c:v>
                </c:pt>
                <c:pt idx="780">
                  <c:v>-196</c:v>
                </c:pt>
                <c:pt idx="781">
                  <c:v>-96</c:v>
                </c:pt>
                <c:pt idx="782">
                  <c:v>-68</c:v>
                </c:pt>
                <c:pt idx="783">
                  <c:v>-55</c:v>
                </c:pt>
                <c:pt idx="784">
                  <c:v>-106</c:v>
                </c:pt>
                <c:pt idx="785">
                  <c:v>-130</c:v>
                </c:pt>
                <c:pt idx="786">
                  <c:v>-61</c:v>
                </c:pt>
                <c:pt idx="787">
                  <c:v>-201</c:v>
                </c:pt>
                <c:pt idx="788">
                  <c:v>-66</c:v>
                </c:pt>
                <c:pt idx="789">
                  <c:v>-88</c:v>
                </c:pt>
                <c:pt idx="790">
                  <c:v>-83</c:v>
                </c:pt>
                <c:pt idx="791">
                  <c:v>-113</c:v>
                </c:pt>
                <c:pt idx="792">
                  <c:v>-125</c:v>
                </c:pt>
                <c:pt idx="793">
                  <c:v>-60</c:v>
                </c:pt>
                <c:pt idx="794">
                  <c:v>-48</c:v>
                </c:pt>
                <c:pt idx="795">
                  <c:v>-89</c:v>
                </c:pt>
                <c:pt idx="796">
                  <c:v>-79</c:v>
                </c:pt>
                <c:pt idx="797">
                  <c:v>-83</c:v>
                </c:pt>
                <c:pt idx="798">
                  <c:v>-55</c:v>
                </c:pt>
                <c:pt idx="799">
                  <c:v>-76</c:v>
                </c:pt>
                <c:pt idx="800">
                  <c:v>-123</c:v>
                </c:pt>
                <c:pt idx="801">
                  <c:v>-92</c:v>
                </c:pt>
                <c:pt idx="802">
                  <c:v>-73</c:v>
                </c:pt>
                <c:pt idx="803">
                  <c:v>-26</c:v>
                </c:pt>
                <c:pt idx="804">
                  <c:v>-39</c:v>
                </c:pt>
                <c:pt idx="805">
                  <c:v>-76</c:v>
                </c:pt>
                <c:pt idx="806">
                  <c:v>-36</c:v>
                </c:pt>
                <c:pt idx="807">
                  <c:v>-16</c:v>
                </c:pt>
                <c:pt idx="808">
                  <c:v>-127</c:v>
                </c:pt>
                <c:pt idx="809">
                  <c:v>-38</c:v>
                </c:pt>
                <c:pt idx="810">
                  <c:v>-66</c:v>
                </c:pt>
                <c:pt idx="811">
                  <c:v>-112</c:v>
                </c:pt>
                <c:pt idx="812">
                  <c:v>-95</c:v>
                </c:pt>
                <c:pt idx="813">
                  <c:v>-106</c:v>
                </c:pt>
                <c:pt idx="814">
                  <c:v>-82</c:v>
                </c:pt>
                <c:pt idx="815">
                  <c:v>-121</c:v>
                </c:pt>
                <c:pt idx="816">
                  <c:v>-173</c:v>
                </c:pt>
                <c:pt idx="817">
                  <c:v>-98</c:v>
                </c:pt>
                <c:pt idx="818">
                  <c:v>-67</c:v>
                </c:pt>
                <c:pt idx="819">
                  <c:v>-121</c:v>
                </c:pt>
                <c:pt idx="820">
                  <c:v>-75</c:v>
                </c:pt>
                <c:pt idx="821">
                  <c:v>-46</c:v>
                </c:pt>
                <c:pt idx="822">
                  <c:v>-40</c:v>
                </c:pt>
                <c:pt idx="823">
                  <c:v>-38</c:v>
                </c:pt>
                <c:pt idx="824">
                  <c:v>-44</c:v>
                </c:pt>
                <c:pt idx="825">
                  <c:v>-66</c:v>
                </c:pt>
                <c:pt idx="826">
                  <c:v>-58</c:v>
                </c:pt>
                <c:pt idx="827">
                  <c:v>-62</c:v>
                </c:pt>
                <c:pt idx="828">
                  <c:v>-145</c:v>
                </c:pt>
                <c:pt idx="829">
                  <c:v>-210</c:v>
                </c:pt>
                <c:pt idx="830">
                  <c:v>-128</c:v>
                </c:pt>
                <c:pt idx="831">
                  <c:v>-69</c:v>
                </c:pt>
                <c:pt idx="832">
                  <c:v>-47</c:v>
                </c:pt>
                <c:pt idx="833">
                  <c:v>-19</c:v>
                </c:pt>
                <c:pt idx="834">
                  <c:v>-36</c:v>
                </c:pt>
                <c:pt idx="835">
                  <c:v>-30</c:v>
                </c:pt>
                <c:pt idx="836">
                  <c:v>-144</c:v>
                </c:pt>
                <c:pt idx="837">
                  <c:v>-59</c:v>
                </c:pt>
                <c:pt idx="838">
                  <c:v>-36</c:v>
                </c:pt>
                <c:pt idx="839">
                  <c:v>-55</c:v>
                </c:pt>
                <c:pt idx="840">
                  <c:v>-89</c:v>
                </c:pt>
                <c:pt idx="841">
                  <c:v>-96</c:v>
                </c:pt>
                <c:pt idx="842">
                  <c:v>-64</c:v>
                </c:pt>
                <c:pt idx="843">
                  <c:v>-25</c:v>
                </c:pt>
                <c:pt idx="844">
                  <c:v>-29</c:v>
                </c:pt>
                <c:pt idx="845">
                  <c:v>-28</c:v>
                </c:pt>
                <c:pt idx="846">
                  <c:v>-46</c:v>
                </c:pt>
                <c:pt idx="847">
                  <c:v>-24</c:v>
                </c:pt>
                <c:pt idx="848">
                  <c:v>-108</c:v>
                </c:pt>
                <c:pt idx="849">
                  <c:v>-78</c:v>
                </c:pt>
                <c:pt idx="850">
                  <c:v>-40</c:v>
                </c:pt>
                <c:pt idx="851">
                  <c:v>-32</c:v>
                </c:pt>
                <c:pt idx="852">
                  <c:v>-158</c:v>
                </c:pt>
                <c:pt idx="853">
                  <c:v>-77</c:v>
                </c:pt>
                <c:pt idx="854">
                  <c:v>-71</c:v>
                </c:pt>
                <c:pt idx="855">
                  <c:v>-60</c:v>
                </c:pt>
                <c:pt idx="856">
                  <c:v>-48</c:v>
                </c:pt>
                <c:pt idx="857">
                  <c:v>-97</c:v>
                </c:pt>
                <c:pt idx="858">
                  <c:v>-240</c:v>
                </c:pt>
                <c:pt idx="859">
                  <c:v>-117</c:v>
                </c:pt>
                <c:pt idx="860">
                  <c:v>-30</c:v>
                </c:pt>
                <c:pt idx="861">
                  <c:v>-68</c:v>
                </c:pt>
                <c:pt idx="862">
                  <c:v>-26</c:v>
                </c:pt>
                <c:pt idx="863">
                  <c:v>-33</c:v>
                </c:pt>
                <c:pt idx="864">
                  <c:v>-52</c:v>
                </c:pt>
                <c:pt idx="865">
                  <c:v>-142</c:v>
                </c:pt>
                <c:pt idx="866">
                  <c:v>-102</c:v>
                </c:pt>
                <c:pt idx="867">
                  <c:v>-106</c:v>
                </c:pt>
                <c:pt idx="868">
                  <c:v>-127</c:v>
                </c:pt>
                <c:pt idx="869">
                  <c:v>-59</c:v>
                </c:pt>
                <c:pt idx="870">
                  <c:v>-113</c:v>
                </c:pt>
                <c:pt idx="871">
                  <c:v>-292</c:v>
                </c:pt>
                <c:pt idx="872">
                  <c:v>-97</c:v>
                </c:pt>
                <c:pt idx="873">
                  <c:v>-109</c:v>
                </c:pt>
                <c:pt idx="874">
                  <c:v>-44</c:v>
                </c:pt>
                <c:pt idx="875">
                  <c:v>-43</c:v>
                </c:pt>
                <c:pt idx="876">
                  <c:v>-66</c:v>
                </c:pt>
                <c:pt idx="877">
                  <c:v>-64</c:v>
                </c:pt>
                <c:pt idx="878">
                  <c:v>-93</c:v>
                </c:pt>
                <c:pt idx="879">
                  <c:v>-277</c:v>
                </c:pt>
                <c:pt idx="880">
                  <c:v>-275</c:v>
                </c:pt>
                <c:pt idx="881">
                  <c:v>-50</c:v>
                </c:pt>
                <c:pt idx="882">
                  <c:v>-277</c:v>
                </c:pt>
                <c:pt idx="883">
                  <c:v>-181</c:v>
                </c:pt>
                <c:pt idx="884">
                  <c:v>-160</c:v>
                </c:pt>
                <c:pt idx="885">
                  <c:v>-68</c:v>
                </c:pt>
                <c:pt idx="886">
                  <c:v>-46</c:v>
                </c:pt>
                <c:pt idx="887">
                  <c:v>-37</c:v>
                </c:pt>
                <c:pt idx="888">
                  <c:v>-162</c:v>
                </c:pt>
                <c:pt idx="889">
                  <c:v>-134</c:v>
                </c:pt>
                <c:pt idx="890">
                  <c:v>-51</c:v>
                </c:pt>
                <c:pt idx="891">
                  <c:v>-102</c:v>
                </c:pt>
                <c:pt idx="892">
                  <c:v>-116</c:v>
                </c:pt>
                <c:pt idx="893">
                  <c:v>-63</c:v>
                </c:pt>
                <c:pt idx="894">
                  <c:v>-103</c:v>
                </c:pt>
                <c:pt idx="895">
                  <c:v>-89</c:v>
                </c:pt>
                <c:pt idx="896">
                  <c:v>-146</c:v>
                </c:pt>
                <c:pt idx="897">
                  <c:v>-189</c:v>
                </c:pt>
                <c:pt idx="898">
                  <c:v>-53</c:v>
                </c:pt>
                <c:pt idx="899">
                  <c:v>-74</c:v>
                </c:pt>
                <c:pt idx="900">
                  <c:v>-125</c:v>
                </c:pt>
                <c:pt idx="901">
                  <c:v>-54</c:v>
                </c:pt>
                <c:pt idx="902">
                  <c:v>-131</c:v>
                </c:pt>
                <c:pt idx="903">
                  <c:v>-73</c:v>
                </c:pt>
                <c:pt idx="904">
                  <c:v>-187</c:v>
                </c:pt>
                <c:pt idx="905">
                  <c:v>-180</c:v>
                </c:pt>
                <c:pt idx="906">
                  <c:v>-57</c:v>
                </c:pt>
                <c:pt idx="907">
                  <c:v>-62</c:v>
                </c:pt>
                <c:pt idx="908">
                  <c:v>-48</c:v>
                </c:pt>
                <c:pt idx="909">
                  <c:v>-42</c:v>
                </c:pt>
                <c:pt idx="910">
                  <c:v>-35</c:v>
                </c:pt>
                <c:pt idx="911">
                  <c:v>-79</c:v>
                </c:pt>
                <c:pt idx="912">
                  <c:v>-45</c:v>
                </c:pt>
                <c:pt idx="913">
                  <c:v>-101</c:v>
                </c:pt>
                <c:pt idx="914">
                  <c:v>-123</c:v>
                </c:pt>
                <c:pt idx="915">
                  <c:v>-13</c:v>
                </c:pt>
                <c:pt idx="916">
                  <c:v>-81</c:v>
                </c:pt>
                <c:pt idx="917">
                  <c:v>-32</c:v>
                </c:pt>
                <c:pt idx="918">
                  <c:v>-44</c:v>
                </c:pt>
                <c:pt idx="919">
                  <c:v>-18</c:v>
                </c:pt>
                <c:pt idx="920">
                  <c:v>-153</c:v>
                </c:pt>
                <c:pt idx="921">
                  <c:v>-22</c:v>
                </c:pt>
                <c:pt idx="922">
                  <c:v>-79</c:v>
                </c:pt>
                <c:pt idx="923">
                  <c:v>-52</c:v>
                </c:pt>
                <c:pt idx="924">
                  <c:v>-47</c:v>
                </c:pt>
                <c:pt idx="925">
                  <c:v>-71</c:v>
                </c:pt>
                <c:pt idx="926">
                  <c:v>-98</c:v>
                </c:pt>
                <c:pt idx="927">
                  <c:v>-35</c:v>
                </c:pt>
                <c:pt idx="928">
                  <c:v>-33</c:v>
                </c:pt>
                <c:pt idx="929">
                  <c:v>-32</c:v>
                </c:pt>
                <c:pt idx="930">
                  <c:v>-24</c:v>
                </c:pt>
                <c:pt idx="931">
                  <c:v>-44</c:v>
                </c:pt>
                <c:pt idx="932">
                  <c:v>-56</c:v>
                </c:pt>
                <c:pt idx="933">
                  <c:v>-35</c:v>
                </c:pt>
                <c:pt idx="934">
                  <c:v>-32</c:v>
                </c:pt>
                <c:pt idx="935">
                  <c:v>-29</c:v>
                </c:pt>
                <c:pt idx="936">
                  <c:v>-8</c:v>
                </c:pt>
                <c:pt idx="937">
                  <c:v>-20</c:v>
                </c:pt>
                <c:pt idx="938">
                  <c:v>-10</c:v>
                </c:pt>
                <c:pt idx="939">
                  <c:v>-35</c:v>
                </c:pt>
                <c:pt idx="940">
                  <c:v>-33</c:v>
                </c:pt>
                <c:pt idx="941">
                  <c:v>-15</c:v>
                </c:pt>
                <c:pt idx="942">
                  <c:v>-70</c:v>
                </c:pt>
                <c:pt idx="943">
                  <c:v>-49</c:v>
                </c:pt>
                <c:pt idx="944">
                  <c:v>-57</c:v>
                </c:pt>
                <c:pt idx="945">
                  <c:v>-30</c:v>
                </c:pt>
                <c:pt idx="946">
                  <c:v>-45</c:v>
                </c:pt>
                <c:pt idx="947">
                  <c:v>-131</c:v>
                </c:pt>
                <c:pt idx="948">
                  <c:v>-67</c:v>
                </c:pt>
                <c:pt idx="949">
                  <c:v>-114</c:v>
                </c:pt>
                <c:pt idx="950">
                  <c:v>-140</c:v>
                </c:pt>
                <c:pt idx="951">
                  <c:v>-76</c:v>
                </c:pt>
                <c:pt idx="952">
                  <c:v>-111</c:v>
                </c:pt>
                <c:pt idx="953">
                  <c:v>-113</c:v>
                </c:pt>
                <c:pt idx="954">
                  <c:v>-79</c:v>
                </c:pt>
                <c:pt idx="955">
                  <c:v>-88</c:v>
                </c:pt>
                <c:pt idx="956">
                  <c:v>-78</c:v>
                </c:pt>
                <c:pt idx="957">
                  <c:v>-41</c:v>
                </c:pt>
                <c:pt idx="958">
                  <c:v>-83</c:v>
                </c:pt>
                <c:pt idx="959">
                  <c:v>-64</c:v>
                </c:pt>
                <c:pt idx="960">
                  <c:v>-45</c:v>
                </c:pt>
                <c:pt idx="961">
                  <c:v>-53</c:v>
                </c:pt>
                <c:pt idx="962">
                  <c:v>-59</c:v>
                </c:pt>
                <c:pt idx="963">
                  <c:v>-225</c:v>
                </c:pt>
                <c:pt idx="964">
                  <c:v>-160</c:v>
                </c:pt>
                <c:pt idx="965">
                  <c:v>-273</c:v>
                </c:pt>
                <c:pt idx="966">
                  <c:v>-160</c:v>
                </c:pt>
                <c:pt idx="967">
                  <c:v>-273</c:v>
                </c:pt>
                <c:pt idx="968">
                  <c:v>-49</c:v>
                </c:pt>
                <c:pt idx="969">
                  <c:v>-167</c:v>
                </c:pt>
                <c:pt idx="970">
                  <c:v>-81</c:v>
                </c:pt>
                <c:pt idx="971">
                  <c:v>-73</c:v>
                </c:pt>
                <c:pt idx="972">
                  <c:v>-28</c:v>
                </c:pt>
                <c:pt idx="973">
                  <c:v>-56</c:v>
                </c:pt>
                <c:pt idx="974">
                  <c:v>-139</c:v>
                </c:pt>
                <c:pt idx="975">
                  <c:v>-86</c:v>
                </c:pt>
                <c:pt idx="976">
                  <c:v>-66</c:v>
                </c:pt>
                <c:pt idx="977">
                  <c:v>-99</c:v>
                </c:pt>
                <c:pt idx="978">
                  <c:v>-52</c:v>
                </c:pt>
                <c:pt idx="979">
                  <c:v>-60</c:v>
                </c:pt>
                <c:pt idx="980">
                  <c:v>-143</c:v>
                </c:pt>
                <c:pt idx="981">
                  <c:v>-133</c:v>
                </c:pt>
                <c:pt idx="982">
                  <c:v>-106</c:v>
                </c:pt>
                <c:pt idx="983">
                  <c:v>-100</c:v>
                </c:pt>
                <c:pt idx="984">
                  <c:v>-11</c:v>
                </c:pt>
                <c:pt idx="985">
                  <c:v>-47</c:v>
                </c:pt>
                <c:pt idx="986">
                  <c:v>-38</c:v>
                </c:pt>
                <c:pt idx="987">
                  <c:v>-88</c:v>
                </c:pt>
                <c:pt idx="988">
                  <c:v>-37</c:v>
                </c:pt>
                <c:pt idx="989">
                  <c:v>-36</c:v>
                </c:pt>
                <c:pt idx="990">
                  <c:v>-48</c:v>
                </c:pt>
                <c:pt idx="991">
                  <c:v>-88</c:v>
                </c:pt>
                <c:pt idx="992">
                  <c:v>-91</c:v>
                </c:pt>
                <c:pt idx="993">
                  <c:v>-40</c:v>
                </c:pt>
                <c:pt idx="994">
                  <c:v>-34</c:v>
                </c:pt>
                <c:pt idx="995">
                  <c:v>-30</c:v>
                </c:pt>
                <c:pt idx="996">
                  <c:v>-56</c:v>
                </c:pt>
                <c:pt idx="997">
                  <c:v>-75</c:v>
                </c:pt>
                <c:pt idx="998">
                  <c:v>-36</c:v>
                </c:pt>
                <c:pt idx="999">
                  <c:v>-54</c:v>
                </c:pt>
                <c:pt idx="1000">
                  <c:v>-68</c:v>
                </c:pt>
                <c:pt idx="1001">
                  <c:v>-58</c:v>
                </c:pt>
                <c:pt idx="1002">
                  <c:v>-55</c:v>
                </c:pt>
                <c:pt idx="1003">
                  <c:v>-46</c:v>
                </c:pt>
                <c:pt idx="1004">
                  <c:v>-28</c:v>
                </c:pt>
                <c:pt idx="1005">
                  <c:v>-56</c:v>
                </c:pt>
                <c:pt idx="1006">
                  <c:v>-24</c:v>
                </c:pt>
                <c:pt idx="1007">
                  <c:v>-58</c:v>
                </c:pt>
                <c:pt idx="1008">
                  <c:v>-47</c:v>
                </c:pt>
                <c:pt idx="1009">
                  <c:v>-56</c:v>
                </c:pt>
                <c:pt idx="1010">
                  <c:v>-20</c:v>
                </c:pt>
                <c:pt idx="1011">
                  <c:v>-62</c:v>
                </c:pt>
                <c:pt idx="1012">
                  <c:v>-17</c:v>
                </c:pt>
                <c:pt idx="1013">
                  <c:v>-24</c:v>
                </c:pt>
                <c:pt idx="1014">
                  <c:v>-50</c:v>
                </c:pt>
                <c:pt idx="1015">
                  <c:v>-20</c:v>
                </c:pt>
                <c:pt idx="1016">
                  <c:v>-65</c:v>
                </c:pt>
                <c:pt idx="1017">
                  <c:v>-51</c:v>
                </c:pt>
                <c:pt idx="1018">
                  <c:v>-81</c:v>
                </c:pt>
                <c:pt idx="1019">
                  <c:v>-61</c:v>
                </c:pt>
                <c:pt idx="1020">
                  <c:v>-69</c:v>
                </c:pt>
                <c:pt idx="1021">
                  <c:v>-141</c:v>
                </c:pt>
                <c:pt idx="1022">
                  <c:v>-195</c:v>
                </c:pt>
                <c:pt idx="1023">
                  <c:v>-51</c:v>
                </c:pt>
                <c:pt idx="1024">
                  <c:v>-76</c:v>
                </c:pt>
                <c:pt idx="1025">
                  <c:v>-106</c:v>
                </c:pt>
                <c:pt idx="1026">
                  <c:v>-87</c:v>
                </c:pt>
                <c:pt idx="1027">
                  <c:v>-102</c:v>
                </c:pt>
                <c:pt idx="1028">
                  <c:v>-107</c:v>
                </c:pt>
                <c:pt idx="1029">
                  <c:v>-77</c:v>
                </c:pt>
                <c:pt idx="1030">
                  <c:v>-77</c:v>
                </c:pt>
                <c:pt idx="1031">
                  <c:v>-47</c:v>
                </c:pt>
                <c:pt idx="1032">
                  <c:v>-35</c:v>
                </c:pt>
                <c:pt idx="1033">
                  <c:v>-14</c:v>
                </c:pt>
                <c:pt idx="1034">
                  <c:v>-60</c:v>
                </c:pt>
                <c:pt idx="1035">
                  <c:v>-44</c:v>
                </c:pt>
                <c:pt idx="1036">
                  <c:v>-48</c:v>
                </c:pt>
                <c:pt idx="1037">
                  <c:v>-48</c:v>
                </c:pt>
                <c:pt idx="1038">
                  <c:v>-95</c:v>
                </c:pt>
                <c:pt idx="1039">
                  <c:v>-141</c:v>
                </c:pt>
                <c:pt idx="1040">
                  <c:v>-50</c:v>
                </c:pt>
                <c:pt idx="1041">
                  <c:v>-67</c:v>
                </c:pt>
                <c:pt idx="1042">
                  <c:v>-46</c:v>
                </c:pt>
                <c:pt idx="1043">
                  <c:v>-63</c:v>
                </c:pt>
                <c:pt idx="1044">
                  <c:v>-38</c:v>
                </c:pt>
                <c:pt idx="1045">
                  <c:v>-63</c:v>
                </c:pt>
                <c:pt idx="1046">
                  <c:v>-15</c:v>
                </c:pt>
                <c:pt idx="1047">
                  <c:v>-110</c:v>
                </c:pt>
                <c:pt idx="1048">
                  <c:v>-28</c:v>
                </c:pt>
                <c:pt idx="1049">
                  <c:v>-81</c:v>
                </c:pt>
                <c:pt idx="1050">
                  <c:v>-50</c:v>
                </c:pt>
                <c:pt idx="1051">
                  <c:v>-10</c:v>
                </c:pt>
                <c:pt idx="1052">
                  <c:v>-34</c:v>
                </c:pt>
                <c:pt idx="1053">
                  <c:v>-92</c:v>
                </c:pt>
                <c:pt idx="1054">
                  <c:v>-69</c:v>
                </c:pt>
                <c:pt idx="1055">
                  <c:v>-33</c:v>
                </c:pt>
                <c:pt idx="1056">
                  <c:v>-33</c:v>
                </c:pt>
                <c:pt idx="1057">
                  <c:v>-33</c:v>
                </c:pt>
                <c:pt idx="1058">
                  <c:v>-26</c:v>
                </c:pt>
                <c:pt idx="1059">
                  <c:v>-46</c:v>
                </c:pt>
                <c:pt idx="1060">
                  <c:v>-32</c:v>
                </c:pt>
                <c:pt idx="1061">
                  <c:v>-39</c:v>
                </c:pt>
                <c:pt idx="1062">
                  <c:v>-241</c:v>
                </c:pt>
                <c:pt idx="1063">
                  <c:v>-104</c:v>
                </c:pt>
                <c:pt idx="1064">
                  <c:v>-41</c:v>
                </c:pt>
                <c:pt idx="1065">
                  <c:v>-72</c:v>
                </c:pt>
                <c:pt idx="1066">
                  <c:v>-180</c:v>
                </c:pt>
                <c:pt idx="1067">
                  <c:v>-134</c:v>
                </c:pt>
                <c:pt idx="1068">
                  <c:v>-235</c:v>
                </c:pt>
                <c:pt idx="1069">
                  <c:v>-130</c:v>
                </c:pt>
                <c:pt idx="1070">
                  <c:v>-60</c:v>
                </c:pt>
                <c:pt idx="1071">
                  <c:v>-23</c:v>
                </c:pt>
                <c:pt idx="1072">
                  <c:v>-68</c:v>
                </c:pt>
                <c:pt idx="1073">
                  <c:v>-33</c:v>
                </c:pt>
                <c:pt idx="1074">
                  <c:v>-42</c:v>
                </c:pt>
                <c:pt idx="1075">
                  <c:v>-38</c:v>
                </c:pt>
                <c:pt idx="1076">
                  <c:v>-72</c:v>
                </c:pt>
                <c:pt idx="1077">
                  <c:v>-45</c:v>
                </c:pt>
                <c:pt idx="1078">
                  <c:v>-78</c:v>
                </c:pt>
                <c:pt idx="1079">
                  <c:v>-45</c:v>
                </c:pt>
                <c:pt idx="1080">
                  <c:v>-150</c:v>
                </c:pt>
                <c:pt idx="1081">
                  <c:v>-62</c:v>
                </c:pt>
                <c:pt idx="1082">
                  <c:v>-49</c:v>
                </c:pt>
                <c:pt idx="1083">
                  <c:v>-96</c:v>
                </c:pt>
                <c:pt idx="1084">
                  <c:v>-101</c:v>
                </c:pt>
                <c:pt idx="1085">
                  <c:v>-77</c:v>
                </c:pt>
                <c:pt idx="1086">
                  <c:v>-86</c:v>
                </c:pt>
                <c:pt idx="1087">
                  <c:v>-88</c:v>
                </c:pt>
                <c:pt idx="1088">
                  <c:v>-171</c:v>
                </c:pt>
                <c:pt idx="1089">
                  <c:v>-33</c:v>
                </c:pt>
                <c:pt idx="1090">
                  <c:v>-109</c:v>
                </c:pt>
                <c:pt idx="1091">
                  <c:v>-52</c:v>
                </c:pt>
                <c:pt idx="1092">
                  <c:v>-45</c:v>
                </c:pt>
                <c:pt idx="1093">
                  <c:v>-112</c:v>
                </c:pt>
                <c:pt idx="1094">
                  <c:v>-79</c:v>
                </c:pt>
                <c:pt idx="1095">
                  <c:v>-40</c:v>
                </c:pt>
                <c:pt idx="1096">
                  <c:v>-109</c:v>
                </c:pt>
                <c:pt idx="1097">
                  <c:v>-69</c:v>
                </c:pt>
                <c:pt idx="1098">
                  <c:v>-139</c:v>
                </c:pt>
                <c:pt idx="1099">
                  <c:v>-57</c:v>
                </c:pt>
                <c:pt idx="1100">
                  <c:v>-70</c:v>
                </c:pt>
                <c:pt idx="1101">
                  <c:v>-216</c:v>
                </c:pt>
                <c:pt idx="1102">
                  <c:v>-100</c:v>
                </c:pt>
                <c:pt idx="1103">
                  <c:v>-173</c:v>
                </c:pt>
                <c:pt idx="1104">
                  <c:v>-203</c:v>
                </c:pt>
                <c:pt idx="1105">
                  <c:v>-119</c:v>
                </c:pt>
                <c:pt idx="1106">
                  <c:v>-54</c:v>
                </c:pt>
                <c:pt idx="1107">
                  <c:v>-50</c:v>
                </c:pt>
                <c:pt idx="1108">
                  <c:v>-59</c:v>
                </c:pt>
                <c:pt idx="1109">
                  <c:v>-77</c:v>
                </c:pt>
                <c:pt idx="1110">
                  <c:v>-126</c:v>
                </c:pt>
                <c:pt idx="1111">
                  <c:v>-58</c:v>
                </c:pt>
                <c:pt idx="1112">
                  <c:v>-67</c:v>
                </c:pt>
                <c:pt idx="1113">
                  <c:v>-124</c:v>
                </c:pt>
                <c:pt idx="1114">
                  <c:v>-31</c:v>
                </c:pt>
                <c:pt idx="1115">
                  <c:v>-144</c:v>
                </c:pt>
                <c:pt idx="1116">
                  <c:v>-251</c:v>
                </c:pt>
                <c:pt idx="1117">
                  <c:v>-237</c:v>
                </c:pt>
                <c:pt idx="1118">
                  <c:v>-185</c:v>
                </c:pt>
                <c:pt idx="1119">
                  <c:v>-256</c:v>
                </c:pt>
                <c:pt idx="1120">
                  <c:v>-238</c:v>
                </c:pt>
                <c:pt idx="1121">
                  <c:v>-254</c:v>
                </c:pt>
                <c:pt idx="1122">
                  <c:v>-215</c:v>
                </c:pt>
                <c:pt idx="1123">
                  <c:v>-154</c:v>
                </c:pt>
                <c:pt idx="1124">
                  <c:v>-218</c:v>
                </c:pt>
                <c:pt idx="1125">
                  <c:v>-64</c:v>
                </c:pt>
                <c:pt idx="1126">
                  <c:v>-527</c:v>
                </c:pt>
                <c:pt idx="1127">
                  <c:v>-161</c:v>
                </c:pt>
                <c:pt idx="1128">
                  <c:v>-165</c:v>
                </c:pt>
                <c:pt idx="1129">
                  <c:v>-197</c:v>
                </c:pt>
                <c:pt idx="1130">
                  <c:v>-156</c:v>
                </c:pt>
                <c:pt idx="1131">
                  <c:v>-201</c:v>
                </c:pt>
                <c:pt idx="1132">
                  <c:v>-313</c:v>
                </c:pt>
                <c:pt idx="1133">
                  <c:v>-246</c:v>
                </c:pt>
                <c:pt idx="1134">
                  <c:v>-72</c:v>
                </c:pt>
                <c:pt idx="1135">
                  <c:v>-89</c:v>
                </c:pt>
                <c:pt idx="1136">
                  <c:v>-104</c:v>
                </c:pt>
                <c:pt idx="1137">
                  <c:v>-59</c:v>
                </c:pt>
                <c:pt idx="1138">
                  <c:v>-194</c:v>
                </c:pt>
                <c:pt idx="1139">
                  <c:v>-28</c:v>
                </c:pt>
                <c:pt idx="1140">
                  <c:v>-396</c:v>
                </c:pt>
                <c:pt idx="1141">
                  <c:v>-13</c:v>
                </c:pt>
                <c:pt idx="1142">
                  <c:v>-97</c:v>
                </c:pt>
                <c:pt idx="1143">
                  <c:v>-114</c:v>
                </c:pt>
                <c:pt idx="1144">
                  <c:v>-48</c:v>
                </c:pt>
                <c:pt idx="1145">
                  <c:v>-48</c:v>
                </c:pt>
                <c:pt idx="1146">
                  <c:v>-196</c:v>
                </c:pt>
                <c:pt idx="1147">
                  <c:v>-46</c:v>
                </c:pt>
                <c:pt idx="1148">
                  <c:v>-148</c:v>
                </c:pt>
                <c:pt idx="1149">
                  <c:v>-53</c:v>
                </c:pt>
                <c:pt idx="1150">
                  <c:v>-55</c:v>
                </c:pt>
                <c:pt idx="1151">
                  <c:v>-137</c:v>
                </c:pt>
                <c:pt idx="1152">
                  <c:v>-116</c:v>
                </c:pt>
                <c:pt idx="1153">
                  <c:v>-44</c:v>
                </c:pt>
                <c:pt idx="1154">
                  <c:v>-182</c:v>
                </c:pt>
                <c:pt idx="1155">
                  <c:v>-121</c:v>
                </c:pt>
                <c:pt idx="1156">
                  <c:v>-31</c:v>
                </c:pt>
                <c:pt idx="1157">
                  <c:v>-102</c:v>
                </c:pt>
                <c:pt idx="1158">
                  <c:v>-117</c:v>
                </c:pt>
                <c:pt idx="1159">
                  <c:v>-105</c:v>
                </c:pt>
                <c:pt idx="1160">
                  <c:v>-59</c:v>
                </c:pt>
                <c:pt idx="1161">
                  <c:v>-117</c:v>
                </c:pt>
                <c:pt idx="1162">
                  <c:v>-79</c:v>
                </c:pt>
                <c:pt idx="1163">
                  <c:v>-268</c:v>
                </c:pt>
                <c:pt idx="1164">
                  <c:v>-61</c:v>
                </c:pt>
                <c:pt idx="1165">
                  <c:v>-161</c:v>
                </c:pt>
                <c:pt idx="1166">
                  <c:v>-116</c:v>
                </c:pt>
                <c:pt idx="1167">
                  <c:v>-327</c:v>
                </c:pt>
                <c:pt idx="1168">
                  <c:v>-175</c:v>
                </c:pt>
                <c:pt idx="1169">
                  <c:v>-77</c:v>
                </c:pt>
                <c:pt idx="1170">
                  <c:v>-272</c:v>
                </c:pt>
                <c:pt idx="1171">
                  <c:v>-452</c:v>
                </c:pt>
                <c:pt idx="1172">
                  <c:v>-255</c:v>
                </c:pt>
                <c:pt idx="1173">
                  <c:v>-371</c:v>
                </c:pt>
                <c:pt idx="1174">
                  <c:v>-320</c:v>
                </c:pt>
                <c:pt idx="1175">
                  <c:v>-98</c:v>
                </c:pt>
                <c:pt idx="1176">
                  <c:v>-43</c:v>
                </c:pt>
                <c:pt idx="1177">
                  <c:v>-231</c:v>
                </c:pt>
                <c:pt idx="1178">
                  <c:v>-188</c:v>
                </c:pt>
                <c:pt idx="1179">
                  <c:v>-343</c:v>
                </c:pt>
                <c:pt idx="1180">
                  <c:v>-182</c:v>
                </c:pt>
                <c:pt idx="1181">
                  <c:v>-229</c:v>
                </c:pt>
                <c:pt idx="1182">
                  <c:v>-216</c:v>
                </c:pt>
                <c:pt idx="1183">
                  <c:v>-333</c:v>
                </c:pt>
                <c:pt idx="1184">
                  <c:v>-188</c:v>
                </c:pt>
                <c:pt idx="1185">
                  <c:v>-97</c:v>
                </c:pt>
                <c:pt idx="1186">
                  <c:v>-71</c:v>
                </c:pt>
                <c:pt idx="1187">
                  <c:v>-58</c:v>
                </c:pt>
                <c:pt idx="1188">
                  <c:v>-95</c:v>
                </c:pt>
                <c:pt idx="1189">
                  <c:v>-134</c:v>
                </c:pt>
                <c:pt idx="1190">
                  <c:v>-56</c:v>
                </c:pt>
                <c:pt idx="1191">
                  <c:v>-209</c:v>
                </c:pt>
                <c:pt idx="1192">
                  <c:v>-71</c:v>
                </c:pt>
                <c:pt idx="1193">
                  <c:v>-88</c:v>
                </c:pt>
                <c:pt idx="1194">
                  <c:v>-83</c:v>
                </c:pt>
                <c:pt idx="1195">
                  <c:v>-111</c:v>
                </c:pt>
                <c:pt idx="1196">
                  <c:v>-122</c:v>
                </c:pt>
                <c:pt idx="1197">
                  <c:v>-54</c:v>
                </c:pt>
                <c:pt idx="1198">
                  <c:v>-44</c:v>
                </c:pt>
                <c:pt idx="1199">
                  <c:v>-86</c:v>
                </c:pt>
                <c:pt idx="1200">
                  <c:v>-77</c:v>
                </c:pt>
                <c:pt idx="1201">
                  <c:v>-85</c:v>
                </c:pt>
                <c:pt idx="1202">
                  <c:v>-61</c:v>
                </c:pt>
                <c:pt idx="1203">
                  <c:v>-79</c:v>
                </c:pt>
                <c:pt idx="1204">
                  <c:v>-123</c:v>
                </c:pt>
                <c:pt idx="1205">
                  <c:v>-94</c:v>
                </c:pt>
                <c:pt idx="1206">
                  <c:v>-74</c:v>
                </c:pt>
                <c:pt idx="1207">
                  <c:v>-26</c:v>
                </c:pt>
                <c:pt idx="1208">
                  <c:v>-35</c:v>
                </c:pt>
                <c:pt idx="1209">
                  <c:v>-76</c:v>
                </c:pt>
                <c:pt idx="1210">
                  <c:v>-31</c:v>
                </c:pt>
                <c:pt idx="1211">
                  <c:v>-17</c:v>
                </c:pt>
                <c:pt idx="1212">
                  <c:v>-127</c:v>
                </c:pt>
                <c:pt idx="1213">
                  <c:v>-41</c:v>
                </c:pt>
              </c:numCache>
            </c:numRef>
          </c:val>
          <c:smooth val="0"/>
          <c:extLst xmlns:c16r2="http://schemas.microsoft.com/office/drawing/2015/06/chart">
            <c:ext xmlns:c16="http://schemas.microsoft.com/office/drawing/2014/chart" uri="{C3380CC4-5D6E-409C-BE32-E72D297353CC}">
              <c16:uniqueId val="{00000000-34FA-4F3C-90DB-794B18B19028}"/>
            </c:ext>
          </c:extLst>
        </c:ser>
        <c:dLbls>
          <c:showLegendKey val="0"/>
          <c:showVal val="0"/>
          <c:showCatName val="0"/>
          <c:showSerName val="0"/>
          <c:showPercent val="0"/>
          <c:showBubbleSize val="0"/>
        </c:dLbls>
        <c:smooth val="0"/>
        <c:axId val="330336208"/>
        <c:axId val="330337776"/>
      </c:lineChart>
      <c:catAx>
        <c:axId val="33033620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7776"/>
        <c:crosses val="autoZero"/>
        <c:auto val="1"/>
        <c:lblAlgn val="ctr"/>
        <c:lblOffset val="100"/>
        <c:noMultiLvlLbl val="0"/>
      </c:catAx>
      <c:valAx>
        <c:axId val="33033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303362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Anode Output (mA/m</a:t>
            </a:r>
            <a:r>
              <a:rPr lang="en-US" sz="2400" baseline="30000"/>
              <a:t>2</a:t>
            </a:r>
            <a:r>
              <a:rPr lang="en-US" sz="2400"/>
              <a:t>) vs Required Current Density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Data!$AJ$7</c:f>
              <c:strCache>
                <c:ptCount val="1"/>
                <c:pt idx="0">
                  <c:v>Mean Concrete CD from Anodes (mA/m2)</c:v>
                </c:pt>
              </c:strCache>
            </c:strRef>
          </c:tx>
          <c:spPr>
            <a:ln w="28575" cap="rnd">
              <a:solidFill>
                <a:schemeClr val="accent1"/>
              </a:solidFill>
              <a:round/>
            </a:ln>
            <a:effectLst/>
          </c:spPr>
          <c:marker>
            <c:symbol val="none"/>
          </c:marker>
          <c:val>
            <c:numRef>
              <c:f>Data!$AJ$8:$AJ$415</c:f>
              <c:numCache>
                <c:formatCode>General</c:formatCode>
                <c:ptCount val="408"/>
                <c:pt idx="1">
                  <c:v>0.54</c:v>
                </c:pt>
                <c:pt idx="2">
                  <c:v>0.51</c:v>
                </c:pt>
                <c:pt idx="3">
                  <c:v>0.62</c:v>
                </c:pt>
                <c:pt idx="4">
                  <c:v>0.57000000000000006</c:v>
                </c:pt>
                <c:pt idx="5">
                  <c:v>0.14000000000000001</c:v>
                </c:pt>
                <c:pt idx="6">
                  <c:v>0.33</c:v>
                </c:pt>
                <c:pt idx="7">
                  <c:v>0.64</c:v>
                </c:pt>
                <c:pt idx="8">
                  <c:v>0.57000000000000006</c:v>
                </c:pt>
                <c:pt idx="9">
                  <c:v>0.42</c:v>
                </c:pt>
                <c:pt idx="10">
                  <c:v>0.32</c:v>
                </c:pt>
                <c:pt idx="11">
                  <c:v>0.41000000000000003</c:v>
                </c:pt>
                <c:pt idx="12">
                  <c:v>0.04</c:v>
                </c:pt>
                <c:pt idx="13">
                  <c:v>0.01</c:v>
                </c:pt>
                <c:pt idx="14">
                  <c:v>0.22</c:v>
                </c:pt>
                <c:pt idx="15">
                  <c:v>0.09</c:v>
                </c:pt>
                <c:pt idx="16">
                  <c:v>0.73</c:v>
                </c:pt>
                <c:pt idx="17">
                  <c:v>0.93</c:v>
                </c:pt>
                <c:pt idx="18">
                  <c:v>0.03</c:v>
                </c:pt>
                <c:pt idx="19">
                  <c:v>0.05</c:v>
                </c:pt>
                <c:pt idx="20">
                  <c:v>0.14000000000000001</c:v>
                </c:pt>
                <c:pt idx="21">
                  <c:v>6.0000000000000005E-2</c:v>
                </c:pt>
                <c:pt idx="22">
                  <c:v>0.03</c:v>
                </c:pt>
                <c:pt idx="23">
                  <c:v>0.03</c:v>
                </c:pt>
                <c:pt idx="24">
                  <c:v>0.02</c:v>
                </c:pt>
                <c:pt idx="25">
                  <c:v>0.02</c:v>
                </c:pt>
                <c:pt idx="26">
                  <c:v>0.01</c:v>
                </c:pt>
                <c:pt idx="27">
                  <c:v>0.02</c:v>
                </c:pt>
                <c:pt idx="28">
                  <c:v>0.01</c:v>
                </c:pt>
                <c:pt idx="29">
                  <c:v>0.03</c:v>
                </c:pt>
                <c:pt idx="30">
                  <c:v>0.03</c:v>
                </c:pt>
                <c:pt idx="31">
                  <c:v>0.04</c:v>
                </c:pt>
                <c:pt idx="32">
                  <c:v>0.04</c:v>
                </c:pt>
                <c:pt idx="33">
                  <c:v>0.02</c:v>
                </c:pt>
                <c:pt idx="34">
                  <c:v>0.02</c:v>
                </c:pt>
                <c:pt idx="35">
                  <c:v>0.02</c:v>
                </c:pt>
                <c:pt idx="36">
                  <c:v>0.02</c:v>
                </c:pt>
                <c:pt idx="37">
                  <c:v>0.04</c:v>
                </c:pt>
                <c:pt idx="38">
                  <c:v>0.02</c:v>
                </c:pt>
                <c:pt idx="39">
                  <c:v>0.04</c:v>
                </c:pt>
                <c:pt idx="40">
                  <c:v>0.05</c:v>
                </c:pt>
                <c:pt idx="41">
                  <c:v>0.04</c:v>
                </c:pt>
                <c:pt idx="42">
                  <c:v>0.03</c:v>
                </c:pt>
                <c:pt idx="43">
                  <c:v>0.02</c:v>
                </c:pt>
                <c:pt idx="44">
                  <c:v>0.02</c:v>
                </c:pt>
                <c:pt idx="45">
                  <c:v>0.05</c:v>
                </c:pt>
                <c:pt idx="46">
                  <c:v>0.05</c:v>
                </c:pt>
                <c:pt idx="47">
                  <c:v>0.05</c:v>
                </c:pt>
                <c:pt idx="48">
                  <c:v>0.18000000000000002</c:v>
                </c:pt>
                <c:pt idx="49">
                  <c:v>0.04</c:v>
                </c:pt>
                <c:pt idx="52">
                  <c:v>0.11</c:v>
                </c:pt>
                <c:pt idx="53">
                  <c:v>6.0000000000000005E-2</c:v>
                </c:pt>
                <c:pt idx="55">
                  <c:v>0.28000000000000003</c:v>
                </c:pt>
                <c:pt idx="56">
                  <c:v>0.35000000000000003</c:v>
                </c:pt>
                <c:pt idx="57">
                  <c:v>0.32</c:v>
                </c:pt>
                <c:pt idx="58">
                  <c:v>0.03</c:v>
                </c:pt>
                <c:pt idx="59">
                  <c:v>6.0000000000000005E-2</c:v>
                </c:pt>
                <c:pt idx="60">
                  <c:v>0.03</c:v>
                </c:pt>
                <c:pt idx="61">
                  <c:v>0.02</c:v>
                </c:pt>
                <c:pt idx="62">
                  <c:v>0.02</c:v>
                </c:pt>
                <c:pt idx="63">
                  <c:v>0.02</c:v>
                </c:pt>
                <c:pt idx="64">
                  <c:v>0.42</c:v>
                </c:pt>
                <c:pt idx="65">
                  <c:v>0.17</c:v>
                </c:pt>
                <c:pt idx="66">
                  <c:v>0.13</c:v>
                </c:pt>
                <c:pt idx="67">
                  <c:v>0.13</c:v>
                </c:pt>
                <c:pt idx="68">
                  <c:v>0.16</c:v>
                </c:pt>
                <c:pt idx="69">
                  <c:v>0.14000000000000001</c:v>
                </c:pt>
                <c:pt idx="70">
                  <c:v>9.9999999999999992E-2</c:v>
                </c:pt>
                <c:pt idx="71">
                  <c:v>0.31</c:v>
                </c:pt>
                <c:pt idx="72">
                  <c:v>0.03</c:v>
                </c:pt>
                <c:pt idx="73">
                  <c:v>0.04</c:v>
                </c:pt>
                <c:pt idx="74">
                  <c:v>0.04</c:v>
                </c:pt>
                <c:pt idx="75">
                  <c:v>0.03</c:v>
                </c:pt>
                <c:pt idx="76">
                  <c:v>0.03</c:v>
                </c:pt>
                <c:pt idx="77">
                  <c:v>0.17</c:v>
                </c:pt>
                <c:pt idx="80">
                  <c:v>0.03</c:v>
                </c:pt>
                <c:pt idx="81">
                  <c:v>0.09</c:v>
                </c:pt>
                <c:pt idx="82">
                  <c:v>0.02</c:v>
                </c:pt>
                <c:pt idx="83">
                  <c:v>0.01</c:v>
                </c:pt>
                <c:pt idx="84">
                  <c:v>9.9999999999999992E-2</c:v>
                </c:pt>
                <c:pt idx="85">
                  <c:v>0.36</c:v>
                </c:pt>
                <c:pt idx="86">
                  <c:v>0.08</c:v>
                </c:pt>
                <c:pt idx="87">
                  <c:v>0.05</c:v>
                </c:pt>
                <c:pt idx="88">
                  <c:v>6.0000000000000005E-2</c:v>
                </c:pt>
                <c:pt idx="89">
                  <c:v>0.14000000000000001</c:v>
                </c:pt>
                <c:pt idx="90">
                  <c:v>0.02</c:v>
                </c:pt>
                <c:pt idx="93">
                  <c:v>0.09</c:v>
                </c:pt>
                <c:pt idx="94">
                  <c:v>0.29000000000000004</c:v>
                </c:pt>
                <c:pt idx="95">
                  <c:v>0.21000000000000002</c:v>
                </c:pt>
                <c:pt idx="96">
                  <c:v>0.11</c:v>
                </c:pt>
                <c:pt idx="97">
                  <c:v>6.9999999999999993E-2</c:v>
                </c:pt>
                <c:pt idx="98">
                  <c:v>6.9999999999999993E-2</c:v>
                </c:pt>
                <c:pt idx="99">
                  <c:v>0.01</c:v>
                </c:pt>
                <c:pt idx="100">
                  <c:v>6.9999999999999993E-2</c:v>
                </c:pt>
                <c:pt idx="101">
                  <c:v>0.01</c:v>
                </c:pt>
                <c:pt idx="102">
                  <c:v>0.05</c:v>
                </c:pt>
                <c:pt idx="103">
                  <c:v>0.14000000000000001</c:v>
                </c:pt>
                <c:pt idx="104">
                  <c:v>0.02</c:v>
                </c:pt>
                <c:pt idx="105">
                  <c:v>0.02</c:v>
                </c:pt>
                <c:pt idx="106">
                  <c:v>0.08</c:v>
                </c:pt>
                <c:pt idx="108">
                  <c:v>0.03</c:v>
                </c:pt>
                <c:pt idx="109">
                  <c:v>0.03</c:v>
                </c:pt>
                <c:pt idx="110">
                  <c:v>0.02</c:v>
                </c:pt>
                <c:pt idx="111">
                  <c:v>0.02</c:v>
                </c:pt>
                <c:pt idx="112">
                  <c:v>0.02</c:v>
                </c:pt>
                <c:pt idx="114">
                  <c:v>0.05</c:v>
                </c:pt>
                <c:pt idx="115">
                  <c:v>0.02</c:v>
                </c:pt>
                <c:pt idx="116">
                  <c:v>0.04</c:v>
                </c:pt>
                <c:pt idx="117">
                  <c:v>0.32</c:v>
                </c:pt>
                <c:pt idx="118">
                  <c:v>0.15000000000000002</c:v>
                </c:pt>
                <c:pt idx="119">
                  <c:v>0.02</c:v>
                </c:pt>
                <c:pt idx="120">
                  <c:v>0.03</c:v>
                </c:pt>
                <c:pt idx="121">
                  <c:v>0.03</c:v>
                </c:pt>
                <c:pt idx="122">
                  <c:v>0.03</c:v>
                </c:pt>
                <c:pt idx="123">
                  <c:v>0.02</c:v>
                </c:pt>
                <c:pt idx="124">
                  <c:v>0.02</c:v>
                </c:pt>
                <c:pt idx="131">
                  <c:v>0.01</c:v>
                </c:pt>
                <c:pt idx="132">
                  <c:v>0.04</c:v>
                </c:pt>
                <c:pt idx="133">
                  <c:v>0.02</c:v>
                </c:pt>
                <c:pt idx="134">
                  <c:v>0.04</c:v>
                </c:pt>
                <c:pt idx="135">
                  <c:v>0.08</c:v>
                </c:pt>
                <c:pt idx="136">
                  <c:v>0.2</c:v>
                </c:pt>
                <c:pt idx="137">
                  <c:v>0.03</c:v>
                </c:pt>
                <c:pt idx="138">
                  <c:v>0.33</c:v>
                </c:pt>
                <c:pt idx="139">
                  <c:v>0.2</c:v>
                </c:pt>
                <c:pt idx="140">
                  <c:v>0.12</c:v>
                </c:pt>
                <c:pt idx="141">
                  <c:v>0.05</c:v>
                </c:pt>
                <c:pt idx="142">
                  <c:v>0.15000000000000002</c:v>
                </c:pt>
                <c:pt idx="143">
                  <c:v>0.24000000000000002</c:v>
                </c:pt>
                <c:pt idx="144">
                  <c:v>0.49</c:v>
                </c:pt>
                <c:pt idx="145">
                  <c:v>0.3</c:v>
                </c:pt>
                <c:pt idx="146">
                  <c:v>0.43</c:v>
                </c:pt>
                <c:pt idx="147">
                  <c:v>0.15000000000000002</c:v>
                </c:pt>
                <c:pt idx="148">
                  <c:v>9.9999999999999992E-2</c:v>
                </c:pt>
                <c:pt idx="149">
                  <c:v>9.9999999999999992E-2</c:v>
                </c:pt>
                <c:pt idx="150">
                  <c:v>0.24000000000000002</c:v>
                </c:pt>
                <c:pt idx="151">
                  <c:v>0.48</c:v>
                </c:pt>
                <c:pt idx="152">
                  <c:v>0.14000000000000001</c:v>
                </c:pt>
                <c:pt idx="153">
                  <c:v>0.12</c:v>
                </c:pt>
                <c:pt idx="154">
                  <c:v>0.14000000000000001</c:v>
                </c:pt>
                <c:pt idx="155">
                  <c:v>1.6</c:v>
                </c:pt>
                <c:pt idx="156">
                  <c:v>0.41000000000000003</c:v>
                </c:pt>
                <c:pt idx="157">
                  <c:v>1.1499999999999999</c:v>
                </c:pt>
                <c:pt idx="158">
                  <c:v>0.56000000000000005</c:v>
                </c:pt>
                <c:pt idx="159">
                  <c:v>1.44</c:v>
                </c:pt>
                <c:pt idx="160">
                  <c:v>2.4499999999999997</c:v>
                </c:pt>
                <c:pt idx="162">
                  <c:v>0.88</c:v>
                </c:pt>
                <c:pt idx="163">
                  <c:v>0.08</c:v>
                </c:pt>
                <c:pt idx="164">
                  <c:v>0.08</c:v>
                </c:pt>
                <c:pt idx="165">
                  <c:v>0.23</c:v>
                </c:pt>
                <c:pt idx="166">
                  <c:v>0.42</c:v>
                </c:pt>
                <c:pt idx="167">
                  <c:v>0.4</c:v>
                </c:pt>
                <c:pt idx="168">
                  <c:v>0.22</c:v>
                </c:pt>
                <c:pt idx="169">
                  <c:v>0.39</c:v>
                </c:pt>
                <c:pt idx="170">
                  <c:v>0.03</c:v>
                </c:pt>
                <c:pt idx="171">
                  <c:v>0.2</c:v>
                </c:pt>
                <c:pt idx="172">
                  <c:v>6.0000000000000005E-2</c:v>
                </c:pt>
                <c:pt idx="173">
                  <c:v>0.23</c:v>
                </c:pt>
                <c:pt idx="174">
                  <c:v>0.14000000000000001</c:v>
                </c:pt>
                <c:pt idx="175">
                  <c:v>0.05</c:v>
                </c:pt>
                <c:pt idx="176">
                  <c:v>6.0000000000000005E-2</c:v>
                </c:pt>
                <c:pt idx="177">
                  <c:v>0.16</c:v>
                </c:pt>
                <c:pt idx="178">
                  <c:v>0.11</c:v>
                </c:pt>
                <c:pt idx="179">
                  <c:v>0.16</c:v>
                </c:pt>
                <c:pt idx="180">
                  <c:v>0.17</c:v>
                </c:pt>
                <c:pt idx="181">
                  <c:v>0.05</c:v>
                </c:pt>
                <c:pt idx="182">
                  <c:v>0.43</c:v>
                </c:pt>
                <c:pt idx="183">
                  <c:v>0.11</c:v>
                </c:pt>
                <c:pt idx="184">
                  <c:v>0.24000000000000002</c:v>
                </c:pt>
                <c:pt idx="185">
                  <c:v>0.2</c:v>
                </c:pt>
                <c:pt idx="186">
                  <c:v>0.44</c:v>
                </c:pt>
                <c:pt idx="187">
                  <c:v>0.13</c:v>
                </c:pt>
                <c:pt idx="188">
                  <c:v>0.23</c:v>
                </c:pt>
                <c:pt idx="189">
                  <c:v>0.18000000000000002</c:v>
                </c:pt>
                <c:pt idx="190">
                  <c:v>0.14000000000000001</c:v>
                </c:pt>
                <c:pt idx="191">
                  <c:v>0.16</c:v>
                </c:pt>
                <c:pt idx="192">
                  <c:v>0.32</c:v>
                </c:pt>
                <c:pt idx="193">
                  <c:v>0.56000000000000005</c:v>
                </c:pt>
                <c:pt idx="194">
                  <c:v>0.03</c:v>
                </c:pt>
                <c:pt idx="195">
                  <c:v>0.22</c:v>
                </c:pt>
                <c:pt idx="196">
                  <c:v>0.05</c:v>
                </c:pt>
                <c:pt idx="197">
                  <c:v>0.16</c:v>
                </c:pt>
                <c:pt idx="198">
                  <c:v>0.04</c:v>
                </c:pt>
                <c:pt idx="199">
                  <c:v>0.08</c:v>
                </c:pt>
                <c:pt idx="200">
                  <c:v>0.22</c:v>
                </c:pt>
                <c:pt idx="201">
                  <c:v>0.29000000000000004</c:v>
                </c:pt>
                <c:pt idx="202">
                  <c:v>6.9999999999999993E-2</c:v>
                </c:pt>
                <c:pt idx="203">
                  <c:v>0.04</c:v>
                </c:pt>
                <c:pt idx="204">
                  <c:v>0.02</c:v>
                </c:pt>
                <c:pt idx="205">
                  <c:v>0.01</c:v>
                </c:pt>
                <c:pt idx="206">
                  <c:v>0.17</c:v>
                </c:pt>
                <c:pt idx="207">
                  <c:v>0.17</c:v>
                </c:pt>
                <c:pt idx="208">
                  <c:v>0.2</c:v>
                </c:pt>
                <c:pt idx="209">
                  <c:v>0.13</c:v>
                </c:pt>
                <c:pt idx="210">
                  <c:v>0.22</c:v>
                </c:pt>
                <c:pt idx="211">
                  <c:v>0.14000000000000001</c:v>
                </c:pt>
                <c:pt idx="212">
                  <c:v>0.08</c:v>
                </c:pt>
                <c:pt idx="213">
                  <c:v>0.13</c:v>
                </c:pt>
                <c:pt idx="214">
                  <c:v>0.11</c:v>
                </c:pt>
                <c:pt idx="215">
                  <c:v>0.01</c:v>
                </c:pt>
                <c:pt idx="216">
                  <c:v>0.03</c:v>
                </c:pt>
                <c:pt idx="217">
                  <c:v>0.2</c:v>
                </c:pt>
                <c:pt idx="218">
                  <c:v>0.18000000000000002</c:v>
                </c:pt>
                <c:pt idx="219">
                  <c:v>0.11</c:v>
                </c:pt>
                <c:pt idx="220">
                  <c:v>0.18000000000000002</c:v>
                </c:pt>
                <c:pt idx="221">
                  <c:v>0.21000000000000002</c:v>
                </c:pt>
                <c:pt idx="222">
                  <c:v>0.2</c:v>
                </c:pt>
                <c:pt idx="223">
                  <c:v>0.18000000000000002</c:v>
                </c:pt>
                <c:pt idx="224">
                  <c:v>6.0000000000000005E-2</c:v>
                </c:pt>
                <c:pt idx="225">
                  <c:v>0.03</c:v>
                </c:pt>
                <c:pt idx="226">
                  <c:v>0.09</c:v>
                </c:pt>
                <c:pt idx="227">
                  <c:v>0.16</c:v>
                </c:pt>
                <c:pt idx="228">
                  <c:v>0.05</c:v>
                </c:pt>
                <c:pt idx="229">
                  <c:v>0.04</c:v>
                </c:pt>
                <c:pt idx="230">
                  <c:v>0.14000000000000001</c:v>
                </c:pt>
                <c:pt idx="231">
                  <c:v>0.21000000000000002</c:v>
                </c:pt>
                <c:pt idx="232">
                  <c:v>0.19</c:v>
                </c:pt>
                <c:pt idx="233">
                  <c:v>0.19</c:v>
                </c:pt>
                <c:pt idx="234">
                  <c:v>0.73</c:v>
                </c:pt>
                <c:pt idx="235">
                  <c:v>0.02</c:v>
                </c:pt>
                <c:pt idx="236">
                  <c:v>6.9999999999999993E-2</c:v>
                </c:pt>
                <c:pt idx="237">
                  <c:v>0.03</c:v>
                </c:pt>
                <c:pt idx="238">
                  <c:v>0.02</c:v>
                </c:pt>
                <c:pt idx="239">
                  <c:v>0.14000000000000001</c:v>
                </c:pt>
                <c:pt idx="240">
                  <c:v>0.26</c:v>
                </c:pt>
                <c:pt idx="241">
                  <c:v>0.26</c:v>
                </c:pt>
                <c:pt idx="242">
                  <c:v>0.27</c:v>
                </c:pt>
                <c:pt idx="243">
                  <c:v>6.0000000000000005E-2</c:v>
                </c:pt>
                <c:pt idx="244">
                  <c:v>6.9999999999999993E-2</c:v>
                </c:pt>
                <c:pt idx="245">
                  <c:v>0.12</c:v>
                </c:pt>
                <c:pt idx="246">
                  <c:v>0.23</c:v>
                </c:pt>
                <c:pt idx="247">
                  <c:v>0.2</c:v>
                </c:pt>
                <c:pt idx="248">
                  <c:v>6.9999999999999993E-2</c:v>
                </c:pt>
                <c:pt idx="249">
                  <c:v>0.09</c:v>
                </c:pt>
                <c:pt idx="250">
                  <c:v>6.9999999999999993E-2</c:v>
                </c:pt>
                <c:pt idx="251">
                  <c:v>6.9999999999999993E-2</c:v>
                </c:pt>
                <c:pt idx="252">
                  <c:v>0.08</c:v>
                </c:pt>
                <c:pt idx="253">
                  <c:v>6.9999999999999993E-2</c:v>
                </c:pt>
                <c:pt idx="254">
                  <c:v>6.0000000000000005E-2</c:v>
                </c:pt>
                <c:pt idx="255">
                  <c:v>0.96</c:v>
                </c:pt>
                <c:pt idx="256">
                  <c:v>0.32</c:v>
                </c:pt>
                <c:pt idx="257">
                  <c:v>0.13</c:v>
                </c:pt>
                <c:pt idx="258">
                  <c:v>0.14000000000000001</c:v>
                </c:pt>
                <c:pt idx="259">
                  <c:v>0.47000000000000003</c:v>
                </c:pt>
                <c:pt idx="260">
                  <c:v>0.53</c:v>
                </c:pt>
                <c:pt idx="261">
                  <c:v>0.26</c:v>
                </c:pt>
                <c:pt idx="262">
                  <c:v>0.26</c:v>
                </c:pt>
                <c:pt idx="263">
                  <c:v>0.3</c:v>
                </c:pt>
                <c:pt idx="264">
                  <c:v>0.11</c:v>
                </c:pt>
                <c:pt idx="265">
                  <c:v>0.04</c:v>
                </c:pt>
                <c:pt idx="266">
                  <c:v>0.09</c:v>
                </c:pt>
                <c:pt idx="267">
                  <c:v>0.2</c:v>
                </c:pt>
                <c:pt idx="268">
                  <c:v>0.08</c:v>
                </c:pt>
                <c:pt idx="269">
                  <c:v>6.9999999999999993E-2</c:v>
                </c:pt>
                <c:pt idx="270">
                  <c:v>0.04</c:v>
                </c:pt>
                <c:pt idx="271">
                  <c:v>0.05</c:v>
                </c:pt>
                <c:pt idx="272">
                  <c:v>6.9999999999999993E-2</c:v>
                </c:pt>
                <c:pt idx="273">
                  <c:v>0.08</c:v>
                </c:pt>
                <c:pt idx="274">
                  <c:v>0.19</c:v>
                </c:pt>
                <c:pt idx="275">
                  <c:v>0.38</c:v>
                </c:pt>
                <c:pt idx="276">
                  <c:v>0.16</c:v>
                </c:pt>
                <c:pt idx="277">
                  <c:v>0.14000000000000001</c:v>
                </c:pt>
                <c:pt idx="278">
                  <c:v>0.13</c:v>
                </c:pt>
                <c:pt idx="279">
                  <c:v>0.08</c:v>
                </c:pt>
                <c:pt idx="280">
                  <c:v>0.05</c:v>
                </c:pt>
                <c:pt idx="281">
                  <c:v>6.9999999999999993E-2</c:v>
                </c:pt>
                <c:pt idx="282">
                  <c:v>0.17</c:v>
                </c:pt>
                <c:pt idx="283">
                  <c:v>0.13</c:v>
                </c:pt>
                <c:pt idx="284">
                  <c:v>0.26</c:v>
                </c:pt>
                <c:pt idx="285">
                  <c:v>0.22</c:v>
                </c:pt>
                <c:pt idx="286">
                  <c:v>0.11</c:v>
                </c:pt>
                <c:pt idx="287">
                  <c:v>0.14000000000000001</c:v>
                </c:pt>
                <c:pt idx="288">
                  <c:v>0.24000000000000002</c:v>
                </c:pt>
                <c:pt idx="289">
                  <c:v>0.36</c:v>
                </c:pt>
                <c:pt idx="290">
                  <c:v>0.12</c:v>
                </c:pt>
                <c:pt idx="291">
                  <c:v>0.11</c:v>
                </c:pt>
                <c:pt idx="292">
                  <c:v>0.17</c:v>
                </c:pt>
                <c:pt idx="293">
                  <c:v>0.16</c:v>
                </c:pt>
                <c:pt idx="294">
                  <c:v>0.43</c:v>
                </c:pt>
                <c:pt idx="295">
                  <c:v>0.32</c:v>
                </c:pt>
                <c:pt idx="296">
                  <c:v>0.14000000000000001</c:v>
                </c:pt>
                <c:pt idx="297">
                  <c:v>6.0000000000000005E-2</c:v>
                </c:pt>
                <c:pt idx="298">
                  <c:v>0.35000000000000003</c:v>
                </c:pt>
                <c:pt idx="299">
                  <c:v>0.08</c:v>
                </c:pt>
                <c:pt idx="300">
                  <c:v>0.11</c:v>
                </c:pt>
                <c:pt idx="301">
                  <c:v>0.57000000000000006</c:v>
                </c:pt>
                <c:pt idx="302">
                  <c:v>0.68</c:v>
                </c:pt>
                <c:pt idx="303">
                  <c:v>1.1499999999999999</c:v>
                </c:pt>
                <c:pt idx="304">
                  <c:v>1.61</c:v>
                </c:pt>
                <c:pt idx="305">
                  <c:v>0.72</c:v>
                </c:pt>
                <c:pt idx="306">
                  <c:v>0.12</c:v>
                </c:pt>
                <c:pt idx="307">
                  <c:v>0.48</c:v>
                </c:pt>
                <c:pt idx="308">
                  <c:v>0.03</c:v>
                </c:pt>
                <c:pt idx="309">
                  <c:v>0.04</c:v>
                </c:pt>
                <c:pt idx="310">
                  <c:v>0.02</c:v>
                </c:pt>
                <c:pt idx="311">
                  <c:v>6.0000000000000005E-2</c:v>
                </c:pt>
                <c:pt idx="312">
                  <c:v>6.9999999999999993E-2</c:v>
                </c:pt>
                <c:pt idx="313">
                  <c:v>0.05</c:v>
                </c:pt>
                <c:pt idx="314">
                  <c:v>0.02</c:v>
                </c:pt>
                <c:pt idx="315">
                  <c:v>0.05</c:v>
                </c:pt>
                <c:pt idx="316">
                  <c:v>0.03</c:v>
                </c:pt>
                <c:pt idx="317">
                  <c:v>0.12</c:v>
                </c:pt>
                <c:pt idx="318">
                  <c:v>0.04</c:v>
                </c:pt>
                <c:pt idx="319">
                  <c:v>0.03</c:v>
                </c:pt>
                <c:pt idx="320">
                  <c:v>6.9999999999999993E-2</c:v>
                </c:pt>
                <c:pt idx="321">
                  <c:v>6.9999999999999993E-2</c:v>
                </c:pt>
                <c:pt idx="322">
                  <c:v>0.02</c:v>
                </c:pt>
                <c:pt idx="323">
                  <c:v>6.9999999999999993E-2</c:v>
                </c:pt>
                <c:pt idx="324">
                  <c:v>0.04</c:v>
                </c:pt>
                <c:pt idx="325">
                  <c:v>0.02</c:v>
                </c:pt>
                <c:pt idx="326">
                  <c:v>0.04</c:v>
                </c:pt>
                <c:pt idx="327">
                  <c:v>6.9999999999999993E-2</c:v>
                </c:pt>
                <c:pt idx="328">
                  <c:v>0.16</c:v>
                </c:pt>
                <c:pt idx="329">
                  <c:v>0.15000000000000002</c:v>
                </c:pt>
                <c:pt idx="330">
                  <c:v>0.02</c:v>
                </c:pt>
                <c:pt idx="331">
                  <c:v>0.02</c:v>
                </c:pt>
                <c:pt idx="332">
                  <c:v>0.03</c:v>
                </c:pt>
                <c:pt idx="333">
                  <c:v>0.02</c:v>
                </c:pt>
                <c:pt idx="334">
                  <c:v>0.04</c:v>
                </c:pt>
                <c:pt idx="335">
                  <c:v>0.02</c:v>
                </c:pt>
                <c:pt idx="336">
                  <c:v>0.08</c:v>
                </c:pt>
                <c:pt idx="337">
                  <c:v>0.04</c:v>
                </c:pt>
                <c:pt idx="338">
                  <c:v>0.03</c:v>
                </c:pt>
                <c:pt idx="339">
                  <c:v>6.9999999999999993E-2</c:v>
                </c:pt>
                <c:pt idx="340">
                  <c:v>0.03</c:v>
                </c:pt>
                <c:pt idx="341">
                  <c:v>0.08</c:v>
                </c:pt>
                <c:pt idx="342">
                  <c:v>0.09</c:v>
                </c:pt>
                <c:pt idx="343">
                  <c:v>0.19</c:v>
                </c:pt>
                <c:pt idx="344">
                  <c:v>0.02</c:v>
                </c:pt>
                <c:pt idx="345">
                  <c:v>0.16</c:v>
                </c:pt>
                <c:pt idx="346">
                  <c:v>0.27</c:v>
                </c:pt>
                <c:pt idx="347">
                  <c:v>0.23</c:v>
                </c:pt>
                <c:pt idx="348">
                  <c:v>0.16</c:v>
                </c:pt>
                <c:pt idx="349">
                  <c:v>1.3800000000000001</c:v>
                </c:pt>
                <c:pt idx="350">
                  <c:v>0.19</c:v>
                </c:pt>
                <c:pt idx="351">
                  <c:v>0.12</c:v>
                </c:pt>
                <c:pt idx="352">
                  <c:v>0.12</c:v>
                </c:pt>
                <c:pt idx="353">
                  <c:v>0.44</c:v>
                </c:pt>
                <c:pt idx="354">
                  <c:v>6.9999999999999993E-2</c:v>
                </c:pt>
                <c:pt idx="355">
                  <c:v>0.03</c:v>
                </c:pt>
                <c:pt idx="356">
                  <c:v>0.02</c:v>
                </c:pt>
                <c:pt idx="357">
                  <c:v>0.15000000000000002</c:v>
                </c:pt>
                <c:pt idx="358">
                  <c:v>6.9999999999999993E-2</c:v>
                </c:pt>
                <c:pt idx="359">
                  <c:v>0.04</c:v>
                </c:pt>
                <c:pt idx="360">
                  <c:v>0.04</c:v>
                </c:pt>
                <c:pt idx="361">
                  <c:v>0.03</c:v>
                </c:pt>
                <c:pt idx="362">
                  <c:v>6.9999999999999993E-2</c:v>
                </c:pt>
                <c:pt idx="363">
                  <c:v>0.02</c:v>
                </c:pt>
                <c:pt idx="364">
                  <c:v>0.09</c:v>
                </c:pt>
                <c:pt idx="365">
                  <c:v>0.03</c:v>
                </c:pt>
                <c:pt idx="366">
                  <c:v>6.9999999999999993E-2</c:v>
                </c:pt>
                <c:pt idx="367">
                  <c:v>0.05</c:v>
                </c:pt>
                <c:pt idx="368">
                  <c:v>6.9999999999999993E-2</c:v>
                </c:pt>
                <c:pt idx="369">
                  <c:v>9.9999999999999992E-2</c:v>
                </c:pt>
                <c:pt idx="370">
                  <c:v>0.08</c:v>
                </c:pt>
                <c:pt idx="371">
                  <c:v>6.9999999999999993E-2</c:v>
                </c:pt>
                <c:pt idx="372">
                  <c:v>0.03</c:v>
                </c:pt>
                <c:pt idx="373">
                  <c:v>0.08</c:v>
                </c:pt>
                <c:pt idx="374">
                  <c:v>0.04</c:v>
                </c:pt>
                <c:pt idx="375">
                  <c:v>1.8</c:v>
                </c:pt>
                <c:pt idx="376">
                  <c:v>0.26</c:v>
                </c:pt>
                <c:pt idx="377">
                  <c:v>0.04</c:v>
                </c:pt>
                <c:pt idx="378">
                  <c:v>0.02</c:v>
                </c:pt>
                <c:pt idx="379">
                  <c:v>0.04</c:v>
                </c:pt>
                <c:pt idx="380">
                  <c:v>0.18000000000000002</c:v>
                </c:pt>
                <c:pt idx="381">
                  <c:v>0.37</c:v>
                </c:pt>
                <c:pt idx="382">
                  <c:v>0.48</c:v>
                </c:pt>
                <c:pt idx="383">
                  <c:v>9.9999999999999992E-2</c:v>
                </c:pt>
                <c:pt idx="384">
                  <c:v>6.9999999999999993E-2</c:v>
                </c:pt>
                <c:pt idx="385">
                  <c:v>6.9999999999999993E-2</c:v>
                </c:pt>
                <c:pt idx="386">
                  <c:v>0.05</c:v>
                </c:pt>
                <c:pt idx="387">
                  <c:v>0.34</c:v>
                </c:pt>
                <c:pt idx="388">
                  <c:v>0.09</c:v>
                </c:pt>
                <c:pt idx="389">
                  <c:v>0.16</c:v>
                </c:pt>
                <c:pt idx="390">
                  <c:v>0.17</c:v>
                </c:pt>
                <c:pt idx="391">
                  <c:v>0.04</c:v>
                </c:pt>
                <c:pt idx="392">
                  <c:v>6.0000000000000005E-2</c:v>
                </c:pt>
                <c:pt idx="393">
                  <c:v>0.14000000000000001</c:v>
                </c:pt>
                <c:pt idx="394">
                  <c:v>0.2</c:v>
                </c:pt>
                <c:pt idx="395">
                  <c:v>0.08</c:v>
                </c:pt>
                <c:pt idx="396">
                  <c:v>6.9999999999999993E-2</c:v>
                </c:pt>
                <c:pt idx="397">
                  <c:v>0.28000000000000003</c:v>
                </c:pt>
                <c:pt idx="398">
                  <c:v>0.22</c:v>
                </c:pt>
                <c:pt idx="399">
                  <c:v>0.03</c:v>
                </c:pt>
                <c:pt idx="400">
                  <c:v>0.33</c:v>
                </c:pt>
                <c:pt idx="401">
                  <c:v>0.12</c:v>
                </c:pt>
                <c:pt idx="402">
                  <c:v>0.14000000000000001</c:v>
                </c:pt>
                <c:pt idx="403">
                  <c:v>6.0000000000000005E-2</c:v>
                </c:pt>
                <c:pt idx="404">
                  <c:v>0.19</c:v>
                </c:pt>
                <c:pt idx="405">
                  <c:v>0.75</c:v>
                </c:pt>
                <c:pt idx="406">
                  <c:v>0.57000000000000006</c:v>
                </c:pt>
              </c:numCache>
            </c:numRef>
          </c:val>
          <c:smooth val="0"/>
          <c:extLst xmlns:c16r2="http://schemas.microsoft.com/office/drawing/2015/06/chart">
            <c:ext xmlns:c16="http://schemas.microsoft.com/office/drawing/2014/chart" uri="{C3380CC4-5D6E-409C-BE32-E72D297353CC}">
              <c16:uniqueId val="{00000000-5E4A-4866-95AF-BFD8DA2281CF}"/>
            </c:ext>
          </c:extLst>
        </c:ser>
        <c:ser>
          <c:idx val="1"/>
          <c:order val="1"/>
          <c:tx>
            <c:strRef>
              <c:f>Data!$AK$7</c:f>
              <c:strCache>
                <c:ptCount val="1"/>
                <c:pt idx="0">
                  <c:v>Standard Concrete CD (mA/m2)</c:v>
                </c:pt>
              </c:strCache>
            </c:strRef>
          </c:tx>
          <c:spPr>
            <a:ln w="28575" cap="rnd">
              <a:solidFill>
                <a:schemeClr val="accent2"/>
              </a:solidFill>
              <a:round/>
            </a:ln>
            <a:effectLst/>
          </c:spPr>
          <c:marker>
            <c:symbol val="none"/>
          </c:marker>
          <c:val>
            <c:numRef>
              <c:f>Data!$AK$8:$AK$415</c:f>
              <c:numCache>
                <c:formatCode>General</c:formatCode>
                <c:ptCount val="408"/>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pt idx="20">
                  <c:v>5</c:v>
                </c:pt>
                <c:pt idx="21">
                  <c:v>5</c:v>
                </c:pt>
                <c:pt idx="22">
                  <c:v>5</c:v>
                </c:pt>
                <c:pt idx="23">
                  <c:v>5</c:v>
                </c:pt>
                <c:pt idx="24">
                  <c:v>5</c:v>
                </c:pt>
                <c:pt idx="25">
                  <c:v>5</c:v>
                </c:pt>
                <c:pt idx="26">
                  <c:v>5</c:v>
                </c:pt>
                <c:pt idx="27">
                  <c:v>5</c:v>
                </c:pt>
                <c:pt idx="28">
                  <c:v>5</c:v>
                </c:pt>
                <c:pt idx="29">
                  <c:v>5</c:v>
                </c:pt>
                <c:pt idx="30">
                  <c:v>5</c:v>
                </c:pt>
                <c:pt idx="31">
                  <c:v>5</c:v>
                </c:pt>
                <c:pt idx="32">
                  <c:v>5</c:v>
                </c:pt>
                <c:pt idx="33">
                  <c:v>5</c:v>
                </c:pt>
                <c:pt idx="34">
                  <c:v>5</c:v>
                </c:pt>
                <c:pt idx="35">
                  <c:v>5</c:v>
                </c:pt>
                <c:pt idx="36">
                  <c:v>5</c:v>
                </c:pt>
                <c:pt idx="37">
                  <c:v>5</c:v>
                </c:pt>
                <c:pt idx="38">
                  <c:v>5</c:v>
                </c:pt>
                <c:pt idx="39">
                  <c:v>5</c:v>
                </c:pt>
                <c:pt idx="40">
                  <c:v>5</c:v>
                </c:pt>
                <c:pt idx="41">
                  <c:v>5</c:v>
                </c:pt>
                <c:pt idx="42">
                  <c:v>5</c:v>
                </c:pt>
                <c:pt idx="43">
                  <c:v>5</c:v>
                </c:pt>
                <c:pt idx="44">
                  <c:v>5</c:v>
                </c:pt>
                <c:pt idx="45">
                  <c:v>5</c:v>
                </c:pt>
                <c:pt idx="46">
                  <c:v>5</c:v>
                </c:pt>
                <c:pt idx="47">
                  <c:v>5</c:v>
                </c:pt>
                <c:pt idx="48">
                  <c:v>5</c:v>
                </c:pt>
                <c:pt idx="49">
                  <c:v>5</c:v>
                </c:pt>
                <c:pt idx="50">
                  <c:v>5</c:v>
                </c:pt>
                <c:pt idx="51">
                  <c:v>5</c:v>
                </c:pt>
                <c:pt idx="52">
                  <c:v>5</c:v>
                </c:pt>
                <c:pt idx="53">
                  <c:v>5</c:v>
                </c:pt>
                <c:pt idx="54">
                  <c:v>5</c:v>
                </c:pt>
                <c:pt idx="55">
                  <c:v>5</c:v>
                </c:pt>
                <c:pt idx="56">
                  <c:v>5</c:v>
                </c:pt>
                <c:pt idx="57">
                  <c:v>5</c:v>
                </c:pt>
                <c:pt idx="58">
                  <c:v>5</c:v>
                </c:pt>
                <c:pt idx="59">
                  <c:v>5</c:v>
                </c:pt>
                <c:pt idx="60">
                  <c:v>5</c:v>
                </c:pt>
                <c:pt idx="61">
                  <c:v>5</c:v>
                </c:pt>
                <c:pt idx="62">
                  <c:v>5</c:v>
                </c:pt>
                <c:pt idx="63">
                  <c:v>5</c:v>
                </c:pt>
                <c:pt idx="64">
                  <c:v>5</c:v>
                </c:pt>
                <c:pt idx="65">
                  <c:v>5</c:v>
                </c:pt>
                <c:pt idx="66">
                  <c:v>5</c:v>
                </c:pt>
                <c:pt idx="67">
                  <c:v>5</c:v>
                </c:pt>
                <c:pt idx="68">
                  <c:v>5</c:v>
                </c:pt>
                <c:pt idx="69">
                  <c:v>5</c:v>
                </c:pt>
                <c:pt idx="70">
                  <c:v>5</c:v>
                </c:pt>
                <c:pt idx="71">
                  <c:v>5</c:v>
                </c:pt>
                <c:pt idx="72">
                  <c:v>5</c:v>
                </c:pt>
                <c:pt idx="73">
                  <c:v>5</c:v>
                </c:pt>
                <c:pt idx="74">
                  <c:v>5</c:v>
                </c:pt>
                <c:pt idx="75">
                  <c:v>5</c:v>
                </c:pt>
                <c:pt idx="76">
                  <c:v>5</c:v>
                </c:pt>
                <c:pt idx="77">
                  <c:v>5</c:v>
                </c:pt>
                <c:pt idx="78">
                  <c:v>5</c:v>
                </c:pt>
                <c:pt idx="79">
                  <c:v>5</c:v>
                </c:pt>
                <c:pt idx="80">
                  <c:v>5</c:v>
                </c:pt>
                <c:pt idx="81">
                  <c:v>5</c:v>
                </c:pt>
                <c:pt idx="82">
                  <c:v>5</c:v>
                </c:pt>
                <c:pt idx="83">
                  <c:v>5</c:v>
                </c:pt>
                <c:pt idx="84">
                  <c:v>5</c:v>
                </c:pt>
                <c:pt idx="85">
                  <c:v>5</c:v>
                </c:pt>
                <c:pt idx="86">
                  <c:v>5</c:v>
                </c:pt>
                <c:pt idx="87">
                  <c:v>5</c:v>
                </c:pt>
                <c:pt idx="88">
                  <c:v>5</c:v>
                </c:pt>
                <c:pt idx="89">
                  <c:v>5</c:v>
                </c:pt>
                <c:pt idx="90">
                  <c:v>5</c:v>
                </c:pt>
                <c:pt idx="91">
                  <c:v>5</c:v>
                </c:pt>
                <c:pt idx="92">
                  <c:v>5</c:v>
                </c:pt>
                <c:pt idx="93">
                  <c:v>5</c:v>
                </c:pt>
                <c:pt idx="94">
                  <c:v>5</c:v>
                </c:pt>
                <c:pt idx="95">
                  <c:v>5</c:v>
                </c:pt>
                <c:pt idx="96">
                  <c:v>5</c:v>
                </c:pt>
                <c:pt idx="97">
                  <c:v>5</c:v>
                </c:pt>
                <c:pt idx="98">
                  <c:v>5</c:v>
                </c:pt>
                <c:pt idx="99">
                  <c:v>5</c:v>
                </c:pt>
                <c:pt idx="100">
                  <c:v>5</c:v>
                </c:pt>
                <c:pt idx="101">
                  <c:v>5</c:v>
                </c:pt>
                <c:pt idx="102">
                  <c:v>5</c:v>
                </c:pt>
                <c:pt idx="103">
                  <c:v>5</c:v>
                </c:pt>
                <c:pt idx="104">
                  <c:v>5</c:v>
                </c:pt>
                <c:pt idx="105">
                  <c:v>5</c:v>
                </c:pt>
                <c:pt idx="106">
                  <c:v>5</c:v>
                </c:pt>
                <c:pt idx="107">
                  <c:v>5</c:v>
                </c:pt>
                <c:pt idx="108">
                  <c:v>5</c:v>
                </c:pt>
                <c:pt idx="109">
                  <c:v>5</c:v>
                </c:pt>
                <c:pt idx="110">
                  <c:v>5</c:v>
                </c:pt>
                <c:pt idx="111">
                  <c:v>5</c:v>
                </c:pt>
                <c:pt idx="112">
                  <c:v>5</c:v>
                </c:pt>
                <c:pt idx="113">
                  <c:v>5</c:v>
                </c:pt>
                <c:pt idx="114">
                  <c:v>5</c:v>
                </c:pt>
                <c:pt idx="115">
                  <c:v>5</c:v>
                </c:pt>
                <c:pt idx="116">
                  <c:v>5</c:v>
                </c:pt>
                <c:pt idx="117">
                  <c:v>5</c:v>
                </c:pt>
                <c:pt idx="118">
                  <c:v>5</c:v>
                </c:pt>
                <c:pt idx="119">
                  <c:v>5</c:v>
                </c:pt>
                <c:pt idx="120">
                  <c:v>5</c:v>
                </c:pt>
                <c:pt idx="121">
                  <c:v>5</c:v>
                </c:pt>
                <c:pt idx="122">
                  <c:v>5</c:v>
                </c:pt>
                <c:pt idx="123">
                  <c:v>5</c:v>
                </c:pt>
                <c:pt idx="124">
                  <c:v>5</c:v>
                </c:pt>
                <c:pt idx="125">
                  <c:v>5</c:v>
                </c:pt>
                <c:pt idx="126">
                  <c:v>5</c:v>
                </c:pt>
                <c:pt idx="127">
                  <c:v>5</c:v>
                </c:pt>
                <c:pt idx="128">
                  <c:v>5</c:v>
                </c:pt>
                <c:pt idx="129">
                  <c:v>5</c:v>
                </c:pt>
                <c:pt idx="130">
                  <c:v>5</c:v>
                </c:pt>
                <c:pt idx="131">
                  <c:v>5</c:v>
                </c:pt>
                <c:pt idx="132">
                  <c:v>5</c:v>
                </c:pt>
                <c:pt idx="133">
                  <c:v>5</c:v>
                </c:pt>
                <c:pt idx="134">
                  <c:v>5</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5</c:v>
                </c:pt>
                <c:pt idx="150">
                  <c:v>5</c:v>
                </c:pt>
                <c:pt idx="151">
                  <c:v>5</c:v>
                </c:pt>
                <c:pt idx="152">
                  <c:v>5</c:v>
                </c:pt>
                <c:pt idx="153">
                  <c:v>5</c:v>
                </c:pt>
                <c:pt idx="154">
                  <c:v>5</c:v>
                </c:pt>
                <c:pt idx="155">
                  <c:v>5</c:v>
                </c:pt>
                <c:pt idx="156">
                  <c:v>5</c:v>
                </c:pt>
                <c:pt idx="157">
                  <c:v>5</c:v>
                </c:pt>
                <c:pt idx="158">
                  <c:v>5</c:v>
                </c:pt>
                <c:pt idx="159">
                  <c:v>5</c:v>
                </c:pt>
                <c:pt idx="160">
                  <c:v>5</c:v>
                </c:pt>
                <c:pt idx="161">
                  <c:v>5</c:v>
                </c:pt>
                <c:pt idx="162">
                  <c:v>5</c:v>
                </c:pt>
                <c:pt idx="163">
                  <c:v>5</c:v>
                </c:pt>
                <c:pt idx="164">
                  <c:v>5</c:v>
                </c:pt>
                <c:pt idx="165">
                  <c:v>5</c:v>
                </c:pt>
                <c:pt idx="166">
                  <c:v>5</c:v>
                </c:pt>
                <c:pt idx="167">
                  <c:v>5</c:v>
                </c:pt>
                <c:pt idx="168">
                  <c:v>5</c:v>
                </c:pt>
                <c:pt idx="169">
                  <c:v>5</c:v>
                </c:pt>
                <c:pt idx="170">
                  <c:v>5</c:v>
                </c:pt>
                <c:pt idx="171">
                  <c:v>5</c:v>
                </c:pt>
                <c:pt idx="172">
                  <c:v>5</c:v>
                </c:pt>
                <c:pt idx="173">
                  <c:v>5</c:v>
                </c:pt>
                <c:pt idx="174">
                  <c:v>5</c:v>
                </c:pt>
                <c:pt idx="175">
                  <c:v>5</c:v>
                </c:pt>
                <c:pt idx="176">
                  <c:v>5</c:v>
                </c:pt>
                <c:pt idx="177">
                  <c:v>5</c:v>
                </c:pt>
                <c:pt idx="178">
                  <c:v>5</c:v>
                </c:pt>
                <c:pt idx="179">
                  <c:v>5</c:v>
                </c:pt>
                <c:pt idx="180">
                  <c:v>5</c:v>
                </c:pt>
                <c:pt idx="181">
                  <c:v>5</c:v>
                </c:pt>
                <c:pt idx="182">
                  <c:v>5</c:v>
                </c:pt>
                <c:pt idx="183">
                  <c:v>5</c:v>
                </c:pt>
                <c:pt idx="184">
                  <c:v>5</c:v>
                </c:pt>
                <c:pt idx="185">
                  <c:v>5</c:v>
                </c:pt>
                <c:pt idx="186">
                  <c:v>5</c:v>
                </c:pt>
                <c:pt idx="187">
                  <c:v>5</c:v>
                </c:pt>
                <c:pt idx="188">
                  <c:v>5</c:v>
                </c:pt>
                <c:pt idx="189">
                  <c:v>5</c:v>
                </c:pt>
                <c:pt idx="190">
                  <c:v>5</c:v>
                </c:pt>
                <c:pt idx="191">
                  <c:v>5</c:v>
                </c:pt>
                <c:pt idx="192">
                  <c:v>5</c:v>
                </c:pt>
                <c:pt idx="193">
                  <c:v>5</c:v>
                </c:pt>
                <c:pt idx="194">
                  <c:v>5</c:v>
                </c:pt>
                <c:pt idx="195">
                  <c:v>5</c:v>
                </c:pt>
                <c:pt idx="196">
                  <c:v>5</c:v>
                </c:pt>
                <c:pt idx="197">
                  <c:v>5</c:v>
                </c:pt>
                <c:pt idx="198">
                  <c:v>5</c:v>
                </c:pt>
                <c:pt idx="199">
                  <c:v>5</c:v>
                </c:pt>
                <c:pt idx="200">
                  <c:v>5</c:v>
                </c:pt>
                <c:pt idx="201">
                  <c:v>5</c:v>
                </c:pt>
                <c:pt idx="202">
                  <c:v>5</c:v>
                </c:pt>
                <c:pt idx="203">
                  <c:v>5</c:v>
                </c:pt>
                <c:pt idx="204">
                  <c:v>5</c:v>
                </c:pt>
                <c:pt idx="205">
                  <c:v>5</c:v>
                </c:pt>
                <c:pt idx="206">
                  <c:v>5</c:v>
                </c:pt>
                <c:pt idx="207">
                  <c:v>5</c:v>
                </c:pt>
                <c:pt idx="208">
                  <c:v>5</c:v>
                </c:pt>
                <c:pt idx="209">
                  <c:v>5</c:v>
                </c:pt>
                <c:pt idx="210">
                  <c:v>5</c:v>
                </c:pt>
                <c:pt idx="211">
                  <c:v>5</c:v>
                </c:pt>
                <c:pt idx="212">
                  <c:v>5</c:v>
                </c:pt>
                <c:pt idx="213">
                  <c:v>5</c:v>
                </c:pt>
                <c:pt idx="214">
                  <c:v>5</c:v>
                </c:pt>
                <c:pt idx="215">
                  <c:v>5</c:v>
                </c:pt>
                <c:pt idx="216">
                  <c:v>5</c:v>
                </c:pt>
                <c:pt idx="217">
                  <c:v>5</c:v>
                </c:pt>
                <c:pt idx="218">
                  <c:v>5</c:v>
                </c:pt>
                <c:pt idx="219">
                  <c:v>5</c:v>
                </c:pt>
                <c:pt idx="220">
                  <c:v>5</c:v>
                </c:pt>
                <c:pt idx="221">
                  <c:v>5</c:v>
                </c:pt>
                <c:pt idx="222">
                  <c:v>5</c:v>
                </c:pt>
                <c:pt idx="223">
                  <c:v>5</c:v>
                </c:pt>
                <c:pt idx="224">
                  <c:v>5</c:v>
                </c:pt>
                <c:pt idx="225">
                  <c:v>5</c:v>
                </c:pt>
                <c:pt idx="226">
                  <c:v>5</c:v>
                </c:pt>
                <c:pt idx="227">
                  <c:v>5</c:v>
                </c:pt>
                <c:pt idx="228">
                  <c:v>5</c:v>
                </c:pt>
                <c:pt idx="229">
                  <c:v>5</c:v>
                </c:pt>
                <c:pt idx="230">
                  <c:v>5</c:v>
                </c:pt>
                <c:pt idx="231">
                  <c:v>5</c:v>
                </c:pt>
                <c:pt idx="232">
                  <c:v>5</c:v>
                </c:pt>
                <c:pt idx="233">
                  <c:v>5</c:v>
                </c:pt>
                <c:pt idx="234">
                  <c:v>5</c:v>
                </c:pt>
                <c:pt idx="235">
                  <c:v>5</c:v>
                </c:pt>
                <c:pt idx="236">
                  <c:v>5</c:v>
                </c:pt>
                <c:pt idx="237">
                  <c:v>5</c:v>
                </c:pt>
                <c:pt idx="238">
                  <c:v>5</c:v>
                </c:pt>
                <c:pt idx="239">
                  <c:v>5</c:v>
                </c:pt>
                <c:pt idx="240">
                  <c:v>5</c:v>
                </c:pt>
                <c:pt idx="241">
                  <c:v>5</c:v>
                </c:pt>
                <c:pt idx="242">
                  <c:v>5</c:v>
                </c:pt>
                <c:pt idx="243">
                  <c:v>5</c:v>
                </c:pt>
                <c:pt idx="244">
                  <c:v>5</c:v>
                </c:pt>
                <c:pt idx="245">
                  <c:v>5</c:v>
                </c:pt>
                <c:pt idx="246">
                  <c:v>5</c:v>
                </c:pt>
                <c:pt idx="247">
                  <c:v>5</c:v>
                </c:pt>
                <c:pt idx="248">
                  <c:v>5</c:v>
                </c:pt>
                <c:pt idx="249">
                  <c:v>5</c:v>
                </c:pt>
                <c:pt idx="250">
                  <c:v>5</c:v>
                </c:pt>
                <c:pt idx="251">
                  <c:v>5</c:v>
                </c:pt>
                <c:pt idx="252">
                  <c:v>5</c:v>
                </c:pt>
                <c:pt idx="253">
                  <c:v>5</c:v>
                </c:pt>
                <c:pt idx="254">
                  <c:v>5</c:v>
                </c:pt>
                <c:pt idx="255">
                  <c:v>5</c:v>
                </c:pt>
                <c:pt idx="256">
                  <c:v>5</c:v>
                </c:pt>
                <c:pt idx="257">
                  <c:v>5</c:v>
                </c:pt>
                <c:pt idx="258">
                  <c:v>5</c:v>
                </c:pt>
                <c:pt idx="259">
                  <c:v>5</c:v>
                </c:pt>
                <c:pt idx="260">
                  <c:v>5</c:v>
                </c:pt>
                <c:pt idx="261">
                  <c:v>5</c:v>
                </c:pt>
                <c:pt idx="262">
                  <c:v>5</c:v>
                </c:pt>
                <c:pt idx="263">
                  <c:v>5</c:v>
                </c:pt>
                <c:pt idx="264">
                  <c:v>5</c:v>
                </c:pt>
                <c:pt idx="265">
                  <c:v>5</c:v>
                </c:pt>
                <c:pt idx="266">
                  <c:v>5</c:v>
                </c:pt>
                <c:pt idx="267">
                  <c:v>5</c:v>
                </c:pt>
                <c:pt idx="268">
                  <c:v>5</c:v>
                </c:pt>
                <c:pt idx="269">
                  <c:v>5</c:v>
                </c:pt>
                <c:pt idx="270">
                  <c:v>5</c:v>
                </c:pt>
                <c:pt idx="271">
                  <c:v>5</c:v>
                </c:pt>
                <c:pt idx="272">
                  <c:v>5</c:v>
                </c:pt>
                <c:pt idx="273">
                  <c:v>5</c:v>
                </c:pt>
                <c:pt idx="274">
                  <c:v>5</c:v>
                </c:pt>
                <c:pt idx="275">
                  <c:v>5</c:v>
                </c:pt>
                <c:pt idx="276">
                  <c:v>5</c:v>
                </c:pt>
                <c:pt idx="277">
                  <c:v>5</c:v>
                </c:pt>
                <c:pt idx="278">
                  <c:v>5</c:v>
                </c:pt>
                <c:pt idx="279">
                  <c:v>5</c:v>
                </c:pt>
                <c:pt idx="280">
                  <c:v>5</c:v>
                </c:pt>
                <c:pt idx="281">
                  <c:v>5</c:v>
                </c:pt>
                <c:pt idx="282">
                  <c:v>5</c:v>
                </c:pt>
                <c:pt idx="283">
                  <c:v>5</c:v>
                </c:pt>
                <c:pt idx="284">
                  <c:v>5</c:v>
                </c:pt>
                <c:pt idx="285">
                  <c:v>5</c:v>
                </c:pt>
                <c:pt idx="286">
                  <c:v>5</c:v>
                </c:pt>
                <c:pt idx="287">
                  <c:v>5</c:v>
                </c:pt>
                <c:pt idx="288">
                  <c:v>5</c:v>
                </c:pt>
                <c:pt idx="289">
                  <c:v>5</c:v>
                </c:pt>
                <c:pt idx="290">
                  <c:v>5</c:v>
                </c:pt>
                <c:pt idx="291">
                  <c:v>5</c:v>
                </c:pt>
                <c:pt idx="292">
                  <c:v>5</c:v>
                </c:pt>
                <c:pt idx="293">
                  <c:v>5</c:v>
                </c:pt>
                <c:pt idx="294">
                  <c:v>5</c:v>
                </c:pt>
                <c:pt idx="295">
                  <c:v>5</c:v>
                </c:pt>
                <c:pt idx="296">
                  <c:v>5</c:v>
                </c:pt>
                <c:pt idx="297">
                  <c:v>5</c:v>
                </c:pt>
                <c:pt idx="298">
                  <c:v>5</c:v>
                </c:pt>
                <c:pt idx="299">
                  <c:v>5</c:v>
                </c:pt>
                <c:pt idx="300">
                  <c:v>5</c:v>
                </c:pt>
                <c:pt idx="301">
                  <c:v>5</c:v>
                </c:pt>
                <c:pt idx="302">
                  <c:v>5</c:v>
                </c:pt>
                <c:pt idx="303">
                  <c:v>5</c:v>
                </c:pt>
                <c:pt idx="304">
                  <c:v>5</c:v>
                </c:pt>
                <c:pt idx="305">
                  <c:v>5</c:v>
                </c:pt>
                <c:pt idx="306">
                  <c:v>5</c:v>
                </c:pt>
                <c:pt idx="307">
                  <c:v>5</c:v>
                </c:pt>
                <c:pt idx="308">
                  <c:v>5</c:v>
                </c:pt>
                <c:pt idx="309">
                  <c:v>5</c:v>
                </c:pt>
                <c:pt idx="310">
                  <c:v>5</c:v>
                </c:pt>
                <c:pt idx="311">
                  <c:v>5</c:v>
                </c:pt>
                <c:pt idx="312">
                  <c:v>5</c:v>
                </c:pt>
                <c:pt idx="313">
                  <c:v>5</c:v>
                </c:pt>
                <c:pt idx="314">
                  <c:v>5</c:v>
                </c:pt>
                <c:pt idx="315">
                  <c:v>5</c:v>
                </c:pt>
                <c:pt idx="316">
                  <c:v>5</c:v>
                </c:pt>
                <c:pt idx="317">
                  <c:v>5</c:v>
                </c:pt>
                <c:pt idx="318">
                  <c:v>5</c:v>
                </c:pt>
                <c:pt idx="319">
                  <c:v>5</c:v>
                </c:pt>
                <c:pt idx="320">
                  <c:v>5</c:v>
                </c:pt>
                <c:pt idx="321">
                  <c:v>5</c:v>
                </c:pt>
                <c:pt idx="322">
                  <c:v>5</c:v>
                </c:pt>
                <c:pt idx="323">
                  <c:v>5</c:v>
                </c:pt>
                <c:pt idx="324">
                  <c:v>5</c:v>
                </c:pt>
                <c:pt idx="325">
                  <c:v>5</c:v>
                </c:pt>
                <c:pt idx="326">
                  <c:v>5</c:v>
                </c:pt>
                <c:pt idx="327">
                  <c:v>5</c:v>
                </c:pt>
                <c:pt idx="328">
                  <c:v>5</c:v>
                </c:pt>
                <c:pt idx="329">
                  <c:v>5</c:v>
                </c:pt>
                <c:pt idx="330">
                  <c:v>5</c:v>
                </c:pt>
                <c:pt idx="331">
                  <c:v>5</c:v>
                </c:pt>
                <c:pt idx="332">
                  <c:v>5</c:v>
                </c:pt>
                <c:pt idx="333">
                  <c:v>5</c:v>
                </c:pt>
                <c:pt idx="334">
                  <c:v>5</c:v>
                </c:pt>
                <c:pt idx="335">
                  <c:v>5</c:v>
                </c:pt>
                <c:pt idx="336">
                  <c:v>5</c:v>
                </c:pt>
                <c:pt idx="337">
                  <c:v>5</c:v>
                </c:pt>
                <c:pt idx="338">
                  <c:v>5</c:v>
                </c:pt>
                <c:pt idx="339">
                  <c:v>5</c:v>
                </c:pt>
                <c:pt idx="340">
                  <c:v>5</c:v>
                </c:pt>
                <c:pt idx="341">
                  <c:v>5</c:v>
                </c:pt>
                <c:pt idx="342">
                  <c:v>5</c:v>
                </c:pt>
                <c:pt idx="343">
                  <c:v>5</c:v>
                </c:pt>
                <c:pt idx="344">
                  <c:v>5</c:v>
                </c:pt>
                <c:pt idx="345">
                  <c:v>5</c:v>
                </c:pt>
                <c:pt idx="346">
                  <c:v>5</c:v>
                </c:pt>
                <c:pt idx="347">
                  <c:v>5</c:v>
                </c:pt>
                <c:pt idx="348">
                  <c:v>5</c:v>
                </c:pt>
                <c:pt idx="349">
                  <c:v>5</c:v>
                </c:pt>
                <c:pt idx="350">
                  <c:v>5</c:v>
                </c:pt>
                <c:pt idx="351">
                  <c:v>5</c:v>
                </c:pt>
                <c:pt idx="352">
                  <c:v>5</c:v>
                </c:pt>
                <c:pt idx="353">
                  <c:v>5</c:v>
                </c:pt>
                <c:pt idx="354">
                  <c:v>5</c:v>
                </c:pt>
                <c:pt idx="355">
                  <c:v>5</c:v>
                </c:pt>
                <c:pt idx="356">
                  <c:v>5</c:v>
                </c:pt>
                <c:pt idx="357">
                  <c:v>5</c:v>
                </c:pt>
                <c:pt idx="358">
                  <c:v>5</c:v>
                </c:pt>
                <c:pt idx="359">
                  <c:v>5</c:v>
                </c:pt>
                <c:pt idx="360">
                  <c:v>5</c:v>
                </c:pt>
                <c:pt idx="361">
                  <c:v>5</c:v>
                </c:pt>
                <c:pt idx="362">
                  <c:v>5</c:v>
                </c:pt>
                <c:pt idx="363">
                  <c:v>5</c:v>
                </c:pt>
                <c:pt idx="364">
                  <c:v>5</c:v>
                </c:pt>
                <c:pt idx="365">
                  <c:v>5</c:v>
                </c:pt>
                <c:pt idx="366">
                  <c:v>5</c:v>
                </c:pt>
                <c:pt idx="367">
                  <c:v>5</c:v>
                </c:pt>
                <c:pt idx="368">
                  <c:v>5</c:v>
                </c:pt>
                <c:pt idx="369">
                  <c:v>5</c:v>
                </c:pt>
                <c:pt idx="370">
                  <c:v>5</c:v>
                </c:pt>
                <c:pt idx="371">
                  <c:v>5</c:v>
                </c:pt>
                <c:pt idx="372">
                  <c:v>5</c:v>
                </c:pt>
                <c:pt idx="373">
                  <c:v>5</c:v>
                </c:pt>
                <c:pt idx="374">
                  <c:v>5</c:v>
                </c:pt>
                <c:pt idx="375">
                  <c:v>5</c:v>
                </c:pt>
                <c:pt idx="376">
                  <c:v>5</c:v>
                </c:pt>
                <c:pt idx="377">
                  <c:v>5</c:v>
                </c:pt>
                <c:pt idx="378">
                  <c:v>5</c:v>
                </c:pt>
                <c:pt idx="379">
                  <c:v>5</c:v>
                </c:pt>
                <c:pt idx="380">
                  <c:v>5</c:v>
                </c:pt>
                <c:pt idx="381">
                  <c:v>5</c:v>
                </c:pt>
                <c:pt idx="382">
                  <c:v>5</c:v>
                </c:pt>
                <c:pt idx="383">
                  <c:v>5</c:v>
                </c:pt>
                <c:pt idx="384">
                  <c:v>5</c:v>
                </c:pt>
                <c:pt idx="385">
                  <c:v>5</c:v>
                </c:pt>
                <c:pt idx="386">
                  <c:v>5</c:v>
                </c:pt>
                <c:pt idx="387">
                  <c:v>5</c:v>
                </c:pt>
                <c:pt idx="388">
                  <c:v>5</c:v>
                </c:pt>
                <c:pt idx="389">
                  <c:v>5</c:v>
                </c:pt>
                <c:pt idx="390">
                  <c:v>5</c:v>
                </c:pt>
                <c:pt idx="391">
                  <c:v>5</c:v>
                </c:pt>
                <c:pt idx="392">
                  <c:v>5</c:v>
                </c:pt>
                <c:pt idx="393">
                  <c:v>5</c:v>
                </c:pt>
                <c:pt idx="394">
                  <c:v>5</c:v>
                </c:pt>
                <c:pt idx="395">
                  <c:v>5</c:v>
                </c:pt>
                <c:pt idx="396">
                  <c:v>5</c:v>
                </c:pt>
                <c:pt idx="397">
                  <c:v>5</c:v>
                </c:pt>
                <c:pt idx="398">
                  <c:v>5</c:v>
                </c:pt>
                <c:pt idx="399">
                  <c:v>5</c:v>
                </c:pt>
                <c:pt idx="400">
                  <c:v>5</c:v>
                </c:pt>
                <c:pt idx="401">
                  <c:v>5</c:v>
                </c:pt>
                <c:pt idx="402">
                  <c:v>5</c:v>
                </c:pt>
                <c:pt idx="403">
                  <c:v>5</c:v>
                </c:pt>
                <c:pt idx="404">
                  <c:v>5</c:v>
                </c:pt>
                <c:pt idx="405">
                  <c:v>5</c:v>
                </c:pt>
                <c:pt idx="406">
                  <c:v>5</c:v>
                </c:pt>
                <c:pt idx="407">
                  <c:v>5</c:v>
                </c:pt>
              </c:numCache>
            </c:numRef>
          </c:val>
          <c:smooth val="0"/>
          <c:extLst xmlns:c16r2="http://schemas.microsoft.com/office/drawing/2015/06/chart">
            <c:ext xmlns:c16="http://schemas.microsoft.com/office/drawing/2014/chart" uri="{C3380CC4-5D6E-409C-BE32-E72D297353CC}">
              <c16:uniqueId val="{00000001-5E4A-4866-95AF-BFD8DA2281CF}"/>
            </c:ext>
          </c:extLst>
        </c:ser>
        <c:dLbls>
          <c:showLegendKey val="0"/>
          <c:showVal val="0"/>
          <c:showCatName val="0"/>
          <c:showSerName val="0"/>
          <c:showPercent val="0"/>
          <c:showBubbleSize val="0"/>
        </c:dLbls>
        <c:smooth val="0"/>
        <c:axId val="330339344"/>
        <c:axId val="330333072"/>
      </c:lineChart>
      <c:catAx>
        <c:axId val="33033934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3072"/>
        <c:crosses val="autoZero"/>
        <c:auto val="1"/>
        <c:lblAlgn val="ctr"/>
        <c:lblOffset val="100"/>
        <c:noMultiLvlLbl val="0"/>
      </c:catAx>
      <c:valAx>
        <c:axId val="33033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THE CATHODIC PROTECTION CELL INDIVIDUAL POTENTIALS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0"/>
          <c:tx>
            <c:strRef>
              <c:f>Data!$BB$8</c:f>
              <c:strCache>
                <c:ptCount val="1"/>
                <c:pt idx="0">
                  <c:v>Off Rebar</c:v>
                </c:pt>
              </c:strCache>
            </c:strRef>
          </c:tx>
          <c:spPr>
            <a:ln w="28575" cap="rnd">
              <a:solidFill>
                <a:srgbClr val="00B050"/>
              </a:solidFill>
              <a:round/>
            </a:ln>
            <a:effectLst/>
          </c:spPr>
          <c:marker>
            <c:symbol val="none"/>
          </c:marker>
          <c:val>
            <c:numRef>
              <c:f>Data!$BB$9:$BB$415</c:f>
              <c:numCache>
                <c:formatCode>0</c:formatCode>
                <c:ptCount val="407"/>
                <c:pt idx="0">
                  <c:v>-335</c:v>
                </c:pt>
                <c:pt idx="1">
                  <c:v>-341</c:v>
                </c:pt>
                <c:pt idx="2">
                  <c:v>-302</c:v>
                </c:pt>
                <c:pt idx="3">
                  <c:v>-251</c:v>
                </c:pt>
                <c:pt idx="4">
                  <c:v>-249</c:v>
                </c:pt>
                <c:pt idx="5">
                  <c:v>-224</c:v>
                </c:pt>
                <c:pt idx="6">
                  <c:v>-300</c:v>
                </c:pt>
                <c:pt idx="7">
                  <c:v>-282</c:v>
                </c:pt>
                <c:pt idx="8">
                  <c:v>-273</c:v>
                </c:pt>
                <c:pt idx="9">
                  <c:v>-401</c:v>
                </c:pt>
                <c:pt idx="10">
                  <c:v>-259</c:v>
                </c:pt>
                <c:pt idx="11">
                  <c:v>-360</c:v>
                </c:pt>
                <c:pt idx="12">
                  <c:v>-375</c:v>
                </c:pt>
                <c:pt idx="13">
                  <c:v>-503</c:v>
                </c:pt>
                <c:pt idx="14">
                  <c:v>-467</c:v>
                </c:pt>
                <c:pt idx="15">
                  <c:v>-455</c:v>
                </c:pt>
                <c:pt idx="16">
                  <c:v>-291</c:v>
                </c:pt>
                <c:pt idx="17">
                  <c:v>-275</c:v>
                </c:pt>
                <c:pt idx="18">
                  <c:v>-450</c:v>
                </c:pt>
                <c:pt idx="19">
                  <c:v>-509</c:v>
                </c:pt>
                <c:pt idx="20">
                  <c:v>-273</c:v>
                </c:pt>
                <c:pt idx="21">
                  <c:v>-242</c:v>
                </c:pt>
                <c:pt idx="22">
                  <c:v>-235</c:v>
                </c:pt>
                <c:pt idx="23">
                  <c:v>-351</c:v>
                </c:pt>
                <c:pt idx="24">
                  <c:v>-265</c:v>
                </c:pt>
                <c:pt idx="25">
                  <c:v>-272</c:v>
                </c:pt>
                <c:pt idx="26">
                  <c:v>-368</c:v>
                </c:pt>
                <c:pt idx="27">
                  <c:v>-286</c:v>
                </c:pt>
                <c:pt idx="28">
                  <c:v>-237</c:v>
                </c:pt>
                <c:pt idx="29">
                  <c:v>-280</c:v>
                </c:pt>
                <c:pt idx="30">
                  <c:v>-417</c:v>
                </c:pt>
                <c:pt idx="31">
                  <c:v>-362</c:v>
                </c:pt>
                <c:pt idx="32">
                  <c:v>-307</c:v>
                </c:pt>
                <c:pt idx="33">
                  <c:v>-276</c:v>
                </c:pt>
                <c:pt idx="34">
                  <c:v>-275</c:v>
                </c:pt>
                <c:pt idx="35">
                  <c:v>-390</c:v>
                </c:pt>
                <c:pt idx="36">
                  <c:v>-207</c:v>
                </c:pt>
                <c:pt idx="37">
                  <c:v>-275</c:v>
                </c:pt>
                <c:pt idx="38">
                  <c:v>-422</c:v>
                </c:pt>
                <c:pt idx="39">
                  <c:v>-407</c:v>
                </c:pt>
                <c:pt idx="40">
                  <c:v>-224</c:v>
                </c:pt>
                <c:pt idx="41">
                  <c:v>-217</c:v>
                </c:pt>
                <c:pt idx="42">
                  <c:v>-339</c:v>
                </c:pt>
                <c:pt idx="43">
                  <c:v>-301</c:v>
                </c:pt>
                <c:pt idx="44">
                  <c:v>-284</c:v>
                </c:pt>
                <c:pt idx="45">
                  <c:v>-419</c:v>
                </c:pt>
                <c:pt idx="46">
                  <c:v>-318</c:v>
                </c:pt>
                <c:pt idx="47">
                  <c:v>-364</c:v>
                </c:pt>
                <c:pt idx="48">
                  <c:v>-369</c:v>
                </c:pt>
                <c:pt idx="49">
                  <c:v>-369</c:v>
                </c:pt>
                <c:pt idx="50">
                  <c:v>-368</c:v>
                </c:pt>
                <c:pt idx="51">
                  <c:v>-205</c:v>
                </c:pt>
                <c:pt idx="52">
                  <c:v>-253</c:v>
                </c:pt>
                <c:pt idx="53">
                  <c:v>-337</c:v>
                </c:pt>
                <c:pt idx="54">
                  <c:v>-260</c:v>
                </c:pt>
                <c:pt idx="55">
                  <c:v>-262</c:v>
                </c:pt>
                <c:pt idx="56">
                  <c:v>-319</c:v>
                </c:pt>
                <c:pt idx="57">
                  <c:v>-403</c:v>
                </c:pt>
                <c:pt idx="58">
                  <c:v>-400</c:v>
                </c:pt>
                <c:pt idx="59">
                  <c:v>-455</c:v>
                </c:pt>
                <c:pt idx="60">
                  <c:v>-481</c:v>
                </c:pt>
                <c:pt idx="61">
                  <c:v>-481</c:v>
                </c:pt>
                <c:pt idx="62">
                  <c:v>-511</c:v>
                </c:pt>
                <c:pt idx="63">
                  <c:v>-588</c:v>
                </c:pt>
                <c:pt idx="64">
                  <c:v>-547</c:v>
                </c:pt>
                <c:pt idx="65">
                  <c:v>-547</c:v>
                </c:pt>
                <c:pt idx="66">
                  <c:v>-488</c:v>
                </c:pt>
                <c:pt idx="67">
                  <c:v>-429</c:v>
                </c:pt>
                <c:pt idx="68">
                  <c:v>-430</c:v>
                </c:pt>
                <c:pt idx="69">
                  <c:v>-389</c:v>
                </c:pt>
                <c:pt idx="70">
                  <c:v>-385</c:v>
                </c:pt>
                <c:pt idx="71">
                  <c:v>-488</c:v>
                </c:pt>
                <c:pt idx="72">
                  <c:v>-430</c:v>
                </c:pt>
                <c:pt idx="73">
                  <c:v>-390</c:v>
                </c:pt>
                <c:pt idx="74">
                  <c:v>-391</c:v>
                </c:pt>
                <c:pt idx="75">
                  <c:v>-371</c:v>
                </c:pt>
                <c:pt idx="76">
                  <c:v>-433</c:v>
                </c:pt>
                <c:pt idx="77">
                  <c:v>-442</c:v>
                </c:pt>
                <c:pt idx="78">
                  <c:v>-457</c:v>
                </c:pt>
                <c:pt idx="79">
                  <c:v>-440</c:v>
                </c:pt>
                <c:pt idx="80">
                  <c:v>-239</c:v>
                </c:pt>
                <c:pt idx="81">
                  <c:v>-451</c:v>
                </c:pt>
                <c:pt idx="82">
                  <c:v>-261</c:v>
                </c:pt>
                <c:pt idx="83">
                  <c:v>-221</c:v>
                </c:pt>
                <c:pt idx="84">
                  <c:v>-244</c:v>
                </c:pt>
                <c:pt idx="85">
                  <c:v>-230</c:v>
                </c:pt>
                <c:pt idx="86">
                  <c:v>-215</c:v>
                </c:pt>
                <c:pt idx="87">
                  <c:v>-291</c:v>
                </c:pt>
                <c:pt idx="88">
                  <c:v>-229</c:v>
                </c:pt>
                <c:pt idx="89">
                  <c:v>-365</c:v>
                </c:pt>
                <c:pt idx="90">
                  <c:v>-220</c:v>
                </c:pt>
                <c:pt idx="91">
                  <c:v>-331</c:v>
                </c:pt>
                <c:pt idx="92">
                  <c:v>-262</c:v>
                </c:pt>
                <c:pt idx="93">
                  <c:v>-272</c:v>
                </c:pt>
                <c:pt idx="94">
                  <c:v>-392</c:v>
                </c:pt>
                <c:pt idx="95">
                  <c:v>-370</c:v>
                </c:pt>
                <c:pt idx="96">
                  <c:v>-371</c:v>
                </c:pt>
                <c:pt idx="97">
                  <c:v>-362</c:v>
                </c:pt>
                <c:pt idx="98">
                  <c:v>-278</c:v>
                </c:pt>
                <c:pt idx="99">
                  <c:v>-390</c:v>
                </c:pt>
                <c:pt idx="100">
                  <c:v>-364</c:v>
                </c:pt>
                <c:pt idx="101">
                  <c:v>-321</c:v>
                </c:pt>
                <c:pt idx="102">
                  <c:v>-401</c:v>
                </c:pt>
                <c:pt idx="103">
                  <c:v>-333</c:v>
                </c:pt>
                <c:pt idx="104">
                  <c:v>-283</c:v>
                </c:pt>
                <c:pt idx="105">
                  <c:v>-448</c:v>
                </c:pt>
                <c:pt idx="106">
                  <c:v>-220</c:v>
                </c:pt>
                <c:pt idx="107">
                  <c:v>-301</c:v>
                </c:pt>
                <c:pt idx="108">
                  <c:v>-275</c:v>
                </c:pt>
                <c:pt idx="109">
                  <c:v>-230</c:v>
                </c:pt>
                <c:pt idx="110">
                  <c:v>-248</c:v>
                </c:pt>
                <c:pt idx="111">
                  <c:v>-279</c:v>
                </c:pt>
                <c:pt idx="112">
                  <c:v>-255</c:v>
                </c:pt>
                <c:pt idx="113">
                  <c:v>-258</c:v>
                </c:pt>
                <c:pt idx="114">
                  <c:v>-250</c:v>
                </c:pt>
                <c:pt idx="115">
                  <c:v>-316</c:v>
                </c:pt>
                <c:pt idx="116">
                  <c:v>-298</c:v>
                </c:pt>
                <c:pt idx="117">
                  <c:v>-315</c:v>
                </c:pt>
                <c:pt idx="118">
                  <c:v>-217</c:v>
                </c:pt>
                <c:pt idx="119">
                  <c:v>-249</c:v>
                </c:pt>
                <c:pt idx="120">
                  <c:v>-228</c:v>
                </c:pt>
                <c:pt idx="121">
                  <c:v>-233</c:v>
                </c:pt>
                <c:pt idx="122">
                  <c:v>-303</c:v>
                </c:pt>
                <c:pt idx="123">
                  <c:v>-244</c:v>
                </c:pt>
                <c:pt idx="124">
                  <c:v>-261</c:v>
                </c:pt>
                <c:pt idx="125">
                  <c:v>-215</c:v>
                </c:pt>
                <c:pt idx="126">
                  <c:v>-260</c:v>
                </c:pt>
                <c:pt idx="127">
                  <c:v>-348</c:v>
                </c:pt>
                <c:pt idx="128">
                  <c:v>-345</c:v>
                </c:pt>
                <c:pt idx="129">
                  <c:v>-314</c:v>
                </c:pt>
                <c:pt idx="130">
                  <c:v>-205</c:v>
                </c:pt>
                <c:pt idx="131">
                  <c:v>-183</c:v>
                </c:pt>
                <c:pt idx="132">
                  <c:v>-284</c:v>
                </c:pt>
                <c:pt idx="133">
                  <c:v>-371</c:v>
                </c:pt>
                <c:pt idx="134">
                  <c:v>-528</c:v>
                </c:pt>
                <c:pt idx="135">
                  <c:v>-442</c:v>
                </c:pt>
                <c:pt idx="136">
                  <c:v>-173</c:v>
                </c:pt>
                <c:pt idx="137">
                  <c:v>-401</c:v>
                </c:pt>
                <c:pt idx="138">
                  <c:v>-419</c:v>
                </c:pt>
                <c:pt idx="139">
                  <c:v>-155</c:v>
                </c:pt>
                <c:pt idx="140">
                  <c:v>-222</c:v>
                </c:pt>
                <c:pt idx="141">
                  <c:v>-285</c:v>
                </c:pt>
                <c:pt idx="142">
                  <c:v>-476</c:v>
                </c:pt>
                <c:pt idx="143">
                  <c:v>-359</c:v>
                </c:pt>
                <c:pt idx="144">
                  <c:v>-443</c:v>
                </c:pt>
                <c:pt idx="145">
                  <c:v>-410</c:v>
                </c:pt>
                <c:pt idx="146">
                  <c:v>-411</c:v>
                </c:pt>
                <c:pt idx="147">
                  <c:v>-267</c:v>
                </c:pt>
                <c:pt idx="148">
                  <c:v>-312</c:v>
                </c:pt>
                <c:pt idx="149">
                  <c:v>-495</c:v>
                </c:pt>
                <c:pt idx="150">
                  <c:v>-474</c:v>
                </c:pt>
                <c:pt idx="151">
                  <c:v>-305</c:v>
                </c:pt>
                <c:pt idx="152">
                  <c:v>-299</c:v>
                </c:pt>
                <c:pt idx="153">
                  <c:v>-161</c:v>
                </c:pt>
                <c:pt idx="154">
                  <c:v>-379</c:v>
                </c:pt>
                <c:pt idx="155">
                  <c:v>-456</c:v>
                </c:pt>
                <c:pt idx="156">
                  <c:v>-457</c:v>
                </c:pt>
                <c:pt idx="157">
                  <c:v>-456</c:v>
                </c:pt>
                <c:pt idx="158">
                  <c:v>-457</c:v>
                </c:pt>
                <c:pt idx="159">
                  <c:v>-447</c:v>
                </c:pt>
                <c:pt idx="160">
                  <c:v>-370</c:v>
                </c:pt>
                <c:pt idx="161">
                  <c:v>-403</c:v>
                </c:pt>
                <c:pt idx="162">
                  <c:v>-153</c:v>
                </c:pt>
                <c:pt idx="163">
                  <c:v>-549</c:v>
                </c:pt>
                <c:pt idx="164">
                  <c:v>-380</c:v>
                </c:pt>
                <c:pt idx="165">
                  <c:v>-538</c:v>
                </c:pt>
                <c:pt idx="166">
                  <c:v>-231</c:v>
                </c:pt>
                <c:pt idx="167">
                  <c:v>-207</c:v>
                </c:pt>
                <c:pt idx="168">
                  <c:v>-172</c:v>
                </c:pt>
                <c:pt idx="169">
                  <c:v>-321</c:v>
                </c:pt>
                <c:pt idx="170">
                  <c:v>-437</c:v>
                </c:pt>
                <c:pt idx="171">
                  <c:v>-464</c:v>
                </c:pt>
                <c:pt idx="172">
                  <c:v>-422</c:v>
                </c:pt>
                <c:pt idx="173">
                  <c:v>-289</c:v>
                </c:pt>
                <c:pt idx="174">
                  <c:v>-355</c:v>
                </c:pt>
                <c:pt idx="175">
                  <c:v>-138</c:v>
                </c:pt>
                <c:pt idx="176">
                  <c:v>-252</c:v>
                </c:pt>
                <c:pt idx="177">
                  <c:v>-246</c:v>
                </c:pt>
                <c:pt idx="178">
                  <c:v>-219</c:v>
                </c:pt>
                <c:pt idx="179">
                  <c:v>-210</c:v>
                </c:pt>
                <c:pt idx="180">
                  <c:v>-206</c:v>
                </c:pt>
                <c:pt idx="181">
                  <c:v>-323</c:v>
                </c:pt>
                <c:pt idx="182">
                  <c:v>-126</c:v>
                </c:pt>
                <c:pt idx="183">
                  <c:v>-313</c:v>
                </c:pt>
                <c:pt idx="184">
                  <c:v>-352</c:v>
                </c:pt>
                <c:pt idx="185">
                  <c:v>-377</c:v>
                </c:pt>
                <c:pt idx="186">
                  <c:v>-375</c:v>
                </c:pt>
                <c:pt idx="187">
                  <c:v>-570</c:v>
                </c:pt>
                <c:pt idx="188">
                  <c:v>-499</c:v>
                </c:pt>
                <c:pt idx="189">
                  <c:v>-280</c:v>
                </c:pt>
                <c:pt idx="190">
                  <c:v>-282</c:v>
                </c:pt>
                <c:pt idx="191">
                  <c:v>-534</c:v>
                </c:pt>
                <c:pt idx="192">
                  <c:v>-534</c:v>
                </c:pt>
                <c:pt idx="193">
                  <c:v>-512</c:v>
                </c:pt>
                <c:pt idx="194">
                  <c:v>-172</c:v>
                </c:pt>
                <c:pt idx="195">
                  <c:v>-210</c:v>
                </c:pt>
                <c:pt idx="196">
                  <c:v>-261</c:v>
                </c:pt>
                <c:pt idx="197">
                  <c:v>-445</c:v>
                </c:pt>
                <c:pt idx="198">
                  <c:v>-447</c:v>
                </c:pt>
                <c:pt idx="199">
                  <c:v>-351</c:v>
                </c:pt>
                <c:pt idx="200">
                  <c:v>-353</c:v>
                </c:pt>
                <c:pt idx="201">
                  <c:v>-299</c:v>
                </c:pt>
                <c:pt idx="202">
                  <c:v>-537</c:v>
                </c:pt>
                <c:pt idx="203">
                  <c:v>-298</c:v>
                </c:pt>
                <c:pt idx="204">
                  <c:v>-338</c:v>
                </c:pt>
                <c:pt idx="205">
                  <c:v>-306</c:v>
                </c:pt>
                <c:pt idx="206">
                  <c:v>-528</c:v>
                </c:pt>
                <c:pt idx="207">
                  <c:v>-343</c:v>
                </c:pt>
                <c:pt idx="208">
                  <c:v>-359</c:v>
                </c:pt>
                <c:pt idx="209">
                  <c:v>-527</c:v>
                </c:pt>
                <c:pt idx="210">
                  <c:v>-334</c:v>
                </c:pt>
                <c:pt idx="211">
                  <c:v>-461</c:v>
                </c:pt>
                <c:pt idx="212">
                  <c:v>-278</c:v>
                </c:pt>
                <c:pt idx="213">
                  <c:v>-469</c:v>
                </c:pt>
                <c:pt idx="214">
                  <c:v>-273</c:v>
                </c:pt>
                <c:pt idx="215">
                  <c:v>-241</c:v>
                </c:pt>
                <c:pt idx="216">
                  <c:v>-242</c:v>
                </c:pt>
                <c:pt idx="217">
                  <c:v>-506</c:v>
                </c:pt>
                <c:pt idx="218">
                  <c:v>-628</c:v>
                </c:pt>
                <c:pt idx="219">
                  <c:v>-250</c:v>
                </c:pt>
                <c:pt idx="220">
                  <c:v>-247</c:v>
                </c:pt>
                <c:pt idx="221">
                  <c:v>-352</c:v>
                </c:pt>
                <c:pt idx="222">
                  <c:v>-361</c:v>
                </c:pt>
                <c:pt idx="223">
                  <c:v>-245</c:v>
                </c:pt>
                <c:pt idx="224">
                  <c:v>-235</c:v>
                </c:pt>
                <c:pt idx="225">
                  <c:v>-230</c:v>
                </c:pt>
                <c:pt idx="226">
                  <c:v>-405</c:v>
                </c:pt>
                <c:pt idx="227">
                  <c:v>-117</c:v>
                </c:pt>
                <c:pt idx="228">
                  <c:v>-124</c:v>
                </c:pt>
                <c:pt idx="229">
                  <c:v>-143</c:v>
                </c:pt>
                <c:pt idx="230">
                  <c:v>-366</c:v>
                </c:pt>
                <c:pt idx="231">
                  <c:v>-253</c:v>
                </c:pt>
                <c:pt idx="232">
                  <c:v>-505</c:v>
                </c:pt>
                <c:pt idx="233">
                  <c:v>-260</c:v>
                </c:pt>
                <c:pt idx="234">
                  <c:v>-214</c:v>
                </c:pt>
                <c:pt idx="235">
                  <c:v>-219</c:v>
                </c:pt>
                <c:pt idx="236">
                  <c:v>-198</c:v>
                </c:pt>
                <c:pt idx="237">
                  <c:v>-252</c:v>
                </c:pt>
                <c:pt idx="238">
                  <c:v>-430</c:v>
                </c:pt>
                <c:pt idx="239">
                  <c:v>-425</c:v>
                </c:pt>
                <c:pt idx="240">
                  <c:v>-407</c:v>
                </c:pt>
                <c:pt idx="241">
                  <c:v>-446</c:v>
                </c:pt>
                <c:pt idx="242">
                  <c:v>-521</c:v>
                </c:pt>
                <c:pt idx="243">
                  <c:v>-525</c:v>
                </c:pt>
                <c:pt idx="244">
                  <c:v>-383</c:v>
                </c:pt>
                <c:pt idx="245">
                  <c:v>-301</c:v>
                </c:pt>
                <c:pt idx="246">
                  <c:v>-342</c:v>
                </c:pt>
                <c:pt idx="247">
                  <c:v>-343</c:v>
                </c:pt>
                <c:pt idx="248">
                  <c:v>-398</c:v>
                </c:pt>
                <c:pt idx="249">
                  <c:v>-460</c:v>
                </c:pt>
                <c:pt idx="250">
                  <c:v>-458</c:v>
                </c:pt>
                <c:pt idx="251">
                  <c:v>-490</c:v>
                </c:pt>
                <c:pt idx="252">
                  <c:v>-410</c:v>
                </c:pt>
                <c:pt idx="253">
                  <c:v>-479</c:v>
                </c:pt>
                <c:pt idx="254">
                  <c:v>-513</c:v>
                </c:pt>
                <c:pt idx="255">
                  <c:v>-503</c:v>
                </c:pt>
                <c:pt idx="256">
                  <c:v>-457</c:v>
                </c:pt>
                <c:pt idx="257">
                  <c:v>-510</c:v>
                </c:pt>
                <c:pt idx="258">
                  <c:v>-532</c:v>
                </c:pt>
                <c:pt idx="259">
                  <c:v>-578</c:v>
                </c:pt>
                <c:pt idx="260">
                  <c:v>-531</c:v>
                </c:pt>
                <c:pt idx="261">
                  <c:v>-500</c:v>
                </c:pt>
                <c:pt idx="262">
                  <c:v>-349</c:v>
                </c:pt>
                <c:pt idx="263">
                  <c:v>-525</c:v>
                </c:pt>
                <c:pt idx="264">
                  <c:v>-594</c:v>
                </c:pt>
                <c:pt idx="265">
                  <c:v>-578</c:v>
                </c:pt>
                <c:pt idx="266">
                  <c:v>-485</c:v>
                </c:pt>
                <c:pt idx="267">
                  <c:v>-502</c:v>
                </c:pt>
                <c:pt idx="268">
                  <c:v>-282</c:v>
                </c:pt>
                <c:pt idx="269">
                  <c:v>-283</c:v>
                </c:pt>
                <c:pt idx="270">
                  <c:v>-301</c:v>
                </c:pt>
                <c:pt idx="271">
                  <c:v>-331</c:v>
                </c:pt>
                <c:pt idx="272">
                  <c:v>-338</c:v>
                </c:pt>
                <c:pt idx="273">
                  <c:v>-511</c:v>
                </c:pt>
                <c:pt idx="274">
                  <c:v>-401</c:v>
                </c:pt>
                <c:pt idx="275">
                  <c:v>-432</c:v>
                </c:pt>
                <c:pt idx="276">
                  <c:v>-413</c:v>
                </c:pt>
                <c:pt idx="277">
                  <c:v>-461</c:v>
                </c:pt>
                <c:pt idx="278">
                  <c:v>-512</c:v>
                </c:pt>
                <c:pt idx="279">
                  <c:v>-568</c:v>
                </c:pt>
                <c:pt idx="280">
                  <c:v>-369</c:v>
                </c:pt>
                <c:pt idx="281">
                  <c:v>-481</c:v>
                </c:pt>
                <c:pt idx="282">
                  <c:v>-452</c:v>
                </c:pt>
                <c:pt idx="283">
                  <c:v>-458</c:v>
                </c:pt>
                <c:pt idx="284">
                  <c:v>-461</c:v>
                </c:pt>
                <c:pt idx="285">
                  <c:v>-324</c:v>
                </c:pt>
                <c:pt idx="286">
                  <c:v>-335</c:v>
                </c:pt>
                <c:pt idx="287">
                  <c:v>-342</c:v>
                </c:pt>
                <c:pt idx="288">
                  <c:v>-352</c:v>
                </c:pt>
                <c:pt idx="289">
                  <c:v>-304</c:v>
                </c:pt>
                <c:pt idx="290">
                  <c:v>-488</c:v>
                </c:pt>
                <c:pt idx="291">
                  <c:v>-600</c:v>
                </c:pt>
                <c:pt idx="292">
                  <c:v>-605</c:v>
                </c:pt>
                <c:pt idx="293">
                  <c:v>-398</c:v>
                </c:pt>
                <c:pt idx="294">
                  <c:v>-288</c:v>
                </c:pt>
                <c:pt idx="295">
                  <c:v>-360</c:v>
                </c:pt>
                <c:pt idx="296">
                  <c:v>-554</c:v>
                </c:pt>
                <c:pt idx="297">
                  <c:v>-403</c:v>
                </c:pt>
                <c:pt idx="298">
                  <c:v>-331</c:v>
                </c:pt>
                <c:pt idx="299">
                  <c:v>-363</c:v>
                </c:pt>
                <c:pt idx="300">
                  <c:v>-559</c:v>
                </c:pt>
                <c:pt idx="301">
                  <c:v>-664</c:v>
                </c:pt>
                <c:pt idx="302">
                  <c:v>-532</c:v>
                </c:pt>
                <c:pt idx="303">
                  <c:v>-616</c:v>
                </c:pt>
                <c:pt idx="304">
                  <c:v>-570</c:v>
                </c:pt>
                <c:pt idx="305">
                  <c:v>-320</c:v>
                </c:pt>
                <c:pt idx="306">
                  <c:v>-588</c:v>
                </c:pt>
                <c:pt idx="307">
                  <c:v>-355</c:v>
                </c:pt>
                <c:pt idx="308">
                  <c:v>-222</c:v>
                </c:pt>
                <c:pt idx="309">
                  <c:v>-341</c:v>
                </c:pt>
                <c:pt idx="310">
                  <c:v>-406</c:v>
                </c:pt>
                <c:pt idx="311">
                  <c:v>-485</c:v>
                </c:pt>
                <c:pt idx="312">
                  <c:v>-495</c:v>
                </c:pt>
                <c:pt idx="313">
                  <c:v>-429</c:v>
                </c:pt>
                <c:pt idx="314">
                  <c:v>-590</c:v>
                </c:pt>
                <c:pt idx="315">
                  <c:v>-567</c:v>
                </c:pt>
                <c:pt idx="316">
                  <c:v>-503</c:v>
                </c:pt>
                <c:pt idx="317">
                  <c:v>-587</c:v>
                </c:pt>
                <c:pt idx="318">
                  <c:v>-386</c:v>
                </c:pt>
                <c:pt idx="319">
                  <c:v>-584</c:v>
                </c:pt>
                <c:pt idx="320">
                  <c:v>-580</c:v>
                </c:pt>
                <c:pt idx="321">
                  <c:v>-584</c:v>
                </c:pt>
                <c:pt idx="322">
                  <c:v>-579</c:v>
                </c:pt>
                <c:pt idx="323">
                  <c:v>-418</c:v>
                </c:pt>
                <c:pt idx="324">
                  <c:v>-421</c:v>
                </c:pt>
                <c:pt idx="325">
                  <c:v>-417</c:v>
                </c:pt>
                <c:pt idx="326">
                  <c:v>-453</c:v>
                </c:pt>
                <c:pt idx="327">
                  <c:v>-512</c:v>
                </c:pt>
                <c:pt idx="328">
                  <c:v>-444</c:v>
                </c:pt>
                <c:pt idx="329">
                  <c:v>-618</c:v>
                </c:pt>
                <c:pt idx="330">
                  <c:v>-458</c:v>
                </c:pt>
                <c:pt idx="331">
                  <c:v>-452</c:v>
                </c:pt>
                <c:pt idx="332">
                  <c:v>-325</c:v>
                </c:pt>
                <c:pt idx="333">
                  <c:v>-336</c:v>
                </c:pt>
                <c:pt idx="334">
                  <c:v>-321</c:v>
                </c:pt>
                <c:pt idx="335">
                  <c:v>-319</c:v>
                </c:pt>
                <c:pt idx="336">
                  <c:v>-380</c:v>
                </c:pt>
                <c:pt idx="337">
                  <c:v>-365</c:v>
                </c:pt>
                <c:pt idx="338">
                  <c:v>-321</c:v>
                </c:pt>
                <c:pt idx="339">
                  <c:v>-275</c:v>
                </c:pt>
                <c:pt idx="340">
                  <c:v>-370</c:v>
                </c:pt>
                <c:pt idx="341">
                  <c:v>-360</c:v>
                </c:pt>
                <c:pt idx="342">
                  <c:v>-562</c:v>
                </c:pt>
                <c:pt idx="343">
                  <c:v>-411</c:v>
                </c:pt>
                <c:pt idx="344">
                  <c:v>-411</c:v>
                </c:pt>
                <c:pt idx="345">
                  <c:v>-642</c:v>
                </c:pt>
                <c:pt idx="346">
                  <c:v>-430</c:v>
                </c:pt>
                <c:pt idx="347">
                  <c:v>-532</c:v>
                </c:pt>
                <c:pt idx="348">
                  <c:v>-671</c:v>
                </c:pt>
                <c:pt idx="349">
                  <c:v>-416</c:v>
                </c:pt>
                <c:pt idx="350">
                  <c:v>-226</c:v>
                </c:pt>
                <c:pt idx="351">
                  <c:v>-344</c:v>
                </c:pt>
                <c:pt idx="352">
                  <c:v>-556</c:v>
                </c:pt>
                <c:pt idx="353">
                  <c:v>-450</c:v>
                </c:pt>
                <c:pt idx="354">
                  <c:v>-476</c:v>
                </c:pt>
                <c:pt idx="355">
                  <c:v>-394</c:v>
                </c:pt>
                <c:pt idx="356">
                  <c:v>-438</c:v>
                </c:pt>
                <c:pt idx="357">
                  <c:v>-332</c:v>
                </c:pt>
                <c:pt idx="358">
                  <c:v>-345</c:v>
                </c:pt>
                <c:pt idx="359">
                  <c:v>-345</c:v>
                </c:pt>
                <c:pt idx="360">
                  <c:v>-412</c:v>
                </c:pt>
                <c:pt idx="361">
                  <c:v>-366</c:v>
                </c:pt>
                <c:pt idx="362">
                  <c:v>-392</c:v>
                </c:pt>
                <c:pt idx="363">
                  <c:v>-385</c:v>
                </c:pt>
                <c:pt idx="364">
                  <c:v>-399</c:v>
                </c:pt>
                <c:pt idx="365">
                  <c:v>-401</c:v>
                </c:pt>
                <c:pt idx="366">
                  <c:v>-350</c:v>
                </c:pt>
                <c:pt idx="367">
                  <c:v>-388</c:v>
                </c:pt>
                <c:pt idx="368">
                  <c:v>-400</c:v>
                </c:pt>
                <c:pt idx="369">
                  <c:v>-522</c:v>
                </c:pt>
                <c:pt idx="370">
                  <c:v>-460</c:v>
                </c:pt>
                <c:pt idx="371">
                  <c:v>-466</c:v>
                </c:pt>
                <c:pt idx="372">
                  <c:v>-470</c:v>
                </c:pt>
                <c:pt idx="373">
                  <c:v>-443</c:v>
                </c:pt>
                <c:pt idx="374">
                  <c:v>-520</c:v>
                </c:pt>
                <c:pt idx="375">
                  <c:v>-512</c:v>
                </c:pt>
                <c:pt idx="376">
                  <c:v>-437</c:v>
                </c:pt>
                <c:pt idx="377">
                  <c:v>-619</c:v>
                </c:pt>
                <c:pt idx="378">
                  <c:v>-609</c:v>
                </c:pt>
                <c:pt idx="379">
                  <c:v>-670</c:v>
                </c:pt>
                <c:pt idx="380">
                  <c:v>-684</c:v>
                </c:pt>
                <c:pt idx="381">
                  <c:v>-600</c:v>
                </c:pt>
                <c:pt idx="382">
                  <c:v>-429</c:v>
                </c:pt>
                <c:pt idx="383">
                  <c:v>-301</c:v>
                </c:pt>
                <c:pt idx="384">
                  <c:v>-470</c:v>
                </c:pt>
                <c:pt idx="385">
                  <c:v>-318</c:v>
                </c:pt>
                <c:pt idx="386">
                  <c:v>-374</c:v>
                </c:pt>
                <c:pt idx="387">
                  <c:v>-211</c:v>
                </c:pt>
                <c:pt idx="388">
                  <c:v>-293</c:v>
                </c:pt>
                <c:pt idx="389">
                  <c:v>-325</c:v>
                </c:pt>
                <c:pt idx="390">
                  <c:v>-515</c:v>
                </c:pt>
                <c:pt idx="391">
                  <c:v>-502</c:v>
                </c:pt>
                <c:pt idx="392">
                  <c:v>-397</c:v>
                </c:pt>
                <c:pt idx="393">
                  <c:v>-332</c:v>
                </c:pt>
                <c:pt idx="394">
                  <c:v>-401</c:v>
                </c:pt>
                <c:pt idx="395">
                  <c:v>-441</c:v>
                </c:pt>
                <c:pt idx="396">
                  <c:v>-511</c:v>
                </c:pt>
                <c:pt idx="397">
                  <c:v>-380</c:v>
                </c:pt>
                <c:pt idx="398">
                  <c:v>-475</c:v>
                </c:pt>
                <c:pt idx="399">
                  <c:v>-534</c:v>
                </c:pt>
                <c:pt idx="400">
                  <c:v>-521</c:v>
                </c:pt>
                <c:pt idx="401">
                  <c:v>-477</c:v>
                </c:pt>
                <c:pt idx="402">
                  <c:v>-422</c:v>
                </c:pt>
                <c:pt idx="403">
                  <c:v>-433</c:v>
                </c:pt>
                <c:pt idx="404">
                  <c:v>-581</c:v>
                </c:pt>
                <c:pt idx="405">
                  <c:v>-441</c:v>
                </c:pt>
                <c:pt idx="406">
                  <c:v>-373</c:v>
                </c:pt>
              </c:numCache>
            </c:numRef>
          </c:val>
          <c:smooth val="0"/>
          <c:extLst xmlns:c16r2="http://schemas.microsoft.com/office/drawing/2015/06/chart">
            <c:ext xmlns:c16="http://schemas.microsoft.com/office/drawing/2014/chart" uri="{C3380CC4-5D6E-409C-BE32-E72D297353CC}">
              <c16:uniqueId val="{00000000-1E69-4E33-9D68-5E0B287494DB}"/>
            </c:ext>
          </c:extLst>
        </c:ser>
        <c:ser>
          <c:idx val="2"/>
          <c:order val="1"/>
          <c:tx>
            <c:strRef>
              <c:f>Data!$BC$8</c:f>
              <c:strCache>
                <c:ptCount val="1"/>
                <c:pt idx="0">
                  <c:v>Off Anode</c:v>
                </c:pt>
              </c:strCache>
            </c:strRef>
          </c:tx>
          <c:spPr>
            <a:ln w="28575" cap="rnd">
              <a:solidFill>
                <a:srgbClr val="FF0000"/>
              </a:solidFill>
              <a:round/>
            </a:ln>
            <a:effectLst/>
          </c:spPr>
          <c:marker>
            <c:symbol val="none"/>
          </c:marker>
          <c:val>
            <c:numRef>
              <c:f>Data!$BC$9:$BC$415</c:f>
              <c:numCache>
                <c:formatCode>0</c:formatCode>
                <c:ptCount val="407"/>
                <c:pt idx="0">
                  <c:v>-408</c:v>
                </c:pt>
                <c:pt idx="1">
                  <c:v>-453</c:v>
                </c:pt>
                <c:pt idx="2">
                  <c:v>-392</c:v>
                </c:pt>
                <c:pt idx="3">
                  <c:v>-356</c:v>
                </c:pt>
                <c:pt idx="4">
                  <c:v>-331</c:v>
                </c:pt>
                <c:pt idx="5">
                  <c:v>-345</c:v>
                </c:pt>
                <c:pt idx="6">
                  <c:v>-473</c:v>
                </c:pt>
                <c:pt idx="7">
                  <c:v>-380</c:v>
                </c:pt>
                <c:pt idx="8">
                  <c:v>-339</c:v>
                </c:pt>
                <c:pt idx="9">
                  <c:v>-522</c:v>
                </c:pt>
                <c:pt idx="10">
                  <c:v>-333</c:v>
                </c:pt>
                <c:pt idx="11">
                  <c:v>-407</c:v>
                </c:pt>
                <c:pt idx="12">
                  <c:v>-415</c:v>
                </c:pt>
                <c:pt idx="13">
                  <c:v>-545</c:v>
                </c:pt>
                <c:pt idx="14">
                  <c:v>-513</c:v>
                </c:pt>
                <c:pt idx="15">
                  <c:v>-518</c:v>
                </c:pt>
                <c:pt idx="16">
                  <c:v>-352</c:v>
                </c:pt>
                <c:pt idx="17">
                  <c:v>-335</c:v>
                </c:pt>
                <c:pt idx="18">
                  <c:v>-597</c:v>
                </c:pt>
                <c:pt idx="19">
                  <c:v>-716</c:v>
                </c:pt>
                <c:pt idx="20">
                  <c:v>-403</c:v>
                </c:pt>
                <c:pt idx="21">
                  <c:v>-312</c:v>
                </c:pt>
                <c:pt idx="22">
                  <c:v>-284</c:v>
                </c:pt>
                <c:pt idx="23">
                  <c:v>-368</c:v>
                </c:pt>
                <c:pt idx="24">
                  <c:v>-309</c:v>
                </c:pt>
                <c:pt idx="25">
                  <c:v>-297</c:v>
                </c:pt>
                <c:pt idx="26">
                  <c:v>-509</c:v>
                </c:pt>
                <c:pt idx="27">
                  <c:v>-346</c:v>
                </c:pt>
                <c:pt idx="28">
                  <c:v>-273</c:v>
                </c:pt>
                <c:pt idx="29">
                  <c:v>-335</c:v>
                </c:pt>
                <c:pt idx="30">
                  <c:v>-508</c:v>
                </c:pt>
                <c:pt idx="31">
                  <c:v>-458</c:v>
                </c:pt>
                <c:pt idx="32">
                  <c:v>-371</c:v>
                </c:pt>
                <c:pt idx="33">
                  <c:v>-301</c:v>
                </c:pt>
                <c:pt idx="34">
                  <c:v>-303</c:v>
                </c:pt>
                <c:pt idx="35">
                  <c:v>-414</c:v>
                </c:pt>
                <c:pt idx="36">
                  <c:v>-252</c:v>
                </c:pt>
                <c:pt idx="37">
                  <c:v>-299</c:v>
                </c:pt>
                <c:pt idx="38">
                  <c:v>-528</c:v>
                </c:pt>
                <c:pt idx="39">
                  <c:v>-483</c:v>
                </c:pt>
                <c:pt idx="40">
                  <c:v>-268</c:v>
                </c:pt>
                <c:pt idx="41">
                  <c:v>-248</c:v>
                </c:pt>
                <c:pt idx="42">
                  <c:v>-501</c:v>
                </c:pt>
                <c:pt idx="43">
                  <c:v>-381</c:v>
                </c:pt>
                <c:pt idx="44">
                  <c:v>-352</c:v>
                </c:pt>
                <c:pt idx="45">
                  <c:v>-478</c:v>
                </c:pt>
                <c:pt idx="46">
                  <c:v>-363</c:v>
                </c:pt>
                <c:pt idx="47">
                  <c:v>-463</c:v>
                </c:pt>
                <c:pt idx="48">
                  <c:v>-609</c:v>
                </c:pt>
                <c:pt idx="49">
                  <c:v>-487</c:v>
                </c:pt>
                <c:pt idx="50">
                  <c:v>-402</c:v>
                </c:pt>
                <c:pt idx="51">
                  <c:v>-275</c:v>
                </c:pt>
                <c:pt idx="52">
                  <c:v>-282</c:v>
                </c:pt>
                <c:pt idx="53">
                  <c:v>-369</c:v>
                </c:pt>
                <c:pt idx="54">
                  <c:v>-318</c:v>
                </c:pt>
                <c:pt idx="55">
                  <c:v>-403</c:v>
                </c:pt>
                <c:pt idx="56">
                  <c:v>-419</c:v>
                </c:pt>
                <c:pt idx="57">
                  <c:v>-512</c:v>
                </c:pt>
                <c:pt idx="58">
                  <c:v>-529</c:v>
                </c:pt>
                <c:pt idx="59">
                  <c:v>-517</c:v>
                </c:pt>
                <c:pt idx="60">
                  <c:v>-597</c:v>
                </c:pt>
                <c:pt idx="61">
                  <c:v>-768</c:v>
                </c:pt>
                <c:pt idx="62">
                  <c:v>-610</c:v>
                </c:pt>
                <c:pt idx="63">
                  <c:v>-698</c:v>
                </c:pt>
                <c:pt idx="64">
                  <c:v>-592</c:v>
                </c:pt>
                <c:pt idx="65">
                  <c:v>-488</c:v>
                </c:pt>
                <c:pt idx="66">
                  <c:v>-534</c:v>
                </c:pt>
                <c:pt idx="67">
                  <c:v>-496</c:v>
                </c:pt>
                <c:pt idx="68">
                  <c:v>-492</c:v>
                </c:pt>
                <c:pt idx="69">
                  <c:v>-480</c:v>
                </c:pt>
                <c:pt idx="70">
                  <c:v>-664</c:v>
                </c:pt>
                <c:pt idx="71">
                  <c:v>-762</c:v>
                </c:pt>
                <c:pt idx="72">
                  <c:v>-482</c:v>
                </c:pt>
                <c:pt idx="73">
                  <c:v>-664</c:v>
                </c:pt>
                <c:pt idx="74">
                  <c:v>-575</c:v>
                </c:pt>
                <c:pt idx="75">
                  <c:v>-527</c:v>
                </c:pt>
                <c:pt idx="76">
                  <c:v>-501</c:v>
                </c:pt>
                <c:pt idx="77">
                  <c:v>-489</c:v>
                </c:pt>
                <c:pt idx="78">
                  <c:v>-492</c:v>
                </c:pt>
                <c:pt idx="79">
                  <c:v>-601</c:v>
                </c:pt>
                <c:pt idx="80">
                  <c:v>-374</c:v>
                </c:pt>
                <c:pt idx="81">
                  <c:v>-501</c:v>
                </c:pt>
                <c:pt idx="82">
                  <c:v>-359</c:v>
                </c:pt>
                <c:pt idx="83">
                  <c:v>-336</c:v>
                </c:pt>
                <c:pt idx="84">
                  <c:v>-307</c:v>
                </c:pt>
                <c:pt idx="85">
                  <c:v>-336</c:v>
                </c:pt>
                <c:pt idx="86">
                  <c:v>-306</c:v>
                </c:pt>
                <c:pt idx="87">
                  <c:v>-436</c:v>
                </c:pt>
                <c:pt idx="88">
                  <c:v>-418</c:v>
                </c:pt>
                <c:pt idx="89">
                  <c:v>-421</c:v>
                </c:pt>
                <c:pt idx="90">
                  <c:v>-292</c:v>
                </c:pt>
                <c:pt idx="91">
                  <c:v>-452</c:v>
                </c:pt>
                <c:pt idx="92">
                  <c:v>-317</c:v>
                </c:pt>
                <c:pt idx="93">
                  <c:v>-404</c:v>
                </c:pt>
                <c:pt idx="94">
                  <c:v>-462</c:v>
                </c:pt>
                <c:pt idx="95">
                  <c:v>-564</c:v>
                </c:pt>
                <c:pt idx="96">
                  <c:v>-551</c:v>
                </c:pt>
                <c:pt idx="97">
                  <c:v>-417</c:v>
                </c:pt>
                <c:pt idx="98">
                  <c:v>-331</c:v>
                </c:pt>
                <c:pt idx="99">
                  <c:v>-441</c:v>
                </c:pt>
                <c:pt idx="100">
                  <c:v>-432</c:v>
                </c:pt>
                <c:pt idx="101">
                  <c:v>-353</c:v>
                </c:pt>
                <c:pt idx="102">
                  <c:v>-479</c:v>
                </c:pt>
                <c:pt idx="103">
                  <c:v>-378</c:v>
                </c:pt>
                <c:pt idx="104">
                  <c:v>-384</c:v>
                </c:pt>
                <c:pt idx="105">
                  <c:v>-571</c:v>
                </c:pt>
                <c:pt idx="106">
                  <c:v>-234</c:v>
                </c:pt>
                <c:pt idx="107">
                  <c:v>-385</c:v>
                </c:pt>
                <c:pt idx="108">
                  <c:v>-303</c:v>
                </c:pt>
                <c:pt idx="109">
                  <c:v>-272</c:v>
                </c:pt>
                <c:pt idx="110">
                  <c:v>-265</c:v>
                </c:pt>
                <c:pt idx="111">
                  <c:v>-428</c:v>
                </c:pt>
                <c:pt idx="112">
                  <c:v>-279</c:v>
                </c:pt>
                <c:pt idx="113">
                  <c:v>-336</c:v>
                </c:pt>
                <c:pt idx="114">
                  <c:v>-306</c:v>
                </c:pt>
                <c:pt idx="115">
                  <c:v>-362</c:v>
                </c:pt>
                <c:pt idx="116">
                  <c:v>-368</c:v>
                </c:pt>
                <c:pt idx="117">
                  <c:v>-416</c:v>
                </c:pt>
                <c:pt idx="118">
                  <c:v>-253</c:v>
                </c:pt>
                <c:pt idx="119">
                  <c:v>-278</c:v>
                </c:pt>
                <c:pt idx="120">
                  <c:v>-256</c:v>
                </c:pt>
                <c:pt idx="121">
                  <c:v>-256</c:v>
                </c:pt>
                <c:pt idx="122">
                  <c:v>-345</c:v>
                </c:pt>
                <c:pt idx="123">
                  <c:v>-292</c:v>
                </c:pt>
                <c:pt idx="124">
                  <c:v>-294</c:v>
                </c:pt>
                <c:pt idx="125">
                  <c:v>-249</c:v>
                </c:pt>
                <c:pt idx="126">
                  <c:v>-285</c:v>
                </c:pt>
                <c:pt idx="127">
                  <c:v>-355</c:v>
                </c:pt>
                <c:pt idx="128">
                  <c:v>-368</c:v>
                </c:pt>
                <c:pt idx="129">
                  <c:v>-327</c:v>
                </c:pt>
                <c:pt idx="130">
                  <c:v>-238</c:v>
                </c:pt>
                <c:pt idx="131">
                  <c:v>-216</c:v>
                </c:pt>
                <c:pt idx="132">
                  <c:v>-301</c:v>
                </c:pt>
                <c:pt idx="133">
                  <c:v>-442</c:v>
                </c:pt>
                <c:pt idx="134">
                  <c:v>-571</c:v>
                </c:pt>
                <c:pt idx="135">
                  <c:v>-499</c:v>
                </c:pt>
                <c:pt idx="136">
                  <c:v>-209</c:v>
                </c:pt>
                <c:pt idx="137">
                  <c:v>-422</c:v>
                </c:pt>
                <c:pt idx="138">
                  <c:v>-545</c:v>
                </c:pt>
                <c:pt idx="139">
                  <c:v>-226</c:v>
                </c:pt>
                <c:pt idx="140">
                  <c:v>-329</c:v>
                </c:pt>
                <c:pt idx="141">
                  <c:v>-418</c:v>
                </c:pt>
                <c:pt idx="142">
                  <c:v>-552</c:v>
                </c:pt>
                <c:pt idx="143">
                  <c:v>-472</c:v>
                </c:pt>
                <c:pt idx="144">
                  <c:v>-554</c:v>
                </c:pt>
                <c:pt idx="145">
                  <c:v>-494</c:v>
                </c:pt>
                <c:pt idx="146">
                  <c:v>-490</c:v>
                </c:pt>
                <c:pt idx="147">
                  <c:v>-346</c:v>
                </c:pt>
                <c:pt idx="148">
                  <c:v>-357</c:v>
                </c:pt>
                <c:pt idx="149">
                  <c:v>-574</c:v>
                </c:pt>
                <c:pt idx="150">
                  <c:v>-537</c:v>
                </c:pt>
                <c:pt idx="151">
                  <c:v>-347</c:v>
                </c:pt>
                <c:pt idx="152">
                  <c:v>-357</c:v>
                </c:pt>
                <c:pt idx="153">
                  <c:v>-212</c:v>
                </c:pt>
                <c:pt idx="154">
                  <c:v>-609</c:v>
                </c:pt>
                <c:pt idx="155">
                  <c:v>-617</c:v>
                </c:pt>
                <c:pt idx="156">
                  <c:v>-728</c:v>
                </c:pt>
                <c:pt idx="157">
                  <c:v>-617</c:v>
                </c:pt>
                <c:pt idx="158">
                  <c:v>-728</c:v>
                </c:pt>
                <c:pt idx="159">
                  <c:v>-498</c:v>
                </c:pt>
                <c:pt idx="160">
                  <c:v>-537</c:v>
                </c:pt>
                <c:pt idx="161">
                  <c:v>-477</c:v>
                </c:pt>
                <c:pt idx="162">
                  <c:v>-221</c:v>
                </c:pt>
                <c:pt idx="163">
                  <c:v>-572</c:v>
                </c:pt>
                <c:pt idx="164">
                  <c:v>-441</c:v>
                </c:pt>
                <c:pt idx="165">
                  <c:v>-668</c:v>
                </c:pt>
                <c:pt idx="166">
                  <c:v>-310</c:v>
                </c:pt>
                <c:pt idx="167">
                  <c:v>-264</c:v>
                </c:pt>
                <c:pt idx="168">
                  <c:v>-265</c:v>
                </c:pt>
                <c:pt idx="169">
                  <c:v>-369</c:v>
                </c:pt>
                <c:pt idx="170">
                  <c:v>-497</c:v>
                </c:pt>
                <c:pt idx="171">
                  <c:v>-604</c:v>
                </c:pt>
                <c:pt idx="172">
                  <c:v>-555</c:v>
                </c:pt>
                <c:pt idx="173">
                  <c:v>-397</c:v>
                </c:pt>
                <c:pt idx="174">
                  <c:v>-453</c:v>
                </c:pt>
                <c:pt idx="175">
                  <c:v>-251</c:v>
                </c:pt>
                <c:pt idx="176">
                  <c:v>-299</c:v>
                </c:pt>
                <c:pt idx="177">
                  <c:v>-287</c:v>
                </c:pt>
                <c:pt idx="178">
                  <c:v>-299</c:v>
                </c:pt>
                <c:pt idx="179">
                  <c:v>-238</c:v>
                </c:pt>
                <c:pt idx="180">
                  <c:v>-237</c:v>
                </c:pt>
                <c:pt idx="181">
                  <c:v>-374</c:v>
                </c:pt>
                <c:pt idx="182">
                  <c:v>-209</c:v>
                </c:pt>
                <c:pt idx="183">
                  <c:v>-395</c:v>
                </c:pt>
                <c:pt idx="184">
                  <c:v>-393</c:v>
                </c:pt>
                <c:pt idx="185">
                  <c:v>-415</c:v>
                </c:pt>
                <c:pt idx="186">
                  <c:v>-404</c:v>
                </c:pt>
                <c:pt idx="187">
                  <c:v>-621</c:v>
                </c:pt>
                <c:pt idx="188">
                  <c:v>-578</c:v>
                </c:pt>
                <c:pt idx="189">
                  <c:v>-315</c:v>
                </c:pt>
                <c:pt idx="190">
                  <c:v>-332</c:v>
                </c:pt>
                <c:pt idx="191">
                  <c:v>-609</c:v>
                </c:pt>
                <c:pt idx="192">
                  <c:v>-589</c:v>
                </c:pt>
                <c:pt idx="193">
                  <c:v>-568</c:v>
                </c:pt>
                <c:pt idx="194">
                  <c:v>-219</c:v>
                </c:pt>
                <c:pt idx="195">
                  <c:v>-245</c:v>
                </c:pt>
                <c:pt idx="196">
                  <c:v>-313</c:v>
                </c:pt>
                <c:pt idx="197">
                  <c:v>-461</c:v>
                </c:pt>
                <c:pt idx="198">
                  <c:v>-502</c:v>
                </c:pt>
                <c:pt idx="199">
                  <c:v>-402</c:v>
                </c:pt>
                <c:pt idx="200">
                  <c:v>-414</c:v>
                </c:pt>
                <c:pt idx="201">
                  <c:v>-316</c:v>
                </c:pt>
                <c:pt idx="202">
                  <c:v>-598</c:v>
                </c:pt>
                <c:pt idx="203">
                  <c:v>-316</c:v>
                </c:pt>
                <c:pt idx="204">
                  <c:v>-356</c:v>
                </c:pt>
                <c:pt idx="205">
                  <c:v>-352</c:v>
                </c:pt>
                <c:pt idx="206">
                  <c:v>-545</c:v>
                </c:pt>
                <c:pt idx="207">
                  <c:v>-396</c:v>
                </c:pt>
                <c:pt idx="208">
                  <c:v>-405</c:v>
                </c:pt>
                <c:pt idx="209">
                  <c:v>-600</c:v>
                </c:pt>
                <c:pt idx="210">
                  <c:v>-390</c:v>
                </c:pt>
                <c:pt idx="211">
                  <c:v>-530</c:v>
                </c:pt>
                <c:pt idx="212">
                  <c:v>-421</c:v>
                </c:pt>
                <c:pt idx="213">
                  <c:v>-465</c:v>
                </c:pt>
                <c:pt idx="214">
                  <c:v>-465</c:v>
                </c:pt>
                <c:pt idx="215">
                  <c:v>-291</c:v>
                </c:pt>
                <c:pt idx="216">
                  <c:v>-311</c:v>
                </c:pt>
                <c:pt idx="217">
                  <c:v>-603</c:v>
                </c:pt>
                <c:pt idx="218">
                  <c:v>-704</c:v>
                </c:pt>
                <c:pt idx="219">
                  <c:v>-355</c:v>
                </c:pt>
                <c:pt idx="220">
                  <c:v>-351</c:v>
                </c:pt>
                <c:pt idx="221">
                  <c:v>-429</c:v>
                </c:pt>
                <c:pt idx="222">
                  <c:v>-438</c:v>
                </c:pt>
                <c:pt idx="223">
                  <c:v>-294</c:v>
                </c:pt>
                <c:pt idx="224">
                  <c:v>-267</c:v>
                </c:pt>
                <c:pt idx="225">
                  <c:v>-245</c:v>
                </c:pt>
                <c:pt idx="226">
                  <c:v>-460</c:v>
                </c:pt>
                <c:pt idx="227">
                  <c:v>-160</c:v>
                </c:pt>
                <c:pt idx="228">
                  <c:v>-178</c:v>
                </c:pt>
                <c:pt idx="229">
                  <c:v>-195</c:v>
                </c:pt>
                <c:pt idx="230">
                  <c:v>-451</c:v>
                </c:pt>
                <c:pt idx="231">
                  <c:v>-388</c:v>
                </c:pt>
                <c:pt idx="232">
                  <c:v>-558</c:v>
                </c:pt>
                <c:pt idx="233">
                  <c:v>-324</c:v>
                </c:pt>
                <c:pt idx="234">
                  <c:v>-262</c:v>
                </c:pt>
                <c:pt idx="235">
                  <c:v>-279</c:v>
                </c:pt>
                <c:pt idx="236">
                  <c:v>-237</c:v>
                </c:pt>
                <c:pt idx="237">
                  <c:v>-309</c:v>
                </c:pt>
                <c:pt idx="238">
                  <c:v>-445</c:v>
                </c:pt>
                <c:pt idx="239">
                  <c:v>-535</c:v>
                </c:pt>
                <c:pt idx="240">
                  <c:v>-433</c:v>
                </c:pt>
                <c:pt idx="241">
                  <c:v>-526</c:v>
                </c:pt>
                <c:pt idx="242">
                  <c:v>-569</c:v>
                </c:pt>
                <c:pt idx="243">
                  <c:v>-536</c:v>
                </c:pt>
                <c:pt idx="244">
                  <c:v>-418</c:v>
                </c:pt>
                <c:pt idx="245">
                  <c:v>-393</c:v>
                </c:pt>
                <c:pt idx="246">
                  <c:v>-412</c:v>
                </c:pt>
                <c:pt idx="247">
                  <c:v>-379</c:v>
                </c:pt>
                <c:pt idx="248">
                  <c:v>-426</c:v>
                </c:pt>
                <c:pt idx="249">
                  <c:v>-493</c:v>
                </c:pt>
                <c:pt idx="250">
                  <c:v>-486</c:v>
                </c:pt>
                <c:pt idx="251">
                  <c:v>-532</c:v>
                </c:pt>
                <c:pt idx="252">
                  <c:v>-444</c:v>
                </c:pt>
                <c:pt idx="253">
                  <c:v>-517</c:v>
                </c:pt>
                <c:pt idx="254">
                  <c:v>-755</c:v>
                </c:pt>
                <c:pt idx="255">
                  <c:v>-605</c:v>
                </c:pt>
                <c:pt idx="256">
                  <c:v>-497</c:v>
                </c:pt>
                <c:pt idx="257">
                  <c:v>-583</c:v>
                </c:pt>
                <c:pt idx="258">
                  <c:v>-708</c:v>
                </c:pt>
                <c:pt idx="259">
                  <c:v>-711</c:v>
                </c:pt>
                <c:pt idx="260">
                  <c:v>-770</c:v>
                </c:pt>
                <c:pt idx="261">
                  <c:v>-629</c:v>
                </c:pt>
                <c:pt idx="262">
                  <c:v>-409</c:v>
                </c:pt>
                <c:pt idx="263">
                  <c:v>-547</c:v>
                </c:pt>
                <c:pt idx="264">
                  <c:v>-662</c:v>
                </c:pt>
                <c:pt idx="265">
                  <c:v>-611</c:v>
                </c:pt>
                <c:pt idx="266">
                  <c:v>-527</c:v>
                </c:pt>
                <c:pt idx="267">
                  <c:v>-540</c:v>
                </c:pt>
                <c:pt idx="268">
                  <c:v>-353</c:v>
                </c:pt>
                <c:pt idx="269">
                  <c:v>-328</c:v>
                </c:pt>
                <c:pt idx="270">
                  <c:v>-379</c:v>
                </c:pt>
                <c:pt idx="271">
                  <c:v>-373</c:v>
                </c:pt>
                <c:pt idx="272">
                  <c:v>-488</c:v>
                </c:pt>
                <c:pt idx="273">
                  <c:v>-570</c:v>
                </c:pt>
                <c:pt idx="274">
                  <c:v>-445</c:v>
                </c:pt>
                <c:pt idx="275">
                  <c:v>-439</c:v>
                </c:pt>
                <c:pt idx="276">
                  <c:v>-513</c:v>
                </c:pt>
                <c:pt idx="277">
                  <c:v>-544</c:v>
                </c:pt>
                <c:pt idx="278">
                  <c:v>-601</c:v>
                </c:pt>
                <c:pt idx="279">
                  <c:v>-641</c:v>
                </c:pt>
                <c:pt idx="280">
                  <c:v>-539</c:v>
                </c:pt>
                <c:pt idx="281">
                  <c:v>-512</c:v>
                </c:pt>
                <c:pt idx="282">
                  <c:v>-567</c:v>
                </c:pt>
                <c:pt idx="283">
                  <c:v>-510</c:v>
                </c:pt>
                <c:pt idx="284">
                  <c:v>-509</c:v>
                </c:pt>
                <c:pt idx="285">
                  <c:v>-419</c:v>
                </c:pt>
                <c:pt idx="286">
                  <c:v>-403</c:v>
                </c:pt>
                <c:pt idx="287">
                  <c:v>-382</c:v>
                </c:pt>
                <c:pt idx="288">
                  <c:v>-453</c:v>
                </c:pt>
                <c:pt idx="289">
                  <c:v>-374</c:v>
                </c:pt>
                <c:pt idx="290">
                  <c:v>-611</c:v>
                </c:pt>
                <c:pt idx="291">
                  <c:v>-685</c:v>
                </c:pt>
                <c:pt idx="292">
                  <c:v>-685</c:v>
                </c:pt>
                <c:pt idx="293">
                  <c:v>-604</c:v>
                </c:pt>
                <c:pt idx="294">
                  <c:v>-702</c:v>
                </c:pt>
                <c:pt idx="295">
                  <c:v>-502</c:v>
                </c:pt>
                <c:pt idx="296">
                  <c:v>-746</c:v>
                </c:pt>
                <c:pt idx="297">
                  <c:v>-524</c:v>
                </c:pt>
                <c:pt idx="298">
                  <c:v>-385</c:v>
                </c:pt>
                <c:pt idx="299">
                  <c:v>-402</c:v>
                </c:pt>
                <c:pt idx="300">
                  <c:v>-602</c:v>
                </c:pt>
                <c:pt idx="301">
                  <c:v>-730</c:v>
                </c:pt>
                <c:pt idx="302">
                  <c:v>-660</c:v>
                </c:pt>
                <c:pt idx="303">
                  <c:v>-673</c:v>
                </c:pt>
                <c:pt idx="304">
                  <c:v>-630</c:v>
                </c:pt>
                <c:pt idx="305">
                  <c:v>-433</c:v>
                </c:pt>
                <c:pt idx="306">
                  <c:v>-622</c:v>
                </c:pt>
                <c:pt idx="307">
                  <c:v>-495</c:v>
                </c:pt>
                <c:pt idx="308">
                  <c:v>-546</c:v>
                </c:pt>
                <c:pt idx="309">
                  <c:v>-568</c:v>
                </c:pt>
                <c:pt idx="310">
                  <c:v>-599</c:v>
                </c:pt>
                <c:pt idx="311">
                  <c:v>-743</c:v>
                </c:pt>
                <c:pt idx="312">
                  <c:v>-737</c:v>
                </c:pt>
                <c:pt idx="313">
                  <c:v>-676</c:v>
                </c:pt>
                <c:pt idx="314">
                  <c:v>-819</c:v>
                </c:pt>
                <c:pt idx="315">
                  <c:v>-716</c:v>
                </c:pt>
                <c:pt idx="316">
                  <c:v>-724</c:v>
                </c:pt>
                <c:pt idx="317">
                  <c:v>-651</c:v>
                </c:pt>
                <c:pt idx="318">
                  <c:v>-905</c:v>
                </c:pt>
                <c:pt idx="319">
                  <c:v>-729</c:v>
                </c:pt>
                <c:pt idx="320">
                  <c:v>-729</c:v>
                </c:pt>
                <c:pt idx="321">
                  <c:v>-782</c:v>
                </c:pt>
                <c:pt idx="322">
                  <c:v>-735</c:v>
                </c:pt>
                <c:pt idx="323">
                  <c:v>-620</c:v>
                </c:pt>
                <c:pt idx="324">
                  <c:v>-730</c:v>
                </c:pt>
                <c:pt idx="325">
                  <c:v>-666</c:v>
                </c:pt>
                <c:pt idx="326">
                  <c:v>-524</c:v>
                </c:pt>
                <c:pt idx="327">
                  <c:v>-583</c:v>
                </c:pt>
                <c:pt idx="328">
                  <c:v>-555</c:v>
                </c:pt>
                <c:pt idx="329">
                  <c:v>-680</c:v>
                </c:pt>
                <c:pt idx="330">
                  <c:v>-659</c:v>
                </c:pt>
                <c:pt idx="331">
                  <c:v>-491</c:v>
                </c:pt>
                <c:pt idx="332">
                  <c:v>-718</c:v>
                </c:pt>
                <c:pt idx="333">
                  <c:v>-348</c:v>
                </c:pt>
                <c:pt idx="334">
                  <c:v>-415</c:v>
                </c:pt>
                <c:pt idx="335">
                  <c:v>-441</c:v>
                </c:pt>
                <c:pt idx="336">
                  <c:v>-429</c:v>
                </c:pt>
                <c:pt idx="337">
                  <c:v>-417</c:v>
                </c:pt>
                <c:pt idx="338">
                  <c:v>-500</c:v>
                </c:pt>
                <c:pt idx="339">
                  <c:v>-383</c:v>
                </c:pt>
                <c:pt idx="340">
                  <c:v>-518</c:v>
                </c:pt>
                <c:pt idx="341">
                  <c:v>-414</c:v>
                </c:pt>
                <c:pt idx="342">
                  <c:v>-611</c:v>
                </c:pt>
                <c:pt idx="343">
                  <c:v>-559</c:v>
                </c:pt>
                <c:pt idx="344">
                  <c:v>-532</c:v>
                </c:pt>
                <c:pt idx="345">
                  <c:v>-687</c:v>
                </c:pt>
                <c:pt idx="346">
                  <c:v>-619</c:v>
                </c:pt>
                <c:pt idx="347">
                  <c:v>-650</c:v>
                </c:pt>
                <c:pt idx="348">
                  <c:v>-709</c:v>
                </c:pt>
                <c:pt idx="349">
                  <c:v>-503</c:v>
                </c:pt>
                <c:pt idx="350">
                  <c:v>-352</c:v>
                </c:pt>
                <c:pt idx="351">
                  <c:v>-448</c:v>
                </c:pt>
                <c:pt idx="352">
                  <c:v>-619</c:v>
                </c:pt>
                <c:pt idx="353">
                  <c:v>-569</c:v>
                </c:pt>
                <c:pt idx="354">
                  <c:v>-554</c:v>
                </c:pt>
                <c:pt idx="355">
                  <c:v>-686</c:v>
                </c:pt>
                <c:pt idx="356">
                  <c:v>-738</c:v>
                </c:pt>
                <c:pt idx="357">
                  <c:v>-393</c:v>
                </c:pt>
                <c:pt idx="358">
                  <c:v>-501</c:v>
                </c:pt>
                <c:pt idx="359">
                  <c:v>-453</c:v>
                </c:pt>
                <c:pt idx="360">
                  <c:v>-741</c:v>
                </c:pt>
                <c:pt idx="361">
                  <c:v>-534</c:v>
                </c:pt>
                <c:pt idx="362">
                  <c:v>-464</c:v>
                </c:pt>
                <c:pt idx="363">
                  <c:v>-667</c:v>
                </c:pt>
                <c:pt idx="364">
                  <c:v>-860</c:v>
                </c:pt>
                <c:pt idx="365">
                  <c:v>-660</c:v>
                </c:pt>
                <c:pt idx="366">
                  <c:v>-729</c:v>
                </c:pt>
                <c:pt idx="367">
                  <c:v>-711</c:v>
                </c:pt>
                <c:pt idx="368">
                  <c:v>-484</c:v>
                </c:pt>
                <c:pt idx="369">
                  <c:v>-656</c:v>
                </c:pt>
                <c:pt idx="370">
                  <c:v>-690</c:v>
                </c:pt>
                <c:pt idx="371">
                  <c:v>-653</c:v>
                </c:pt>
                <c:pt idx="372">
                  <c:v>-820</c:v>
                </c:pt>
                <c:pt idx="373">
                  <c:v>-623</c:v>
                </c:pt>
                <c:pt idx="374">
                  <c:v>-748</c:v>
                </c:pt>
                <c:pt idx="375">
                  <c:v>-729</c:v>
                </c:pt>
                <c:pt idx="376">
                  <c:v>-759</c:v>
                </c:pt>
                <c:pt idx="377">
                  <c:v>-815</c:v>
                </c:pt>
                <c:pt idx="378">
                  <c:v>-706</c:v>
                </c:pt>
                <c:pt idx="379">
                  <c:v>-737</c:v>
                </c:pt>
                <c:pt idx="380">
                  <c:v>-738</c:v>
                </c:pt>
                <c:pt idx="381">
                  <c:v>-705</c:v>
                </c:pt>
                <c:pt idx="382">
                  <c:v>-552</c:v>
                </c:pt>
                <c:pt idx="383">
                  <c:v>-376</c:v>
                </c:pt>
                <c:pt idx="384">
                  <c:v>-678</c:v>
                </c:pt>
                <c:pt idx="385">
                  <c:v>-384</c:v>
                </c:pt>
                <c:pt idx="386">
                  <c:v>-456</c:v>
                </c:pt>
                <c:pt idx="387">
                  <c:v>-293</c:v>
                </c:pt>
                <c:pt idx="388">
                  <c:v>-407</c:v>
                </c:pt>
                <c:pt idx="389">
                  <c:v>-443</c:v>
                </c:pt>
                <c:pt idx="390">
                  <c:v>-569</c:v>
                </c:pt>
                <c:pt idx="391">
                  <c:v>-544</c:v>
                </c:pt>
                <c:pt idx="392">
                  <c:v>-486</c:v>
                </c:pt>
                <c:pt idx="393">
                  <c:v>-406</c:v>
                </c:pt>
                <c:pt idx="394">
                  <c:v>-482</c:v>
                </c:pt>
                <c:pt idx="395">
                  <c:v>-499</c:v>
                </c:pt>
                <c:pt idx="396">
                  <c:v>-585</c:v>
                </c:pt>
                <c:pt idx="397">
                  <c:v>-560</c:v>
                </c:pt>
                <c:pt idx="398">
                  <c:v>-564</c:v>
                </c:pt>
                <c:pt idx="399">
                  <c:v>-602</c:v>
                </c:pt>
                <c:pt idx="400">
                  <c:v>-542</c:v>
                </c:pt>
                <c:pt idx="401">
                  <c:v>-511</c:v>
                </c:pt>
                <c:pt idx="402">
                  <c:v>-498</c:v>
                </c:pt>
                <c:pt idx="403">
                  <c:v>-464</c:v>
                </c:pt>
                <c:pt idx="404">
                  <c:v>-595</c:v>
                </c:pt>
                <c:pt idx="405">
                  <c:v>-571</c:v>
                </c:pt>
                <c:pt idx="406">
                  <c:v>-405</c:v>
                </c:pt>
              </c:numCache>
            </c:numRef>
          </c:val>
          <c:smooth val="0"/>
          <c:extLst xmlns:c16r2="http://schemas.microsoft.com/office/drawing/2015/06/chart">
            <c:ext xmlns:c16="http://schemas.microsoft.com/office/drawing/2014/chart" uri="{C3380CC4-5D6E-409C-BE32-E72D297353CC}">
              <c16:uniqueId val="{00000001-1E69-4E33-9D68-5E0B287494DB}"/>
            </c:ext>
          </c:extLst>
        </c:ser>
        <c:ser>
          <c:idx val="0"/>
          <c:order val="2"/>
          <c:tx>
            <c:strRef>
              <c:f>Data!$BD$8</c:f>
              <c:strCache>
                <c:ptCount val="1"/>
                <c:pt idx="0">
                  <c:v>Driving mV</c:v>
                </c:pt>
              </c:strCache>
            </c:strRef>
          </c:tx>
          <c:spPr>
            <a:ln w="28575" cap="rnd">
              <a:solidFill>
                <a:schemeClr val="accent1"/>
              </a:solidFill>
              <a:round/>
            </a:ln>
            <a:effectLst/>
          </c:spPr>
          <c:marker>
            <c:symbol val="none"/>
          </c:marker>
          <c:val>
            <c:numRef>
              <c:f>Data!$BD$9:$BD$415</c:f>
              <c:numCache>
                <c:formatCode>0</c:formatCode>
                <c:ptCount val="407"/>
                <c:pt idx="0">
                  <c:v>-73</c:v>
                </c:pt>
                <c:pt idx="1">
                  <c:v>-112</c:v>
                </c:pt>
                <c:pt idx="2">
                  <c:v>-90</c:v>
                </c:pt>
                <c:pt idx="3">
                  <c:v>-105</c:v>
                </c:pt>
                <c:pt idx="4">
                  <c:v>-82</c:v>
                </c:pt>
                <c:pt idx="5">
                  <c:v>-121</c:v>
                </c:pt>
                <c:pt idx="6">
                  <c:v>-173</c:v>
                </c:pt>
                <c:pt idx="7">
                  <c:v>-98</c:v>
                </c:pt>
                <c:pt idx="8">
                  <c:v>-66</c:v>
                </c:pt>
                <c:pt idx="9">
                  <c:v>-121</c:v>
                </c:pt>
                <c:pt idx="10">
                  <c:v>-74</c:v>
                </c:pt>
                <c:pt idx="11">
                  <c:v>-47</c:v>
                </c:pt>
                <c:pt idx="12">
                  <c:v>-40</c:v>
                </c:pt>
                <c:pt idx="13">
                  <c:v>-42</c:v>
                </c:pt>
                <c:pt idx="14">
                  <c:v>-46</c:v>
                </c:pt>
                <c:pt idx="15">
                  <c:v>-63</c:v>
                </c:pt>
                <c:pt idx="16">
                  <c:v>-61</c:v>
                </c:pt>
                <c:pt idx="17">
                  <c:v>-60</c:v>
                </c:pt>
                <c:pt idx="18">
                  <c:v>-147</c:v>
                </c:pt>
                <c:pt idx="19">
                  <c:v>-207</c:v>
                </c:pt>
                <c:pt idx="20">
                  <c:v>-130</c:v>
                </c:pt>
                <c:pt idx="21">
                  <c:v>-70</c:v>
                </c:pt>
                <c:pt idx="22">
                  <c:v>-49</c:v>
                </c:pt>
                <c:pt idx="23">
                  <c:v>-17</c:v>
                </c:pt>
                <c:pt idx="24">
                  <c:v>-44</c:v>
                </c:pt>
                <c:pt idx="25">
                  <c:v>-25</c:v>
                </c:pt>
                <c:pt idx="26">
                  <c:v>-141</c:v>
                </c:pt>
                <c:pt idx="27">
                  <c:v>-60</c:v>
                </c:pt>
                <c:pt idx="28">
                  <c:v>-36</c:v>
                </c:pt>
                <c:pt idx="29">
                  <c:v>-55</c:v>
                </c:pt>
                <c:pt idx="30">
                  <c:v>-91</c:v>
                </c:pt>
                <c:pt idx="31">
                  <c:v>-96</c:v>
                </c:pt>
                <c:pt idx="32">
                  <c:v>-64</c:v>
                </c:pt>
                <c:pt idx="33">
                  <c:v>-25</c:v>
                </c:pt>
                <c:pt idx="34">
                  <c:v>-28</c:v>
                </c:pt>
                <c:pt idx="35">
                  <c:v>-24</c:v>
                </c:pt>
                <c:pt idx="36">
                  <c:v>-45</c:v>
                </c:pt>
                <c:pt idx="37">
                  <c:v>-24</c:v>
                </c:pt>
                <c:pt idx="38">
                  <c:v>-106</c:v>
                </c:pt>
                <c:pt idx="39">
                  <c:v>-76</c:v>
                </c:pt>
                <c:pt idx="40">
                  <c:v>-44</c:v>
                </c:pt>
                <c:pt idx="41">
                  <c:v>-31</c:v>
                </c:pt>
                <c:pt idx="42">
                  <c:v>-162</c:v>
                </c:pt>
                <c:pt idx="43">
                  <c:v>-80</c:v>
                </c:pt>
                <c:pt idx="44">
                  <c:v>-68</c:v>
                </c:pt>
                <c:pt idx="45">
                  <c:v>-59</c:v>
                </c:pt>
                <c:pt idx="46">
                  <c:v>-45</c:v>
                </c:pt>
                <c:pt idx="47">
                  <c:v>-99</c:v>
                </c:pt>
                <c:pt idx="48">
                  <c:v>-240</c:v>
                </c:pt>
                <c:pt idx="49">
                  <c:v>-118</c:v>
                </c:pt>
                <c:pt idx="50">
                  <c:v>-34</c:v>
                </c:pt>
                <c:pt idx="51">
                  <c:v>-70</c:v>
                </c:pt>
                <c:pt idx="52">
                  <c:v>-29</c:v>
                </c:pt>
                <c:pt idx="53">
                  <c:v>-32</c:v>
                </c:pt>
                <c:pt idx="54">
                  <c:v>-58</c:v>
                </c:pt>
                <c:pt idx="55">
                  <c:v>-141</c:v>
                </c:pt>
                <c:pt idx="56">
                  <c:v>-100</c:v>
                </c:pt>
                <c:pt idx="57">
                  <c:v>-109</c:v>
                </c:pt>
                <c:pt idx="58">
                  <c:v>-129</c:v>
                </c:pt>
                <c:pt idx="59">
                  <c:v>-62</c:v>
                </c:pt>
                <c:pt idx="60">
                  <c:v>-116</c:v>
                </c:pt>
                <c:pt idx="61">
                  <c:v>-287</c:v>
                </c:pt>
                <c:pt idx="62">
                  <c:v>-99</c:v>
                </c:pt>
                <c:pt idx="63">
                  <c:v>-110</c:v>
                </c:pt>
                <c:pt idx="64">
                  <c:v>-45</c:v>
                </c:pt>
                <c:pt idx="65">
                  <c:v>59</c:v>
                </c:pt>
                <c:pt idx="66">
                  <c:v>-46</c:v>
                </c:pt>
                <c:pt idx="67">
                  <c:v>-67</c:v>
                </c:pt>
                <c:pt idx="68">
                  <c:v>-62</c:v>
                </c:pt>
                <c:pt idx="69">
                  <c:v>-91</c:v>
                </c:pt>
                <c:pt idx="70">
                  <c:v>-279</c:v>
                </c:pt>
                <c:pt idx="71">
                  <c:v>-274</c:v>
                </c:pt>
                <c:pt idx="72">
                  <c:v>-52</c:v>
                </c:pt>
                <c:pt idx="73">
                  <c:v>-274</c:v>
                </c:pt>
                <c:pt idx="74">
                  <c:v>-184</c:v>
                </c:pt>
                <c:pt idx="75">
                  <c:v>-156</c:v>
                </c:pt>
                <c:pt idx="76">
                  <c:v>-68</c:v>
                </c:pt>
                <c:pt idx="77">
                  <c:v>-47</c:v>
                </c:pt>
                <c:pt idx="78">
                  <c:v>-35</c:v>
                </c:pt>
                <c:pt idx="79">
                  <c:v>-161</c:v>
                </c:pt>
                <c:pt idx="80">
                  <c:v>-135</c:v>
                </c:pt>
                <c:pt idx="81">
                  <c:v>-50</c:v>
                </c:pt>
                <c:pt idx="82">
                  <c:v>-98</c:v>
                </c:pt>
                <c:pt idx="83">
                  <c:v>-115</c:v>
                </c:pt>
                <c:pt idx="84">
                  <c:v>-63</c:v>
                </c:pt>
                <c:pt idx="85">
                  <c:v>-106</c:v>
                </c:pt>
                <c:pt idx="86">
                  <c:v>-91</c:v>
                </c:pt>
                <c:pt idx="87">
                  <c:v>-145</c:v>
                </c:pt>
                <c:pt idx="88">
                  <c:v>-189</c:v>
                </c:pt>
                <c:pt idx="89">
                  <c:v>-56</c:v>
                </c:pt>
                <c:pt idx="90">
                  <c:v>-72</c:v>
                </c:pt>
                <c:pt idx="91">
                  <c:v>-121</c:v>
                </c:pt>
                <c:pt idx="92">
                  <c:v>-55</c:v>
                </c:pt>
                <c:pt idx="93">
                  <c:v>-132</c:v>
                </c:pt>
                <c:pt idx="94">
                  <c:v>-70</c:v>
                </c:pt>
                <c:pt idx="95">
                  <c:v>-194</c:v>
                </c:pt>
                <c:pt idx="96">
                  <c:v>-180</c:v>
                </c:pt>
                <c:pt idx="97">
                  <c:v>-55</c:v>
                </c:pt>
                <c:pt idx="98">
                  <c:v>-53</c:v>
                </c:pt>
                <c:pt idx="99">
                  <c:v>-51</c:v>
                </c:pt>
                <c:pt idx="100">
                  <c:v>-68</c:v>
                </c:pt>
                <c:pt idx="101">
                  <c:v>-32</c:v>
                </c:pt>
                <c:pt idx="102">
                  <c:v>-78</c:v>
                </c:pt>
                <c:pt idx="103">
                  <c:v>-45</c:v>
                </c:pt>
                <c:pt idx="104">
                  <c:v>-101</c:v>
                </c:pt>
                <c:pt idx="105">
                  <c:v>-123</c:v>
                </c:pt>
                <c:pt idx="106">
                  <c:v>-14</c:v>
                </c:pt>
                <c:pt idx="107">
                  <c:v>-84</c:v>
                </c:pt>
                <c:pt idx="108">
                  <c:v>-28</c:v>
                </c:pt>
                <c:pt idx="109">
                  <c:v>-42</c:v>
                </c:pt>
                <c:pt idx="110">
                  <c:v>-17</c:v>
                </c:pt>
                <c:pt idx="111">
                  <c:v>-149</c:v>
                </c:pt>
                <c:pt idx="112">
                  <c:v>-24</c:v>
                </c:pt>
                <c:pt idx="113">
                  <c:v>-78</c:v>
                </c:pt>
                <c:pt idx="114">
                  <c:v>-56</c:v>
                </c:pt>
                <c:pt idx="115">
                  <c:v>-46</c:v>
                </c:pt>
                <c:pt idx="116">
                  <c:v>-70</c:v>
                </c:pt>
                <c:pt idx="117">
                  <c:v>-101</c:v>
                </c:pt>
                <c:pt idx="118">
                  <c:v>-36</c:v>
                </c:pt>
                <c:pt idx="119">
                  <c:v>-29</c:v>
                </c:pt>
                <c:pt idx="120">
                  <c:v>-28</c:v>
                </c:pt>
                <c:pt idx="121">
                  <c:v>-23</c:v>
                </c:pt>
                <c:pt idx="122">
                  <c:v>-42</c:v>
                </c:pt>
                <c:pt idx="123">
                  <c:v>-48</c:v>
                </c:pt>
                <c:pt idx="124">
                  <c:v>-33</c:v>
                </c:pt>
                <c:pt idx="125">
                  <c:v>-34</c:v>
                </c:pt>
                <c:pt idx="126">
                  <c:v>-25</c:v>
                </c:pt>
                <c:pt idx="127">
                  <c:v>-7</c:v>
                </c:pt>
                <c:pt idx="128">
                  <c:v>-23</c:v>
                </c:pt>
                <c:pt idx="129">
                  <c:v>-13</c:v>
                </c:pt>
                <c:pt idx="130">
                  <c:v>-33</c:v>
                </c:pt>
                <c:pt idx="131">
                  <c:v>-33</c:v>
                </c:pt>
                <c:pt idx="132">
                  <c:v>-17</c:v>
                </c:pt>
                <c:pt idx="133">
                  <c:v>-71</c:v>
                </c:pt>
                <c:pt idx="134">
                  <c:v>-43</c:v>
                </c:pt>
                <c:pt idx="135">
                  <c:v>-57</c:v>
                </c:pt>
                <c:pt idx="136">
                  <c:v>-36</c:v>
                </c:pt>
                <c:pt idx="137">
                  <c:v>-21</c:v>
                </c:pt>
                <c:pt idx="138">
                  <c:v>-126</c:v>
                </c:pt>
                <c:pt idx="139">
                  <c:v>-71</c:v>
                </c:pt>
                <c:pt idx="140">
                  <c:v>-107</c:v>
                </c:pt>
                <c:pt idx="141">
                  <c:v>-133</c:v>
                </c:pt>
                <c:pt idx="142">
                  <c:v>-76</c:v>
                </c:pt>
                <c:pt idx="143">
                  <c:v>-113</c:v>
                </c:pt>
                <c:pt idx="144">
                  <c:v>-111</c:v>
                </c:pt>
                <c:pt idx="145">
                  <c:v>-84</c:v>
                </c:pt>
                <c:pt idx="146">
                  <c:v>-79</c:v>
                </c:pt>
                <c:pt idx="147">
                  <c:v>-79</c:v>
                </c:pt>
                <c:pt idx="148">
                  <c:v>-45</c:v>
                </c:pt>
                <c:pt idx="149">
                  <c:v>-79</c:v>
                </c:pt>
                <c:pt idx="150">
                  <c:v>-63</c:v>
                </c:pt>
                <c:pt idx="151">
                  <c:v>-42</c:v>
                </c:pt>
                <c:pt idx="152">
                  <c:v>-58</c:v>
                </c:pt>
                <c:pt idx="153">
                  <c:v>-51</c:v>
                </c:pt>
                <c:pt idx="154">
                  <c:v>-230</c:v>
                </c:pt>
                <c:pt idx="155">
                  <c:v>-161</c:v>
                </c:pt>
                <c:pt idx="156">
                  <c:v>-271</c:v>
                </c:pt>
                <c:pt idx="157">
                  <c:v>-161</c:v>
                </c:pt>
                <c:pt idx="158">
                  <c:v>-271</c:v>
                </c:pt>
                <c:pt idx="159">
                  <c:v>-51</c:v>
                </c:pt>
                <c:pt idx="160">
                  <c:v>-167</c:v>
                </c:pt>
                <c:pt idx="161">
                  <c:v>-74</c:v>
                </c:pt>
                <c:pt idx="162">
                  <c:v>-68</c:v>
                </c:pt>
                <c:pt idx="163">
                  <c:v>-23</c:v>
                </c:pt>
                <c:pt idx="164">
                  <c:v>-61</c:v>
                </c:pt>
                <c:pt idx="165">
                  <c:v>-130</c:v>
                </c:pt>
                <c:pt idx="166">
                  <c:v>-79</c:v>
                </c:pt>
                <c:pt idx="167">
                  <c:v>-57</c:v>
                </c:pt>
                <c:pt idx="168">
                  <c:v>-93</c:v>
                </c:pt>
                <c:pt idx="169">
                  <c:v>-48</c:v>
                </c:pt>
                <c:pt idx="170">
                  <c:v>-60</c:v>
                </c:pt>
                <c:pt idx="171">
                  <c:v>-140</c:v>
                </c:pt>
                <c:pt idx="172">
                  <c:v>-133</c:v>
                </c:pt>
                <c:pt idx="173">
                  <c:v>-108</c:v>
                </c:pt>
                <c:pt idx="174">
                  <c:v>-98</c:v>
                </c:pt>
                <c:pt idx="175">
                  <c:v>-113</c:v>
                </c:pt>
                <c:pt idx="176">
                  <c:v>-47</c:v>
                </c:pt>
                <c:pt idx="177">
                  <c:v>-41</c:v>
                </c:pt>
                <c:pt idx="178">
                  <c:v>-80</c:v>
                </c:pt>
                <c:pt idx="179">
                  <c:v>-28</c:v>
                </c:pt>
                <c:pt idx="180">
                  <c:v>-31</c:v>
                </c:pt>
                <c:pt idx="181">
                  <c:v>-51</c:v>
                </c:pt>
                <c:pt idx="182">
                  <c:v>-83</c:v>
                </c:pt>
                <c:pt idx="183">
                  <c:v>-82</c:v>
                </c:pt>
                <c:pt idx="184">
                  <c:v>-41</c:v>
                </c:pt>
                <c:pt idx="185">
                  <c:v>-38</c:v>
                </c:pt>
                <c:pt idx="186">
                  <c:v>-29</c:v>
                </c:pt>
                <c:pt idx="187">
                  <c:v>-51</c:v>
                </c:pt>
                <c:pt idx="188">
                  <c:v>-79</c:v>
                </c:pt>
                <c:pt idx="189">
                  <c:v>-35</c:v>
                </c:pt>
                <c:pt idx="190">
                  <c:v>-50</c:v>
                </c:pt>
                <c:pt idx="191">
                  <c:v>-75</c:v>
                </c:pt>
                <c:pt idx="192">
                  <c:v>-55</c:v>
                </c:pt>
                <c:pt idx="193">
                  <c:v>-56</c:v>
                </c:pt>
                <c:pt idx="194">
                  <c:v>-47</c:v>
                </c:pt>
                <c:pt idx="195">
                  <c:v>-35</c:v>
                </c:pt>
                <c:pt idx="196">
                  <c:v>-52</c:v>
                </c:pt>
                <c:pt idx="197">
                  <c:v>-16</c:v>
                </c:pt>
                <c:pt idx="198">
                  <c:v>-55</c:v>
                </c:pt>
                <c:pt idx="199">
                  <c:v>-51</c:v>
                </c:pt>
                <c:pt idx="200">
                  <c:v>-61</c:v>
                </c:pt>
                <c:pt idx="201">
                  <c:v>-17</c:v>
                </c:pt>
                <c:pt idx="202">
                  <c:v>-61</c:v>
                </c:pt>
                <c:pt idx="203">
                  <c:v>-18</c:v>
                </c:pt>
                <c:pt idx="204">
                  <c:v>-18</c:v>
                </c:pt>
                <c:pt idx="205">
                  <c:v>-46</c:v>
                </c:pt>
                <c:pt idx="206">
                  <c:v>-17</c:v>
                </c:pt>
                <c:pt idx="207">
                  <c:v>-53</c:v>
                </c:pt>
                <c:pt idx="208">
                  <c:v>-46</c:v>
                </c:pt>
                <c:pt idx="209">
                  <c:v>-73</c:v>
                </c:pt>
                <c:pt idx="210">
                  <c:v>-56</c:v>
                </c:pt>
                <c:pt idx="211">
                  <c:v>-69</c:v>
                </c:pt>
                <c:pt idx="212">
                  <c:v>-143</c:v>
                </c:pt>
                <c:pt idx="213">
                  <c:v>4</c:v>
                </c:pt>
                <c:pt idx="214">
                  <c:v>-192</c:v>
                </c:pt>
                <c:pt idx="215">
                  <c:v>-50</c:v>
                </c:pt>
                <c:pt idx="216">
                  <c:v>-69</c:v>
                </c:pt>
                <c:pt idx="217">
                  <c:v>-97</c:v>
                </c:pt>
                <c:pt idx="218">
                  <c:v>-76</c:v>
                </c:pt>
                <c:pt idx="219">
                  <c:v>-105</c:v>
                </c:pt>
                <c:pt idx="220">
                  <c:v>-104</c:v>
                </c:pt>
                <c:pt idx="221">
                  <c:v>-77</c:v>
                </c:pt>
                <c:pt idx="222">
                  <c:v>-77</c:v>
                </c:pt>
                <c:pt idx="223">
                  <c:v>-49</c:v>
                </c:pt>
                <c:pt idx="224">
                  <c:v>-32</c:v>
                </c:pt>
                <c:pt idx="225">
                  <c:v>-15</c:v>
                </c:pt>
                <c:pt idx="226">
                  <c:v>-55</c:v>
                </c:pt>
                <c:pt idx="227">
                  <c:v>-43</c:v>
                </c:pt>
                <c:pt idx="228">
                  <c:v>-54</c:v>
                </c:pt>
                <c:pt idx="229">
                  <c:v>-52</c:v>
                </c:pt>
                <c:pt idx="230">
                  <c:v>-85</c:v>
                </c:pt>
                <c:pt idx="231">
                  <c:v>-135</c:v>
                </c:pt>
                <c:pt idx="232">
                  <c:v>-53</c:v>
                </c:pt>
                <c:pt idx="233">
                  <c:v>-64</c:v>
                </c:pt>
                <c:pt idx="234">
                  <c:v>-48</c:v>
                </c:pt>
                <c:pt idx="235">
                  <c:v>-60</c:v>
                </c:pt>
                <c:pt idx="236">
                  <c:v>-39</c:v>
                </c:pt>
                <c:pt idx="237">
                  <c:v>-57</c:v>
                </c:pt>
                <c:pt idx="238">
                  <c:v>-15</c:v>
                </c:pt>
                <c:pt idx="239">
                  <c:v>-110</c:v>
                </c:pt>
                <c:pt idx="240">
                  <c:v>-26</c:v>
                </c:pt>
                <c:pt idx="241">
                  <c:v>-80</c:v>
                </c:pt>
                <c:pt idx="242">
                  <c:v>-48</c:v>
                </c:pt>
                <c:pt idx="243">
                  <c:v>-11</c:v>
                </c:pt>
                <c:pt idx="244">
                  <c:v>-35</c:v>
                </c:pt>
                <c:pt idx="245">
                  <c:v>-92</c:v>
                </c:pt>
                <c:pt idx="246">
                  <c:v>-70</c:v>
                </c:pt>
                <c:pt idx="247">
                  <c:v>-36</c:v>
                </c:pt>
                <c:pt idx="248">
                  <c:v>-28</c:v>
                </c:pt>
                <c:pt idx="249">
                  <c:v>-33</c:v>
                </c:pt>
                <c:pt idx="250">
                  <c:v>-28</c:v>
                </c:pt>
                <c:pt idx="251">
                  <c:v>-42</c:v>
                </c:pt>
                <c:pt idx="252">
                  <c:v>-34</c:v>
                </c:pt>
                <c:pt idx="253">
                  <c:v>-38</c:v>
                </c:pt>
                <c:pt idx="254">
                  <c:v>-242</c:v>
                </c:pt>
                <c:pt idx="255">
                  <c:v>-102</c:v>
                </c:pt>
                <c:pt idx="256">
                  <c:v>-40</c:v>
                </c:pt>
                <c:pt idx="257">
                  <c:v>-73</c:v>
                </c:pt>
                <c:pt idx="258">
                  <c:v>-176</c:v>
                </c:pt>
                <c:pt idx="259">
                  <c:v>-133</c:v>
                </c:pt>
                <c:pt idx="260">
                  <c:v>-239</c:v>
                </c:pt>
                <c:pt idx="261">
                  <c:v>-129</c:v>
                </c:pt>
                <c:pt idx="262">
                  <c:v>-60</c:v>
                </c:pt>
                <c:pt idx="263">
                  <c:v>-22</c:v>
                </c:pt>
                <c:pt idx="264">
                  <c:v>-68</c:v>
                </c:pt>
                <c:pt idx="265">
                  <c:v>-33</c:v>
                </c:pt>
                <c:pt idx="266">
                  <c:v>-42</c:v>
                </c:pt>
                <c:pt idx="267">
                  <c:v>-38</c:v>
                </c:pt>
                <c:pt idx="268">
                  <c:v>-71</c:v>
                </c:pt>
                <c:pt idx="269">
                  <c:v>-45</c:v>
                </c:pt>
                <c:pt idx="270">
                  <c:v>-78</c:v>
                </c:pt>
                <c:pt idx="271">
                  <c:v>-42</c:v>
                </c:pt>
                <c:pt idx="272">
                  <c:v>-150</c:v>
                </c:pt>
                <c:pt idx="273">
                  <c:v>-59</c:v>
                </c:pt>
                <c:pt idx="274">
                  <c:v>-44</c:v>
                </c:pt>
                <c:pt idx="275">
                  <c:v>-7</c:v>
                </c:pt>
                <c:pt idx="276">
                  <c:v>-100</c:v>
                </c:pt>
                <c:pt idx="277">
                  <c:v>-83</c:v>
                </c:pt>
                <c:pt idx="278">
                  <c:v>-89</c:v>
                </c:pt>
                <c:pt idx="279">
                  <c:v>-73</c:v>
                </c:pt>
                <c:pt idx="280">
                  <c:v>-170</c:v>
                </c:pt>
                <c:pt idx="281">
                  <c:v>-31</c:v>
                </c:pt>
                <c:pt idx="282">
                  <c:v>-115</c:v>
                </c:pt>
                <c:pt idx="283">
                  <c:v>-52</c:v>
                </c:pt>
                <c:pt idx="284">
                  <c:v>-48</c:v>
                </c:pt>
                <c:pt idx="285">
                  <c:v>-95</c:v>
                </c:pt>
                <c:pt idx="286">
                  <c:v>-68</c:v>
                </c:pt>
                <c:pt idx="287">
                  <c:v>-40</c:v>
                </c:pt>
                <c:pt idx="288">
                  <c:v>-101</c:v>
                </c:pt>
                <c:pt idx="289">
                  <c:v>-70</c:v>
                </c:pt>
                <c:pt idx="290">
                  <c:v>-123</c:v>
                </c:pt>
                <c:pt idx="291">
                  <c:v>-85</c:v>
                </c:pt>
                <c:pt idx="292">
                  <c:v>-80</c:v>
                </c:pt>
                <c:pt idx="293">
                  <c:v>-206</c:v>
                </c:pt>
                <c:pt idx="294">
                  <c:v>-414</c:v>
                </c:pt>
                <c:pt idx="295">
                  <c:v>-142</c:v>
                </c:pt>
                <c:pt idx="296">
                  <c:v>-192</c:v>
                </c:pt>
                <c:pt idx="297">
                  <c:v>-121</c:v>
                </c:pt>
                <c:pt idx="298">
                  <c:v>-54</c:v>
                </c:pt>
                <c:pt idx="299">
                  <c:v>-39</c:v>
                </c:pt>
                <c:pt idx="300">
                  <c:v>-43</c:v>
                </c:pt>
                <c:pt idx="301">
                  <c:v>-66</c:v>
                </c:pt>
                <c:pt idx="302">
                  <c:v>-128</c:v>
                </c:pt>
                <c:pt idx="303">
                  <c:v>-57</c:v>
                </c:pt>
                <c:pt idx="304">
                  <c:v>-60</c:v>
                </c:pt>
                <c:pt idx="305">
                  <c:v>-113</c:v>
                </c:pt>
                <c:pt idx="306">
                  <c:v>-34</c:v>
                </c:pt>
                <c:pt idx="307">
                  <c:v>-140</c:v>
                </c:pt>
                <c:pt idx="308">
                  <c:v>-324</c:v>
                </c:pt>
                <c:pt idx="309">
                  <c:v>-227</c:v>
                </c:pt>
                <c:pt idx="310">
                  <c:v>-193</c:v>
                </c:pt>
                <c:pt idx="311">
                  <c:v>-258</c:v>
                </c:pt>
                <c:pt idx="312">
                  <c:v>-242</c:v>
                </c:pt>
                <c:pt idx="313">
                  <c:v>-247</c:v>
                </c:pt>
                <c:pt idx="314">
                  <c:v>-229</c:v>
                </c:pt>
                <c:pt idx="315">
                  <c:v>-149</c:v>
                </c:pt>
                <c:pt idx="316">
                  <c:v>-221</c:v>
                </c:pt>
                <c:pt idx="317">
                  <c:v>-64</c:v>
                </c:pt>
                <c:pt idx="318">
                  <c:v>-519</c:v>
                </c:pt>
                <c:pt idx="319">
                  <c:v>-145</c:v>
                </c:pt>
                <c:pt idx="320">
                  <c:v>-149</c:v>
                </c:pt>
                <c:pt idx="321">
                  <c:v>-198</c:v>
                </c:pt>
                <c:pt idx="322">
                  <c:v>-156</c:v>
                </c:pt>
                <c:pt idx="323">
                  <c:v>-202</c:v>
                </c:pt>
                <c:pt idx="324">
                  <c:v>-309</c:v>
                </c:pt>
                <c:pt idx="325">
                  <c:v>-249</c:v>
                </c:pt>
                <c:pt idx="326">
                  <c:v>-71</c:v>
                </c:pt>
                <c:pt idx="327">
                  <c:v>-71</c:v>
                </c:pt>
                <c:pt idx="328">
                  <c:v>-111</c:v>
                </c:pt>
                <c:pt idx="329">
                  <c:v>-62</c:v>
                </c:pt>
                <c:pt idx="330">
                  <c:v>-201</c:v>
                </c:pt>
                <c:pt idx="331">
                  <c:v>-39</c:v>
                </c:pt>
                <c:pt idx="332">
                  <c:v>-393</c:v>
                </c:pt>
                <c:pt idx="333">
                  <c:v>-12</c:v>
                </c:pt>
                <c:pt idx="334">
                  <c:v>-94</c:v>
                </c:pt>
                <c:pt idx="335">
                  <c:v>-122</c:v>
                </c:pt>
                <c:pt idx="336">
                  <c:v>-49</c:v>
                </c:pt>
                <c:pt idx="337">
                  <c:v>-52</c:v>
                </c:pt>
                <c:pt idx="338">
                  <c:v>-179</c:v>
                </c:pt>
                <c:pt idx="339">
                  <c:v>-108</c:v>
                </c:pt>
                <c:pt idx="340">
                  <c:v>-148</c:v>
                </c:pt>
                <c:pt idx="341">
                  <c:v>-54</c:v>
                </c:pt>
                <c:pt idx="342">
                  <c:v>-49</c:v>
                </c:pt>
                <c:pt idx="343">
                  <c:v>-148</c:v>
                </c:pt>
                <c:pt idx="344">
                  <c:v>-121</c:v>
                </c:pt>
                <c:pt idx="345">
                  <c:v>-45</c:v>
                </c:pt>
                <c:pt idx="346">
                  <c:v>-189</c:v>
                </c:pt>
                <c:pt idx="347">
                  <c:v>-118</c:v>
                </c:pt>
                <c:pt idx="348">
                  <c:v>-38</c:v>
                </c:pt>
                <c:pt idx="349">
                  <c:v>-87</c:v>
                </c:pt>
                <c:pt idx="350">
                  <c:v>-126</c:v>
                </c:pt>
                <c:pt idx="351">
                  <c:v>-104</c:v>
                </c:pt>
                <c:pt idx="352">
                  <c:v>-63</c:v>
                </c:pt>
                <c:pt idx="353">
                  <c:v>-119</c:v>
                </c:pt>
                <c:pt idx="354">
                  <c:v>-78</c:v>
                </c:pt>
                <c:pt idx="355">
                  <c:v>-292</c:v>
                </c:pt>
                <c:pt idx="356">
                  <c:v>-300</c:v>
                </c:pt>
                <c:pt idx="357">
                  <c:v>-61</c:v>
                </c:pt>
                <c:pt idx="358">
                  <c:v>-156</c:v>
                </c:pt>
                <c:pt idx="359">
                  <c:v>-108</c:v>
                </c:pt>
                <c:pt idx="360">
                  <c:v>-329</c:v>
                </c:pt>
                <c:pt idx="361">
                  <c:v>-168</c:v>
                </c:pt>
                <c:pt idx="362">
                  <c:v>-72</c:v>
                </c:pt>
                <c:pt idx="363">
                  <c:v>-282</c:v>
                </c:pt>
                <c:pt idx="364">
                  <c:v>-461</c:v>
                </c:pt>
                <c:pt idx="365">
                  <c:v>-259</c:v>
                </c:pt>
                <c:pt idx="366">
                  <c:v>-379</c:v>
                </c:pt>
                <c:pt idx="367">
                  <c:v>-323</c:v>
                </c:pt>
                <c:pt idx="368">
                  <c:v>-84</c:v>
                </c:pt>
                <c:pt idx="369">
                  <c:v>-134</c:v>
                </c:pt>
                <c:pt idx="370">
                  <c:v>-230</c:v>
                </c:pt>
                <c:pt idx="371">
                  <c:v>-187</c:v>
                </c:pt>
                <c:pt idx="372">
                  <c:v>-350</c:v>
                </c:pt>
                <c:pt idx="373">
                  <c:v>-180</c:v>
                </c:pt>
                <c:pt idx="374">
                  <c:v>-228</c:v>
                </c:pt>
                <c:pt idx="375">
                  <c:v>-217</c:v>
                </c:pt>
                <c:pt idx="376">
                  <c:v>-322</c:v>
                </c:pt>
                <c:pt idx="377">
                  <c:v>-196</c:v>
                </c:pt>
                <c:pt idx="378">
                  <c:v>-97</c:v>
                </c:pt>
                <c:pt idx="379">
                  <c:v>-67</c:v>
                </c:pt>
                <c:pt idx="380">
                  <c:v>-54</c:v>
                </c:pt>
                <c:pt idx="381">
                  <c:v>-105</c:v>
                </c:pt>
                <c:pt idx="382">
                  <c:v>-123</c:v>
                </c:pt>
                <c:pt idx="383">
                  <c:v>-75</c:v>
                </c:pt>
                <c:pt idx="384">
                  <c:v>-208</c:v>
                </c:pt>
                <c:pt idx="385">
                  <c:v>-66</c:v>
                </c:pt>
                <c:pt idx="386">
                  <c:v>-82</c:v>
                </c:pt>
                <c:pt idx="387">
                  <c:v>-82</c:v>
                </c:pt>
                <c:pt idx="388">
                  <c:v>-114</c:v>
                </c:pt>
                <c:pt idx="389">
                  <c:v>-118</c:v>
                </c:pt>
                <c:pt idx="390">
                  <c:v>-54</c:v>
                </c:pt>
                <c:pt idx="391">
                  <c:v>-42</c:v>
                </c:pt>
                <c:pt idx="392">
                  <c:v>-89</c:v>
                </c:pt>
                <c:pt idx="393">
                  <c:v>-74</c:v>
                </c:pt>
                <c:pt idx="394">
                  <c:v>-81</c:v>
                </c:pt>
                <c:pt idx="395">
                  <c:v>-58</c:v>
                </c:pt>
                <c:pt idx="396">
                  <c:v>-74</c:v>
                </c:pt>
                <c:pt idx="397">
                  <c:v>-180</c:v>
                </c:pt>
                <c:pt idx="398">
                  <c:v>-89</c:v>
                </c:pt>
                <c:pt idx="399">
                  <c:v>-68</c:v>
                </c:pt>
                <c:pt idx="400">
                  <c:v>-21</c:v>
                </c:pt>
                <c:pt idx="401">
                  <c:v>-34</c:v>
                </c:pt>
                <c:pt idx="402">
                  <c:v>-76</c:v>
                </c:pt>
                <c:pt idx="403">
                  <c:v>-31</c:v>
                </c:pt>
                <c:pt idx="404">
                  <c:v>-14</c:v>
                </c:pt>
                <c:pt idx="405">
                  <c:v>-130</c:v>
                </c:pt>
                <c:pt idx="406">
                  <c:v>-32</c:v>
                </c:pt>
              </c:numCache>
            </c:numRef>
          </c:val>
          <c:smooth val="0"/>
          <c:extLst xmlns:c16r2="http://schemas.microsoft.com/office/drawing/2015/06/chart">
            <c:ext xmlns:c16="http://schemas.microsoft.com/office/drawing/2014/chart" uri="{C3380CC4-5D6E-409C-BE32-E72D297353CC}">
              <c16:uniqueId val="{00000002-1E69-4E33-9D68-5E0B287494DB}"/>
            </c:ext>
          </c:extLst>
        </c:ser>
        <c:dLbls>
          <c:showLegendKey val="0"/>
          <c:showVal val="0"/>
          <c:showCatName val="0"/>
          <c:showSerName val="0"/>
          <c:showPercent val="0"/>
          <c:showBubbleSize val="0"/>
        </c:dLbls>
        <c:smooth val="0"/>
        <c:axId val="331002120"/>
        <c:axId val="331001336"/>
      </c:lineChart>
      <c:catAx>
        <c:axId val="331002120"/>
        <c:scaling>
          <c:orientation val="minMax"/>
        </c:scaling>
        <c:delete val="0"/>
        <c:axPos val="b"/>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1001336"/>
        <c:crosses val="autoZero"/>
        <c:auto val="1"/>
        <c:lblAlgn val="ctr"/>
        <c:lblOffset val="100"/>
        <c:noMultiLvlLbl val="0"/>
      </c:catAx>
      <c:valAx>
        <c:axId val="331001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31002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1" dirty="0"/>
              <a:t>Average Shift By Structure Type &amp; Location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'Shift Graphs'!$AB$9</c:f>
              <c:strCache>
                <c:ptCount val="1"/>
                <c:pt idx="0">
                  <c:v>Shift</c:v>
                </c:pt>
              </c:strCache>
            </c:strRef>
          </c:tx>
          <c:spPr>
            <a:ln w="28575" cap="rnd">
              <a:solidFill>
                <a:srgbClr val="00B050"/>
              </a:solidFill>
              <a:round/>
            </a:ln>
            <a:effectLst/>
          </c:spPr>
          <c:marker>
            <c:symbol val="none"/>
          </c:marker>
          <c:cat>
            <c:strRef>
              <c:f>'Shift Graphs'!$AA$10:$AA$14</c:f>
              <c:strCache>
                <c:ptCount val="5"/>
                <c:pt idx="0">
                  <c:v>Large Structure in Congested Area</c:v>
                </c:pt>
                <c:pt idx="1">
                  <c:v>Large Structure in Open Area</c:v>
                </c:pt>
                <c:pt idx="2">
                  <c:v>Small Structure in Congested Area</c:v>
                </c:pt>
                <c:pt idx="3">
                  <c:v>Pile Caps in Congested Area</c:v>
                </c:pt>
                <c:pt idx="4">
                  <c:v>Pile Caps in Open Area</c:v>
                </c:pt>
              </c:strCache>
            </c:strRef>
          </c:cat>
          <c:val>
            <c:numRef>
              <c:f>'Shift Graphs'!$AB$10:$AB$14</c:f>
              <c:numCache>
                <c:formatCode>General</c:formatCode>
                <c:ptCount val="5"/>
                <c:pt idx="0">
                  <c:v>-11</c:v>
                </c:pt>
                <c:pt idx="1">
                  <c:v>-2</c:v>
                </c:pt>
                <c:pt idx="2">
                  <c:v>8</c:v>
                </c:pt>
                <c:pt idx="3">
                  <c:v>18</c:v>
                </c:pt>
                <c:pt idx="4">
                  <c:v>28</c:v>
                </c:pt>
              </c:numCache>
            </c:numRef>
          </c:val>
          <c:smooth val="0"/>
          <c:extLst xmlns:c16r2="http://schemas.microsoft.com/office/drawing/2015/06/chart">
            <c:ext xmlns:c16="http://schemas.microsoft.com/office/drawing/2014/chart" uri="{C3380CC4-5D6E-409C-BE32-E72D297353CC}">
              <c16:uniqueId val="{00000000-C18B-4AC0-B2CF-5480299705CB}"/>
            </c:ext>
          </c:extLst>
        </c:ser>
        <c:ser>
          <c:idx val="1"/>
          <c:order val="1"/>
          <c:tx>
            <c:strRef>
              <c:f>'Shift Graphs'!$AC$9</c:f>
              <c:strCache>
                <c:ptCount val="1"/>
                <c:pt idx="0">
                  <c:v>Zero</c:v>
                </c:pt>
              </c:strCache>
            </c:strRef>
          </c:tx>
          <c:spPr>
            <a:ln w="19050" cap="rnd">
              <a:solidFill>
                <a:sysClr val="windowText" lastClr="000000"/>
              </a:solidFill>
              <a:round/>
            </a:ln>
            <a:effectLst/>
          </c:spPr>
          <c:marker>
            <c:symbol val="none"/>
          </c:marker>
          <c:cat>
            <c:strRef>
              <c:f>'Shift Graphs'!$AA$10:$AA$14</c:f>
              <c:strCache>
                <c:ptCount val="5"/>
                <c:pt idx="0">
                  <c:v>Large Structure in Congested Area</c:v>
                </c:pt>
                <c:pt idx="1">
                  <c:v>Large Structure in Open Area</c:v>
                </c:pt>
                <c:pt idx="2">
                  <c:v>Small Structure in Congested Area</c:v>
                </c:pt>
                <c:pt idx="3">
                  <c:v>Pile Caps in Congested Area</c:v>
                </c:pt>
                <c:pt idx="4">
                  <c:v>Pile Caps in Open Area</c:v>
                </c:pt>
              </c:strCache>
            </c:strRef>
          </c:cat>
          <c:val>
            <c:numRef>
              <c:f>'Shift Graphs'!$AC$10:$AC$14</c:f>
              <c:numCache>
                <c:formatCode>General</c:formatCode>
                <c:ptCount val="5"/>
                <c:pt idx="0">
                  <c:v>0</c:v>
                </c:pt>
                <c:pt idx="1">
                  <c:v>0</c:v>
                </c:pt>
                <c:pt idx="2">
                  <c:v>0</c:v>
                </c:pt>
                <c:pt idx="3">
                  <c:v>0</c:v>
                </c:pt>
                <c:pt idx="4">
                  <c:v>0</c:v>
                </c:pt>
              </c:numCache>
            </c:numRef>
          </c:val>
          <c:smooth val="0"/>
          <c:extLst xmlns:c16r2="http://schemas.microsoft.com/office/drawing/2015/06/chart">
            <c:ext xmlns:c16="http://schemas.microsoft.com/office/drawing/2014/chart" uri="{C3380CC4-5D6E-409C-BE32-E72D297353CC}">
              <c16:uniqueId val="{00000001-C18B-4AC0-B2CF-5480299705CB}"/>
            </c:ext>
          </c:extLst>
        </c:ser>
        <c:dLbls>
          <c:showLegendKey val="0"/>
          <c:showVal val="0"/>
          <c:showCatName val="0"/>
          <c:showSerName val="0"/>
          <c:showPercent val="0"/>
          <c:showBubbleSize val="0"/>
        </c:dLbls>
        <c:smooth val="0"/>
        <c:axId val="290506160"/>
        <c:axId val="290508120"/>
      </c:lineChart>
      <c:catAx>
        <c:axId val="2905061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90508120"/>
        <c:crosses val="autoZero"/>
        <c:auto val="1"/>
        <c:lblAlgn val="ctr"/>
        <c:lblOffset val="100"/>
        <c:noMultiLvlLbl val="0"/>
      </c:catAx>
      <c:valAx>
        <c:axId val="290508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50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PILE</a:t>
            </a:r>
            <a:r>
              <a:rPr lang="en-US" sz="1800" baseline="0"/>
              <a:t> CAPS IN </a:t>
            </a:r>
            <a:r>
              <a:rPr lang="en-US" sz="1800"/>
              <a:t>OPEN AREA</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'PAM-PAR'!$B$91</c:f>
              <c:strCache>
                <c:ptCount val="1"/>
                <c:pt idx="0">
                  <c:v>Before</c:v>
                </c:pt>
              </c:strCache>
            </c:strRef>
          </c:tx>
          <c:spPr>
            <a:ln w="19050" cap="rnd">
              <a:solidFill>
                <a:schemeClr val="accent1"/>
              </a:solidFill>
              <a:round/>
            </a:ln>
            <a:effectLst/>
          </c:spPr>
          <c:marker>
            <c:symbol val="none"/>
          </c:marker>
          <c:val>
            <c:numRef>
              <c:f>'PAM-PAR'!$C$91:$DB$91</c:f>
              <c:numCache>
                <c:formatCode>General</c:formatCode>
                <c:ptCount val="104"/>
                <c:pt idx="0">
                  <c:v>-262</c:v>
                </c:pt>
                <c:pt idx="1">
                  <c:v>-301</c:v>
                </c:pt>
                <c:pt idx="2">
                  <c:v>-581</c:v>
                </c:pt>
                <c:pt idx="3">
                  <c:v>-318</c:v>
                </c:pt>
                <c:pt idx="4">
                  <c:v>-327</c:v>
                </c:pt>
                <c:pt idx="5">
                  <c:v>-312</c:v>
                </c:pt>
                <c:pt idx="6">
                  <c:v>-470</c:v>
                </c:pt>
                <c:pt idx="7">
                  <c:v>-310</c:v>
                </c:pt>
                <c:pt idx="8">
                  <c:v>-528</c:v>
                </c:pt>
                <c:pt idx="9">
                  <c:v>-364</c:v>
                </c:pt>
                <c:pt idx="10">
                  <c:v>-310</c:v>
                </c:pt>
                <c:pt idx="11">
                  <c:v>-243</c:v>
                </c:pt>
                <c:pt idx="12">
                  <c:v>-298</c:v>
                </c:pt>
                <c:pt idx="13">
                  <c:v>-357</c:v>
                </c:pt>
                <c:pt idx="14">
                  <c:v>-341</c:v>
                </c:pt>
                <c:pt idx="15">
                  <c:v>-239</c:v>
                </c:pt>
                <c:pt idx="16">
                  <c:v>-362</c:v>
                </c:pt>
                <c:pt idx="17">
                  <c:v>-323</c:v>
                </c:pt>
                <c:pt idx="18">
                  <c:v>-257</c:v>
                </c:pt>
                <c:pt idx="19">
                  <c:v>-161</c:v>
                </c:pt>
                <c:pt idx="20">
                  <c:v>-327</c:v>
                </c:pt>
                <c:pt idx="21">
                  <c:v>-292</c:v>
                </c:pt>
                <c:pt idx="22">
                  <c:v>-174</c:v>
                </c:pt>
                <c:pt idx="23">
                  <c:v>-202</c:v>
                </c:pt>
                <c:pt idx="24">
                  <c:v>-377</c:v>
                </c:pt>
                <c:pt idx="25">
                  <c:v>-446</c:v>
                </c:pt>
                <c:pt idx="26">
                  <c:v>-386</c:v>
                </c:pt>
                <c:pt idx="27">
                  <c:v>-289</c:v>
                </c:pt>
                <c:pt idx="28">
                  <c:v>-357</c:v>
                </c:pt>
                <c:pt idx="29">
                  <c:v>-369</c:v>
                </c:pt>
                <c:pt idx="30">
                  <c:v>-292</c:v>
                </c:pt>
                <c:pt idx="31">
                  <c:v>-380</c:v>
                </c:pt>
                <c:pt idx="32">
                  <c:v>-309</c:v>
                </c:pt>
                <c:pt idx="33">
                  <c:v>-490</c:v>
                </c:pt>
                <c:pt idx="34">
                  <c:v>-283</c:v>
                </c:pt>
                <c:pt idx="35">
                  <c:v>-337</c:v>
                </c:pt>
                <c:pt idx="36">
                  <c:v>-298</c:v>
                </c:pt>
                <c:pt idx="37">
                  <c:v>-286</c:v>
                </c:pt>
                <c:pt idx="38">
                  <c:v>-350</c:v>
                </c:pt>
                <c:pt idx="39">
                  <c:v>-398</c:v>
                </c:pt>
                <c:pt idx="40">
                  <c:v>-497</c:v>
                </c:pt>
                <c:pt idx="41">
                  <c:v>-214</c:v>
                </c:pt>
                <c:pt idx="42">
                  <c:v>-349</c:v>
                </c:pt>
                <c:pt idx="43">
                  <c:v>-278</c:v>
                </c:pt>
                <c:pt idx="44">
                  <c:v>-314</c:v>
                </c:pt>
                <c:pt idx="45">
                  <c:v>-329</c:v>
                </c:pt>
                <c:pt idx="46">
                  <c:v>-284</c:v>
                </c:pt>
                <c:pt idx="47">
                  <c:v>-355</c:v>
                </c:pt>
                <c:pt idx="48">
                  <c:v>-303</c:v>
                </c:pt>
                <c:pt idx="49">
                  <c:v>-347</c:v>
                </c:pt>
                <c:pt idx="50">
                  <c:v>-192</c:v>
                </c:pt>
                <c:pt idx="51">
                  <c:v>-490</c:v>
                </c:pt>
                <c:pt idx="52">
                  <c:v>-311</c:v>
                </c:pt>
                <c:pt idx="53">
                  <c:v>-308</c:v>
                </c:pt>
                <c:pt idx="54">
                  <c:v>-305</c:v>
                </c:pt>
                <c:pt idx="55">
                  <c:v>-235</c:v>
                </c:pt>
                <c:pt idx="56">
                  <c:v>-301</c:v>
                </c:pt>
                <c:pt idx="57">
                  <c:v>-251</c:v>
                </c:pt>
                <c:pt idx="58">
                  <c:v>-433</c:v>
                </c:pt>
                <c:pt idx="59">
                  <c:v>-361</c:v>
                </c:pt>
                <c:pt idx="60">
                  <c:v>-295</c:v>
                </c:pt>
                <c:pt idx="61">
                  <c:v>-282</c:v>
                </c:pt>
                <c:pt idx="62">
                  <c:v>-269</c:v>
                </c:pt>
                <c:pt idx="63">
                  <c:v>-310</c:v>
                </c:pt>
                <c:pt idx="64">
                  <c:v>-585</c:v>
                </c:pt>
                <c:pt idx="65">
                  <c:v>-445</c:v>
                </c:pt>
                <c:pt idx="66">
                  <c:v>-422</c:v>
                </c:pt>
                <c:pt idx="67">
                  <c:v>-475</c:v>
                </c:pt>
                <c:pt idx="68">
                  <c:v>-428</c:v>
                </c:pt>
                <c:pt idx="69">
                  <c:v>-618</c:v>
                </c:pt>
                <c:pt idx="70">
                  <c:v>-249</c:v>
                </c:pt>
                <c:pt idx="71">
                  <c:v>-424</c:v>
                </c:pt>
                <c:pt idx="72">
                  <c:v>-370</c:v>
                </c:pt>
                <c:pt idx="73">
                  <c:v>-438</c:v>
                </c:pt>
                <c:pt idx="74">
                  <c:v>-382</c:v>
                </c:pt>
                <c:pt idx="75">
                  <c:v>-243</c:v>
                </c:pt>
                <c:pt idx="76">
                  <c:v>-298</c:v>
                </c:pt>
                <c:pt idx="77">
                  <c:v>-319</c:v>
                </c:pt>
                <c:pt idx="78">
                  <c:v>-283</c:v>
                </c:pt>
                <c:pt idx="79">
                  <c:v>-331</c:v>
                </c:pt>
                <c:pt idx="80">
                  <c:v>-300</c:v>
                </c:pt>
                <c:pt idx="81">
                  <c:v>-461</c:v>
                </c:pt>
                <c:pt idx="82">
                  <c:v>-135</c:v>
                </c:pt>
                <c:pt idx="83">
                  <c:v>-203</c:v>
                </c:pt>
                <c:pt idx="84">
                  <c:v>-225</c:v>
                </c:pt>
                <c:pt idx="85">
                  <c:v>-274</c:v>
                </c:pt>
                <c:pt idx="86">
                  <c:v>-435</c:v>
                </c:pt>
                <c:pt idx="87">
                  <c:v>-258</c:v>
                </c:pt>
                <c:pt idx="88">
                  <c:v>-232</c:v>
                </c:pt>
                <c:pt idx="89">
                  <c:v>-211</c:v>
                </c:pt>
                <c:pt idx="90">
                  <c:v>-165</c:v>
                </c:pt>
                <c:pt idx="91">
                  <c:v>-344</c:v>
                </c:pt>
                <c:pt idx="92">
                  <c:v>-384</c:v>
                </c:pt>
                <c:pt idx="93">
                  <c:v>-287</c:v>
                </c:pt>
                <c:pt idx="94">
                  <c:v>-222</c:v>
                </c:pt>
                <c:pt idx="95">
                  <c:v>-312</c:v>
                </c:pt>
                <c:pt idx="96">
                  <c:v>-202</c:v>
                </c:pt>
                <c:pt idx="97">
                  <c:v>-144</c:v>
                </c:pt>
                <c:pt idx="98">
                  <c:v>-261</c:v>
                </c:pt>
                <c:pt idx="99">
                  <c:v>-358</c:v>
                </c:pt>
                <c:pt idx="100">
                  <c:v>-414</c:v>
                </c:pt>
                <c:pt idx="101">
                  <c:v>-585</c:v>
                </c:pt>
                <c:pt idx="102">
                  <c:v>-340</c:v>
                </c:pt>
                <c:pt idx="103">
                  <c:v>-7</c:v>
                </c:pt>
              </c:numCache>
            </c:numRef>
          </c:val>
          <c:smooth val="1"/>
          <c:extLst xmlns:c16r2="http://schemas.microsoft.com/office/drawing/2015/06/chart">
            <c:ext xmlns:c16="http://schemas.microsoft.com/office/drawing/2014/chart" uri="{C3380CC4-5D6E-409C-BE32-E72D297353CC}">
              <c16:uniqueId val="{00000000-D73C-4A70-A04A-9361D2C1BCF2}"/>
            </c:ext>
          </c:extLst>
        </c:ser>
        <c:ser>
          <c:idx val="1"/>
          <c:order val="1"/>
          <c:tx>
            <c:strRef>
              <c:f>'PAM-PAR'!$B$92</c:f>
              <c:strCache>
                <c:ptCount val="1"/>
                <c:pt idx="0">
                  <c:v>After</c:v>
                </c:pt>
              </c:strCache>
            </c:strRef>
          </c:tx>
          <c:spPr>
            <a:ln w="19050" cap="rnd">
              <a:solidFill>
                <a:schemeClr val="accent2"/>
              </a:solidFill>
              <a:round/>
            </a:ln>
            <a:effectLst/>
          </c:spPr>
          <c:marker>
            <c:symbol val="none"/>
          </c:marker>
          <c:val>
            <c:numRef>
              <c:f>'PAM-PAR'!$C$92:$DB$92</c:f>
              <c:numCache>
                <c:formatCode>General</c:formatCode>
                <c:ptCount val="104"/>
                <c:pt idx="0">
                  <c:v>-296</c:v>
                </c:pt>
                <c:pt idx="1">
                  <c:v>-346</c:v>
                </c:pt>
                <c:pt idx="2">
                  <c:v>-670</c:v>
                </c:pt>
                <c:pt idx="3">
                  <c:v>-374</c:v>
                </c:pt>
                <c:pt idx="4">
                  <c:v>-376</c:v>
                </c:pt>
                <c:pt idx="5">
                  <c:v>-331</c:v>
                </c:pt>
                <c:pt idx="6">
                  <c:v>-497</c:v>
                </c:pt>
                <c:pt idx="7">
                  <c:v>-338</c:v>
                </c:pt>
                <c:pt idx="8">
                  <c:v>-551</c:v>
                </c:pt>
                <c:pt idx="9">
                  <c:v>-387</c:v>
                </c:pt>
                <c:pt idx="10">
                  <c:v>-344</c:v>
                </c:pt>
                <c:pt idx="11">
                  <c:v>-264</c:v>
                </c:pt>
                <c:pt idx="12">
                  <c:v>-316</c:v>
                </c:pt>
                <c:pt idx="13">
                  <c:v>-384</c:v>
                </c:pt>
                <c:pt idx="14">
                  <c:v>-378</c:v>
                </c:pt>
                <c:pt idx="15">
                  <c:v>-248</c:v>
                </c:pt>
                <c:pt idx="16">
                  <c:v>-397</c:v>
                </c:pt>
                <c:pt idx="17">
                  <c:v>-349</c:v>
                </c:pt>
                <c:pt idx="18">
                  <c:v>-271</c:v>
                </c:pt>
                <c:pt idx="19">
                  <c:v>-187</c:v>
                </c:pt>
                <c:pt idx="20">
                  <c:v>-336</c:v>
                </c:pt>
                <c:pt idx="21">
                  <c:v>-331</c:v>
                </c:pt>
                <c:pt idx="22">
                  <c:v>-204</c:v>
                </c:pt>
                <c:pt idx="23">
                  <c:v>-234</c:v>
                </c:pt>
                <c:pt idx="24">
                  <c:v>-411</c:v>
                </c:pt>
                <c:pt idx="25">
                  <c:v>-482</c:v>
                </c:pt>
                <c:pt idx="26">
                  <c:v>-421</c:v>
                </c:pt>
                <c:pt idx="27">
                  <c:v>-298</c:v>
                </c:pt>
                <c:pt idx="28">
                  <c:v>-388</c:v>
                </c:pt>
                <c:pt idx="29">
                  <c:v>-419</c:v>
                </c:pt>
                <c:pt idx="30">
                  <c:v>-316</c:v>
                </c:pt>
                <c:pt idx="31">
                  <c:v>-430</c:v>
                </c:pt>
                <c:pt idx="32">
                  <c:v>-337</c:v>
                </c:pt>
                <c:pt idx="33">
                  <c:v>-542</c:v>
                </c:pt>
                <c:pt idx="34">
                  <c:v>-318</c:v>
                </c:pt>
                <c:pt idx="35">
                  <c:v>-383</c:v>
                </c:pt>
                <c:pt idx="36">
                  <c:v>-345</c:v>
                </c:pt>
                <c:pt idx="37">
                  <c:v>-310</c:v>
                </c:pt>
                <c:pt idx="38">
                  <c:v>-389</c:v>
                </c:pt>
                <c:pt idx="39">
                  <c:v>-425</c:v>
                </c:pt>
                <c:pt idx="40">
                  <c:v>-555</c:v>
                </c:pt>
                <c:pt idx="41">
                  <c:v>-250</c:v>
                </c:pt>
                <c:pt idx="42">
                  <c:v>-387</c:v>
                </c:pt>
                <c:pt idx="43">
                  <c:v>-303</c:v>
                </c:pt>
                <c:pt idx="44">
                  <c:v>-343</c:v>
                </c:pt>
                <c:pt idx="45">
                  <c:v>-355</c:v>
                </c:pt>
                <c:pt idx="46">
                  <c:v>-299</c:v>
                </c:pt>
                <c:pt idx="47">
                  <c:v>-376</c:v>
                </c:pt>
                <c:pt idx="48">
                  <c:v>-335</c:v>
                </c:pt>
                <c:pt idx="49">
                  <c:v>-373</c:v>
                </c:pt>
                <c:pt idx="50">
                  <c:v>-207</c:v>
                </c:pt>
                <c:pt idx="51">
                  <c:v>-511</c:v>
                </c:pt>
                <c:pt idx="52">
                  <c:v>-331</c:v>
                </c:pt>
                <c:pt idx="53">
                  <c:v>-329</c:v>
                </c:pt>
                <c:pt idx="54">
                  <c:v>-333</c:v>
                </c:pt>
                <c:pt idx="55">
                  <c:v>-252</c:v>
                </c:pt>
                <c:pt idx="56">
                  <c:v>-327</c:v>
                </c:pt>
                <c:pt idx="57">
                  <c:v>-254</c:v>
                </c:pt>
                <c:pt idx="58">
                  <c:v>-500</c:v>
                </c:pt>
                <c:pt idx="59">
                  <c:v>-414</c:v>
                </c:pt>
                <c:pt idx="60">
                  <c:v>-331</c:v>
                </c:pt>
                <c:pt idx="61">
                  <c:v>-329</c:v>
                </c:pt>
                <c:pt idx="62">
                  <c:v>-290</c:v>
                </c:pt>
                <c:pt idx="63">
                  <c:v>-342</c:v>
                </c:pt>
                <c:pt idx="64">
                  <c:v>-584</c:v>
                </c:pt>
                <c:pt idx="65">
                  <c:v>-454</c:v>
                </c:pt>
                <c:pt idx="66">
                  <c:v>-428</c:v>
                </c:pt>
                <c:pt idx="67">
                  <c:v>-491</c:v>
                </c:pt>
                <c:pt idx="68">
                  <c:v>-435</c:v>
                </c:pt>
                <c:pt idx="69">
                  <c:v>-624</c:v>
                </c:pt>
                <c:pt idx="70">
                  <c:v>-280</c:v>
                </c:pt>
                <c:pt idx="71">
                  <c:v>-463</c:v>
                </c:pt>
                <c:pt idx="72">
                  <c:v>-390</c:v>
                </c:pt>
                <c:pt idx="73">
                  <c:v>-454</c:v>
                </c:pt>
                <c:pt idx="74">
                  <c:v>-392</c:v>
                </c:pt>
                <c:pt idx="75">
                  <c:v>-331</c:v>
                </c:pt>
                <c:pt idx="76">
                  <c:v>-330</c:v>
                </c:pt>
                <c:pt idx="77">
                  <c:v>-357</c:v>
                </c:pt>
                <c:pt idx="78">
                  <c:v>-315</c:v>
                </c:pt>
                <c:pt idx="79">
                  <c:v>-369</c:v>
                </c:pt>
                <c:pt idx="80">
                  <c:v>-286</c:v>
                </c:pt>
                <c:pt idx="81">
                  <c:v>-491</c:v>
                </c:pt>
                <c:pt idx="82">
                  <c:v>-144</c:v>
                </c:pt>
                <c:pt idx="83">
                  <c:v>-209</c:v>
                </c:pt>
                <c:pt idx="84">
                  <c:v>-239</c:v>
                </c:pt>
                <c:pt idx="85">
                  <c:v>-291</c:v>
                </c:pt>
                <c:pt idx="86">
                  <c:v>-467</c:v>
                </c:pt>
                <c:pt idx="87">
                  <c:v>-273</c:v>
                </c:pt>
                <c:pt idx="88">
                  <c:v>-248</c:v>
                </c:pt>
                <c:pt idx="89">
                  <c:v>-227</c:v>
                </c:pt>
                <c:pt idx="90">
                  <c:v>-173</c:v>
                </c:pt>
                <c:pt idx="91">
                  <c:v>-363</c:v>
                </c:pt>
                <c:pt idx="92">
                  <c:v>-434</c:v>
                </c:pt>
                <c:pt idx="93">
                  <c:v>-319</c:v>
                </c:pt>
                <c:pt idx="94">
                  <c:v>-231</c:v>
                </c:pt>
                <c:pt idx="95">
                  <c:v>-349</c:v>
                </c:pt>
                <c:pt idx="96">
                  <c:v>-220</c:v>
                </c:pt>
                <c:pt idx="97">
                  <c:v>-149</c:v>
                </c:pt>
                <c:pt idx="98">
                  <c:v>-278</c:v>
                </c:pt>
                <c:pt idx="99">
                  <c:v>-391</c:v>
                </c:pt>
                <c:pt idx="100">
                  <c:v>-439</c:v>
                </c:pt>
                <c:pt idx="101">
                  <c:v>-647</c:v>
                </c:pt>
                <c:pt idx="102">
                  <c:v>-365</c:v>
                </c:pt>
                <c:pt idx="103">
                  <c:v>3</c:v>
                </c:pt>
              </c:numCache>
            </c:numRef>
          </c:val>
          <c:smooth val="0"/>
          <c:extLst xmlns:c16r2="http://schemas.microsoft.com/office/drawing/2015/06/chart">
            <c:ext xmlns:c16="http://schemas.microsoft.com/office/drawing/2014/chart" uri="{C3380CC4-5D6E-409C-BE32-E72D297353CC}">
              <c16:uniqueId val="{00000001-D73C-4A70-A04A-9361D2C1BCF2}"/>
            </c:ext>
          </c:extLst>
        </c:ser>
        <c:ser>
          <c:idx val="2"/>
          <c:order val="2"/>
          <c:tx>
            <c:strRef>
              <c:f>'PAM-PAR'!$B$93</c:f>
              <c:strCache>
                <c:ptCount val="1"/>
                <c:pt idx="0">
                  <c:v>Shift</c:v>
                </c:pt>
              </c:strCache>
            </c:strRef>
          </c:tx>
          <c:spPr>
            <a:ln w="19050" cap="rnd">
              <a:solidFill>
                <a:srgbClr val="00B050"/>
              </a:solidFill>
              <a:round/>
            </a:ln>
            <a:effectLst/>
          </c:spPr>
          <c:marker>
            <c:symbol val="none"/>
          </c:marker>
          <c:val>
            <c:numRef>
              <c:f>'PAM-PAR'!$C$93:$DB$93</c:f>
              <c:numCache>
                <c:formatCode>General</c:formatCode>
                <c:ptCount val="104"/>
                <c:pt idx="0">
                  <c:v>-34</c:v>
                </c:pt>
                <c:pt idx="1">
                  <c:v>-45</c:v>
                </c:pt>
                <c:pt idx="2">
                  <c:v>-89</c:v>
                </c:pt>
                <c:pt idx="3">
                  <c:v>-56</c:v>
                </c:pt>
                <c:pt idx="4">
                  <c:v>-49</c:v>
                </c:pt>
                <c:pt idx="5">
                  <c:v>-19</c:v>
                </c:pt>
                <c:pt idx="6">
                  <c:v>-27</c:v>
                </c:pt>
                <c:pt idx="7">
                  <c:v>-28</c:v>
                </c:pt>
                <c:pt idx="8">
                  <c:v>-23</c:v>
                </c:pt>
                <c:pt idx="9">
                  <c:v>-23</c:v>
                </c:pt>
                <c:pt idx="10">
                  <c:v>-34</c:v>
                </c:pt>
                <c:pt idx="11">
                  <c:v>-21</c:v>
                </c:pt>
                <c:pt idx="12">
                  <c:v>-18</c:v>
                </c:pt>
                <c:pt idx="13">
                  <c:v>-27</c:v>
                </c:pt>
                <c:pt idx="14">
                  <c:v>-37</c:v>
                </c:pt>
                <c:pt idx="15">
                  <c:v>-9</c:v>
                </c:pt>
                <c:pt idx="16">
                  <c:v>-35</c:v>
                </c:pt>
                <c:pt idx="17">
                  <c:v>-26</c:v>
                </c:pt>
                <c:pt idx="18">
                  <c:v>-14</c:v>
                </c:pt>
                <c:pt idx="19">
                  <c:v>-26</c:v>
                </c:pt>
                <c:pt idx="20">
                  <c:v>-9</c:v>
                </c:pt>
                <c:pt idx="21">
                  <c:v>-39</c:v>
                </c:pt>
                <c:pt idx="22">
                  <c:v>-30</c:v>
                </c:pt>
                <c:pt idx="23">
                  <c:v>-32</c:v>
                </c:pt>
                <c:pt idx="24">
                  <c:v>-34</c:v>
                </c:pt>
                <c:pt idx="25">
                  <c:v>-36</c:v>
                </c:pt>
                <c:pt idx="26">
                  <c:v>-35</c:v>
                </c:pt>
                <c:pt idx="27">
                  <c:v>-9</c:v>
                </c:pt>
                <c:pt idx="28">
                  <c:v>-31</c:v>
                </c:pt>
                <c:pt idx="29">
                  <c:v>-50</c:v>
                </c:pt>
                <c:pt idx="30">
                  <c:v>-24</c:v>
                </c:pt>
                <c:pt idx="31">
                  <c:v>-50</c:v>
                </c:pt>
                <c:pt idx="32">
                  <c:v>-28</c:v>
                </c:pt>
                <c:pt idx="33">
                  <c:v>-52</c:v>
                </c:pt>
                <c:pt idx="34">
                  <c:v>-35</c:v>
                </c:pt>
                <c:pt idx="35">
                  <c:v>-46</c:v>
                </c:pt>
                <c:pt idx="36">
                  <c:v>-47</c:v>
                </c:pt>
                <c:pt idx="37">
                  <c:v>-24</c:v>
                </c:pt>
                <c:pt idx="38">
                  <c:v>-39</c:v>
                </c:pt>
                <c:pt idx="39">
                  <c:v>-27</c:v>
                </c:pt>
                <c:pt idx="40">
                  <c:v>-58</c:v>
                </c:pt>
                <c:pt idx="41">
                  <c:v>-36</c:v>
                </c:pt>
                <c:pt idx="42">
                  <c:v>-38</c:v>
                </c:pt>
                <c:pt idx="43">
                  <c:v>-25</c:v>
                </c:pt>
                <c:pt idx="44">
                  <c:v>-29</c:v>
                </c:pt>
                <c:pt idx="45">
                  <c:v>-26</c:v>
                </c:pt>
                <c:pt idx="46">
                  <c:v>-15</c:v>
                </c:pt>
                <c:pt idx="47">
                  <c:v>-21</c:v>
                </c:pt>
                <c:pt idx="48">
                  <c:v>-32</c:v>
                </c:pt>
                <c:pt idx="49">
                  <c:v>-26</c:v>
                </c:pt>
                <c:pt idx="50">
                  <c:v>-15</c:v>
                </c:pt>
                <c:pt idx="51">
                  <c:v>-21</c:v>
                </c:pt>
                <c:pt idx="52">
                  <c:v>-20</c:v>
                </c:pt>
                <c:pt idx="53">
                  <c:v>-21</c:v>
                </c:pt>
                <c:pt idx="54">
                  <c:v>-28</c:v>
                </c:pt>
                <c:pt idx="55">
                  <c:v>-17</c:v>
                </c:pt>
                <c:pt idx="56">
                  <c:v>-26</c:v>
                </c:pt>
                <c:pt idx="57">
                  <c:v>-3</c:v>
                </c:pt>
                <c:pt idx="58">
                  <c:v>-67</c:v>
                </c:pt>
                <c:pt idx="59">
                  <c:v>-53</c:v>
                </c:pt>
                <c:pt idx="60">
                  <c:v>-36</c:v>
                </c:pt>
                <c:pt idx="61">
                  <c:v>-47</c:v>
                </c:pt>
                <c:pt idx="62">
                  <c:v>-21</c:v>
                </c:pt>
                <c:pt idx="63">
                  <c:v>-32</c:v>
                </c:pt>
                <c:pt idx="64">
                  <c:v>1</c:v>
                </c:pt>
                <c:pt idx="65">
                  <c:v>-9</c:v>
                </c:pt>
                <c:pt idx="66">
                  <c:v>-6</c:v>
                </c:pt>
                <c:pt idx="67">
                  <c:v>-16</c:v>
                </c:pt>
                <c:pt idx="68">
                  <c:v>-7</c:v>
                </c:pt>
                <c:pt idx="69">
                  <c:v>-6</c:v>
                </c:pt>
                <c:pt idx="70">
                  <c:v>-31</c:v>
                </c:pt>
                <c:pt idx="71">
                  <c:v>-39</c:v>
                </c:pt>
                <c:pt idx="72">
                  <c:v>-20</c:v>
                </c:pt>
                <c:pt idx="73">
                  <c:v>-16</c:v>
                </c:pt>
                <c:pt idx="74">
                  <c:v>-10</c:v>
                </c:pt>
                <c:pt idx="75">
                  <c:v>-88</c:v>
                </c:pt>
                <c:pt idx="76">
                  <c:v>-32</c:v>
                </c:pt>
                <c:pt idx="77">
                  <c:v>-38</c:v>
                </c:pt>
                <c:pt idx="78">
                  <c:v>-32</c:v>
                </c:pt>
                <c:pt idx="79">
                  <c:v>-38</c:v>
                </c:pt>
                <c:pt idx="80">
                  <c:v>14</c:v>
                </c:pt>
                <c:pt idx="81">
                  <c:v>-30</c:v>
                </c:pt>
                <c:pt idx="82">
                  <c:v>-9</c:v>
                </c:pt>
                <c:pt idx="83">
                  <c:v>-6</c:v>
                </c:pt>
                <c:pt idx="84">
                  <c:v>-14</c:v>
                </c:pt>
                <c:pt idx="85">
                  <c:v>-17</c:v>
                </c:pt>
                <c:pt idx="86">
                  <c:v>-32</c:v>
                </c:pt>
                <c:pt idx="87">
                  <c:v>-15</c:v>
                </c:pt>
                <c:pt idx="88">
                  <c:v>-16</c:v>
                </c:pt>
                <c:pt idx="89">
                  <c:v>-16</c:v>
                </c:pt>
                <c:pt idx="90">
                  <c:v>-8</c:v>
                </c:pt>
                <c:pt idx="91">
                  <c:v>-19</c:v>
                </c:pt>
                <c:pt idx="92">
                  <c:v>-50</c:v>
                </c:pt>
                <c:pt idx="93">
                  <c:v>-32</c:v>
                </c:pt>
                <c:pt idx="94">
                  <c:v>-9</c:v>
                </c:pt>
                <c:pt idx="95">
                  <c:v>-37</c:v>
                </c:pt>
                <c:pt idx="96">
                  <c:v>-18</c:v>
                </c:pt>
                <c:pt idx="97">
                  <c:v>-5</c:v>
                </c:pt>
                <c:pt idx="98">
                  <c:v>-17</c:v>
                </c:pt>
                <c:pt idx="99">
                  <c:v>-33</c:v>
                </c:pt>
                <c:pt idx="100">
                  <c:v>-25</c:v>
                </c:pt>
                <c:pt idx="101">
                  <c:v>-62</c:v>
                </c:pt>
                <c:pt idx="102">
                  <c:v>-25</c:v>
                </c:pt>
                <c:pt idx="103">
                  <c:v>10</c:v>
                </c:pt>
              </c:numCache>
            </c:numRef>
          </c:val>
          <c:smooth val="0"/>
          <c:extLst xmlns:c16r2="http://schemas.microsoft.com/office/drawing/2015/06/chart">
            <c:ext xmlns:c16="http://schemas.microsoft.com/office/drawing/2014/chart" uri="{C3380CC4-5D6E-409C-BE32-E72D297353CC}">
              <c16:uniqueId val="{00000002-D73C-4A70-A04A-9361D2C1BCF2}"/>
            </c:ext>
          </c:extLst>
        </c:ser>
        <c:ser>
          <c:idx val="3"/>
          <c:order val="3"/>
          <c:tx>
            <c:strRef>
              <c:f>'PAM-PAR'!$B$94</c:f>
              <c:strCache>
                <c:ptCount val="1"/>
                <c:pt idx="0">
                  <c:v>Zero</c:v>
                </c:pt>
              </c:strCache>
            </c:strRef>
          </c:tx>
          <c:spPr>
            <a:ln w="12700" cap="rnd">
              <a:solidFill>
                <a:schemeClr val="tx1"/>
              </a:solidFill>
              <a:round/>
            </a:ln>
            <a:effectLst/>
          </c:spPr>
          <c:marker>
            <c:symbol val="none"/>
          </c:marker>
          <c:val>
            <c:numRef>
              <c:f>'PAM-PAR'!$C$94:$DB$94</c:f>
              <c:numCache>
                <c:formatCode>General</c:formatCode>
                <c:ptCount val="10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numCache>
            </c:numRef>
          </c:val>
          <c:smooth val="0"/>
          <c:extLst xmlns:c16r2="http://schemas.microsoft.com/office/drawing/2015/06/chart">
            <c:ext xmlns:c16="http://schemas.microsoft.com/office/drawing/2014/chart" uri="{C3380CC4-5D6E-409C-BE32-E72D297353CC}">
              <c16:uniqueId val="{00000003-D73C-4A70-A04A-9361D2C1BCF2}"/>
            </c:ext>
          </c:extLst>
        </c:ser>
        <c:dLbls>
          <c:showLegendKey val="0"/>
          <c:showVal val="0"/>
          <c:showCatName val="0"/>
          <c:showSerName val="0"/>
          <c:showPercent val="0"/>
          <c:showBubbleSize val="0"/>
        </c:dLbls>
        <c:smooth val="0"/>
        <c:axId val="290508512"/>
        <c:axId val="290505376"/>
      </c:lineChart>
      <c:catAx>
        <c:axId val="290508512"/>
        <c:scaling>
          <c:orientation val="minMax"/>
        </c:scaling>
        <c:delete val="0"/>
        <c:axPos val="b"/>
        <c:majorGridlines>
          <c:spPr>
            <a:ln w="9525" cap="flat" cmpd="sng" algn="ctr">
              <a:noFill/>
              <a:round/>
            </a:ln>
            <a:effectLst/>
          </c:spPr>
        </c:majorGridlines>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505376"/>
        <c:crosses val="autoZero"/>
        <c:auto val="1"/>
        <c:lblAlgn val="ctr"/>
        <c:lblOffset val="100"/>
        <c:tickMarkSkip val="5"/>
        <c:noMultiLvlLbl val="0"/>
      </c:catAx>
      <c:valAx>
        <c:axId val="290505376"/>
        <c:scaling>
          <c:orientation val="minMax"/>
          <c:max val="100"/>
          <c:min val="-7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50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Shift</a:t>
            </a:r>
            <a:r>
              <a:rPr lang="en-US" sz="1800" baseline="0" dirty="0"/>
              <a:t> By Individual Structure</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CPAU!$C$95</c:f>
              <c:strCache>
                <c:ptCount val="1"/>
                <c:pt idx="0">
                  <c:v>Shift</c:v>
                </c:pt>
              </c:strCache>
            </c:strRef>
          </c:tx>
          <c:spPr>
            <a:solidFill>
              <a:schemeClr val="accent1"/>
            </a:solidFill>
            <a:ln>
              <a:noFill/>
            </a:ln>
            <a:effectLst/>
          </c:spPr>
          <c:invertIfNegative val="0"/>
          <c:cat>
            <c:strRef>
              <c:f>CPAU!$D$94:$AG$94</c:f>
              <c:strCache>
                <c:ptCount val="27"/>
                <c:pt idx="0">
                  <c:v>STR 1</c:v>
                </c:pt>
                <c:pt idx="3">
                  <c:v>STR 2</c:v>
                </c:pt>
                <c:pt idx="7">
                  <c:v>STR 3</c:v>
                </c:pt>
                <c:pt idx="10">
                  <c:v>STR 4</c:v>
                </c:pt>
                <c:pt idx="14">
                  <c:v>STR 5</c:v>
                </c:pt>
                <c:pt idx="18">
                  <c:v>STR 6</c:v>
                </c:pt>
                <c:pt idx="22">
                  <c:v>STR 7</c:v>
                </c:pt>
                <c:pt idx="26">
                  <c:v>STR 8</c:v>
                </c:pt>
              </c:strCache>
            </c:strRef>
          </c:cat>
          <c:val>
            <c:numRef>
              <c:f>CPAU!$D$95:$AG$95</c:f>
              <c:numCache>
                <c:formatCode>General</c:formatCode>
                <c:ptCount val="30"/>
                <c:pt idx="0">
                  <c:v>-72</c:v>
                </c:pt>
                <c:pt idx="1">
                  <c:v>-11</c:v>
                </c:pt>
                <c:pt idx="2">
                  <c:v>-54</c:v>
                </c:pt>
                <c:pt idx="3">
                  <c:v>-39</c:v>
                </c:pt>
                <c:pt idx="4">
                  <c:v>-71</c:v>
                </c:pt>
                <c:pt idx="5">
                  <c:v>-3</c:v>
                </c:pt>
                <c:pt idx="6">
                  <c:v>-48</c:v>
                </c:pt>
                <c:pt idx="7">
                  <c:v>-34</c:v>
                </c:pt>
                <c:pt idx="8">
                  <c:v>-56</c:v>
                </c:pt>
                <c:pt idx="9">
                  <c:v>-37</c:v>
                </c:pt>
                <c:pt idx="10">
                  <c:v>-6</c:v>
                </c:pt>
                <c:pt idx="11">
                  <c:v>38</c:v>
                </c:pt>
                <c:pt idx="12">
                  <c:v>6</c:v>
                </c:pt>
                <c:pt idx="13">
                  <c:v>60</c:v>
                </c:pt>
                <c:pt idx="14">
                  <c:v>9</c:v>
                </c:pt>
                <c:pt idx="15">
                  <c:v>34</c:v>
                </c:pt>
                <c:pt idx="16">
                  <c:v>27</c:v>
                </c:pt>
                <c:pt idx="17">
                  <c:v>5</c:v>
                </c:pt>
                <c:pt idx="18">
                  <c:v>-11</c:v>
                </c:pt>
                <c:pt idx="19">
                  <c:v>-45</c:v>
                </c:pt>
                <c:pt idx="20">
                  <c:v>-25</c:v>
                </c:pt>
                <c:pt idx="21">
                  <c:v>-46</c:v>
                </c:pt>
                <c:pt idx="22">
                  <c:v>-54</c:v>
                </c:pt>
                <c:pt idx="23">
                  <c:v>-34</c:v>
                </c:pt>
                <c:pt idx="24">
                  <c:v>-9</c:v>
                </c:pt>
                <c:pt idx="25">
                  <c:v>-36</c:v>
                </c:pt>
                <c:pt idx="26">
                  <c:v>-7</c:v>
                </c:pt>
                <c:pt idx="27">
                  <c:v>-25</c:v>
                </c:pt>
                <c:pt idx="28">
                  <c:v>-50</c:v>
                </c:pt>
                <c:pt idx="29">
                  <c:v>-16</c:v>
                </c:pt>
              </c:numCache>
            </c:numRef>
          </c:val>
          <c:extLst xmlns:c16r2="http://schemas.microsoft.com/office/drawing/2015/06/chart">
            <c:ext xmlns:c16="http://schemas.microsoft.com/office/drawing/2014/chart" uri="{C3380CC4-5D6E-409C-BE32-E72D297353CC}">
              <c16:uniqueId val="{00000000-2DEA-4413-87BB-38DAB0C1644E}"/>
            </c:ext>
          </c:extLst>
        </c:ser>
        <c:dLbls>
          <c:showLegendKey val="0"/>
          <c:showVal val="0"/>
          <c:showCatName val="0"/>
          <c:showSerName val="0"/>
          <c:showPercent val="0"/>
          <c:showBubbleSize val="0"/>
        </c:dLbls>
        <c:gapWidth val="219"/>
        <c:overlap val="-27"/>
        <c:axId val="290506552"/>
        <c:axId val="290502240"/>
      </c:barChart>
      <c:catAx>
        <c:axId val="2905065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502240"/>
        <c:crosses val="autoZero"/>
        <c:auto val="1"/>
        <c:lblAlgn val="ctr"/>
        <c:lblOffset val="100"/>
        <c:noMultiLvlLbl val="0"/>
      </c:catAx>
      <c:valAx>
        <c:axId val="290502240"/>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5065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PILE</a:t>
            </a:r>
            <a:r>
              <a:rPr lang="en-US" sz="1800" baseline="0"/>
              <a:t> CAPS IN </a:t>
            </a:r>
            <a:r>
              <a:rPr lang="en-US" sz="1800"/>
              <a:t>CONGESTED AREA</a:t>
            </a:r>
          </a:p>
        </c:rich>
      </c:tx>
      <c:layout>
        <c:manualLayout>
          <c:xMode val="edge"/>
          <c:yMode val="edge"/>
          <c:x val="0.21760531302993116"/>
          <c:y val="5.8889724242185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CPAU!$C$89</c:f>
              <c:strCache>
                <c:ptCount val="1"/>
                <c:pt idx="0">
                  <c:v>Before</c:v>
                </c:pt>
              </c:strCache>
            </c:strRef>
          </c:tx>
          <c:spPr>
            <a:ln w="28575" cap="rnd">
              <a:solidFill>
                <a:schemeClr val="accent1"/>
              </a:solidFill>
              <a:round/>
            </a:ln>
            <a:effectLst/>
          </c:spPr>
          <c:marker>
            <c:symbol val="none"/>
          </c:marker>
          <c:yVal>
            <c:numRef>
              <c:f>CPAU!$D$89:$AG$89</c:f>
              <c:numCache>
                <c:formatCode>General</c:formatCode>
                <c:ptCount val="30"/>
                <c:pt idx="0">
                  <c:v>-547</c:v>
                </c:pt>
                <c:pt idx="1">
                  <c:v>-209</c:v>
                </c:pt>
                <c:pt idx="2">
                  <c:v>-437</c:v>
                </c:pt>
                <c:pt idx="3">
                  <c:v>-437</c:v>
                </c:pt>
                <c:pt idx="4">
                  <c:v>-517</c:v>
                </c:pt>
                <c:pt idx="5">
                  <c:v>-133</c:v>
                </c:pt>
                <c:pt idx="6">
                  <c:v>-584</c:v>
                </c:pt>
                <c:pt idx="7">
                  <c:v>-423</c:v>
                </c:pt>
                <c:pt idx="8">
                  <c:v>-471</c:v>
                </c:pt>
                <c:pt idx="9">
                  <c:v>-415</c:v>
                </c:pt>
                <c:pt idx="10">
                  <c:v>-495</c:v>
                </c:pt>
                <c:pt idx="11">
                  <c:v>-456</c:v>
                </c:pt>
                <c:pt idx="12">
                  <c:v>-215</c:v>
                </c:pt>
                <c:pt idx="13">
                  <c:v>-546</c:v>
                </c:pt>
                <c:pt idx="14">
                  <c:v>-97</c:v>
                </c:pt>
                <c:pt idx="15">
                  <c:v>-408</c:v>
                </c:pt>
                <c:pt idx="16">
                  <c:v>-280</c:v>
                </c:pt>
                <c:pt idx="17">
                  <c:v>-459</c:v>
                </c:pt>
                <c:pt idx="18">
                  <c:v>-286</c:v>
                </c:pt>
                <c:pt idx="19">
                  <c:v>-539</c:v>
                </c:pt>
                <c:pt idx="20">
                  <c:v>-573</c:v>
                </c:pt>
                <c:pt idx="21">
                  <c:v>-489</c:v>
                </c:pt>
                <c:pt idx="22">
                  <c:v>-436</c:v>
                </c:pt>
                <c:pt idx="23">
                  <c:v>-498</c:v>
                </c:pt>
                <c:pt idx="24">
                  <c:v>-242</c:v>
                </c:pt>
                <c:pt idx="25">
                  <c:v>-467</c:v>
                </c:pt>
                <c:pt idx="26">
                  <c:v>-179</c:v>
                </c:pt>
                <c:pt idx="27">
                  <c:v>-445</c:v>
                </c:pt>
                <c:pt idx="28">
                  <c:v>-464</c:v>
                </c:pt>
                <c:pt idx="29">
                  <c:v>-367</c:v>
                </c:pt>
              </c:numCache>
            </c:numRef>
          </c:yVal>
          <c:smooth val="1"/>
          <c:extLst xmlns:c16r2="http://schemas.microsoft.com/office/drawing/2015/06/chart">
            <c:ext xmlns:c16="http://schemas.microsoft.com/office/drawing/2014/chart" uri="{C3380CC4-5D6E-409C-BE32-E72D297353CC}">
              <c16:uniqueId val="{00000000-45CF-43D7-98C8-218FC78559E5}"/>
            </c:ext>
          </c:extLst>
        </c:ser>
        <c:ser>
          <c:idx val="1"/>
          <c:order val="1"/>
          <c:tx>
            <c:strRef>
              <c:f>CPAU!$C$90</c:f>
              <c:strCache>
                <c:ptCount val="1"/>
                <c:pt idx="0">
                  <c:v>After</c:v>
                </c:pt>
              </c:strCache>
            </c:strRef>
          </c:tx>
          <c:spPr>
            <a:ln w="28575" cap="rnd">
              <a:solidFill>
                <a:schemeClr val="accent2"/>
              </a:solidFill>
              <a:round/>
            </a:ln>
            <a:effectLst/>
          </c:spPr>
          <c:marker>
            <c:symbol val="none"/>
          </c:marker>
          <c:yVal>
            <c:numRef>
              <c:f>CPAU!$D$90:$AG$90</c:f>
              <c:numCache>
                <c:formatCode>General</c:formatCode>
                <c:ptCount val="30"/>
                <c:pt idx="0">
                  <c:v>-619</c:v>
                </c:pt>
                <c:pt idx="1">
                  <c:v>-220</c:v>
                </c:pt>
                <c:pt idx="2">
                  <c:v>-491</c:v>
                </c:pt>
                <c:pt idx="3">
                  <c:v>-476</c:v>
                </c:pt>
                <c:pt idx="4">
                  <c:v>-588</c:v>
                </c:pt>
                <c:pt idx="5">
                  <c:v>-136</c:v>
                </c:pt>
                <c:pt idx="6">
                  <c:v>-632</c:v>
                </c:pt>
                <c:pt idx="7">
                  <c:v>-457</c:v>
                </c:pt>
                <c:pt idx="8">
                  <c:v>-527</c:v>
                </c:pt>
                <c:pt idx="9">
                  <c:v>-452</c:v>
                </c:pt>
                <c:pt idx="10">
                  <c:v>-501</c:v>
                </c:pt>
                <c:pt idx="11">
                  <c:v>-418</c:v>
                </c:pt>
                <c:pt idx="12">
                  <c:v>-209</c:v>
                </c:pt>
                <c:pt idx="13">
                  <c:v>-486</c:v>
                </c:pt>
                <c:pt idx="14">
                  <c:v>-88</c:v>
                </c:pt>
                <c:pt idx="15">
                  <c:v>-374</c:v>
                </c:pt>
                <c:pt idx="16">
                  <c:v>-253</c:v>
                </c:pt>
                <c:pt idx="17">
                  <c:v>-454</c:v>
                </c:pt>
                <c:pt idx="18">
                  <c:v>-297</c:v>
                </c:pt>
                <c:pt idx="19">
                  <c:v>-584</c:v>
                </c:pt>
                <c:pt idx="20">
                  <c:v>-598</c:v>
                </c:pt>
                <c:pt idx="21">
                  <c:v>-535</c:v>
                </c:pt>
                <c:pt idx="22">
                  <c:v>-490</c:v>
                </c:pt>
                <c:pt idx="23">
                  <c:v>-532</c:v>
                </c:pt>
                <c:pt idx="24">
                  <c:v>-251</c:v>
                </c:pt>
                <c:pt idx="25">
                  <c:v>-503</c:v>
                </c:pt>
                <c:pt idx="26">
                  <c:v>-186</c:v>
                </c:pt>
                <c:pt idx="27">
                  <c:v>-470</c:v>
                </c:pt>
                <c:pt idx="28">
                  <c:v>-514</c:v>
                </c:pt>
                <c:pt idx="29">
                  <c:v>-383</c:v>
                </c:pt>
              </c:numCache>
            </c:numRef>
          </c:yVal>
          <c:smooth val="1"/>
          <c:extLst xmlns:c16r2="http://schemas.microsoft.com/office/drawing/2015/06/chart">
            <c:ext xmlns:c16="http://schemas.microsoft.com/office/drawing/2014/chart" uri="{C3380CC4-5D6E-409C-BE32-E72D297353CC}">
              <c16:uniqueId val="{00000001-45CF-43D7-98C8-218FC78559E5}"/>
            </c:ext>
          </c:extLst>
        </c:ser>
        <c:ser>
          <c:idx val="2"/>
          <c:order val="2"/>
          <c:tx>
            <c:strRef>
              <c:f>CPAU!$C$91</c:f>
              <c:strCache>
                <c:ptCount val="1"/>
                <c:pt idx="0">
                  <c:v>Shift</c:v>
                </c:pt>
              </c:strCache>
            </c:strRef>
          </c:tx>
          <c:spPr>
            <a:ln w="28575" cap="rnd">
              <a:solidFill>
                <a:srgbClr val="00B050"/>
              </a:solidFill>
              <a:round/>
            </a:ln>
            <a:effectLst/>
          </c:spPr>
          <c:marker>
            <c:symbol val="none"/>
          </c:marker>
          <c:yVal>
            <c:numRef>
              <c:f>CPAU!$D$91:$AG$91</c:f>
              <c:numCache>
                <c:formatCode>General</c:formatCode>
                <c:ptCount val="30"/>
                <c:pt idx="0">
                  <c:v>-72</c:v>
                </c:pt>
                <c:pt idx="1">
                  <c:v>-11</c:v>
                </c:pt>
                <c:pt idx="2">
                  <c:v>-54</c:v>
                </c:pt>
                <c:pt idx="3">
                  <c:v>-39</c:v>
                </c:pt>
                <c:pt idx="4">
                  <c:v>-71</c:v>
                </c:pt>
                <c:pt idx="5">
                  <c:v>-3</c:v>
                </c:pt>
                <c:pt idx="6">
                  <c:v>-48</c:v>
                </c:pt>
                <c:pt idx="7">
                  <c:v>-34</c:v>
                </c:pt>
                <c:pt idx="8">
                  <c:v>-56</c:v>
                </c:pt>
                <c:pt idx="9">
                  <c:v>-37</c:v>
                </c:pt>
                <c:pt idx="10">
                  <c:v>-6</c:v>
                </c:pt>
                <c:pt idx="11">
                  <c:v>38</c:v>
                </c:pt>
                <c:pt idx="12">
                  <c:v>6</c:v>
                </c:pt>
                <c:pt idx="13">
                  <c:v>60</c:v>
                </c:pt>
                <c:pt idx="14">
                  <c:v>9</c:v>
                </c:pt>
                <c:pt idx="15">
                  <c:v>34</c:v>
                </c:pt>
                <c:pt idx="16">
                  <c:v>27</c:v>
                </c:pt>
                <c:pt idx="17">
                  <c:v>5</c:v>
                </c:pt>
                <c:pt idx="18">
                  <c:v>-11</c:v>
                </c:pt>
                <c:pt idx="19">
                  <c:v>-45</c:v>
                </c:pt>
                <c:pt idx="20">
                  <c:v>-25</c:v>
                </c:pt>
                <c:pt idx="21">
                  <c:v>-46</c:v>
                </c:pt>
                <c:pt idx="22">
                  <c:v>-54</c:v>
                </c:pt>
                <c:pt idx="23">
                  <c:v>-34</c:v>
                </c:pt>
                <c:pt idx="24">
                  <c:v>-9</c:v>
                </c:pt>
                <c:pt idx="25">
                  <c:v>-36</c:v>
                </c:pt>
                <c:pt idx="26">
                  <c:v>-7</c:v>
                </c:pt>
                <c:pt idx="27">
                  <c:v>-25</c:v>
                </c:pt>
                <c:pt idx="28">
                  <c:v>-50</c:v>
                </c:pt>
                <c:pt idx="29">
                  <c:v>-16</c:v>
                </c:pt>
              </c:numCache>
            </c:numRef>
          </c:yVal>
          <c:smooth val="1"/>
          <c:extLst xmlns:c16r2="http://schemas.microsoft.com/office/drawing/2015/06/chart">
            <c:ext xmlns:c16="http://schemas.microsoft.com/office/drawing/2014/chart" uri="{C3380CC4-5D6E-409C-BE32-E72D297353CC}">
              <c16:uniqueId val="{00000002-45CF-43D7-98C8-218FC78559E5}"/>
            </c:ext>
          </c:extLst>
        </c:ser>
        <c:ser>
          <c:idx val="3"/>
          <c:order val="3"/>
          <c:tx>
            <c:strRef>
              <c:f>CPAU!$C$92</c:f>
              <c:strCache>
                <c:ptCount val="1"/>
                <c:pt idx="0">
                  <c:v>Zero</c:v>
                </c:pt>
              </c:strCache>
            </c:strRef>
          </c:tx>
          <c:spPr>
            <a:ln w="12700" cap="rnd">
              <a:solidFill>
                <a:schemeClr val="tx1"/>
              </a:solidFill>
              <a:round/>
            </a:ln>
            <a:effectLst/>
          </c:spPr>
          <c:marker>
            <c:symbol val="none"/>
          </c:marker>
          <c:yVal>
            <c:numRef>
              <c:f>CPAU!$D$92:$AG$92</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1"/>
          <c:extLst xmlns:c16r2="http://schemas.microsoft.com/office/drawing/2015/06/chart">
            <c:ext xmlns:c16="http://schemas.microsoft.com/office/drawing/2014/chart" uri="{C3380CC4-5D6E-409C-BE32-E72D297353CC}">
              <c16:uniqueId val="{00000003-45CF-43D7-98C8-218FC78559E5}"/>
            </c:ext>
          </c:extLst>
        </c:ser>
        <c:ser>
          <c:idx val="4"/>
          <c:order val="4"/>
          <c:tx>
            <c:strRef>
              <c:f>CPAU!#REF!</c:f>
              <c:strCache>
                <c:ptCount val="1"/>
                <c:pt idx="0">
                  <c:v>#REF!</c:v>
                </c:pt>
              </c:strCache>
            </c:strRef>
          </c:tx>
          <c:spPr>
            <a:ln w="28575" cap="rnd">
              <a:solidFill>
                <a:schemeClr val="accent5"/>
              </a:solidFill>
              <a:round/>
            </a:ln>
            <a:effectLst/>
          </c:spPr>
          <c:marker>
            <c:symbol val="none"/>
          </c:marker>
          <c:yVal>
            <c:numRef>
              <c:f>CPAU!#REF!</c:f>
              <c:numCache>
                <c:formatCode>General</c:formatCode>
                <c:ptCount val="1"/>
                <c:pt idx="0">
                  <c:v>1</c:v>
                </c:pt>
              </c:numCache>
            </c:numRef>
          </c:yVal>
          <c:smooth val="1"/>
          <c:extLst xmlns:c16r2="http://schemas.microsoft.com/office/drawing/2015/06/chart">
            <c:ext xmlns:c16="http://schemas.microsoft.com/office/drawing/2014/chart" uri="{C3380CC4-5D6E-409C-BE32-E72D297353CC}">
              <c16:uniqueId val="{00000004-45CF-43D7-98C8-218FC78559E5}"/>
            </c:ext>
          </c:extLst>
        </c:ser>
        <c:dLbls>
          <c:showLegendKey val="0"/>
          <c:showVal val="0"/>
          <c:showCatName val="0"/>
          <c:showSerName val="0"/>
          <c:showPercent val="0"/>
          <c:showBubbleSize val="0"/>
        </c:dLbls>
        <c:axId val="330337384"/>
        <c:axId val="330335816"/>
      </c:scatterChart>
      <c:valAx>
        <c:axId val="330337384"/>
        <c:scaling>
          <c:orientation val="minMax"/>
          <c:max val="31"/>
          <c:min val="1"/>
        </c:scaling>
        <c:delete val="0"/>
        <c:axPos val="b"/>
        <c:majorTickMark val="in"/>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5816"/>
        <c:crosses val="autoZero"/>
        <c:crossBetween val="midCat"/>
        <c:majorUnit val="1"/>
      </c:valAx>
      <c:valAx>
        <c:axId val="330335816"/>
        <c:scaling>
          <c:orientation val="minMax"/>
          <c:max val="100"/>
          <c:min val="-7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7384"/>
        <c:crosses val="autoZero"/>
        <c:crossBetween val="midCat"/>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SMALL STRUCTURE IN A CONGESTED AREA</a:t>
            </a:r>
          </a:p>
        </c:rich>
      </c:tx>
      <c:layout>
        <c:manualLayout>
          <c:xMode val="edge"/>
          <c:yMode val="edge"/>
          <c:x val="0.20643726514756477"/>
          <c:y val="4.292954291384876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'CDD (ADJ)'!$C$89</c:f>
              <c:strCache>
                <c:ptCount val="1"/>
                <c:pt idx="0">
                  <c:v>Before</c:v>
                </c:pt>
              </c:strCache>
            </c:strRef>
          </c:tx>
          <c:spPr>
            <a:ln w="28575" cap="rnd">
              <a:solidFill>
                <a:schemeClr val="accent1"/>
              </a:solidFill>
              <a:round/>
            </a:ln>
            <a:effectLst/>
          </c:spPr>
          <c:marker>
            <c:symbol val="none"/>
          </c:marker>
          <c:val>
            <c:numRef>
              <c:f>'CDD (ADJ)'!$D$89:$K$89</c:f>
              <c:numCache>
                <c:formatCode>General</c:formatCode>
                <c:ptCount val="8"/>
                <c:pt idx="0">
                  <c:v>-266</c:v>
                </c:pt>
                <c:pt idx="1">
                  <c:v>-124</c:v>
                </c:pt>
                <c:pt idx="2">
                  <c:v>-213</c:v>
                </c:pt>
                <c:pt idx="3">
                  <c:v>-281</c:v>
                </c:pt>
                <c:pt idx="4">
                  <c:v>-94</c:v>
                </c:pt>
                <c:pt idx="5">
                  <c:v>-55</c:v>
                </c:pt>
                <c:pt idx="6">
                  <c:v>-49</c:v>
                </c:pt>
                <c:pt idx="7">
                  <c:v>64</c:v>
                </c:pt>
              </c:numCache>
            </c:numRef>
          </c:val>
          <c:smooth val="0"/>
          <c:extLst xmlns:c16r2="http://schemas.microsoft.com/office/drawing/2015/06/chart">
            <c:ext xmlns:c16="http://schemas.microsoft.com/office/drawing/2014/chart" uri="{C3380CC4-5D6E-409C-BE32-E72D297353CC}">
              <c16:uniqueId val="{00000000-5ED5-479E-A2B3-12A0CFD3CC95}"/>
            </c:ext>
          </c:extLst>
        </c:ser>
        <c:ser>
          <c:idx val="1"/>
          <c:order val="1"/>
          <c:tx>
            <c:strRef>
              <c:f>'CDD (ADJ)'!$C$90</c:f>
              <c:strCache>
                <c:ptCount val="1"/>
                <c:pt idx="0">
                  <c:v>After</c:v>
                </c:pt>
              </c:strCache>
            </c:strRef>
          </c:tx>
          <c:spPr>
            <a:ln w="28575" cap="rnd">
              <a:solidFill>
                <a:schemeClr val="accent2"/>
              </a:solidFill>
              <a:round/>
            </a:ln>
            <a:effectLst/>
          </c:spPr>
          <c:marker>
            <c:symbol val="none"/>
          </c:marker>
          <c:val>
            <c:numRef>
              <c:f>'CDD (ADJ)'!$D$90:$K$90</c:f>
              <c:numCache>
                <c:formatCode>General</c:formatCode>
                <c:ptCount val="8"/>
                <c:pt idx="0">
                  <c:v>-285</c:v>
                </c:pt>
                <c:pt idx="1">
                  <c:v>-129</c:v>
                </c:pt>
                <c:pt idx="2">
                  <c:v>-232</c:v>
                </c:pt>
                <c:pt idx="3">
                  <c:v>-293</c:v>
                </c:pt>
                <c:pt idx="4">
                  <c:v>-95</c:v>
                </c:pt>
                <c:pt idx="5">
                  <c:v>-55</c:v>
                </c:pt>
                <c:pt idx="6">
                  <c:v>-50</c:v>
                </c:pt>
                <c:pt idx="7">
                  <c:v>61</c:v>
                </c:pt>
              </c:numCache>
            </c:numRef>
          </c:val>
          <c:smooth val="0"/>
          <c:extLst xmlns:c16r2="http://schemas.microsoft.com/office/drawing/2015/06/chart">
            <c:ext xmlns:c16="http://schemas.microsoft.com/office/drawing/2014/chart" uri="{C3380CC4-5D6E-409C-BE32-E72D297353CC}">
              <c16:uniqueId val="{00000001-5ED5-479E-A2B3-12A0CFD3CC95}"/>
            </c:ext>
          </c:extLst>
        </c:ser>
        <c:ser>
          <c:idx val="2"/>
          <c:order val="2"/>
          <c:tx>
            <c:strRef>
              <c:f>'CDD (ADJ)'!$C$91</c:f>
              <c:strCache>
                <c:ptCount val="1"/>
                <c:pt idx="0">
                  <c:v>Shift</c:v>
                </c:pt>
              </c:strCache>
            </c:strRef>
          </c:tx>
          <c:spPr>
            <a:ln w="28575" cap="rnd">
              <a:solidFill>
                <a:srgbClr val="00B050"/>
              </a:solidFill>
              <a:round/>
            </a:ln>
            <a:effectLst/>
          </c:spPr>
          <c:marker>
            <c:symbol val="none"/>
          </c:marker>
          <c:val>
            <c:numRef>
              <c:f>'CDD (ADJ)'!$D$91:$K$91</c:f>
              <c:numCache>
                <c:formatCode>General</c:formatCode>
                <c:ptCount val="8"/>
                <c:pt idx="0">
                  <c:v>-19</c:v>
                </c:pt>
                <c:pt idx="1">
                  <c:v>-5</c:v>
                </c:pt>
                <c:pt idx="2">
                  <c:v>-19</c:v>
                </c:pt>
                <c:pt idx="3">
                  <c:v>-12</c:v>
                </c:pt>
                <c:pt idx="4">
                  <c:v>-1</c:v>
                </c:pt>
                <c:pt idx="5">
                  <c:v>0</c:v>
                </c:pt>
                <c:pt idx="6">
                  <c:v>-1</c:v>
                </c:pt>
                <c:pt idx="7">
                  <c:v>-3</c:v>
                </c:pt>
              </c:numCache>
            </c:numRef>
          </c:val>
          <c:smooth val="0"/>
          <c:extLst xmlns:c16r2="http://schemas.microsoft.com/office/drawing/2015/06/chart">
            <c:ext xmlns:c16="http://schemas.microsoft.com/office/drawing/2014/chart" uri="{C3380CC4-5D6E-409C-BE32-E72D297353CC}">
              <c16:uniqueId val="{00000002-5ED5-479E-A2B3-12A0CFD3CC95}"/>
            </c:ext>
          </c:extLst>
        </c:ser>
        <c:ser>
          <c:idx val="3"/>
          <c:order val="3"/>
          <c:tx>
            <c:strRef>
              <c:f>'CDD (ADJ)'!$C$92</c:f>
              <c:strCache>
                <c:ptCount val="1"/>
                <c:pt idx="0">
                  <c:v>Zero</c:v>
                </c:pt>
              </c:strCache>
            </c:strRef>
          </c:tx>
          <c:spPr>
            <a:ln w="19050" cap="rnd">
              <a:solidFill>
                <a:sysClr val="windowText" lastClr="000000"/>
              </a:solidFill>
              <a:round/>
            </a:ln>
            <a:effectLst/>
          </c:spPr>
          <c:marker>
            <c:symbol val="none"/>
          </c:marker>
          <c:val>
            <c:numRef>
              <c:f>'CDD (ADJ)'!$D$92:$K$92</c:f>
              <c:numCache>
                <c:formatCode>General</c:formatCode>
                <c:ptCount val="8"/>
                <c:pt idx="0">
                  <c:v>0</c:v>
                </c:pt>
                <c:pt idx="1">
                  <c:v>0</c:v>
                </c:pt>
                <c:pt idx="2">
                  <c:v>0</c:v>
                </c:pt>
                <c:pt idx="3">
                  <c:v>0</c:v>
                </c:pt>
                <c:pt idx="4">
                  <c:v>0</c:v>
                </c:pt>
                <c:pt idx="5">
                  <c:v>0</c:v>
                </c:pt>
                <c:pt idx="6">
                  <c:v>0</c:v>
                </c:pt>
                <c:pt idx="7">
                  <c:v>0</c:v>
                </c:pt>
              </c:numCache>
            </c:numRef>
          </c:val>
          <c:smooth val="0"/>
          <c:extLst xmlns:c16r2="http://schemas.microsoft.com/office/drawing/2015/06/chart">
            <c:ext xmlns:c16="http://schemas.microsoft.com/office/drawing/2014/chart" uri="{C3380CC4-5D6E-409C-BE32-E72D297353CC}">
              <c16:uniqueId val="{00000003-5ED5-479E-A2B3-12A0CFD3CC95}"/>
            </c:ext>
          </c:extLst>
        </c:ser>
        <c:dLbls>
          <c:showLegendKey val="0"/>
          <c:showVal val="0"/>
          <c:showCatName val="0"/>
          <c:showSerName val="0"/>
          <c:showPercent val="0"/>
          <c:showBubbleSize val="0"/>
        </c:dLbls>
        <c:smooth val="0"/>
        <c:axId val="330336600"/>
        <c:axId val="330336992"/>
      </c:lineChart>
      <c:catAx>
        <c:axId val="33033660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6992"/>
        <c:crosses val="autoZero"/>
        <c:auto val="1"/>
        <c:lblAlgn val="ctr"/>
        <c:lblOffset val="100"/>
        <c:noMultiLvlLbl val="0"/>
      </c:catAx>
      <c:valAx>
        <c:axId val="33033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6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LARGE</a:t>
            </a:r>
            <a:r>
              <a:rPr lang="en-US" sz="1800" baseline="0"/>
              <a:t> STRUCTURE IN </a:t>
            </a:r>
            <a:r>
              <a:rPr lang="en-US" sz="1800"/>
              <a:t>OPEN AREA</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SWI!$B$92</c:f>
              <c:strCache>
                <c:ptCount val="1"/>
                <c:pt idx="0">
                  <c:v>Before</c:v>
                </c:pt>
              </c:strCache>
            </c:strRef>
          </c:tx>
          <c:spPr>
            <a:ln w="28575" cap="rnd">
              <a:solidFill>
                <a:schemeClr val="accent1"/>
              </a:solidFill>
              <a:round/>
            </a:ln>
            <a:effectLst/>
          </c:spPr>
          <c:marker>
            <c:symbol val="none"/>
          </c:marker>
          <c:yVal>
            <c:numRef>
              <c:f>SWI!$C$92:$BT$92</c:f>
              <c:numCache>
                <c:formatCode>General</c:formatCode>
                <c:ptCount val="70"/>
                <c:pt idx="0">
                  <c:v>-82</c:v>
                </c:pt>
                <c:pt idx="1">
                  <c:v>-357</c:v>
                </c:pt>
                <c:pt idx="2">
                  <c:v>-113</c:v>
                </c:pt>
                <c:pt idx="3">
                  <c:v>-234</c:v>
                </c:pt>
                <c:pt idx="4">
                  <c:v>-175</c:v>
                </c:pt>
                <c:pt idx="5">
                  <c:v>-354</c:v>
                </c:pt>
                <c:pt idx="6">
                  <c:v>-313</c:v>
                </c:pt>
                <c:pt idx="7">
                  <c:v>-170</c:v>
                </c:pt>
                <c:pt idx="8">
                  <c:v>-119</c:v>
                </c:pt>
                <c:pt idx="9">
                  <c:v>-281</c:v>
                </c:pt>
                <c:pt idx="10">
                  <c:v>-102</c:v>
                </c:pt>
                <c:pt idx="11">
                  <c:v>-143</c:v>
                </c:pt>
                <c:pt idx="12">
                  <c:v>-256</c:v>
                </c:pt>
                <c:pt idx="13">
                  <c:v>-379</c:v>
                </c:pt>
                <c:pt idx="14">
                  <c:v>-366</c:v>
                </c:pt>
                <c:pt idx="15">
                  <c:v>-96</c:v>
                </c:pt>
                <c:pt idx="16">
                  <c:v>-121</c:v>
                </c:pt>
                <c:pt idx="17">
                  <c:v>-112</c:v>
                </c:pt>
                <c:pt idx="18">
                  <c:v>-105</c:v>
                </c:pt>
                <c:pt idx="19">
                  <c:v>-463</c:v>
                </c:pt>
                <c:pt idx="20">
                  <c:v>-416</c:v>
                </c:pt>
                <c:pt idx="21">
                  <c:v>-353</c:v>
                </c:pt>
                <c:pt idx="22">
                  <c:v>-252</c:v>
                </c:pt>
                <c:pt idx="23">
                  <c:v>-121</c:v>
                </c:pt>
                <c:pt idx="24">
                  <c:v>-97</c:v>
                </c:pt>
                <c:pt idx="25">
                  <c:v>-256</c:v>
                </c:pt>
                <c:pt idx="26">
                  <c:v>-433</c:v>
                </c:pt>
                <c:pt idx="27">
                  <c:v>-162</c:v>
                </c:pt>
                <c:pt idx="28">
                  <c:v>-282</c:v>
                </c:pt>
                <c:pt idx="29">
                  <c:v>-267</c:v>
                </c:pt>
                <c:pt idx="30">
                  <c:v>-200</c:v>
                </c:pt>
                <c:pt idx="31">
                  <c:v>-156</c:v>
                </c:pt>
                <c:pt idx="32">
                  <c:v>-180</c:v>
                </c:pt>
                <c:pt idx="33">
                  <c:v>-114</c:v>
                </c:pt>
                <c:pt idx="34">
                  <c:v>-162</c:v>
                </c:pt>
                <c:pt idx="35">
                  <c:v>-127</c:v>
                </c:pt>
                <c:pt idx="36">
                  <c:v>-194</c:v>
                </c:pt>
                <c:pt idx="37">
                  <c:v>-262</c:v>
                </c:pt>
                <c:pt idx="38">
                  <c:v>-150</c:v>
                </c:pt>
                <c:pt idx="39">
                  <c:v>-176</c:v>
                </c:pt>
                <c:pt idx="40">
                  <c:v>-83</c:v>
                </c:pt>
                <c:pt idx="41">
                  <c:v>-96</c:v>
                </c:pt>
                <c:pt idx="42">
                  <c:v>-152</c:v>
                </c:pt>
                <c:pt idx="43">
                  <c:v>-344</c:v>
                </c:pt>
                <c:pt idx="44">
                  <c:v>-100</c:v>
                </c:pt>
                <c:pt idx="45">
                  <c:v>-89</c:v>
                </c:pt>
                <c:pt idx="46">
                  <c:v>-67</c:v>
                </c:pt>
                <c:pt idx="47">
                  <c:v>-91</c:v>
                </c:pt>
                <c:pt idx="48">
                  <c:v>-56</c:v>
                </c:pt>
                <c:pt idx="49">
                  <c:v>-137</c:v>
                </c:pt>
                <c:pt idx="50">
                  <c:v>-95</c:v>
                </c:pt>
                <c:pt idx="51">
                  <c:v>-83</c:v>
                </c:pt>
                <c:pt idx="52">
                  <c:v>-94</c:v>
                </c:pt>
                <c:pt idx="53">
                  <c:v>-89</c:v>
                </c:pt>
                <c:pt idx="54">
                  <c:v>-130</c:v>
                </c:pt>
                <c:pt idx="55">
                  <c:v>-103</c:v>
                </c:pt>
                <c:pt idx="56">
                  <c:v>-67</c:v>
                </c:pt>
                <c:pt idx="57">
                  <c:v>-291</c:v>
                </c:pt>
                <c:pt idx="58">
                  <c:v>-225</c:v>
                </c:pt>
                <c:pt idx="59">
                  <c:v>-56</c:v>
                </c:pt>
                <c:pt idx="60">
                  <c:v>-110</c:v>
                </c:pt>
                <c:pt idx="61">
                  <c:v>-61</c:v>
                </c:pt>
                <c:pt idx="62">
                  <c:v>-80</c:v>
                </c:pt>
                <c:pt idx="63">
                  <c:v>-151</c:v>
                </c:pt>
                <c:pt idx="64">
                  <c:v>-67</c:v>
                </c:pt>
                <c:pt idx="65">
                  <c:v>-565</c:v>
                </c:pt>
                <c:pt idx="66">
                  <c:v>-126</c:v>
                </c:pt>
                <c:pt idx="67">
                  <c:v>-83</c:v>
                </c:pt>
                <c:pt idx="68">
                  <c:v>-245</c:v>
                </c:pt>
                <c:pt idx="69">
                  <c:v>-117</c:v>
                </c:pt>
              </c:numCache>
            </c:numRef>
          </c:yVal>
          <c:smooth val="1"/>
          <c:extLst xmlns:c16r2="http://schemas.microsoft.com/office/drawing/2015/06/chart">
            <c:ext xmlns:c16="http://schemas.microsoft.com/office/drawing/2014/chart" uri="{C3380CC4-5D6E-409C-BE32-E72D297353CC}">
              <c16:uniqueId val="{00000000-D876-483C-AE92-701DABE8BC9A}"/>
            </c:ext>
          </c:extLst>
        </c:ser>
        <c:ser>
          <c:idx val="1"/>
          <c:order val="1"/>
          <c:tx>
            <c:strRef>
              <c:f>SWI!$B$93</c:f>
              <c:strCache>
                <c:ptCount val="1"/>
                <c:pt idx="0">
                  <c:v>After</c:v>
                </c:pt>
              </c:strCache>
            </c:strRef>
          </c:tx>
          <c:spPr>
            <a:ln w="28575" cap="rnd">
              <a:solidFill>
                <a:schemeClr val="accent2"/>
              </a:solidFill>
              <a:round/>
            </a:ln>
            <a:effectLst/>
          </c:spPr>
          <c:marker>
            <c:symbol val="none"/>
          </c:marker>
          <c:yVal>
            <c:numRef>
              <c:f>SWI!$C$93:$BT$93</c:f>
              <c:numCache>
                <c:formatCode>General</c:formatCode>
                <c:ptCount val="70"/>
                <c:pt idx="0">
                  <c:v>-71</c:v>
                </c:pt>
                <c:pt idx="1">
                  <c:v>-331</c:v>
                </c:pt>
                <c:pt idx="2">
                  <c:v>-102</c:v>
                </c:pt>
                <c:pt idx="3">
                  <c:v>-223</c:v>
                </c:pt>
                <c:pt idx="4">
                  <c:v>-180</c:v>
                </c:pt>
                <c:pt idx="5">
                  <c:v>-348</c:v>
                </c:pt>
                <c:pt idx="6">
                  <c:v>-314</c:v>
                </c:pt>
                <c:pt idx="7">
                  <c:v>-172</c:v>
                </c:pt>
                <c:pt idx="8">
                  <c:v>-118</c:v>
                </c:pt>
                <c:pt idx="9">
                  <c:v>-282</c:v>
                </c:pt>
                <c:pt idx="10">
                  <c:v>-101</c:v>
                </c:pt>
                <c:pt idx="11">
                  <c:v>-143</c:v>
                </c:pt>
                <c:pt idx="12">
                  <c:v>-259</c:v>
                </c:pt>
                <c:pt idx="13">
                  <c:v>-380</c:v>
                </c:pt>
                <c:pt idx="14">
                  <c:v>-367</c:v>
                </c:pt>
                <c:pt idx="15">
                  <c:v>-93</c:v>
                </c:pt>
                <c:pt idx="16">
                  <c:v>-127</c:v>
                </c:pt>
                <c:pt idx="17">
                  <c:v>-109</c:v>
                </c:pt>
                <c:pt idx="18">
                  <c:v>-104</c:v>
                </c:pt>
                <c:pt idx="19">
                  <c:v>-463</c:v>
                </c:pt>
                <c:pt idx="20">
                  <c:v>-414</c:v>
                </c:pt>
                <c:pt idx="21">
                  <c:v>-353</c:v>
                </c:pt>
                <c:pt idx="22">
                  <c:v>-256</c:v>
                </c:pt>
                <c:pt idx="23">
                  <c:v>-123</c:v>
                </c:pt>
                <c:pt idx="24">
                  <c:v>-85</c:v>
                </c:pt>
                <c:pt idx="25">
                  <c:v>-262</c:v>
                </c:pt>
                <c:pt idx="26">
                  <c:v>-442</c:v>
                </c:pt>
                <c:pt idx="27">
                  <c:v>-163</c:v>
                </c:pt>
                <c:pt idx="28">
                  <c:v>-278</c:v>
                </c:pt>
                <c:pt idx="29">
                  <c:v>-263</c:v>
                </c:pt>
                <c:pt idx="30">
                  <c:v>-202</c:v>
                </c:pt>
                <c:pt idx="31">
                  <c:v>-144</c:v>
                </c:pt>
                <c:pt idx="32">
                  <c:v>-177</c:v>
                </c:pt>
                <c:pt idx="33">
                  <c:v>-111</c:v>
                </c:pt>
                <c:pt idx="34">
                  <c:v>-150</c:v>
                </c:pt>
                <c:pt idx="35">
                  <c:v>-119</c:v>
                </c:pt>
                <c:pt idx="36">
                  <c:v>-189</c:v>
                </c:pt>
                <c:pt idx="37">
                  <c:v>-257</c:v>
                </c:pt>
                <c:pt idx="38">
                  <c:v>-156</c:v>
                </c:pt>
                <c:pt idx="39">
                  <c:v>-167</c:v>
                </c:pt>
                <c:pt idx="40">
                  <c:v>-83</c:v>
                </c:pt>
                <c:pt idx="41">
                  <c:v>-99</c:v>
                </c:pt>
                <c:pt idx="42">
                  <c:v>-152</c:v>
                </c:pt>
                <c:pt idx="43">
                  <c:v>-317</c:v>
                </c:pt>
                <c:pt idx="44">
                  <c:v>-105</c:v>
                </c:pt>
                <c:pt idx="45">
                  <c:v>-88</c:v>
                </c:pt>
                <c:pt idx="46">
                  <c:v>-67</c:v>
                </c:pt>
                <c:pt idx="47">
                  <c:v>-91</c:v>
                </c:pt>
                <c:pt idx="48">
                  <c:v>-55</c:v>
                </c:pt>
                <c:pt idx="49">
                  <c:v>-156</c:v>
                </c:pt>
                <c:pt idx="50">
                  <c:v>-94</c:v>
                </c:pt>
                <c:pt idx="51">
                  <c:v>-82</c:v>
                </c:pt>
                <c:pt idx="52">
                  <c:v>-95</c:v>
                </c:pt>
                <c:pt idx="53">
                  <c:v>-86</c:v>
                </c:pt>
                <c:pt idx="54">
                  <c:v>-130</c:v>
                </c:pt>
                <c:pt idx="55">
                  <c:v>-99</c:v>
                </c:pt>
                <c:pt idx="56">
                  <c:v>-69</c:v>
                </c:pt>
                <c:pt idx="57">
                  <c:v>-288</c:v>
                </c:pt>
                <c:pt idx="58">
                  <c:v>-239</c:v>
                </c:pt>
                <c:pt idx="59">
                  <c:v>-70</c:v>
                </c:pt>
                <c:pt idx="60">
                  <c:v>-79</c:v>
                </c:pt>
                <c:pt idx="61">
                  <c:v>-55</c:v>
                </c:pt>
                <c:pt idx="62">
                  <c:v>-78</c:v>
                </c:pt>
                <c:pt idx="63">
                  <c:v>-148</c:v>
                </c:pt>
                <c:pt idx="64">
                  <c:v>-66</c:v>
                </c:pt>
                <c:pt idx="65">
                  <c:v>-564</c:v>
                </c:pt>
                <c:pt idx="66">
                  <c:v>-126</c:v>
                </c:pt>
                <c:pt idx="67">
                  <c:v>-80</c:v>
                </c:pt>
                <c:pt idx="68">
                  <c:v>-251</c:v>
                </c:pt>
                <c:pt idx="69">
                  <c:v>-117</c:v>
                </c:pt>
              </c:numCache>
            </c:numRef>
          </c:yVal>
          <c:smooth val="1"/>
          <c:extLst xmlns:c16r2="http://schemas.microsoft.com/office/drawing/2015/06/chart">
            <c:ext xmlns:c16="http://schemas.microsoft.com/office/drawing/2014/chart" uri="{C3380CC4-5D6E-409C-BE32-E72D297353CC}">
              <c16:uniqueId val="{00000001-D876-483C-AE92-701DABE8BC9A}"/>
            </c:ext>
          </c:extLst>
        </c:ser>
        <c:ser>
          <c:idx val="2"/>
          <c:order val="2"/>
          <c:tx>
            <c:strRef>
              <c:f>SWI!$B$94</c:f>
              <c:strCache>
                <c:ptCount val="1"/>
                <c:pt idx="0">
                  <c:v>Shift</c:v>
                </c:pt>
              </c:strCache>
            </c:strRef>
          </c:tx>
          <c:spPr>
            <a:ln w="28575" cap="rnd">
              <a:solidFill>
                <a:srgbClr val="00B050"/>
              </a:solidFill>
              <a:round/>
            </a:ln>
            <a:effectLst/>
          </c:spPr>
          <c:marker>
            <c:symbol val="none"/>
          </c:marker>
          <c:yVal>
            <c:numRef>
              <c:f>SWI!$C$94:$BT$94</c:f>
              <c:numCache>
                <c:formatCode>General</c:formatCode>
                <c:ptCount val="70"/>
                <c:pt idx="0">
                  <c:v>11</c:v>
                </c:pt>
                <c:pt idx="1">
                  <c:v>26</c:v>
                </c:pt>
                <c:pt idx="2">
                  <c:v>11</c:v>
                </c:pt>
                <c:pt idx="3">
                  <c:v>11</c:v>
                </c:pt>
                <c:pt idx="4">
                  <c:v>-5</c:v>
                </c:pt>
                <c:pt idx="5">
                  <c:v>6</c:v>
                </c:pt>
                <c:pt idx="6">
                  <c:v>-1</c:v>
                </c:pt>
                <c:pt idx="7">
                  <c:v>-2</c:v>
                </c:pt>
                <c:pt idx="8">
                  <c:v>1</c:v>
                </c:pt>
                <c:pt idx="9">
                  <c:v>-1</c:v>
                </c:pt>
                <c:pt idx="10">
                  <c:v>1</c:v>
                </c:pt>
                <c:pt idx="11">
                  <c:v>0</c:v>
                </c:pt>
                <c:pt idx="12">
                  <c:v>-3</c:v>
                </c:pt>
                <c:pt idx="13">
                  <c:v>-1</c:v>
                </c:pt>
                <c:pt idx="14">
                  <c:v>-1</c:v>
                </c:pt>
                <c:pt idx="15">
                  <c:v>3</c:v>
                </c:pt>
                <c:pt idx="16">
                  <c:v>-6</c:v>
                </c:pt>
                <c:pt idx="17">
                  <c:v>3</c:v>
                </c:pt>
                <c:pt idx="18">
                  <c:v>1</c:v>
                </c:pt>
                <c:pt idx="19">
                  <c:v>0</c:v>
                </c:pt>
                <c:pt idx="20">
                  <c:v>2</c:v>
                </c:pt>
                <c:pt idx="21">
                  <c:v>0</c:v>
                </c:pt>
                <c:pt idx="22">
                  <c:v>-4</c:v>
                </c:pt>
                <c:pt idx="23">
                  <c:v>-2</c:v>
                </c:pt>
                <c:pt idx="24">
                  <c:v>12</c:v>
                </c:pt>
                <c:pt idx="25">
                  <c:v>-6</c:v>
                </c:pt>
                <c:pt idx="26">
                  <c:v>-9</c:v>
                </c:pt>
                <c:pt idx="27">
                  <c:v>-1</c:v>
                </c:pt>
                <c:pt idx="28">
                  <c:v>4</c:v>
                </c:pt>
                <c:pt idx="29">
                  <c:v>4</c:v>
                </c:pt>
                <c:pt idx="30">
                  <c:v>-2</c:v>
                </c:pt>
                <c:pt idx="31">
                  <c:v>12</c:v>
                </c:pt>
                <c:pt idx="32">
                  <c:v>3</c:v>
                </c:pt>
                <c:pt idx="33">
                  <c:v>3</c:v>
                </c:pt>
                <c:pt idx="34">
                  <c:v>12</c:v>
                </c:pt>
                <c:pt idx="35">
                  <c:v>8</c:v>
                </c:pt>
                <c:pt idx="36">
                  <c:v>5</c:v>
                </c:pt>
                <c:pt idx="37">
                  <c:v>5</c:v>
                </c:pt>
                <c:pt idx="38">
                  <c:v>-6</c:v>
                </c:pt>
                <c:pt idx="39">
                  <c:v>9</c:v>
                </c:pt>
                <c:pt idx="40">
                  <c:v>0</c:v>
                </c:pt>
                <c:pt idx="41">
                  <c:v>-3</c:v>
                </c:pt>
                <c:pt idx="42">
                  <c:v>0</c:v>
                </c:pt>
                <c:pt idx="43">
                  <c:v>27</c:v>
                </c:pt>
                <c:pt idx="44">
                  <c:v>-5</c:v>
                </c:pt>
                <c:pt idx="45">
                  <c:v>1</c:v>
                </c:pt>
                <c:pt idx="46">
                  <c:v>0</c:v>
                </c:pt>
                <c:pt idx="47">
                  <c:v>0</c:v>
                </c:pt>
                <c:pt idx="48">
                  <c:v>1</c:v>
                </c:pt>
                <c:pt idx="49">
                  <c:v>-19</c:v>
                </c:pt>
                <c:pt idx="50">
                  <c:v>1</c:v>
                </c:pt>
                <c:pt idx="51">
                  <c:v>1</c:v>
                </c:pt>
                <c:pt idx="52">
                  <c:v>-1</c:v>
                </c:pt>
                <c:pt idx="53">
                  <c:v>3</c:v>
                </c:pt>
                <c:pt idx="54">
                  <c:v>0</c:v>
                </c:pt>
                <c:pt idx="55">
                  <c:v>4</c:v>
                </c:pt>
                <c:pt idx="56">
                  <c:v>-2</c:v>
                </c:pt>
                <c:pt idx="57">
                  <c:v>3</c:v>
                </c:pt>
                <c:pt idx="58">
                  <c:v>-14</c:v>
                </c:pt>
                <c:pt idx="59">
                  <c:v>-14</c:v>
                </c:pt>
                <c:pt idx="60">
                  <c:v>31</c:v>
                </c:pt>
                <c:pt idx="61">
                  <c:v>6</c:v>
                </c:pt>
                <c:pt idx="62">
                  <c:v>2</c:v>
                </c:pt>
                <c:pt idx="63">
                  <c:v>3</c:v>
                </c:pt>
                <c:pt idx="64">
                  <c:v>1</c:v>
                </c:pt>
                <c:pt idx="65">
                  <c:v>1</c:v>
                </c:pt>
                <c:pt idx="66">
                  <c:v>0</c:v>
                </c:pt>
                <c:pt idx="67">
                  <c:v>3</c:v>
                </c:pt>
                <c:pt idx="68">
                  <c:v>-6</c:v>
                </c:pt>
                <c:pt idx="69">
                  <c:v>0</c:v>
                </c:pt>
              </c:numCache>
            </c:numRef>
          </c:yVal>
          <c:smooth val="1"/>
          <c:extLst xmlns:c16r2="http://schemas.microsoft.com/office/drawing/2015/06/chart">
            <c:ext xmlns:c16="http://schemas.microsoft.com/office/drawing/2014/chart" uri="{C3380CC4-5D6E-409C-BE32-E72D297353CC}">
              <c16:uniqueId val="{00000002-D876-483C-AE92-701DABE8BC9A}"/>
            </c:ext>
          </c:extLst>
        </c:ser>
        <c:ser>
          <c:idx val="3"/>
          <c:order val="3"/>
          <c:tx>
            <c:strRef>
              <c:f>SWI!$B$95</c:f>
              <c:strCache>
                <c:ptCount val="1"/>
                <c:pt idx="0">
                  <c:v>Zero</c:v>
                </c:pt>
              </c:strCache>
            </c:strRef>
          </c:tx>
          <c:spPr>
            <a:ln w="12700" cap="rnd">
              <a:solidFill>
                <a:schemeClr val="tx1"/>
              </a:solidFill>
              <a:round/>
            </a:ln>
            <a:effectLst/>
          </c:spPr>
          <c:marker>
            <c:symbol val="none"/>
          </c:marker>
          <c:yVal>
            <c:numRef>
              <c:f>SWI!$C$95:$BT$95</c:f>
              <c:numCache>
                <c:formatCode>General</c:formatCode>
                <c:ptCount val="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numCache>
            </c:numRef>
          </c:yVal>
          <c:smooth val="1"/>
          <c:extLst xmlns:c16r2="http://schemas.microsoft.com/office/drawing/2015/06/chart">
            <c:ext xmlns:c16="http://schemas.microsoft.com/office/drawing/2014/chart" uri="{C3380CC4-5D6E-409C-BE32-E72D297353CC}">
              <c16:uniqueId val="{00000003-D876-483C-AE92-701DABE8BC9A}"/>
            </c:ext>
          </c:extLst>
        </c:ser>
        <c:dLbls>
          <c:showLegendKey val="0"/>
          <c:showVal val="0"/>
          <c:showCatName val="0"/>
          <c:showSerName val="0"/>
          <c:showPercent val="0"/>
          <c:showBubbleSize val="0"/>
        </c:dLbls>
        <c:axId val="330335032"/>
        <c:axId val="330334248"/>
      </c:scatterChart>
      <c:valAx>
        <c:axId val="330335032"/>
        <c:scaling>
          <c:orientation val="minMax"/>
          <c:max val="70"/>
        </c:scaling>
        <c:delete val="0"/>
        <c:axPos val="b"/>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4248"/>
        <c:crosses val="autoZero"/>
        <c:crossBetween val="midCat"/>
        <c:majorUnit val="5"/>
      </c:valAx>
      <c:valAx>
        <c:axId val="330334248"/>
        <c:scaling>
          <c:orientation val="minMax"/>
          <c:max val="170"/>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50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LARGE</a:t>
            </a:r>
            <a:r>
              <a:rPr lang="en-US" sz="1800" baseline="0" dirty="0"/>
              <a:t> STRUCTURE IN </a:t>
            </a:r>
            <a:r>
              <a:rPr lang="en-US" sz="1800" dirty="0"/>
              <a:t>CONGESTED AREA – BASE DATA</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'SWB (ADJ)'!$C$89</c:f>
              <c:strCache>
                <c:ptCount val="1"/>
                <c:pt idx="0">
                  <c:v>Before</c:v>
                </c:pt>
              </c:strCache>
            </c:strRef>
          </c:tx>
          <c:spPr>
            <a:ln w="28575" cap="rnd">
              <a:solidFill>
                <a:schemeClr val="accent1"/>
              </a:solidFill>
              <a:round/>
            </a:ln>
            <a:effectLst/>
          </c:spPr>
          <c:marker>
            <c:symbol val="none"/>
          </c:marker>
          <c:yVal>
            <c:numRef>
              <c:f>'SWB (ADJ)'!$D$89:$S$89</c:f>
              <c:numCache>
                <c:formatCode>General</c:formatCode>
                <c:ptCount val="16"/>
                <c:pt idx="0">
                  <c:v>-607</c:v>
                </c:pt>
                <c:pt idx="1">
                  <c:v>-598</c:v>
                </c:pt>
                <c:pt idx="2">
                  <c:v>-575</c:v>
                </c:pt>
                <c:pt idx="3">
                  <c:v>-579</c:v>
                </c:pt>
                <c:pt idx="4">
                  <c:v>-509</c:v>
                </c:pt>
                <c:pt idx="5">
                  <c:v>-658</c:v>
                </c:pt>
                <c:pt idx="6">
                  <c:v>-605</c:v>
                </c:pt>
                <c:pt idx="7">
                  <c:v>-492</c:v>
                </c:pt>
                <c:pt idx="8">
                  <c:v>-681</c:v>
                </c:pt>
                <c:pt idx="9">
                  <c:v>-80</c:v>
                </c:pt>
                <c:pt idx="10">
                  <c:v>-37</c:v>
                </c:pt>
                <c:pt idx="11">
                  <c:v>-53</c:v>
                </c:pt>
                <c:pt idx="12">
                  <c:v>-104</c:v>
                </c:pt>
                <c:pt idx="13">
                  <c:v>-57</c:v>
                </c:pt>
                <c:pt idx="14">
                  <c:v>-31</c:v>
                </c:pt>
                <c:pt idx="15">
                  <c:v>-34</c:v>
                </c:pt>
              </c:numCache>
            </c:numRef>
          </c:yVal>
          <c:smooth val="1"/>
          <c:extLst xmlns:c16r2="http://schemas.microsoft.com/office/drawing/2015/06/chart">
            <c:ext xmlns:c16="http://schemas.microsoft.com/office/drawing/2014/chart" uri="{C3380CC4-5D6E-409C-BE32-E72D297353CC}">
              <c16:uniqueId val="{00000000-11CC-4DDB-A695-0B5E08E04112}"/>
            </c:ext>
          </c:extLst>
        </c:ser>
        <c:ser>
          <c:idx val="1"/>
          <c:order val="1"/>
          <c:tx>
            <c:strRef>
              <c:f>'SWB (ADJ)'!$C$90</c:f>
              <c:strCache>
                <c:ptCount val="1"/>
                <c:pt idx="0">
                  <c:v>After</c:v>
                </c:pt>
              </c:strCache>
            </c:strRef>
          </c:tx>
          <c:spPr>
            <a:ln w="28575" cap="rnd">
              <a:solidFill>
                <a:schemeClr val="accent2"/>
              </a:solidFill>
              <a:round/>
            </a:ln>
            <a:effectLst/>
          </c:spPr>
          <c:marker>
            <c:symbol val="none"/>
          </c:marker>
          <c:yVal>
            <c:numRef>
              <c:f>'SWB (ADJ)'!$D$90:$S$90</c:f>
              <c:numCache>
                <c:formatCode>General</c:formatCode>
                <c:ptCount val="16"/>
                <c:pt idx="0">
                  <c:v>-579</c:v>
                </c:pt>
                <c:pt idx="1">
                  <c:v>-579</c:v>
                </c:pt>
                <c:pt idx="2">
                  <c:v>-548</c:v>
                </c:pt>
                <c:pt idx="3">
                  <c:v>-569</c:v>
                </c:pt>
                <c:pt idx="4">
                  <c:v>-492</c:v>
                </c:pt>
                <c:pt idx="5">
                  <c:v>-644</c:v>
                </c:pt>
                <c:pt idx="6">
                  <c:v>-580</c:v>
                </c:pt>
                <c:pt idx="7">
                  <c:v>-472</c:v>
                </c:pt>
                <c:pt idx="8">
                  <c:v>-655</c:v>
                </c:pt>
                <c:pt idx="9">
                  <c:v>-82</c:v>
                </c:pt>
                <c:pt idx="10">
                  <c:v>-37</c:v>
                </c:pt>
                <c:pt idx="11">
                  <c:v>-53</c:v>
                </c:pt>
                <c:pt idx="12">
                  <c:v>-115</c:v>
                </c:pt>
                <c:pt idx="13">
                  <c:v>-59</c:v>
                </c:pt>
                <c:pt idx="14">
                  <c:v>-30</c:v>
                </c:pt>
                <c:pt idx="15">
                  <c:v>-35</c:v>
                </c:pt>
              </c:numCache>
            </c:numRef>
          </c:yVal>
          <c:smooth val="1"/>
          <c:extLst xmlns:c16r2="http://schemas.microsoft.com/office/drawing/2015/06/chart">
            <c:ext xmlns:c16="http://schemas.microsoft.com/office/drawing/2014/chart" uri="{C3380CC4-5D6E-409C-BE32-E72D297353CC}">
              <c16:uniqueId val="{00000001-11CC-4DDB-A695-0B5E08E04112}"/>
            </c:ext>
          </c:extLst>
        </c:ser>
        <c:ser>
          <c:idx val="2"/>
          <c:order val="2"/>
          <c:tx>
            <c:strRef>
              <c:f>'SWB (ADJ)'!$C$91</c:f>
              <c:strCache>
                <c:ptCount val="1"/>
                <c:pt idx="0">
                  <c:v>Shift</c:v>
                </c:pt>
              </c:strCache>
            </c:strRef>
          </c:tx>
          <c:spPr>
            <a:ln w="28575" cap="rnd">
              <a:solidFill>
                <a:srgbClr val="00B050"/>
              </a:solidFill>
              <a:round/>
            </a:ln>
            <a:effectLst/>
          </c:spPr>
          <c:marker>
            <c:symbol val="none"/>
          </c:marker>
          <c:yVal>
            <c:numRef>
              <c:f>'SWB (ADJ)'!$D$91:$S$91</c:f>
              <c:numCache>
                <c:formatCode>General</c:formatCode>
                <c:ptCount val="16"/>
                <c:pt idx="0">
                  <c:v>28</c:v>
                </c:pt>
                <c:pt idx="1">
                  <c:v>19</c:v>
                </c:pt>
                <c:pt idx="2">
                  <c:v>27</c:v>
                </c:pt>
                <c:pt idx="3">
                  <c:v>10</c:v>
                </c:pt>
                <c:pt idx="4">
                  <c:v>17</c:v>
                </c:pt>
                <c:pt idx="5">
                  <c:v>14</c:v>
                </c:pt>
                <c:pt idx="6">
                  <c:v>25</c:v>
                </c:pt>
                <c:pt idx="7">
                  <c:v>20</c:v>
                </c:pt>
                <c:pt idx="8">
                  <c:v>26</c:v>
                </c:pt>
                <c:pt idx="9">
                  <c:v>-2</c:v>
                </c:pt>
                <c:pt idx="10">
                  <c:v>0</c:v>
                </c:pt>
                <c:pt idx="11">
                  <c:v>0</c:v>
                </c:pt>
                <c:pt idx="12">
                  <c:v>-11</c:v>
                </c:pt>
                <c:pt idx="13">
                  <c:v>-2</c:v>
                </c:pt>
                <c:pt idx="14">
                  <c:v>1</c:v>
                </c:pt>
                <c:pt idx="15">
                  <c:v>-1</c:v>
                </c:pt>
              </c:numCache>
            </c:numRef>
          </c:yVal>
          <c:smooth val="1"/>
          <c:extLst xmlns:c16r2="http://schemas.microsoft.com/office/drawing/2015/06/chart">
            <c:ext xmlns:c16="http://schemas.microsoft.com/office/drawing/2014/chart" uri="{C3380CC4-5D6E-409C-BE32-E72D297353CC}">
              <c16:uniqueId val="{00000002-11CC-4DDB-A695-0B5E08E04112}"/>
            </c:ext>
          </c:extLst>
        </c:ser>
        <c:ser>
          <c:idx val="3"/>
          <c:order val="3"/>
          <c:tx>
            <c:strRef>
              <c:f>'SWB (ADJ)'!$C$92</c:f>
              <c:strCache>
                <c:ptCount val="1"/>
                <c:pt idx="0">
                  <c:v>Zero</c:v>
                </c:pt>
              </c:strCache>
            </c:strRef>
          </c:tx>
          <c:spPr>
            <a:ln w="12700" cap="rnd">
              <a:solidFill>
                <a:schemeClr val="tx1"/>
              </a:solidFill>
              <a:round/>
            </a:ln>
            <a:effectLst/>
          </c:spPr>
          <c:marker>
            <c:symbol val="none"/>
          </c:marker>
          <c:yVal>
            <c:numRef>
              <c:f>'SWB (ADJ)'!$D$92:$S$92</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yVal>
          <c:smooth val="1"/>
          <c:extLst xmlns:c16r2="http://schemas.microsoft.com/office/drawing/2015/06/chart">
            <c:ext xmlns:c16="http://schemas.microsoft.com/office/drawing/2014/chart" uri="{C3380CC4-5D6E-409C-BE32-E72D297353CC}">
              <c16:uniqueId val="{00000003-11CC-4DDB-A695-0B5E08E04112}"/>
            </c:ext>
          </c:extLst>
        </c:ser>
        <c:dLbls>
          <c:showLegendKey val="0"/>
          <c:showVal val="0"/>
          <c:showCatName val="0"/>
          <c:showSerName val="0"/>
          <c:showPercent val="0"/>
          <c:showBubbleSize val="0"/>
        </c:dLbls>
        <c:axId val="330338168"/>
        <c:axId val="330335424"/>
      </c:scatterChart>
      <c:valAx>
        <c:axId val="330338168"/>
        <c:scaling>
          <c:orientation val="minMax"/>
          <c:max val="17"/>
          <c:min val="1"/>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5424"/>
        <c:crosses val="autoZero"/>
        <c:crossBetween val="midCat"/>
      </c:valAx>
      <c:valAx>
        <c:axId val="330335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81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baseline="0" dirty="0">
                <a:effectLst/>
              </a:rPr>
              <a:t>LARGE STRUCTURE IN CONGESTED AREA-ENVIRONMENTAL ANALYSIS</a:t>
            </a:r>
            <a:endParaRPr lang="en-GB" sz="1800" dirty="0">
              <a:effectLst/>
            </a:endParaRPr>
          </a:p>
        </c:rich>
      </c:tx>
      <c:layout>
        <c:manualLayout>
          <c:xMode val="edge"/>
          <c:yMode val="edge"/>
          <c:x val="0.25063360881542701"/>
          <c:y val="1.84544405997693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'SWB (ADJ)'!$D$83:$S$83</c:f>
              <c:strCache>
                <c:ptCount val="16"/>
                <c:pt idx="0">
                  <c:v>B</c:v>
                </c:pt>
                <c:pt idx="1">
                  <c:v>B</c:v>
                </c:pt>
                <c:pt idx="2">
                  <c:v>B</c:v>
                </c:pt>
                <c:pt idx="3">
                  <c:v>B</c:v>
                </c:pt>
                <c:pt idx="4">
                  <c:v>S</c:v>
                </c:pt>
                <c:pt idx="5">
                  <c:v>S</c:v>
                </c:pt>
                <c:pt idx="6">
                  <c:v>S</c:v>
                </c:pt>
                <c:pt idx="7">
                  <c:v>S</c:v>
                </c:pt>
                <c:pt idx="8">
                  <c:v>S</c:v>
                </c:pt>
                <c:pt idx="9">
                  <c:v>S</c:v>
                </c:pt>
                <c:pt idx="10">
                  <c:v>S</c:v>
                </c:pt>
                <c:pt idx="11">
                  <c:v>S</c:v>
                </c:pt>
                <c:pt idx="12">
                  <c:v>H</c:v>
                </c:pt>
                <c:pt idx="13">
                  <c:v>H</c:v>
                </c:pt>
                <c:pt idx="14">
                  <c:v>A</c:v>
                </c:pt>
                <c:pt idx="15">
                  <c:v>A</c:v>
                </c:pt>
              </c:strCache>
            </c:strRef>
          </c:cat>
          <c:val>
            <c:numRef>
              <c:f>'SWB (ADJ)'!$D$84:$S$84</c:f>
              <c:numCache>
                <c:formatCode>General</c:formatCode>
                <c:ptCount val="16"/>
                <c:pt idx="0">
                  <c:v>-28</c:v>
                </c:pt>
                <c:pt idx="1">
                  <c:v>-19</c:v>
                </c:pt>
                <c:pt idx="2">
                  <c:v>-27</c:v>
                </c:pt>
                <c:pt idx="3">
                  <c:v>-10</c:v>
                </c:pt>
                <c:pt idx="4">
                  <c:v>-17</c:v>
                </c:pt>
                <c:pt idx="5">
                  <c:v>-14</c:v>
                </c:pt>
                <c:pt idx="6">
                  <c:v>-25</c:v>
                </c:pt>
                <c:pt idx="7">
                  <c:v>-20</c:v>
                </c:pt>
                <c:pt idx="8">
                  <c:v>-26</c:v>
                </c:pt>
                <c:pt idx="9">
                  <c:v>2</c:v>
                </c:pt>
                <c:pt idx="10">
                  <c:v>0</c:v>
                </c:pt>
                <c:pt idx="11">
                  <c:v>0</c:v>
                </c:pt>
                <c:pt idx="12">
                  <c:v>11</c:v>
                </c:pt>
                <c:pt idx="13">
                  <c:v>2</c:v>
                </c:pt>
                <c:pt idx="14">
                  <c:v>-1</c:v>
                </c:pt>
                <c:pt idx="15">
                  <c:v>1</c:v>
                </c:pt>
              </c:numCache>
            </c:numRef>
          </c:val>
          <c:extLst xmlns:c16r2="http://schemas.microsoft.com/office/drawing/2015/06/chart">
            <c:ext xmlns:c16="http://schemas.microsoft.com/office/drawing/2014/chart" uri="{C3380CC4-5D6E-409C-BE32-E72D297353CC}">
              <c16:uniqueId val="{00000000-FF68-4CE9-A5EF-22263ACF9391}"/>
            </c:ext>
          </c:extLst>
        </c:ser>
        <c:dLbls>
          <c:showLegendKey val="0"/>
          <c:showVal val="0"/>
          <c:showCatName val="0"/>
          <c:showSerName val="0"/>
          <c:showPercent val="0"/>
          <c:showBubbleSize val="0"/>
        </c:dLbls>
        <c:gapWidth val="219"/>
        <c:overlap val="-27"/>
        <c:axId val="330333464"/>
        <c:axId val="330334640"/>
      </c:barChart>
      <c:catAx>
        <c:axId val="33033346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4640"/>
        <c:crosses val="autoZero"/>
        <c:auto val="1"/>
        <c:lblAlgn val="ctr"/>
        <c:lblOffset val="100"/>
        <c:noMultiLvlLbl val="0"/>
      </c:catAx>
      <c:valAx>
        <c:axId val="33033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333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27/06/24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27/06/24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27/06/24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27/06/24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27/06/24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27/06/24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27/06/24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27/06/24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27/06/24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4.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4.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14.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2.svg"/><Relationship Id="rId7" Type="http://schemas.openxmlformats.org/officeDocument/2006/relationships/chart" Target="../charts/chart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4.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image" Target="../media/image14.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image" Target="../media/image14.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2.svg"/><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4.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svg"/><Relationship Id="rId5" Type="http://schemas.openxmlformats.org/officeDocument/2006/relationships/image" Target="../media/image5.png"/><Relationship Id="rId10" Type="http://schemas.openxmlformats.org/officeDocument/2006/relationships/image" Target="../media/image19.emf"/><Relationship Id="rId4" Type="http://schemas.openxmlformats.org/officeDocument/2006/relationships/image" Target="../media/image12.svg"/><Relationship Id="rId9"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2.sv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14.svg"/><Relationship Id="rId10"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image" Target="../media/image14.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image" Target="../media/image14.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4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8.svg"/><Relationship Id="rId10"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2.sv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14.svg"/><Relationship Id="rId10" Type="http://schemas.openxmlformats.org/officeDocument/2006/relationships/image" Target="../media/image13.jpeg"/><Relationship Id="rId4" Type="http://schemas.openxmlformats.org/officeDocument/2006/relationships/image" Target="../media/image5.pn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1087100" y="3086100"/>
            <a:ext cx="7200900" cy="7200900"/>
          </a:xfrm>
          <a:custGeom>
            <a:avLst/>
            <a:gdLst/>
            <a:ahLst/>
            <a:cxnLst/>
            <a:rect l="l" t="t" r="r" b="b"/>
            <a:pathLst>
              <a:path w="7200900" h="7200900">
                <a:moveTo>
                  <a:pt x="0" y="0"/>
                </a:moveTo>
                <a:lnTo>
                  <a:pt x="7200900" y="0"/>
                </a:lnTo>
                <a:lnTo>
                  <a:pt x="7200900" y="7200900"/>
                </a:lnTo>
                <a:lnTo>
                  <a:pt x="0" y="7200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7682761">
            <a:off x="-1383321" y="-185949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914400" y="6197650"/>
            <a:ext cx="9844011" cy="1308050"/>
          </a:xfrm>
          <a:prstGeom prst="rect">
            <a:avLst/>
          </a:prstGeom>
        </p:spPr>
        <p:txBody>
          <a:bodyPr wrap="square" lIns="0" tIns="0" rIns="0" bIns="0" rtlCol="0" anchor="t">
            <a:spAutoFit/>
          </a:bodyPr>
          <a:lstStyle/>
          <a:p>
            <a:pPr>
              <a:lnSpc>
                <a:spcPts val="5076"/>
              </a:lnSpc>
            </a:pPr>
            <a:r>
              <a:rPr lang="en-US" sz="4230" spc="287" dirty="0">
                <a:solidFill>
                  <a:srgbClr val="0C3E5B"/>
                </a:solidFill>
                <a:latin typeface="Codec Pro ExtraBold"/>
              </a:rPr>
              <a:t>Active protection of concrete structures, when, where and how.</a:t>
            </a:r>
          </a:p>
        </p:txBody>
      </p:sp>
      <p:sp>
        <p:nvSpPr>
          <p:cNvPr id="11" name="TextBox 11"/>
          <p:cNvSpPr txBox="1"/>
          <p:nvPr/>
        </p:nvSpPr>
        <p:spPr>
          <a:xfrm>
            <a:off x="12777643" y="6226555"/>
            <a:ext cx="4481657" cy="1363707"/>
          </a:xfrm>
          <a:prstGeom prst="rect">
            <a:avLst/>
          </a:prstGeom>
        </p:spPr>
        <p:txBody>
          <a:bodyPr lIns="0" tIns="0" rIns="0" bIns="0" rtlCol="0" anchor="t">
            <a:spAutoFit/>
          </a:bodyPr>
          <a:lstStyle/>
          <a:p>
            <a:pPr algn="ctr">
              <a:lnSpc>
                <a:spcPts val="5471"/>
              </a:lnSpc>
            </a:pPr>
            <a:r>
              <a:rPr lang="en-US" sz="3908" spc="195" dirty="0">
                <a:solidFill>
                  <a:srgbClr val="0C3E5B"/>
                </a:solidFill>
                <a:latin typeface="Canva Sans"/>
              </a:rPr>
              <a:t>Presented By:</a:t>
            </a:r>
            <a:r>
              <a:rPr lang="en-US" sz="3908" spc="195" dirty="0">
                <a:solidFill>
                  <a:srgbClr val="0C3E5B"/>
                </a:solidFill>
                <a:latin typeface="Canva Sans Bold"/>
              </a:rPr>
              <a:t>  Dr Kevin Kendell</a:t>
            </a:r>
          </a:p>
        </p:txBody>
      </p:sp>
      <p:grpSp>
        <p:nvGrpSpPr>
          <p:cNvPr id="13" name="Group 13"/>
          <p:cNvGrpSpPr/>
          <p:nvPr/>
        </p:nvGrpSpPr>
        <p:grpSpPr>
          <a:xfrm>
            <a:off x="1722956" y="2652012"/>
            <a:ext cx="7861286" cy="2612151"/>
            <a:chOff x="0" y="0"/>
            <a:chExt cx="10481714" cy="3482868"/>
          </a:xfrm>
        </p:grpSpPr>
        <p:sp>
          <p:nvSpPr>
            <p:cNvPr id="14" name="TextBox 14"/>
            <p:cNvSpPr txBox="1"/>
            <p:nvPr/>
          </p:nvSpPr>
          <p:spPr>
            <a:xfrm>
              <a:off x="54198" y="-466725"/>
              <a:ext cx="9004452" cy="2910308"/>
            </a:xfrm>
            <a:prstGeom prst="rect">
              <a:avLst/>
            </a:prstGeom>
          </p:spPr>
          <p:txBody>
            <a:bodyPr lIns="0" tIns="0" rIns="0" bIns="0" rtlCol="0" anchor="t">
              <a:spAutoFit/>
            </a:bodyPr>
            <a:lstStyle/>
            <a:p>
              <a:pPr algn="ctr">
                <a:lnSpc>
                  <a:spcPts val="16907"/>
                </a:lnSpc>
              </a:pPr>
              <a:r>
                <a:rPr lang="en-US" sz="12076">
                  <a:solidFill>
                    <a:srgbClr val="0C3E5A"/>
                  </a:solidFill>
                  <a:latin typeface="Tabarra Sans Heavy"/>
                </a:rPr>
                <a:t>JUBCOR</a:t>
              </a:r>
            </a:p>
          </p:txBody>
        </p:sp>
        <p:grpSp>
          <p:nvGrpSpPr>
            <p:cNvPr id="15" name="Group 15"/>
            <p:cNvGrpSpPr/>
            <p:nvPr/>
          </p:nvGrpSpPr>
          <p:grpSpPr>
            <a:xfrm>
              <a:off x="54198" y="2005202"/>
              <a:ext cx="10427516" cy="891503"/>
              <a:chOff x="0" y="0"/>
              <a:chExt cx="1782556" cy="152400"/>
            </a:xfrm>
          </p:grpSpPr>
          <p:sp>
            <p:nvSpPr>
              <p:cNvPr id="16" name="Freeform 16"/>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sp>
        </p:grpSp>
        <p:grpSp>
          <p:nvGrpSpPr>
            <p:cNvPr id="17" name="Group 17"/>
            <p:cNvGrpSpPr/>
            <p:nvPr/>
          </p:nvGrpSpPr>
          <p:grpSpPr>
            <a:xfrm rot="5400000">
              <a:off x="8501551" y="916541"/>
              <a:ext cx="2681013" cy="1279313"/>
              <a:chOff x="0" y="0"/>
              <a:chExt cx="458312" cy="218695"/>
            </a:xfrm>
          </p:grpSpPr>
          <p:sp>
            <p:nvSpPr>
              <p:cNvPr id="18" name="Freeform 18"/>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sp>
        </p:grpSp>
        <p:sp>
          <p:nvSpPr>
            <p:cNvPr id="19" name="TextBox 19"/>
            <p:cNvSpPr txBox="1"/>
            <p:nvPr/>
          </p:nvSpPr>
          <p:spPr>
            <a:xfrm>
              <a:off x="0" y="2055964"/>
              <a:ext cx="9058650" cy="840740"/>
            </a:xfrm>
            <a:prstGeom prst="rect">
              <a:avLst/>
            </a:prstGeom>
          </p:spPr>
          <p:txBody>
            <a:bodyPr lIns="0" tIns="0" rIns="0" bIns="0" rtlCol="0" anchor="t">
              <a:spAutoFit/>
            </a:bodyPr>
            <a:lstStyle/>
            <a:p>
              <a:pPr algn="ctr">
                <a:lnSpc>
                  <a:spcPts val="4898"/>
                </a:lnSpc>
              </a:pPr>
              <a:r>
                <a:rPr lang="en-US" sz="3499" dirty="0">
                  <a:solidFill>
                    <a:srgbClr val="FFFFFF"/>
                  </a:solidFill>
                  <a:latin typeface="Tabarra Sans"/>
                </a:rPr>
                <a:t>CONFERENCE &amp; EXHIBITION</a:t>
              </a:r>
            </a:p>
          </p:txBody>
        </p:sp>
        <p:sp>
          <p:nvSpPr>
            <p:cNvPr id="20" name="TextBox 20"/>
            <p:cNvSpPr txBox="1"/>
            <p:nvPr/>
          </p:nvSpPr>
          <p:spPr>
            <a:xfrm rot="5400000">
              <a:off x="8666000" y="894224"/>
              <a:ext cx="2561608" cy="1323948"/>
            </a:xfrm>
            <a:prstGeom prst="rect">
              <a:avLst/>
            </a:prstGeom>
          </p:spPr>
          <p:txBody>
            <a:bodyPr lIns="0" tIns="0" rIns="0" bIns="0" rtlCol="0" anchor="t">
              <a:spAutoFit/>
            </a:bodyPr>
            <a:lstStyle/>
            <a:p>
              <a:pPr algn="ctr">
                <a:lnSpc>
                  <a:spcPts val="7798"/>
                </a:lnSpc>
              </a:pPr>
              <a:r>
                <a:rPr lang="en-US" sz="5570" spc="172">
                  <a:solidFill>
                    <a:srgbClr val="FFFFFF"/>
                  </a:solidFill>
                  <a:latin typeface="Tabarra Sans Heavy"/>
                </a:rPr>
                <a:t>2024</a:t>
              </a:r>
            </a:p>
          </p:txBody>
        </p:sp>
        <p:sp>
          <p:nvSpPr>
            <p:cNvPr id="21" name="TextBox 21"/>
            <p:cNvSpPr txBox="1"/>
            <p:nvPr/>
          </p:nvSpPr>
          <p:spPr>
            <a:xfrm>
              <a:off x="36201" y="2958141"/>
              <a:ext cx="10445513" cy="524727"/>
            </a:xfrm>
            <a:prstGeom prst="rect">
              <a:avLst/>
            </a:prstGeom>
          </p:spPr>
          <p:txBody>
            <a:bodyPr lIns="0" tIns="0" rIns="0" bIns="0" rtlCol="0" anchor="t">
              <a:spAutoFit/>
            </a:bodyPr>
            <a:lstStyle/>
            <a:p>
              <a:pPr algn="ctr">
                <a:lnSpc>
                  <a:spcPts val="3323"/>
                </a:lnSpc>
                <a:spcBef>
                  <a:spcPct val="0"/>
                </a:spcBef>
              </a:pPr>
              <a:r>
                <a:rPr lang="en-US" sz="2373" dirty="0">
                  <a:solidFill>
                    <a:srgbClr val="0C3E5B"/>
                  </a:solidFill>
                  <a:latin typeface="Glacial Indifference Bold"/>
                </a:rPr>
                <a:t>INNOVATIVE SOLUTIONS FOR CORROSION CHALLENGES</a:t>
              </a:r>
            </a:p>
          </p:txBody>
        </p:sp>
      </p:gr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87100" y="941615"/>
            <a:ext cx="7063859" cy="17303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1479226" y="1148720"/>
            <a:ext cx="15316200" cy="7989559"/>
          </a:xfrm>
          <a:prstGeom prst="rect">
            <a:avLst/>
          </a:prstGeom>
          <a:noFill/>
        </p:spPr>
        <p:txBody>
          <a:bodyPr wrap="square">
            <a:spAutoFit/>
          </a:bodyPr>
          <a:lstStyle/>
          <a:p>
            <a:pPr marL="0" marR="0" algn="ctr">
              <a:lnSpc>
                <a:spcPct val="107000"/>
              </a:lnSpc>
              <a:spcBef>
                <a:spcPts val="0"/>
              </a:spcBef>
              <a:spcAft>
                <a:spcPts val="800"/>
              </a:spcAft>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WHERE</a:t>
            </a:r>
          </a:p>
          <a:p>
            <a:pPr marL="0" marR="0" algn="ctr">
              <a:lnSpc>
                <a:spcPct val="107000"/>
              </a:lnSpc>
              <a:spcBef>
                <a:spcPts val="0"/>
              </a:spcBef>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4000" kern="100" dirty="0">
                <a:effectLst/>
                <a:latin typeface="Calibri" panose="020F0502020204030204" pitchFamily="34" charset="0"/>
                <a:ea typeface="Calibri" panose="020F0502020204030204" pitchFamily="34" charset="0"/>
                <a:cs typeface="Times New Roman" panose="02020603050405020304" pitchFamily="18" charset="0"/>
              </a:rPr>
              <a:t>THIS SECTION DEFINES THE AREAS THAT DO AND DO NOT NEED TO BE CONSIDERED FOR ACTIVE CORROSION PROTECTION</a:t>
            </a:r>
          </a:p>
          <a:p>
            <a:pPr marL="0" marR="0" algn="ctr">
              <a:lnSpc>
                <a:spcPct val="107000"/>
              </a:lnSpc>
              <a:spcBef>
                <a:spcPts val="0"/>
              </a:spcBef>
              <a:spcAft>
                <a:spcPts val="800"/>
              </a:spcAft>
            </a:pPr>
            <a:endParaRPr lang="en-GB"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4000" kern="100" dirty="0">
                <a:latin typeface="Calibri" panose="020F0502020204030204" pitchFamily="34" charset="0"/>
                <a:ea typeface="Calibri" panose="020F0502020204030204" pitchFamily="34" charset="0"/>
                <a:cs typeface="Times New Roman" panose="02020603050405020304" pitchFamily="18" charset="0"/>
              </a:rPr>
              <a:t>TWO SEPARATE CRITERIA FOR DETERMINING WHERE CATHODIC PROTECTION IS TO BE APPLIED, SHOULD ALWAYS BE CONSIDERED IN EACH CASE. </a:t>
            </a:r>
          </a:p>
          <a:p>
            <a:pPr marL="0" marR="0" algn="ctr">
              <a:lnSpc>
                <a:spcPct val="107000"/>
              </a:lnSpc>
              <a:spcBef>
                <a:spcPts val="0"/>
              </a:spcBef>
              <a:spcAft>
                <a:spcPts val="800"/>
              </a:spcAft>
            </a:pPr>
            <a:endParaRPr lang="en-GB" sz="4000" kern="1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4000" kern="100" dirty="0">
                <a:latin typeface="Calibri" panose="020F0502020204030204" pitchFamily="34" charset="0"/>
                <a:ea typeface="Calibri" panose="020F0502020204030204" pitchFamily="34" charset="0"/>
                <a:cs typeface="Times New Roman" panose="02020603050405020304" pitchFamily="18" charset="0"/>
              </a:rPr>
              <a:t>THESE CRITERIA ARE THE STRUCTURE CRITICALITY AND CORROSION RISK.</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3139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xmlns="" id="{1E4D63EB-1B56-B0C1-B763-01C80B5AA8EF}"/>
              </a:ext>
            </a:extLst>
          </p:cNvPr>
          <p:cNvGrpSpPr>
            <a:grpSpLocks/>
          </p:cNvGrpSpPr>
          <p:nvPr/>
        </p:nvGrpSpPr>
        <p:grpSpPr bwMode="auto">
          <a:xfrm>
            <a:off x="2961680" y="1714500"/>
            <a:ext cx="12136040" cy="6494754"/>
            <a:chOff x="113" y="346"/>
            <a:chExt cx="5489" cy="3083"/>
          </a:xfrm>
        </p:grpSpPr>
        <p:sp>
          <p:nvSpPr>
            <p:cNvPr id="6147" name="Rectangle 3">
              <a:extLst>
                <a:ext uri="{FF2B5EF4-FFF2-40B4-BE49-F238E27FC236}">
                  <a16:creationId xmlns:a16="http://schemas.microsoft.com/office/drawing/2014/main" xmlns="" id="{9F37755B-683E-A217-98C5-D30399F17284}"/>
                </a:ext>
              </a:extLst>
            </p:cNvPr>
            <p:cNvSpPr>
              <a:spLocks noChangeArrowheads="1"/>
            </p:cNvSpPr>
            <p:nvPr/>
          </p:nvSpPr>
          <p:spPr bwMode="auto">
            <a:xfrm>
              <a:off x="884" y="3022"/>
              <a:ext cx="3946" cy="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48" name="Rectangle 4">
              <a:extLst>
                <a:ext uri="{FF2B5EF4-FFF2-40B4-BE49-F238E27FC236}">
                  <a16:creationId xmlns:a16="http://schemas.microsoft.com/office/drawing/2014/main" xmlns="" id="{39279854-7498-FF41-9967-D60FF6F66C6A}"/>
                </a:ext>
              </a:extLst>
            </p:cNvPr>
            <p:cNvSpPr>
              <a:spLocks noChangeArrowheads="1"/>
            </p:cNvSpPr>
            <p:nvPr/>
          </p:nvSpPr>
          <p:spPr bwMode="auto">
            <a:xfrm>
              <a:off x="884" y="2432"/>
              <a:ext cx="3946" cy="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49" name="Rectangle 5">
              <a:extLst>
                <a:ext uri="{FF2B5EF4-FFF2-40B4-BE49-F238E27FC236}">
                  <a16:creationId xmlns:a16="http://schemas.microsoft.com/office/drawing/2014/main" xmlns="" id="{4FD3C532-253F-A9B2-4C71-01CFA58C8FBD}"/>
                </a:ext>
              </a:extLst>
            </p:cNvPr>
            <p:cNvSpPr>
              <a:spLocks noChangeArrowheads="1"/>
            </p:cNvSpPr>
            <p:nvPr/>
          </p:nvSpPr>
          <p:spPr bwMode="auto">
            <a:xfrm>
              <a:off x="884" y="709"/>
              <a:ext cx="3946" cy="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0" name="Rectangle 6">
              <a:extLst>
                <a:ext uri="{FF2B5EF4-FFF2-40B4-BE49-F238E27FC236}">
                  <a16:creationId xmlns:a16="http://schemas.microsoft.com/office/drawing/2014/main" xmlns="" id="{CDF59951-E0BC-CA3B-58FB-80A83C0443C3}"/>
                </a:ext>
              </a:extLst>
            </p:cNvPr>
            <p:cNvSpPr>
              <a:spLocks noChangeArrowheads="1"/>
            </p:cNvSpPr>
            <p:nvPr/>
          </p:nvSpPr>
          <p:spPr bwMode="auto">
            <a:xfrm>
              <a:off x="793" y="709"/>
              <a:ext cx="91"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1" name="Rectangle 7">
              <a:extLst>
                <a:ext uri="{FF2B5EF4-FFF2-40B4-BE49-F238E27FC236}">
                  <a16:creationId xmlns:a16="http://schemas.microsoft.com/office/drawing/2014/main" xmlns="" id="{BD4CECA1-CC9E-6C6A-B4DB-B5DC87787E1A}"/>
                </a:ext>
              </a:extLst>
            </p:cNvPr>
            <p:cNvSpPr>
              <a:spLocks noChangeArrowheads="1"/>
            </p:cNvSpPr>
            <p:nvPr/>
          </p:nvSpPr>
          <p:spPr bwMode="auto">
            <a:xfrm>
              <a:off x="4830" y="709"/>
              <a:ext cx="91"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2" name="Line 8">
              <a:extLst>
                <a:ext uri="{FF2B5EF4-FFF2-40B4-BE49-F238E27FC236}">
                  <a16:creationId xmlns:a16="http://schemas.microsoft.com/office/drawing/2014/main" xmlns="" id="{6C583956-B70E-3CD8-2303-09BA556EB533}"/>
                </a:ext>
              </a:extLst>
            </p:cNvPr>
            <p:cNvSpPr>
              <a:spLocks noChangeShapeType="1"/>
            </p:cNvSpPr>
            <p:nvPr/>
          </p:nvSpPr>
          <p:spPr bwMode="auto">
            <a:xfrm>
              <a:off x="113" y="2387"/>
              <a:ext cx="6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53" name="Line 9">
              <a:extLst>
                <a:ext uri="{FF2B5EF4-FFF2-40B4-BE49-F238E27FC236}">
                  <a16:creationId xmlns:a16="http://schemas.microsoft.com/office/drawing/2014/main" xmlns="" id="{0940CCD9-EBB5-CD23-ECCE-A41D59E97900}"/>
                </a:ext>
              </a:extLst>
            </p:cNvPr>
            <p:cNvSpPr>
              <a:spLocks noChangeShapeType="1"/>
            </p:cNvSpPr>
            <p:nvPr/>
          </p:nvSpPr>
          <p:spPr bwMode="auto">
            <a:xfrm>
              <a:off x="4921" y="2387"/>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54" name="AutoShape 10">
              <a:extLst>
                <a:ext uri="{FF2B5EF4-FFF2-40B4-BE49-F238E27FC236}">
                  <a16:creationId xmlns:a16="http://schemas.microsoft.com/office/drawing/2014/main" xmlns="" id="{19D4B7CC-43DE-7A52-DADD-8AA3E69FC259}"/>
                </a:ext>
              </a:extLst>
            </p:cNvPr>
            <p:cNvSpPr>
              <a:spLocks noChangeArrowheads="1"/>
            </p:cNvSpPr>
            <p:nvPr/>
          </p:nvSpPr>
          <p:spPr bwMode="auto">
            <a:xfrm>
              <a:off x="2653" y="1797"/>
              <a:ext cx="226" cy="590"/>
            </a:xfrm>
            <a:prstGeom prst="upDownArrow">
              <a:avLst>
                <a:gd name="adj1" fmla="val 50000"/>
                <a:gd name="adj2" fmla="val 5221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5" name="AutoShape 11">
              <a:extLst>
                <a:ext uri="{FF2B5EF4-FFF2-40B4-BE49-F238E27FC236}">
                  <a16:creationId xmlns:a16="http://schemas.microsoft.com/office/drawing/2014/main" xmlns="" id="{C971819B-E99F-73A8-B19D-9DDCED79C885}"/>
                </a:ext>
              </a:extLst>
            </p:cNvPr>
            <p:cNvSpPr>
              <a:spLocks noChangeArrowheads="1"/>
            </p:cNvSpPr>
            <p:nvPr/>
          </p:nvSpPr>
          <p:spPr bwMode="auto">
            <a:xfrm rot="-5400000">
              <a:off x="1158" y="2975"/>
              <a:ext cx="226" cy="681"/>
            </a:xfrm>
            <a:prstGeom prst="upDownArrow">
              <a:avLst>
                <a:gd name="adj1" fmla="val 50000"/>
                <a:gd name="adj2" fmla="val 602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700"/>
            </a:p>
          </p:txBody>
        </p:sp>
        <p:sp>
          <p:nvSpPr>
            <p:cNvPr id="6156" name="AutoShape 12">
              <a:extLst>
                <a:ext uri="{FF2B5EF4-FFF2-40B4-BE49-F238E27FC236}">
                  <a16:creationId xmlns:a16="http://schemas.microsoft.com/office/drawing/2014/main" xmlns="" id="{B6A86238-305F-47FA-BD29-F4E1F5A9FBA9}"/>
                </a:ext>
              </a:extLst>
            </p:cNvPr>
            <p:cNvSpPr>
              <a:spLocks noChangeArrowheads="1"/>
            </p:cNvSpPr>
            <p:nvPr/>
          </p:nvSpPr>
          <p:spPr bwMode="auto">
            <a:xfrm>
              <a:off x="3969" y="2523"/>
              <a:ext cx="226" cy="499"/>
            </a:xfrm>
            <a:prstGeom prst="upDownArrow">
              <a:avLst>
                <a:gd name="adj1" fmla="val 50000"/>
                <a:gd name="adj2" fmla="val 44159"/>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7" name="AutoShape 13">
              <a:extLst>
                <a:ext uri="{FF2B5EF4-FFF2-40B4-BE49-F238E27FC236}">
                  <a16:creationId xmlns:a16="http://schemas.microsoft.com/office/drawing/2014/main" xmlns="" id="{8BD9715E-9BE0-F410-4FA5-01EE8C1D3845}"/>
                </a:ext>
              </a:extLst>
            </p:cNvPr>
            <p:cNvSpPr>
              <a:spLocks noChangeArrowheads="1"/>
            </p:cNvSpPr>
            <p:nvPr/>
          </p:nvSpPr>
          <p:spPr bwMode="auto">
            <a:xfrm rot="-5400000">
              <a:off x="1475" y="1342"/>
              <a:ext cx="226" cy="681"/>
            </a:xfrm>
            <a:prstGeom prst="upDownArrow">
              <a:avLst>
                <a:gd name="adj1" fmla="val 50000"/>
                <a:gd name="adj2" fmla="val 602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8" name="AutoShape 14">
              <a:extLst>
                <a:ext uri="{FF2B5EF4-FFF2-40B4-BE49-F238E27FC236}">
                  <a16:creationId xmlns:a16="http://schemas.microsoft.com/office/drawing/2014/main" xmlns="" id="{0BE339F2-886F-5C95-1C95-F7FF0D390379}"/>
                </a:ext>
              </a:extLst>
            </p:cNvPr>
            <p:cNvSpPr>
              <a:spLocks noChangeArrowheads="1"/>
            </p:cNvSpPr>
            <p:nvPr/>
          </p:nvSpPr>
          <p:spPr bwMode="auto">
            <a:xfrm rot="-5400000">
              <a:off x="1067" y="118"/>
              <a:ext cx="226" cy="681"/>
            </a:xfrm>
            <a:prstGeom prst="upDownArrow">
              <a:avLst>
                <a:gd name="adj1" fmla="val 50000"/>
                <a:gd name="adj2" fmla="val 602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59" name="Text Box 15">
              <a:extLst>
                <a:ext uri="{FF2B5EF4-FFF2-40B4-BE49-F238E27FC236}">
                  <a16:creationId xmlns:a16="http://schemas.microsoft.com/office/drawing/2014/main" xmlns="" id="{9DACAD91-A179-FEA3-F5D5-8CDA11701FB6}"/>
                </a:ext>
              </a:extLst>
            </p:cNvPr>
            <p:cNvSpPr txBox="1">
              <a:spLocks noChangeArrowheads="1"/>
            </p:cNvSpPr>
            <p:nvPr/>
          </p:nvSpPr>
          <p:spPr bwMode="auto">
            <a:xfrm>
              <a:off x="1655" y="3203"/>
              <a:ext cx="231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latin typeface="+mn-lt"/>
                </a:rPr>
                <a:t>Access Impossible</a:t>
              </a:r>
              <a:endParaRPr lang="en-GB" altLang="en-US" sz="2400" b="1" dirty="0">
                <a:latin typeface="+mn-lt"/>
              </a:endParaRPr>
            </a:p>
          </p:txBody>
        </p:sp>
        <p:sp>
          <p:nvSpPr>
            <p:cNvPr id="6160" name="Text Box 16">
              <a:extLst>
                <a:ext uri="{FF2B5EF4-FFF2-40B4-BE49-F238E27FC236}">
                  <a16:creationId xmlns:a16="http://schemas.microsoft.com/office/drawing/2014/main" xmlns="" id="{7F131EBE-01C3-6751-B144-40215964FED1}"/>
                </a:ext>
              </a:extLst>
            </p:cNvPr>
            <p:cNvSpPr txBox="1">
              <a:spLocks noChangeArrowheads="1"/>
            </p:cNvSpPr>
            <p:nvPr/>
          </p:nvSpPr>
          <p:spPr bwMode="auto">
            <a:xfrm>
              <a:off x="2018" y="2691"/>
              <a:ext cx="116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mn-lt"/>
                </a:rPr>
                <a:t>Very Difficult Access</a:t>
              </a:r>
              <a:endParaRPr lang="en-GB" altLang="en-US" sz="2400" b="1">
                <a:latin typeface="+mn-lt"/>
              </a:endParaRPr>
            </a:p>
          </p:txBody>
        </p:sp>
        <p:sp>
          <p:nvSpPr>
            <p:cNvPr id="6161" name="Text Box 17">
              <a:extLst>
                <a:ext uri="{FF2B5EF4-FFF2-40B4-BE49-F238E27FC236}">
                  <a16:creationId xmlns:a16="http://schemas.microsoft.com/office/drawing/2014/main" xmlns="" id="{405B9B65-DC20-DB9C-302C-FE7E584690EB}"/>
                </a:ext>
              </a:extLst>
            </p:cNvPr>
            <p:cNvSpPr txBox="1">
              <a:spLocks noChangeArrowheads="1"/>
            </p:cNvSpPr>
            <p:nvPr/>
          </p:nvSpPr>
          <p:spPr bwMode="auto">
            <a:xfrm>
              <a:off x="231" y="1330"/>
              <a:ext cx="432"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mn-lt"/>
                </a:rPr>
                <a:t>Easy</a:t>
              </a:r>
            </a:p>
            <a:p>
              <a:pPr algn="ctr" eaLnBrk="1" hangingPunct="1"/>
              <a:r>
                <a:rPr lang="en-US" altLang="en-US" sz="2400" b="1">
                  <a:latin typeface="+mn-lt"/>
                </a:rPr>
                <a:t>Access</a:t>
              </a:r>
              <a:endParaRPr lang="en-GB" altLang="en-US" sz="2400" b="1">
                <a:latin typeface="+mn-lt"/>
              </a:endParaRPr>
            </a:p>
          </p:txBody>
        </p:sp>
        <p:sp>
          <p:nvSpPr>
            <p:cNvPr id="6162" name="Text Box 18">
              <a:extLst>
                <a:ext uri="{FF2B5EF4-FFF2-40B4-BE49-F238E27FC236}">
                  <a16:creationId xmlns:a16="http://schemas.microsoft.com/office/drawing/2014/main" xmlns="" id="{A3FFA8C5-2D01-2866-2860-0D005D328789}"/>
                </a:ext>
              </a:extLst>
            </p:cNvPr>
            <p:cNvSpPr txBox="1">
              <a:spLocks noChangeArrowheads="1"/>
            </p:cNvSpPr>
            <p:nvPr/>
          </p:nvSpPr>
          <p:spPr bwMode="auto">
            <a:xfrm>
              <a:off x="2245" y="1557"/>
              <a:ext cx="88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latin typeface="+mn-lt"/>
                </a:rPr>
                <a:t>Difficult Access</a:t>
              </a:r>
              <a:endParaRPr lang="en-GB" altLang="en-US" sz="2400" b="1">
                <a:latin typeface="+mn-lt"/>
              </a:endParaRPr>
            </a:p>
          </p:txBody>
        </p:sp>
        <p:sp>
          <p:nvSpPr>
            <p:cNvPr id="6163" name="AutoShape 19">
              <a:extLst>
                <a:ext uri="{FF2B5EF4-FFF2-40B4-BE49-F238E27FC236}">
                  <a16:creationId xmlns:a16="http://schemas.microsoft.com/office/drawing/2014/main" xmlns="" id="{7DBD6837-63E2-EFF9-3C37-2A1DB1700DDA}"/>
                </a:ext>
              </a:extLst>
            </p:cNvPr>
            <p:cNvSpPr>
              <a:spLocks noChangeArrowheads="1"/>
            </p:cNvSpPr>
            <p:nvPr/>
          </p:nvSpPr>
          <p:spPr bwMode="auto">
            <a:xfrm rot="-5400000">
              <a:off x="4242" y="2975"/>
              <a:ext cx="226" cy="681"/>
            </a:xfrm>
            <a:prstGeom prst="upDownArrow">
              <a:avLst>
                <a:gd name="adj1" fmla="val 50000"/>
                <a:gd name="adj2" fmla="val 602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700"/>
            </a:p>
          </p:txBody>
        </p:sp>
        <p:sp>
          <p:nvSpPr>
            <p:cNvPr id="6164" name="AutoShape 20">
              <a:extLst>
                <a:ext uri="{FF2B5EF4-FFF2-40B4-BE49-F238E27FC236}">
                  <a16:creationId xmlns:a16="http://schemas.microsoft.com/office/drawing/2014/main" xmlns="" id="{241E6808-5F03-2CF1-184B-CEE59F6BC433}"/>
                </a:ext>
              </a:extLst>
            </p:cNvPr>
            <p:cNvSpPr>
              <a:spLocks noChangeArrowheads="1"/>
            </p:cNvSpPr>
            <p:nvPr/>
          </p:nvSpPr>
          <p:spPr bwMode="auto">
            <a:xfrm>
              <a:off x="1429" y="2523"/>
              <a:ext cx="226" cy="499"/>
            </a:xfrm>
            <a:prstGeom prst="upDownArrow">
              <a:avLst>
                <a:gd name="adj1" fmla="val 50000"/>
                <a:gd name="adj2" fmla="val 44159"/>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65" name="AutoShape 21">
              <a:extLst>
                <a:ext uri="{FF2B5EF4-FFF2-40B4-BE49-F238E27FC236}">
                  <a16:creationId xmlns:a16="http://schemas.microsoft.com/office/drawing/2014/main" xmlns="" id="{40E90E24-8121-8F03-7301-1158070A6DAC}"/>
                </a:ext>
              </a:extLst>
            </p:cNvPr>
            <p:cNvSpPr>
              <a:spLocks noChangeArrowheads="1"/>
            </p:cNvSpPr>
            <p:nvPr/>
          </p:nvSpPr>
          <p:spPr bwMode="auto">
            <a:xfrm>
              <a:off x="340" y="709"/>
              <a:ext cx="226" cy="589"/>
            </a:xfrm>
            <a:prstGeom prst="upDownArrow">
              <a:avLst>
                <a:gd name="adj1" fmla="val 50000"/>
                <a:gd name="adj2" fmla="val 5212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66" name="AutoShape 22">
              <a:extLst>
                <a:ext uri="{FF2B5EF4-FFF2-40B4-BE49-F238E27FC236}">
                  <a16:creationId xmlns:a16="http://schemas.microsoft.com/office/drawing/2014/main" xmlns="" id="{937E372A-ED4D-CDA0-56CF-A07E92910E88}"/>
                </a:ext>
              </a:extLst>
            </p:cNvPr>
            <p:cNvSpPr>
              <a:spLocks noChangeArrowheads="1"/>
            </p:cNvSpPr>
            <p:nvPr/>
          </p:nvSpPr>
          <p:spPr bwMode="auto">
            <a:xfrm>
              <a:off x="340" y="1706"/>
              <a:ext cx="226" cy="590"/>
            </a:xfrm>
            <a:prstGeom prst="upDownArrow">
              <a:avLst>
                <a:gd name="adj1" fmla="val 50000"/>
                <a:gd name="adj2" fmla="val 5221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67" name="AutoShape 23">
              <a:extLst>
                <a:ext uri="{FF2B5EF4-FFF2-40B4-BE49-F238E27FC236}">
                  <a16:creationId xmlns:a16="http://schemas.microsoft.com/office/drawing/2014/main" xmlns="" id="{74DD8B6F-7ADF-BBE0-276D-B007506D3085}"/>
                </a:ext>
              </a:extLst>
            </p:cNvPr>
            <p:cNvSpPr>
              <a:spLocks noChangeArrowheads="1"/>
            </p:cNvSpPr>
            <p:nvPr/>
          </p:nvSpPr>
          <p:spPr bwMode="auto">
            <a:xfrm rot="-5400000">
              <a:off x="3970" y="1342"/>
              <a:ext cx="226" cy="681"/>
            </a:xfrm>
            <a:prstGeom prst="upDownArrow">
              <a:avLst>
                <a:gd name="adj1" fmla="val 50000"/>
                <a:gd name="adj2" fmla="val 602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68" name="AutoShape 24">
              <a:extLst>
                <a:ext uri="{FF2B5EF4-FFF2-40B4-BE49-F238E27FC236}">
                  <a16:creationId xmlns:a16="http://schemas.microsoft.com/office/drawing/2014/main" xmlns="" id="{4E1B194D-1935-065A-4B5A-FAEA343712C4}"/>
                </a:ext>
              </a:extLst>
            </p:cNvPr>
            <p:cNvSpPr>
              <a:spLocks noChangeArrowheads="1"/>
            </p:cNvSpPr>
            <p:nvPr/>
          </p:nvSpPr>
          <p:spPr bwMode="auto">
            <a:xfrm>
              <a:off x="2653" y="845"/>
              <a:ext cx="226" cy="590"/>
            </a:xfrm>
            <a:prstGeom prst="upDownArrow">
              <a:avLst>
                <a:gd name="adj1" fmla="val 50000"/>
                <a:gd name="adj2" fmla="val 5221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69" name="Text Box 25">
              <a:extLst>
                <a:ext uri="{FF2B5EF4-FFF2-40B4-BE49-F238E27FC236}">
                  <a16:creationId xmlns:a16="http://schemas.microsoft.com/office/drawing/2014/main" xmlns="" id="{B8530757-7ACC-CBC7-737E-9E15E75E3B77}"/>
                </a:ext>
              </a:extLst>
            </p:cNvPr>
            <p:cNvSpPr txBox="1">
              <a:spLocks noChangeArrowheads="1"/>
            </p:cNvSpPr>
            <p:nvPr/>
          </p:nvSpPr>
          <p:spPr bwMode="auto">
            <a:xfrm>
              <a:off x="1565" y="346"/>
              <a:ext cx="244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mn-lt"/>
                </a:rPr>
                <a:t>Moderately Difficult Access</a:t>
              </a:r>
              <a:endParaRPr lang="en-GB" altLang="en-US" sz="2400" b="1">
                <a:latin typeface="+mn-lt"/>
              </a:endParaRPr>
            </a:p>
          </p:txBody>
        </p:sp>
        <p:sp>
          <p:nvSpPr>
            <p:cNvPr id="6170" name="AutoShape 26">
              <a:extLst>
                <a:ext uri="{FF2B5EF4-FFF2-40B4-BE49-F238E27FC236}">
                  <a16:creationId xmlns:a16="http://schemas.microsoft.com/office/drawing/2014/main" xmlns="" id="{8FABA169-2DD7-4665-741D-1B6CCCE9AA02}"/>
                </a:ext>
              </a:extLst>
            </p:cNvPr>
            <p:cNvSpPr>
              <a:spLocks noChangeArrowheads="1"/>
            </p:cNvSpPr>
            <p:nvPr/>
          </p:nvSpPr>
          <p:spPr bwMode="auto">
            <a:xfrm rot="-5400000">
              <a:off x="4287" y="118"/>
              <a:ext cx="226" cy="681"/>
            </a:xfrm>
            <a:prstGeom prst="upDownArrow">
              <a:avLst>
                <a:gd name="adj1" fmla="val 50000"/>
                <a:gd name="adj2" fmla="val 602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71" name="Text Box 27">
              <a:extLst>
                <a:ext uri="{FF2B5EF4-FFF2-40B4-BE49-F238E27FC236}">
                  <a16:creationId xmlns:a16="http://schemas.microsoft.com/office/drawing/2014/main" xmlns="" id="{E342A01C-9920-D31B-6E22-7C32C86B0FA1}"/>
                </a:ext>
              </a:extLst>
            </p:cNvPr>
            <p:cNvSpPr txBox="1">
              <a:spLocks noChangeArrowheads="1"/>
            </p:cNvSpPr>
            <p:nvPr/>
          </p:nvSpPr>
          <p:spPr bwMode="auto">
            <a:xfrm>
              <a:off x="309" y="2568"/>
              <a:ext cx="504"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mn-lt"/>
                </a:rPr>
                <a:t>Difficult</a:t>
              </a:r>
            </a:p>
            <a:p>
              <a:pPr algn="ctr" eaLnBrk="1" hangingPunct="1"/>
              <a:r>
                <a:rPr lang="en-US" altLang="en-US" sz="2400" b="1">
                  <a:latin typeface="+mn-lt"/>
                </a:rPr>
                <a:t>Access</a:t>
              </a:r>
              <a:endParaRPr lang="en-GB" altLang="en-US" sz="2400" b="1">
                <a:latin typeface="+mn-lt"/>
              </a:endParaRPr>
            </a:p>
          </p:txBody>
        </p:sp>
        <p:sp>
          <p:nvSpPr>
            <p:cNvPr id="6172" name="AutoShape 28">
              <a:extLst>
                <a:ext uri="{FF2B5EF4-FFF2-40B4-BE49-F238E27FC236}">
                  <a16:creationId xmlns:a16="http://schemas.microsoft.com/office/drawing/2014/main" xmlns="" id="{AC939EC7-1024-204B-B1E7-F469B5EC0FB8}"/>
                </a:ext>
              </a:extLst>
            </p:cNvPr>
            <p:cNvSpPr>
              <a:spLocks noChangeArrowheads="1"/>
            </p:cNvSpPr>
            <p:nvPr/>
          </p:nvSpPr>
          <p:spPr bwMode="auto">
            <a:xfrm>
              <a:off x="113" y="2387"/>
              <a:ext cx="249" cy="817"/>
            </a:xfrm>
            <a:prstGeom prst="downArrow">
              <a:avLst>
                <a:gd name="adj1" fmla="val 50000"/>
                <a:gd name="adj2" fmla="val 8202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a:p>
          </p:txBody>
        </p:sp>
        <p:sp>
          <p:nvSpPr>
            <p:cNvPr id="6173" name="Line 29">
              <a:extLst>
                <a:ext uri="{FF2B5EF4-FFF2-40B4-BE49-F238E27FC236}">
                  <a16:creationId xmlns:a16="http://schemas.microsoft.com/office/drawing/2014/main" xmlns="" id="{90318996-05F3-E484-8FE8-63D167CB49CC}"/>
                </a:ext>
              </a:extLst>
            </p:cNvPr>
            <p:cNvSpPr>
              <a:spLocks noChangeShapeType="1"/>
            </p:cNvSpPr>
            <p:nvPr/>
          </p:nvSpPr>
          <p:spPr bwMode="auto">
            <a:xfrm flipH="1">
              <a:off x="4967"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74" name="Line 30">
              <a:extLst>
                <a:ext uri="{FF2B5EF4-FFF2-40B4-BE49-F238E27FC236}">
                  <a16:creationId xmlns:a16="http://schemas.microsoft.com/office/drawing/2014/main" xmlns="" id="{705A13F9-475D-176F-3048-AD978AE1EDB4}"/>
                </a:ext>
              </a:extLst>
            </p:cNvPr>
            <p:cNvSpPr>
              <a:spLocks noChangeShapeType="1"/>
            </p:cNvSpPr>
            <p:nvPr/>
          </p:nvSpPr>
          <p:spPr bwMode="auto">
            <a:xfrm flipH="1">
              <a:off x="5057"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75" name="Line 31">
              <a:extLst>
                <a:ext uri="{FF2B5EF4-FFF2-40B4-BE49-F238E27FC236}">
                  <a16:creationId xmlns:a16="http://schemas.microsoft.com/office/drawing/2014/main" xmlns="" id="{416A076C-E9E0-0DFE-5261-63D5B4457762}"/>
                </a:ext>
              </a:extLst>
            </p:cNvPr>
            <p:cNvSpPr>
              <a:spLocks noChangeShapeType="1"/>
            </p:cNvSpPr>
            <p:nvPr/>
          </p:nvSpPr>
          <p:spPr bwMode="auto">
            <a:xfrm flipH="1">
              <a:off x="5103"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76" name="Line 32">
              <a:extLst>
                <a:ext uri="{FF2B5EF4-FFF2-40B4-BE49-F238E27FC236}">
                  <a16:creationId xmlns:a16="http://schemas.microsoft.com/office/drawing/2014/main" xmlns="" id="{DFBCD867-7D4C-2687-A037-235C7543601C}"/>
                </a:ext>
              </a:extLst>
            </p:cNvPr>
            <p:cNvSpPr>
              <a:spLocks noChangeShapeType="1"/>
            </p:cNvSpPr>
            <p:nvPr/>
          </p:nvSpPr>
          <p:spPr bwMode="auto">
            <a:xfrm flipH="1">
              <a:off x="5148"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77" name="Line 33">
              <a:extLst>
                <a:ext uri="{FF2B5EF4-FFF2-40B4-BE49-F238E27FC236}">
                  <a16:creationId xmlns:a16="http://schemas.microsoft.com/office/drawing/2014/main" xmlns="" id="{0FE4EE0E-D8B1-491E-C399-0D4285B979C5}"/>
                </a:ext>
              </a:extLst>
            </p:cNvPr>
            <p:cNvSpPr>
              <a:spLocks noChangeShapeType="1"/>
            </p:cNvSpPr>
            <p:nvPr/>
          </p:nvSpPr>
          <p:spPr bwMode="auto">
            <a:xfrm>
              <a:off x="5012"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78" name="Line 34">
              <a:extLst>
                <a:ext uri="{FF2B5EF4-FFF2-40B4-BE49-F238E27FC236}">
                  <a16:creationId xmlns:a16="http://schemas.microsoft.com/office/drawing/2014/main" xmlns="" id="{1251316C-80B1-3413-63C9-1266653EB4F6}"/>
                </a:ext>
              </a:extLst>
            </p:cNvPr>
            <p:cNvSpPr>
              <a:spLocks noChangeShapeType="1"/>
            </p:cNvSpPr>
            <p:nvPr/>
          </p:nvSpPr>
          <p:spPr bwMode="auto">
            <a:xfrm flipH="1">
              <a:off x="5012"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79" name="Line 35">
              <a:extLst>
                <a:ext uri="{FF2B5EF4-FFF2-40B4-BE49-F238E27FC236}">
                  <a16:creationId xmlns:a16="http://schemas.microsoft.com/office/drawing/2014/main" xmlns="" id="{2815A783-A2A0-3958-5BE1-1CA40BA38C61}"/>
                </a:ext>
              </a:extLst>
            </p:cNvPr>
            <p:cNvSpPr>
              <a:spLocks noChangeShapeType="1"/>
            </p:cNvSpPr>
            <p:nvPr/>
          </p:nvSpPr>
          <p:spPr bwMode="auto">
            <a:xfrm>
              <a:off x="5103"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0" name="Line 36">
              <a:extLst>
                <a:ext uri="{FF2B5EF4-FFF2-40B4-BE49-F238E27FC236}">
                  <a16:creationId xmlns:a16="http://schemas.microsoft.com/office/drawing/2014/main" xmlns="" id="{4DE8D4BB-CFCD-9A55-F798-8F17E8FAEB8E}"/>
                </a:ext>
              </a:extLst>
            </p:cNvPr>
            <p:cNvSpPr>
              <a:spLocks noChangeShapeType="1"/>
            </p:cNvSpPr>
            <p:nvPr/>
          </p:nvSpPr>
          <p:spPr bwMode="auto">
            <a:xfrm>
              <a:off x="5148"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1" name="Line 37">
              <a:extLst>
                <a:ext uri="{FF2B5EF4-FFF2-40B4-BE49-F238E27FC236}">
                  <a16:creationId xmlns:a16="http://schemas.microsoft.com/office/drawing/2014/main" xmlns="" id="{44B2F217-0172-CFD8-F337-F4511A940B2A}"/>
                </a:ext>
              </a:extLst>
            </p:cNvPr>
            <p:cNvSpPr>
              <a:spLocks noChangeShapeType="1"/>
            </p:cNvSpPr>
            <p:nvPr/>
          </p:nvSpPr>
          <p:spPr bwMode="auto">
            <a:xfrm>
              <a:off x="5057"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2" name="Line 38">
              <a:extLst>
                <a:ext uri="{FF2B5EF4-FFF2-40B4-BE49-F238E27FC236}">
                  <a16:creationId xmlns:a16="http://schemas.microsoft.com/office/drawing/2014/main" xmlns="" id="{1706BA57-125A-055C-DBAC-63B32DD705F1}"/>
                </a:ext>
              </a:extLst>
            </p:cNvPr>
            <p:cNvSpPr>
              <a:spLocks noChangeShapeType="1"/>
            </p:cNvSpPr>
            <p:nvPr/>
          </p:nvSpPr>
          <p:spPr bwMode="auto">
            <a:xfrm>
              <a:off x="5193"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3" name="Line 39">
              <a:extLst>
                <a:ext uri="{FF2B5EF4-FFF2-40B4-BE49-F238E27FC236}">
                  <a16:creationId xmlns:a16="http://schemas.microsoft.com/office/drawing/2014/main" xmlns="" id="{D4CCB88B-FF29-355F-0C96-1071DF2087E8}"/>
                </a:ext>
              </a:extLst>
            </p:cNvPr>
            <p:cNvSpPr>
              <a:spLocks noChangeShapeType="1"/>
            </p:cNvSpPr>
            <p:nvPr/>
          </p:nvSpPr>
          <p:spPr bwMode="auto">
            <a:xfrm flipH="1">
              <a:off x="5194"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4" name="Line 40">
              <a:extLst>
                <a:ext uri="{FF2B5EF4-FFF2-40B4-BE49-F238E27FC236}">
                  <a16:creationId xmlns:a16="http://schemas.microsoft.com/office/drawing/2014/main" xmlns="" id="{CEBB0968-030A-4631-55BC-D35735BA740D}"/>
                </a:ext>
              </a:extLst>
            </p:cNvPr>
            <p:cNvSpPr>
              <a:spLocks noChangeShapeType="1"/>
            </p:cNvSpPr>
            <p:nvPr/>
          </p:nvSpPr>
          <p:spPr bwMode="auto">
            <a:xfrm flipH="1">
              <a:off x="5284"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5" name="Line 41">
              <a:extLst>
                <a:ext uri="{FF2B5EF4-FFF2-40B4-BE49-F238E27FC236}">
                  <a16:creationId xmlns:a16="http://schemas.microsoft.com/office/drawing/2014/main" xmlns="" id="{C344E29E-2BBF-620D-8555-C44D2E73FFEB}"/>
                </a:ext>
              </a:extLst>
            </p:cNvPr>
            <p:cNvSpPr>
              <a:spLocks noChangeShapeType="1"/>
            </p:cNvSpPr>
            <p:nvPr/>
          </p:nvSpPr>
          <p:spPr bwMode="auto">
            <a:xfrm flipH="1">
              <a:off x="5375"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6" name="Line 42">
              <a:extLst>
                <a:ext uri="{FF2B5EF4-FFF2-40B4-BE49-F238E27FC236}">
                  <a16:creationId xmlns:a16="http://schemas.microsoft.com/office/drawing/2014/main" xmlns="" id="{8D0E087C-70C5-9E3A-0173-4F94FD88017B}"/>
                </a:ext>
              </a:extLst>
            </p:cNvPr>
            <p:cNvSpPr>
              <a:spLocks noChangeShapeType="1"/>
            </p:cNvSpPr>
            <p:nvPr/>
          </p:nvSpPr>
          <p:spPr bwMode="auto">
            <a:xfrm flipH="1">
              <a:off x="5239"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7" name="Line 43">
              <a:extLst>
                <a:ext uri="{FF2B5EF4-FFF2-40B4-BE49-F238E27FC236}">
                  <a16:creationId xmlns:a16="http://schemas.microsoft.com/office/drawing/2014/main" xmlns="" id="{FFA7F77F-AED0-78AF-47AF-3E92399B7132}"/>
                </a:ext>
              </a:extLst>
            </p:cNvPr>
            <p:cNvSpPr>
              <a:spLocks noChangeShapeType="1"/>
            </p:cNvSpPr>
            <p:nvPr/>
          </p:nvSpPr>
          <p:spPr bwMode="auto">
            <a:xfrm flipH="1">
              <a:off x="5330"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8" name="Line 44">
              <a:extLst>
                <a:ext uri="{FF2B5EF4-FFF2-40B4-BE49-F238E27FC236}">
                  <a16:creationId xmlns:a16="http://schemas.microsoft.com/office/drawing/2014/main" xmlns="" id="{836DDD05-BDAA-DB78-7220-16A5A996C3B9}"/>
                </a:ext>
              </a:extLst>
            </p:cNvPr>
            <p:cNvSpPr>
              <a:spLocks noChangeShapeType="1"/>
            </p:cNvSpPr>
            <p:nvPr/>
          </p:nvSpPr>
          <p:spPr bwMode="auto">
            <a:xfrm>
              <a:off x="5239"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89" name="Line 45">
              <a:extLst>
                <a:ext uri="{FF2B5EF4-FFF2-40B4-BE49-F238E27FC236}">
                  <a16:creationId xmlns:a16="http://schemas.microsoft.com/office/drawing/2014/main" xmlns="" id="{98EA3366-3712-FF13-214D-E0F8391619F8}"/>
                </a:ext>
              </a:extLst>
            </p:cNvPr>
            <p:cNvSpPr>
              <a:spLocks noChangeShapeType="1"/>
            </p:cNvSpPr>
            <p:nvPr/>
          </p:nvSpPr>
          <p:spPr bwMode="auto">
            <a:xfrm>
              <a:off x="5330"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0" name="Line 46">
              <a:extLst>
                <a:ext uri="{FF2B5EF4-FFF2-40B4-BE49-F238E27FC236}">
                  <a16:creationId xmlns:a16="http://schemas.microsoft.com/office/drawing/2014/main" xmlns="" id="{589E3A90-85A7-1E1F-EF26-00DB1FEF3CF9}"/>
                </a:ext>
              </a:extLst>
            </p:cNvPr>
            <p:cNvSpPr>
              <a:spLocks noChangeShapeType="1"/>
            </p:cNvSpPr>
            <p:nvPr/>
          </p:nvSpPr>
          <p:spPr bwMode="auto">
            <a:xfrm>
              <a:off x="5375"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1" name="Line 47">
              <a:extLst>
                <a:ext uri="{FF2B5EF4-FFF2-40B4-BE49-F238E27FC236}">
                  <a16:creationId xmlns:a16="http://schemas.microsoft.com/office/drawing/2014/main" xmlns="" id="{5DBC4567-464F-BCC4-4C2B-53806B742D1E}"/>
                </a:ext>
              </a:extLst>
            </p:cNvPr>
            <p:cNvSpPr>
              <a:spLocks noChangeShapeType="1"/>
            </p:cNvSpPr>
            <p:nvPr/>
          </p:nvSpPr>
          <p:spPr bwMode="auto">
            <a:xfrm>
              <a:off x="5284"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2" name="Line 48">
              <a:extLst>
                <a:ext uri="{FF2B5EF4-FFF2-40B4-BE49-F238E27FC236}">
                  <a16:creationId xmlns:a16="http://schemas.microsoft.com/office/drawing/2014/main" xmlns="" id="{11549D07-439A-EBD8-645A-CDCA134C204A}"/>
                </a:ext>
              </a:extLst>
            </p:cNvPr>
            <p:cNvSpPr>
              <a:spLocks noChangeShapeType="1"/>
            </p:cNvSpPr>
            <p:nvPr/>
          </p:nvSpPr>
          <p:spPr bwMode="auto">
            <a:xfrm>
              <a:off x="5420"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3" name="Line 49">
              <a:extLst>
                <a:ext uri="{FF2B5EF4-FFF2-40B4-BE49-F238E27FC236}">
                  <a16:creationId xmlns:a16="http://schemas.microsoft.com/office/drawing/2014/main" xmlns="" id="{525D0382-2EC3-85EE-2393-1927D7B4440F}"/>
                </a:ext>
              </a:extLst>
            </p:cNvPr>
            <p:cNvSpPr>
              <a:spLocks noChangeShapeType="1"/>
            </p:cNvSpPr>
            <p:nvPr/>
          </p:nvSpPr>
          <p:spPr bwMode="auto">
            <a:xfrm flipH="1">
              <a:off x="340"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4" name="Line 50">
              <a:extLst>
                <a:ext uri="{FF2B5EF4-FFF2-40B4-BE49-F238E27FC236}">
                  <a16:creationId xmlns:a16="http://schemas.microsoft.com/office/drawing/2014/main" xmlns="" id="{8AC1B142-1567-05DE-B79D-7C53DAA760F7}"/>
                </a:ext>
              </a:extLst>
            </p:cNvPr>
            <p:cNvSpPr>
              <a:spLocks noChangeShapeType="1"/>
            </p:cNvSpPr>
            <p:nvPr/>
          </p:nvSpPr>
          <p:spPr bwMode="auto">
            <a:xfrm flipH="1">
              <a:off x="385"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5" name="Line 51">
              <a:extLst>
                <a:ext uri="{FF2B5EF4-FFF2-40B4-BE49-F238E27FC236}">
                  <a16:creationId xmlns:a16="http://schemas.microsoft.com/office/drawing/2014/main" xmlns="" id="{E26B556D-0E12-2266-1042-CEA42E48FB02}"/>
                </a:ext>
              </a:extLst>
            </p:cNvPr>
            <p:cNvSpPr>
              <a:spLocks noChangeShapeType="1"/>
            </p:cNvSpPr>
            <p:nvPr/>
          </p:nvSpPr>
          <p:spPr bwMode="auto">
            <a:xfrm>
              <a:off x="340"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6" name="Line 52">
              <a:extLst>
                <a:ext uri="{FF2B5EF4-FFF2-40B4-BE49-F238E27FC236}">
                  <a16:creationId xmlns:a16="http://schemas.microsoft.com/office/drawing/2014/main" xmlns="" id="{7F4CF3A2-A6BA-F4EE-B9DB-AFD936D0A8B2}"/>
                </a:ext>
              </a:extLst>
            </p:cNvPr>
            <p:cNvSpPr>
              <a:spLocks noChangeShapeType="1"/>
            </p:cNvSpPr>
            <p:nvPr/>
          </p:nvSpPr>
          <p:spPr bwMode="auto">
            <a:xfrm>
              <a:off x="385"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7" name="Line 53">
              <a:extLst>
                <a:ext uri="{FF2B5EF4-FFF2-40B4-BE49-F238E27FC236}">
                  <a16:creationId xmlns:a16="http://schemas.microsoft.com/office/drawing/2014/main" xmlns="" id="{0A8D574F-E26B-6E15-6610-D664F7B08F6D}"/>
                </a:ext>
              </a:extLst>
            </p:cNvPr>
            <p:cNvSpPr>
              <a:spLocks noChangeShapeType="1"/>
            </p:cNvSpPr>
            <p:nvPr/>
          </p:nvSpPr>
          <p:spPr bwMode="auto">
            <a:xfrm>
              <a:off x="430"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8" name="Line 54">
              <a:extLst>
                <a:ext uri="{FF2B5EF4-FFF2-40B4-BE49-F238E27FC236}">
                  <a16:creationId xmlns:a16="http://schemas.microsoft.com/office/drawing/2014/main" xmlns="" id="{CDAABBB8-82E2-34D7-B79D-6F2E0F6A8D6E}"/>
                </a:ext>
              </a:extLst>
            </p:cNvPr>
            <p:cNvSpPr>
              <a:spLocks noChangeShapeType="1"/>
            </p:cNvSpPr>
            <p:nvPr/>
          </p:nvSpPr>
          <p:spPr bwMode="auto">
            <a:xfrm flipH="1">
              <a:off x="431"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199" name="Line 55">
              <a:extLst>
                <a:ext uri="{FF2B5EF4-FFF2-40B4-BE49-F238E27FC236}">
                  <a16:creationId xmlns:a16="http://schemas.microsoft.com/office/drawing/2014/main" xmlns="" id="{C4496A24-B569-FE80-AE22-BE0A156E2DE8}"/>
                </a:ext>
              </a:extLst>
            </p:cNvPr>
            <p:cNvSpPr>
              <a:spLocks noChangeShapeType="1"/>
            </p:cNvSpPr>
            <p:nvPr/>
          </p:nvSpPr>
          <p:spPr bwMode="auto">
            <a:xfrm flipH="1">
              <a:off x="521"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0" name="Line 56">
              <a:extLst>
                <a:ext uri="{FF2B5EF4-FFF2-40B4-BE49-F238E27FC236}">
                  <a16:creationId xmlns:a16="http://schemas.microsoft.com/office/drawing/2014/main" xmlns="" id="{D5CBABFB-2865-640F-C45E-F25B6D7609DC}"/>
                </a:ext>
              </a:extLst>
            </p:cNvPr>
            <p:cNvSpPr>
              <a:spLocks noChangeShapeType="1"/>
            </p:cNvSpPr>
            <p:nvPr/>
          </p:nvSpPr>
          <p:spPr bwMode="auto">
            <a:xfrm flipH="1">
              <a:off x="612"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1" name="Line 57">
              <a:extLst>
                <a:ext uri="{FF2B5EF4-FFF2-40B4-BE49-F238E27FC236}">
                  <a16:creationId xmlns:a16="http://schemas.microsoft.com/office/drawing/2014/main" xmlns="" id="{CD3918A4-F794-5B2A-ED18-82C4D2C4995F}"/>
                </a:ext>
              </a:extLst>
            </p:cNvPr>
            <p:cNvSpPr>
              <a:spLocks noChangeShapeType="1"/>
            </p:cNvSpPr>
            <p:nvPr/>
          </p:nvSpPr>
          <p:spPr bwMode="auto">
            <a:xfrm flipH="1">
              <a:off x="476"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2" name="Line 58">
              <a:extLst>
                <a:ext uri="{FF2B5EF4-FFF2-40B4-BE49-F238E27FC236}">
                  <a16:creationId xmlns:a16="http://schemas.microsoft.com/office/drawing/2014/main" xmlns="" id="{95D2C57D-856F-2A63-B6F1-1FF9E4469E17}"/>
                </a:ext>
              </a:extLst>
            </p:cNvPr>
            <p:cNvSpPr>
              <a:spLocks noChangeShapeType="1"/>
            </p:cNvSpPr>
            <p:nvPr/>
          </p:nvSpPr>
          <p:spPr bwMode="auto">
            <a:xfrm flipH="1">
              <a:off x="567"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3" name="Line 59">
              <a:extLst>
                <a:ext uri="{FF2B5EF4-FFF2-40B4-BE49-F238E27FC236}">
                  <a16:creationId xmlns:a16="http://schemas.microsoft.com/office/drawing/2014/main" xmlns="" id="{5D6FFD3A-8931-4ACC-9F33-4EF924239D95}"/>
                </a:ext>
              </a:extLst>
            </p:cNvPr>
            <p:cNvSpPr>
              <a:spLocks noChangeShapeType="1"/>
            </p:cNvSpPr>
            <p:nvPr/>
          </p:nvSpPr>
          <p:spPr bwMode="auto">
            <a:xfrm>
              <a:off x="476"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4" name="Line 60">
              <a:extLst>
                <a:ext uri="{FF2B5EF4-FFF2-40B4-BE49-F238E27FC236}">
                  <a16:creationId xmlns:a16="http://schemas.microsoft.com/office/drawing/2014/main" xmlns="" id="{1DD7298C-7ADF-D9DE-2EB6-367D346EA4D9}"/>
                </a:ext>
              </a:extLst>
            </p:cNvPr>
            <p:cNvSpPr>
              <a:spLocks noChangeShapeType="1"/>
            </p:cNvSpPr>
            <p:nvPr/>
          </p:nvSpPr>
          <p:spPr bwMode="auto">
            <a:xfrm>
              <a:off x="567"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5" name="Line 61">
              <a:extLst>
                <a:ext uri="{FF2B5EF4-FFF2-40B4-BE49-F238E27FC236}">
                  <a16:creationId xmlns:a16="http://schemas.microsoft.com/office/drawing/2014/main" xmlns="" id="{2387D525-A0F8-44C7-4746-27092254AEC1}"/>
                </a:ext>
              </a:extLst>
            </p:cNvPr>
            <p:cNvSpPr>
              <a:spLocks noChangeShapeType="1"/>
            </p:cNvSpPr>
            <p:nvPr/>
          </p:nvSpPr>
          <p:spPr bwMode="auto">
            <a:xfrm>
              <a:off x="612"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6" name="Line 62">
              <a:extLst>
                <a:ext uri="{FF2B5EF4-FFF2-40B4-BE49-F238E27FC236}">
                  <a16:creationId xmlns:a16="http://schemas.microsoft.com/office/drawing/2014/main" xmlns="" id="{BAA4784A-C8AF-38EC-F1E8-A119FE7053C3}"/>
                </a:ext>
              </a:extLst>
            </p:cNvPr>
            <p:cNvSpPr>
              <a:spLocks noChangeShapeType="1"/>
            </p:cNvSpPr>
            <p:nvPr/>
          </p:nvSpPr>
          <p:spPr bwMode="auto">
            <a:xfrm>
              <a:off x="521" y="238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7" name="Line 63">
              <a:extLst>
                <a:ext uri="{FF2B5EF4-FFF2-40B4-BE49-F238E27FC236}">
                  <a16:creationId xmlns:a16="http://schemas.microsoft.com/office/drawing/2014/main" xmlns="" id="{93ED9A4D-02CC-BAAC-B852-A66ECF43BB87}"/>
                </a:ext>
              </a:extLst>
            </p:cNvPr>
            <p:cNvSpPr>
              <a:spLocks noChangeShapeType="1"/>
            </p:cNvSpPr>
            <p:nvPr/>
          </p:nvSpPr>
          <p:spPr bwMode="auto">
            <a:xfrm>
              <a:off x="4921" y="2206"/>
              <a:ext cx="681"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208" name="Text Box 64">
              <a:extLst>
                <a:ext uri="{FF2B5EF4-FFF2-40B4-BE49-F238E27FC236}">
                  <a16:creationId xmlns:a16="http://schemas.microsoft.com/office/drawing/2014/main" xmlns="" id="{379EB1CB-D1D3-71CF-FBB0-14CAF8EA42C2}"/>
                </a:ext>
              </a:extLst>
            </p:cNvPr>
            <p:cNvSpPr txBox="1">
              <a:spLocks noChangeArrowheads="1"/>
            </p:cNvSpPr>
            <p:nvPr/>
          </p:nvSpPr>
          <p:spPr bwMode="auto">
            <a:xfrm>
              <a:off x="4967" y="2205"/>
              <a:ext cx="40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1m</a:t>
              </a:r>
              <a:endParaRPr lang="en-GB" altLang="en-US"/>
            </a:p>
          </p:txBody>
        </p:sp>
      </p:grpSp>
      <p:sp>
        <p:nvSpPr>
          <p:cNvPr id="2" name="Rectangle 57">
            <a:extLst>
              <a:ext uri="{FF2B5EF4-FFF2-40B4-BE49-F238E27FC236}">
                <a16:creationId xmlns:a16="http://schemas.microsoft.com/office/drawing/2014/main" xmlns="" id="{4EDF6CFD-F1B3-3300-237C-C6941BD74B11}"/>
              </a:ext>
            </a:extLst>
          </p:cNvPr>
          <p:cNvSpPr txBox="1">
            <a:spLocks noChangeArrowheads="1"/>
          </p:cNvSpPr>
          <p:nvPr/>
        </p:nvSpPr>
        <p:spPr>
          <a:xfrm>
            <a:off x="457200" y="0"/>
            <a:ext cx="17145000" cy="1321595"/>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vert="horz" lIns="135732" tIns="66675" rIns="135732" bIns="6667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t>Simplistic Model of a Substation Used for Determining Structure Criticality Based on the Concrete Element Access Conditions</a:t>
            </a:r>
            <a:endParaRPr lang="en-US" altLang="en-US" sz="4000" dirty="0"/>
          </a:p>
        </p:txBody>
      </p:sp>
      <p:sp>
        <p:nvSpPr>
          <p:cNvPr id="3" name="TextBox 2">
            <a:extLst>
              <a:ext uri="{FF2B5EF4-FFF2-40B4-BE49-F238E27FC236}">
                <a16:creationId xmlns:a16="http://schemas.microsoft.com/office/drawing/2014/main" xmlns="" id="{E37B2CDF-3CEA-D081-1E7F-5652CBE8C7F8}"/>
              </a:ext>
            </a:extLst>
          </p:cNvPr>
          <p:cNvSpPr txBox="1"/>
          <p:nvPr/>
        </p:nvSpPr>
        <p:spPr>
          <a:xfrm>
            <a:off x="1780979" y="8953585"/>
            <a:ext cx="14726042" cy="1077218"/>
          </a:xfrm>
          <a:prstGeom prst="rect">
            <a:avLst/>
          </a:prstGeom>
          <a:noFill/>
        </p:spPr>
        <p:txBody>
          <a:bodyPr wrap="square" rtlCol="0">
            <a:spAutoFit/>
          </a:bodyPr>
          <a:lstStyle/>
          <a:p>
            <a:pPr algn="ctr"/>
            <a:r>
              <a:rPr lang="en-GB" sz="3200" b="1" dirty="0">
                <a:solidFill>
                  <a:srgbClr val="FF0000"/>
                </a:solidFill>
              </a:rPr>
              <a:t>IF ACCESS AFTER CONSTRUCTION IS NOT POSSIBLE, THEN THE CORROSION PREVENTION SCENARIO MUST BE FOR THE FULL DESIGN LIFETIME</a:t>
            </a:r>
            <a:endParaRPr lang="en-US" sz="3200" b="1"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73" name="Rectangle 57">
            <a:extLst>
              <a:ext uri="{FF2B5EF4-FFF2-40B4-BE49-F238E27FC236}">
                <a16:creationId xmlns:a16="http://schemas.microsoft.com/office/drawing/2014/main" xmlns="" id="{8E708FF6-86F6-9848-3FD3-9641E0A6050F}"/>
              </a:ext>
            </a:extLst>
          </p:cNvPr>
          <p:cNvSpPr>
            <a:spLocks noGrp="1" noChangeArrowheads="1"/>
          </p:cNvSpPr>
          <p:nvPr>
            <p:ph type="title"/>
          </p:nvPr>
        </p:nvSpPr>
        <p:spPr>
          <a:xfrm>
            <a:off x="457200" y="0"/>
            <a:ext cx="17145000" cy="1321595"/>
          </a:xfrm>
          <a:noFill/>
          <a:ln/>
          <a:extLst>
            <a:ext uri="{91240B29-F687-4F45-9708-019B960494DF}">
              <a14:hiddenLine xmlns:a14="http://schemas.microsoft.com/office/drawing/2010/main" w="12700">
                <a:solidFill>
                  <a:schemeClr val="tx1"/>
                </a:solidFill>
                <a:miter lim="800000"/>
                <a:headEnd/>
                <a:tailEnd/>
              </a14:hiddenLine>
            </a:ext>
          </a:extLst>
        </p:spPr>
        <p:txBody>
          <a:bodyPr vert="horz" lIns="135732" tIns="66675" rIns="135732" bIns="66675" rtlCol="0" anchor="ctr">
            <a:noAutofit/>
          </a:bodyPr>
          <a:lstStyle/>
          <a:p>
            <a:r>
              <a:rPr lang="en-US" altLang="en-US" sz="4000" b="1" dirty="0"/>
              <a:t>Corrosion Risk Illustrated by Distribution of Chemical Species for a Concrete Element Spanning Different Environments and Causing Macro-cell Conditions</a:t>
            </a:r>
            <a:endParaRPr lang="en-US" altLang="en-US" sz="4000" dirty="0"/>
          </a:p>
        </p:txBody>
      </p:sp>
      <p:sp>
        <p:nvSpPr>
          <p:cNvPr id="444474" name="Freeform 58">
            <a:extLst>
              <a:ext uri="{FF2B5EF4-FFF2-40B4-BE49-F238E27FC236}">
                <a16:creationId xmlns:a16="http://schemas.microsoft.com/office/drawing/2014/main" xmlns="" id="{2399233D-34A9-C9F8-66FF-98757170BD97}"/>
              </a:ext>
            </a:extLst>
          </p:cNvPr>
          <p:cNvSpPr>
            <a:spLocks/>
          </p:cNvSpPr>
          <p:nvPr/>
        </p:nvSpPr>
        <p:spPr bwMode="auto">
          <a:xfrm>
            <a:off x="2286000" y="4453027"/>
            <a:ext cx="12244226" cy="914400"/>
          </a:xfrm>
          <a:custGeom>
            <a:avLst/>
            <a:gdLst>
              <a:gd name="T0" fmla="*/ 0 w 5760"/>
              <a:gd name="T1" fmla="*/ 288 h 384"/>
              <a:gd name="T2" fmla="*/ 240 w 5760"/>
              <a:gd name="T3" fmla="*/ 192 h 384"/>
              <a:gd name="T4" fmla="*/ 720 w 5760"/>
              <a:gd name="T5" fmla="*/ 384 h 384"/>
              <a:gd name="T6" fmla="*/ 1248 w 5760"/>
              <a:gd name="T7" fmla="*/ 192 h 384"/>
              <a:gd name="T8" fmla="*/ 1680 w 5760"/>
              <a:gd name="T9" fmla="*/ 336 h 384"/>
              <a:gd name="T10" fmla="*/ 2448 w 5760"/>
              <a:gd name="T11" fmla="*/ 144 h 384"/>
              <a:gd name="T12" fmla="*/ 3024 w 5760"/>
              <a:gd name="T13" fmla="*/ 336 h 384"/>
              <a:gd name="T14" fmla="*/ 3552 w 5760"/>
              <a:gd name="T15" fmla="*/ 96 h 384"/>
              <a:gd name="T16" fmla="*/ 4176 w 5760"/>
              <a:gd name="T17" fmla="*/ 288 h 384"/>
              <a:gd name="T18" fmla="*/ 4848 w 5760"/>
              <a:gd name="T19" fmla="*/ 0 h 384"/>
              <a:gd name="T20" fmla="*/ 5424 w 5760"/>
              <a:gd name="T21" fmla="*/ 288 h 384"/>
              <a:gd name="T22" fmla="*/ 5760 w 5760"/>
              <a:gd name="T23" fmla="*/ 1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0" h="384">
                <a:moveTo>
                  <a:pt x="0" y="288"/>
                </a:moveTo>
                <a:cubicBezTo>
                  <a:pt x="60" y="232"/>
                  <a:pt x="120" y="176"/>
                  <a:pt x="240" y="192"/>
                </a:cubicBezTo>
                <a:cubicBezTo>
                  <a:pt x="360" y="208"/>
                  <a:pt x="552" y="384"/>
                  <a:pt x="720" y="384"/>
                </a:cubicBezTo>
                <a:cubicBezTo>
                  <a:pt x="888" y="384"/>
                  <a:pt x="1088" y="200"/>
                  <a:pt x="1248" y="192"/>
                </a:cubicBezTo>
                <a:cubicBezTo>
                  <a:pt x="1408" y="184"/>
                  <a:pt x="1480" y="344"/>
                  <a:pt x="1680" y="336"/>
                </a:cubicBezTo>
                <a:cubicBezTo>
                  <a:pt x="1880" y="328"/>
                  <a:pt x="2224" y="144"/>
                  <a:pt x="2448" y="144"/>
                </a:cubicBezTo>
                <a:cubicBezTo>
                  <a:pt x="2672" y="144"/>
                  <a:pt x="2840" y="344"/>
                  <a:pt x="3024" y="336"/>
                </a:cubicBezTo>
                <a:cubicBezTo>
                  <a:pt x="3208" y="328"/>
                  <a:pt x="3360" y="104"/>
                  <a:pt x="3552" y="96"/>
                </a:cubicBezTo>
                <a:cubicBezTo>
                  <a:pt x="3744" y="88"/>
                  <a:pt x="3960" y="304"/>
                  <a:pt x="4176" y="288"/>
                </a:cubicBezTo>
                <a:cubicBezTo>
                  <a:pt x="4392" y="272"/>
                  <a:pt x="4640" y="0"/>
                  <a:pt x="4848" y="0"/>
                </a:cubicBezTo>
                <a:cubicBezTo>
                  <a:pt x="5056" y="0"/>
                  <a:pt x="5272" y="264"/>
                  <a:pt x="5424" y="288"/>
                </a:cubicBezTo>
                <a:cubicBezTo>
                  <a:pt x="5576" y="312"/>
                  <a:pt x="5668" y="228"/>
                  <a:pt x="5760" y="144"/>
                </a:cubicBezTo>
              </a:path>
            </a:pathLst>
          </a:custGeom>
          <a:noFill/>
          <a:ln w="1905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44475" name="Freeform 59">
            <a:extLst>
              <a:ext uri="{FF2B5EF4-FFF2-40B4-BE49-F238E27FC236}">
                <a16:creationId xmlns:a16="http://schemas.microsoft.com/office/drawing/2014/main" xmlns="" id="{3586A1FC-9958-1582-5025-E43920A9C833}"/>
              </a:ext>
            </a:extLst>
          </p:cNvPr>
          <p:cNvSpPr>
            <a:spLocks/>
          </p:cNvSpPr>
          <p:nvPr/>
        </p:nvSpPr>
        <p:spPr bwMode="auto">
          <a:xfrm>
            <a:off x="2286000" y="6739027"/>
            <a:ext cx="12437059" cy="914400"/>
          </a:xfrm>
          <a:custGeom>
            <a:avLst/>
            <a:gdLst>
              <a:gd name="T0" fmla="*/ 0 w 5760"/>
              <a:gd name="T1" fmla="*/ 288 h 384"/>
              <a:gd name="T2" fmla="*/ 240 w 5760"/>
              <a:gd name="T3" fmla="*/ 192 h 384"/>
              <a:gd name="T4" fmla="*/ 720 w 5760"/>
              <a:gd name="T5" fmla="*/ 384 h 384"/>
              <a:gd name="T6" fmla="*/ 1248 w 5760"/>
              <a:gd name="T7" fmla="*/ 192 h 384"/>
              <a:gd name="T8" fmla="*/ 1680 w 5760"/>
              <a:gd name="T9" fmla="*/ 336 h 384"/>
              <a:gd name="T10" fmla="*/ 2448 w 5760"/>
              <a:gd name="T11" fmla="*/ 144 h 384"/>
              <a:gd name="T12" fmla="*/ 3024 w 5760"/>
              <a:gd name="T13" fmla="*/ 336 h 384"/>
              <a:gd name="T14" fmla="*/ 3552 w 5760"/>
              <a:gd name="T15" fmla="*/ 96 h 384"/>
              <a:gd name="T16" fmla="*/ 4176 w 5760"/>
              <a:gd name="T17" fmla="*/ 288 h 384"/>
              <a:gd name="T18" fmla="*/ 4848 w 5760"/>
              <a:gd name="T19" fmla="*/ 0 h 384"/>
              <a:gd name="T20" fmla="*/ 5424 w 5760"/>
              <a:gd name="T21" fmla="*/ 288 h 384"/>
              <a:gd name="T22" fmla="*/ 5760 w 5760"/>
              <a:gd name="T23" fmla="*/ 1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0" h="384">
                <a:moveTo>
                  <a:pt x="0" y="288"/>
                </a:moveTo>
                <a:cubicBezTo>
                  <a:pt x="60" y="232"/>
                  <a:pt x="120" y="176"/>
                  <a:pt x="240" y="192"/>
                </a:cubicBezTo>
                <a:cubicBezTo>
                  <a:pt x="360" y="208"/>
                  <a:pt x="552" y="384"/>
                  <a:pt x="720" y="384"/>
                </a:cubicBezTo>
                <a:cubicBezTo>
                  <a:pt x="888" y="384"/>
                  <a:pt x="1088" y="200"/>
                  <a:pt x="1248" y="192"/>
                </a:cubicBezTo>
                <a:cubicBezTo>
                  <a:pt x="1408" y="184"/>
                  <a:pt x="1480" y="344"/>
                  <a:pt x="1680" y="336"/>
                </a:cubicBezTo>
                <a:cubicBezTo>
                  <a:pt x="1880" y="328"/>
                  <a:pt x="2224" y="144"/>
                  <a:pt x="2448" y="144"/>
                </a:cubicBezTo>
                <a:cubicBezTo>
                  <a:pt x="2672" y="144"/>
                  <a:pt x="2840" y="344"/>
                  <a:pt x="3024" y="336"/>
                </a:cubicBezTo>
                <a:cubicBezTo>
                  <a:pt x="3208" y="328"/>
                  <a:pt x="3360" y="104"/>
                  <a:pt x="3552" y="96"/>
                </a:cubicBezTo>
                <a:cubicBezTo>
                  <a:pt x="3744" y="88"/>
                  <a:pt x="3960" y="304"/>
                  <a:pt x="4176" y="288"/>
                </a:cubicBezTo>
                <a:cubicBezTo>
                  <a:pt x="4392" y="272"/>
                  <a:pt x="4640" y="0"/>
                  <a:pt x="4848" y="0"/>
                </a:cubicBezTo>
                <a:cubicBezTo>
                  <a:pt x="5056" y="0"/>
                  <a:pt x="5272" y="264"/>
                  <a:pt x="5424" y="288"/>
                </a:cubicBezTo>
                <a:cubicBezTo>
                  <a:pt x="5576" y="312"/>
                  <a:pt x="5668" y="228"/>
                  <a:pt x="5760" y="144"/>
                </a:cubicBezTo>
              </a:path>
            </a:pathLst>
          </a:custGeom>
          <a:noFill/>
          <a:ln w="19050" cmpd="sng">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dirty="0"/>
          </a:p>
        </p:txBody>
      </p:sp>
      <p:sp>
        <p:nvSpPr>
          <p:cNvPr id="444508" name="Line 92">
            <a:extLst>
              <a:ext uri="{FF2B5EF4-FFF2-40B4-BE49-F238E27FC236}">
                <a16:creationId xmlns:a16="http://schemas.microsoft.com/office/drawing/2014/main" xmlns="" id="{B6DBB94F-B862-DB32-E33F-686E5D8703F8}"/>
              </a:ext>
            </a:extLst>
          </p:cNvPr>
          <p:cNvSpPr>
            <a:spLocks noChangeShapeType="1"/>
          </p:cNvSpPr>
          <p:nvPr/>
        </p:nvSpPr>
        <p:spPr bwMode="auto">
          <a:xfrm>
            <a:off x="1981200" y="2624227"/>
            <a:ext cx="10818447" cy="103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dirty="0"/>
          </a:p>
        </p:txBody>
      </p:sp>
      <p:grpSp>
        <p:nvGrpSpPr>
          <p:cNvPr id="12" name="Group 11">
            <a:extLst>
              <a:ext uri="{FF2B5EF4-FFF2-40B4-BE49-F238E27FC236}">
                <a16:creationId xmlns:a16="http://schemas.microsoft.com/office/drawing/2014/main" xmlns="" id="{17B4E6E3-F073-7C87-CA59-0191089703D7}"/>
              </a:ext>
            </a:extLst>
          </p:cNvPr>
          <p:cNvGrpSpPr/>
          <p:nvPr/>
        </p:nvGrpSpPr>
        <p:grpSpPr>
          <a:xfrm>
            <a:off x="1610160" y="1321595"/>
            <a:ext cx="7796464" cy="7658475"/>
            <a:chOff x="2628900" y="1554868"/>
            <a:chExt cx="7796464" cy="7658475"/>
          </a:xfrm>
        </p:grpSpPr>
        <p:sp>
          <p:nvSpPr>
            <p:cNvPr id="444487" name="Line 71">
              <a:extLst>
                <a:ext uri="{FF2B5EF4-FFF2-40B4-BE49-F238E27FC236}">
                  <a16:creationId xmlns:a16="http://schemas.microsoft.com/office/drawing/2014/main" xmlns="" id="{5B9B8567-725D-81E9-CB63-378CD3FCA6A0}"/>
                </a:ext>
              </a:extLst>
            </p:cNvPr>
            <p:cNvSpPr>
              <a:spLocks noChangeShapeType="1"/>
            </p:cNvSpPr>
            <p:nvPr/>
          </p:nvSpPr>
          <p:spPr bwMode="auto">
            <a:xfrm flipH="1">
              <a:off x="4686299" y="2881134"/>
              <a:ext cx="12846" cy="249096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44489" name="Line 73">
              <a:extLst>
                <a:ext uri="{FF2B5EF4-FFF2-40B4-BE49-F238E27FC236}">
                  <a16:creationId xmlns:a16="http://schemas.microsoft.com/office/drawing/2014/main" xmlns="" id="{F6C3D1D0-38EB-8AD8-3766-513964231C97}"/>
                </a:ext>
              </a:extLst>
            </p:cNvPr>
            <p:cNvSpPr>
              <a:spLocks noChangeShapeType="1"/>
            </p:cNvSpPr>
            <p:nvPr/>
          </p:nvSpPr>
          <p:spPr bwMode="auto">
            <a:xfrm>
              <a:off x="4686300" y="5372100"/>
              <a:ext cx="0" cy="2286000"/>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44490" name="Line 74">
              <a:extLst>
                <a:ext uri="{FF2B5EF4-FFF2-40B4-BE49-F238E27FC236}">
                  <a16:creationId xmlns:a16="http://schemas.microsoft.com/office/drawing/2014/main" xmlns="" id="{71CF4732-7238-AFB4-0C55-2A6A0FE38186}"/>
                </a:ext>
              </a:extLst>
            </p:cNvPr>
            <p:cNvSpPr>
              <a:spLocks noChangeShapeType="1"/>
            </p:cNvSpPr>
            <p:nvPr/>
          </p:nvSpPr>
          <p:spPr bwMode="auto">
            <a:xfrm>
              <a:off x="4800601" y="7658101"/>
              <a:ext cx="1750219" cy="860492"/>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44494" name="Rectangle 78">
              <a:extLst>
                <a:ext uri="{FF2B5EF4-FFF2-40B4-BE49-F238E27FC236}">
                  <a16:creationId xmlns:a16="http://schemas.microsoft.com/office/drawing/2014/main" xmlns="" id="{8CB73FB9-AE0F-D953-5F63-60C625C77C4A}"/>
                </a:ext>
              </a:extLst>
            </p:cNvPr>
            <p:cNvSpPr>
              <a:spLocks noChangeArrowheads="1"/>
            </p:cNvSpPr>
            <p:nvPr/>
          </p:nvSpPr>
          <p:spPr bwMode="auto">
            <a:xfrm>
              <a:off x="2628900" y="3771901"/>
              <a:ext cx="18288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100" b="1" dirty="0"/>
                <a:t>Medium Oxygen Availability</a:t>
              </a:r>
            </a:p>
          </p:txBody>
        </p:sp>
        <p:sp>
          <p:nvSpPr>
            <p:cNvPr id="444495" name="Rectangle 79">
              <a:extLst>
                <a:ext uri="{FF2B5EF4-FFF2-40B4-BE49-F238E27FC236}">
                  <a16:creationId xmlns:a16="http://schemas.microsoft.com/office/drawing/2014/main" xmlns="" id="{5F12704A-FF32-6C36-DBBA-44C137258288}"/>
                </a:ext>
              </a:extLst>
            </p:cNvPr>
            <p:cNvSpPr>
              <a:spLocks noChangeArrowheads="1"/>
            </p:cNvSpPr>
            <p:nvPr/>
          </p:nvSpPr>
          <p:spPr bwMode="auto">
            <a:xfrm>
              <a:off x="2628900" y="6172200"/>
              <a:ext cx="16393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100" b="1" dirty="0"/>
                <a:t>Low Oxygen Availability</a:t>
              </a:r>
            </a:p>
          </p:txBody>
        </p:sp>
        <p:sp>
          <p:nvSpPr>
            <p:cNvPr id="444496" name="Rectangle 80">
              <a:extLst>
                <a:ext uri="{FF2B5EF4-FFF2-40B4-BE49-F238E27FC236}">
                  <a16:creationId xmlns:a16="http://schemas.microsoft.com/office/drawing/2014/main" xmlns="" id="{F65E6FC1-A5EA-A401-6F01-A620EF804808}"/>
                </a:ext>
              </a:extLst>
            </p:cNvPr>
            <p:cNvSpPr>
              <a:spLocks noChangeArrowheads="1"/>
            </p:cNvSpPr>
            <p:nvPr/>
          </p:nvSpPr>
          <p:spPr bwMode="auto">
            <a:xfrm>
              <a:off x="9005888" y="4914900"/>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ltLang="en-US" sz="2100" b="1"/>
            </a:p>
          </p:txBody>
        </p:sp>
        <p:sp>
          <p:nvSpPr>
            <p:cNvPr id="444497" name="Rectangle 81">
              <a:extLst>
                <a:ext uri="{FF2B5EF4-FFF2-40B4-BE49-F238E27FC236}">
                  <a16:creationId xmlns:a16="http://schemas.microsoft.com/office/drawing/2014/main" xmlns="" id="{97239C61-2AFE-7FE5-7144-96C03B182946}"/>
                </a:ext>
              </a:extLst>
            </p:cNvPr>
            <p:cNvSpPr>
              <a:spLocks noChangeArrowheads="1"/>
            </p:cNvSpPr>
            <p:nvPr/>
          </p:nvSpPr>
          <p:spPr bwMode="auto">
            <a:xfrm>
              <a:off x="2782453" y="8151514"/>
              <a:ext cx="198220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100" b="1" dirty="0"/>
                <a:t>Very Low Oxygen Availability</a:t>
              </a:r>
            </a:p>
          </p:txBody>
        </p:sp>
        <p:sp>
          <p:nvSpPr>
            <p:cNvPr id="444503" name="Rectangle 87">
              <a:extLst>
                <a:ext uri="{FF2B5EF4-FFF2-40B4-BE49-F238E27FC236}">
                  <a16:creationId xmlns:a16="http://schemas.microsoft.com/office/drawing/2014/main" xmlns="" id="{3EF999D7-3441-7291-A133-849C5264B206}"/>
                </a:ext>
              </a:extLst>
            </p:cNvPr>
            <p:cNvSpPr>
              <a:spLocks noChangeArrowheads="1"/>
            </p:cNvSpPr>
            <p:nvPr/>
          </p:nvSpPr>
          <p:spPr bwMode="auto">
            <a:xfrm>
              <a:off x="6550820" y="5867668"/>
              <a:ext cx="3429000" cy="120032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dirty="0"/>
                <a:t>[O</a:t>
              </a:r>
              <a:r>
                <a:rPr lang="en-GB" altLang="en-US" b="1" baseline="-25000" dirty="0"/>
                <a:t>2</a:t>
              </a:r>
              <a:r>
                <a:rPr lang="en-GB" altLang="en-US" b="1" dirty="0"/>
                <a:t>] and [H</a:t>
              </a:r>
              <a:r>
                <a:rPr lang="en-GB" altLang="en-US" b="1" baseline="-25000" dirty="0"/>
                <a:t>2</a:t>
              </a:r>
              <a:r>
                <a:rPr lang="en-GB" altLang="en-US" b="1" dirty="0"/>
                <a:t>O] Medium</a:t>
              </a:r>
            </a:p>
            <a:p>
              <a:pPr>
                <a:spcBef>
                  <a:spcPct val="50000"/>
                </a:spcBef>
              </a:pPr>
              <a:r>
                <a:rPr lang="en-GB" altLang="en-US" b="1" dirty="0"/>
                <a:t>O</a:t>
              </a:r>
              <a:r>
                <a:rPr lang="en-GB" altLang="en-US" b="1" baseline="30000" dirty="0"/>
                <a:t>2-</a:t>
              </a:r>
              <a:r>
                <a:rPr lang="en-GB" altLang="en-US" b="1" dirty="0"/>
                <a:t> &amp; OH</a:t>
              </a:r>
              <a:r>
                <a:rPr lang="en-GB" altLang="en-US" b="1" baseline="30000" dirty="0"/>
                <a:t>-</a:t>
              </a:r>
              <a:r>
                <a:rPr lang="en-GB" altLang="en-US" b="1" dirty="0"/>
                <a:t> In Balance</a:t>
              </a:r>
            </a:p>
            <a:p>
              <a:pPr>
                <a:spcBef>
                  <a:spcPct val="50000"/>
                </a:spcBef>
              </a:pPr>
              <a:r>
                <a:rPr lang="en-GB" altLang="en-US" b="1" dirty="0"/>
                <a:t>Natural Potential –500mV</a:t>
              </a:r>
            </a:p>
          </p:txBody>
        </p:sp>
        <p:sp>
          <p:nvSpPr>
            <p:cNvPr id="444504" name="Rectangle 88">
              <a:extLst>
                <a:ext uri="{FF2B5EF4-FFF2-40B4-BE49-F238E27FC236}">
                  <a16:creationId xmlns:a16="http://schemas.microsoft.com/office/drawing/2014/main" xmlns="" id="{9BBA533E-6184-5A5D-AAAC-C3D9F2314809}"/>
                </a:ext>
              </a:extLst>
            </p:cNvPr>
            <p:cNvSpPr>
              <a:spLocks noChangeArrowheads="1"/>
            </p:cNvSpPr>
            <p:nvPr/>
          </p:nvSpPr>
          <p:spPr bwMode="auto">
            <a:xfrm>
              <a:off x="6529171" y="3669596"/>
              <a:ext cx="3429000" cy="120032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dirty="0"/>
                <a:t>[O</a:t>
              </a:r>
              <a:r>
                <a:rPr lang="en-GB" altLang="en-US" b="1" baseline="-25000" dirty="0"/>
                <a:t>2</a:t>
              </a:r>
              <a:r>
                <a:rPr lang="en-GB" altLang="en-US" b="1" dirty="0"/>
                <a:t>] High, [H</a:t>
              </a:r>
              <a:r>
                <a:rPr lang="en-GB" altLang="en-US" b="1" baseline="-25000" dirty="0"/>
                <a:t>2</a:t>
              </a:r>
              <a:r>
                <a:rPr lang="en-GB" altLang="en-US" b="1" dirty="0"/>
                <a:t>O] Low</a:t>
              </a:r>
            </a:p>
            <a:p>
              <a:pPr>
                <a:spcBef>
                  <a:spcPct val="50000"/>
                </a:spcBef>
              </a:pPr>
              <a:r>
                <a:rPr lang="en-GB" altLang="en-US" b="1" dirty="0"/>
                <a:t>O</a:t>
              </a:r>
              <a:r>
                <a:rPr lang="en-GB" altLang="en-US" b="1" baseline="30000" dirty="0"/>
                <a:t>2-</a:t>
              </a:r>
              <a:r>
                <a:rPr lang="en-GB" altLang="en-US" b="1" dirty="0"/>
                <a:t> Predominant</a:t>
              </a:r>
            </a:p>
            <a:p>
              <a:pPr>
                <a:spcBef>
                  <a:spcPct val="50000"/>
                </a:spcBef>
              </a:pPr>
              <a:r>
                <a:rPr lang="en-GB" altLang="en-US" b="1" dirty="0"/>
                <a:t>Natural Potential –300mV</a:t>
              </a:r>
            </a:p>
          </p:txBody>
        </p:sp>
        <p:sp>
          <p:nvSpPr>
            <p:cNvPr id="444505" name="Rectangle 89">
              <a:extLst>
                <a:ext uri="{FF2B5EF4-FFF2-40B4-BE49-F238E27FC236}">
                  <a16:creationId xmlns:a16="http://schemas.microsoft.com/office/drawing/2014/main" xmlns="" id="{999DA88E-9390-2980-92DE-6197F4452A0D}"/>
                </a:ext>
              </a:extLst>
            </p:cNvPr>
            <p:cNvSpPr>
              <a:spLocks noChangeArrowheads="1"/>
            </p:cNvSpPr>
            <p:nvPr/>
          </p:nvSpPr>
          <p:spPr bwMode="auto">
            <a:xfrm>
              <a:off x="6550820" y="7761564"/>
              <a:ext cx="3314700" cy="120032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dirty="0"/>
                <a:t>[O</a:t>
              </a:r>
              <a:r>
                <a:rPr lang="en-GB" altLang="en-US" b="1" baseline="-25000" dirty="0"/>
                <a:t>2</a:t>
              </a:r>
              <a:r>
                <a:rPr lang="en-GB" altLang="en-US" b="1" dirty="0"/>
                <a:t>] Low, [H</a:t>
              </a:r>
              <a:r>
                <a:rPr lang="en-GB" altLang="en-US" b="1" baseline="-25000" dirty="0"/>
                <a:t>2</a:t>
              </a:r>
              <a:r>
                <a:rPr lang="en-GB" altLang="en-US" b="1" dirty="0"/>
                <a:t>O] High</a:t>
              </a:r>
            </a:p>
            <a:p>
              <a:pPr>
                <a:spcBef>
                  <a:spcPct val="50000"/>
                </a:spcBef>
              </a:pPr>
              <a:r>
                <a:rPr lang="en-GB" altLang="en-US" b="1" dirty="0"/>
                <a:t>OH</a:t>
              </a:r>
              <a:r>
                <a:rPr lang="en-GB" altLang="en-US" b="1" baseline="30000" dirty="0"/>
                <a:t>-</a:t>
              </a:r>
              <a:r>
                <a:rPr lang="en-GB" altLang="en-US" b="1" dirty="0"/>
                <a:t> Predominant</a:t>
              </a:r>
            </a:p>
            <a:p>
              <a:pPr>
                <a:spcBef>
                  <a:spcPct val="50000"/>
                </a:spcBef>
              </a:pPr>
              <a:r>
                <a:rPr lang="en-GB" altLang="en-US" b="1" dirty="0"/>
                <a:t>Natural Potential –800mV</a:t>
              </a:r>
            </a:p>
          </p:txBody>
        </p:sp>
        <p:sp>
          <p:nvSpPr>
            <p:cNvPr id="444509" name="Line 93">
              <a:extLst>
                <a:ext uri="{FF2B5EF4-FFF2-40B4-BE49-F238E27FC236}">
                  <a16:creationId xmlns:a16="http://schemas.microsoft.com/office/drawing/2014/main" xmlns="" id="{BCD3F0AE-1EAF-C98A-BEAA-9F96FA0F3720}"/>
                </a:ext>
              </a:extLst>
            </p:cNvPr>
            <p:cNvSpPr>
              <a:spLocks noChangeShapeType="1"/>
            </p:cNvSpPr>
            <p:nvPr/>
          </p:nvSpPr>
          <p:spPr bwMode="auto">
            <a:xfrm>
              <a:off x="4714876" y="5791201"/>
              <a:ext cx="1835945" cy="433388"/>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44510" name="Line 94">
              <a:extLst>
                <a:ext uri="{FF2B5EF4-FFF2-40B4-BE49-F238E27FC236}">
                  <a16:creationId xmlns:a16="http://schemas.microsoft.com/office/drawing/2014/main" xmlns="" id="{185393A9-EF01-B39B-546C-265CE72A8773}"/>
                </a:ext>
              </a:extLst>
            </p:cNvPr>
            <p:cNvSpPr>
              <a:spLocks noChangeShapeType="1"/>
            </p:cNvSpPr>
            <p:nvPr/>
          </p:nvSpPr>
          <p:spPr bwMode="auto">
            <a:xfrm>
              <a:off x="4714876" y="3307557"/>
              <a:ext cx="1835944" cy="93193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 name="Rectangle 88">
              <a:extLst>
                <a:ext uri="{FF2B5EF4-FFF2-40B4-BE49-F238E27FC236}">
                  <a16:creationId xmlns:a16="http://schemas.microsoft.com/office/drawing/2014/main" xmlns="" id="{308D43DF-6D31-5229-D56F-78EFEA77D79E}"/>
                </a:ext>
              </a:extLst>
            </p:cNvPr>
            <p:cNvSpPr>
              <a:spLocks noChangeArrowheads="1"/>
            </p:cNvSpPr>
            <p:nvPr/>
          </p:nvSpPr>
          <p:spPr bwMode="auto">
            <a:xfrm>
              <a:off x="6523937" y="1554868"/>
              <a:ext cx="3901427" cy="120032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b="1" dirty="0"/>
                <a:t>[O</a:t>
              </a:r>
              <a:r>
                <a:rPr lang="en-GB" altLang="en-US" b="1" baseline="-25000" dirty="0"/>
                <a:t>2</a:t>
              </a:r>
              <a:r>
                <a:rPr lang="en-GB" altLang="en-US" b="1" dirty="0"/>
                <a:t>] High, [H</a:t>
              </a:r>
              <a:r>
                <a:rPr lang="en-GB" altLang="en-US" b="1" baseline="-25000" dirty="0"/>
                <a:t>2</a:t>
              </a:r>
              <a:r>
                <a:rPr lang="en-GB" altLang="en-US" b="1" dirty="0"/>
                <a:t>O] Almost Non-existent</a:t>
              </a:r>
            </a:p>
            <a:p>
              <a:pPr>
                <a:spcBef>
                  <a:spcPct val="50000"/>
                </a:spcBef>
              </a:pPr>
              <a:r>
                <a:rPr lang="en-GB" altLang="en-US" b="1" dirty="0"/>
                <a:t>O</a:t>
              </a:r>
              <a:r>
                <a:rPr lang="en-GB" altLang="en-US" b="1" baseline="30000" dirty="0"/>
                <a:t>2-</a:t>
              </a:r>
              <a:r>
                <a:rPr lang="en-GB" altLang="en-US" b="1" dirty="0"/>
                <a:t> Predominant</a:t>
              </a:r>
            </a:p>
            <a:p>
              <a:pPr>
                <a:spcBef>
                  <a:spcPct val="50000"/>
                </a:spcBef>
              </a:pPr>
              <a:r>
                <a:rPr lang="en-GB" altLang="en-US" b="1" dirty="0"/>
                <a:t>Natural Potential –100mV</a:t>
              </a:r>
            </a:p>
          </p:txBody>
        </p:sp>
        <p:sp>
          <p:nvSpPr>
            <p:cNvPr id="5" name="Rectangle 78">
              <a:extLst>
                <a:ext uri="{FF2B5EF4-FFF2-40B4-BE49-F238E27FC236}">
                  <a16:creationId xmlns:a16="http://schemas.microsoft.com/office/drawing/2014/main" xmlns="" id="{816F1344-1ADC-E161-4044-AA82F3CD7075}"/>
                </a:ext>
              </a:extLst>
            </p:cNvPr>
            <p:cNvSpPr>
              <a:spLocks noChangeArrowheads="1"/>
            </p:cNvSpPr>
            <p:nvPr/>
          </p:nvSpPr>
          <p:spPr bwMode="auto">
            <a:xfrm>
              <a:off x="2628900" y="1667825"/>
              <a:ext cx="1828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100" b="1" dirty="0"/>
                <a:t>Total Oxygen Availability</a:t>
              </a:r>
            </a:p>
          </p:txBody>
        </p:sp>
      </p:grpSp>
      <p:grpSp>
        <p:nvGrpSpPr>
          <p:cNvPr id="6" name="Group 5">
            <a:extLst>
              <a:ext uri="{FF2B5EF4-FFF2-40B4-BE49-F238E27FC236}">
                <a16:creationId xmlns:a16="http://schemas.microsoft.com/office/drawing/2014/main" xmlns="" id="{16CFB900-5C05-0420-D327-320E0FC57259}"/>
              </a:ext>
            </a:extLst>
          </p:cNvPr>
          <p:cNvGrpSpPr/>
          <p:nvPr/>
        </p:nvGrpSpPr>
        <p:grpSpPr>
          <a:xfrm>
            <a:off x="9703936" y="1921759"/>
            <a:ext cx="5019123" cy="7162792"/>
            <a:chOff x="10870910" y="2095502"/>
            <a:chExt cx="5019123" cy="7162792"/>
          </a:xfrm>
        </p:grpSpPr>
        <p:sp>
          <p:nvSpPr>
            <p:cNvPr id="2" name="Rectangle 1">
              <a:extLst>
                <a:ext uri="{FF2B5EF4-FFF2-40B4-BE49-F238E27FC236}">
                  <a16:creationId xmlns:a16="http://schemas.microsoft.com/office/drawing/2014/main" xmlns="" id="{DB7F1BA6-D039-6AE6-6671-8458E5B1260D}"/>
                </a:ext>
              </a:extLst>
            </p:cNvPr>
            <p:cNvSpPr/>
            <p:nvPr/>
          </p:nvSpPr>
          <p:spPr>
            <a:xfrm>
              <a:off x="10870910" y="2095502"/>
              <a:ext cx="2514600" cy="7162792"/>
            </a:xfrm>
            <a:prstGeom prst="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0B24273-5B03-0076-1FCC-3103C3D70116}"/>
                </a:ext>
              </a:extLst>
            </p:cNvPr>
            <p:cNvSpPr/>
            <p:nvPr/>
          </p:nvSpPr>
          <p:spPr>
            <a:xfrm>
              <a:off x="11061732" y="2303802"/>
              <a:ext cx="215868" cy="6740365"/>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xmlns="" id="{CE919938-64E8-BE2C-6693-4515487022BE}"/>
                </a:ext>
              </a:extLst>
            </p:cNvPr>
            <p:cNvCxnSpPr/>
            <p:nvPr/>
          </p:nvCxnSpPr>
          <p:spPr>
            <a:xfrm flipH="1">
              <a:off x="11316586" y="2476500"/>
              <a:ext cx="1371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6828BBA4-E4F5-D6BD-F683-D45B9D3EE6B7}"/>
                </a:ext>
              </a:extLst>
            </p:cNvPr>
            <p:cNvCxnSpPr>
              <a:cxnSpLocks/>
            </p:cNvCxnSpPr>
            <p:nvPr/>
          </p:nvCxnSpPr>
          <p:spPr>
            <a:xfrm flipH="1">
              <a:off x="11316586" y="4171950"/>
              <a:ext cx="34201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9F30A33C-E81B-4AA4-E6D0-F5EF33055F84}"/>
                </a:ext>
              </a:extLst>
            </p:cNvPr>
            <p:cNvCxnSpPr>
              <a:cxnSpLocks/>
            </p:cNvCxnSpPr>
            <p:nvPr/>
          </p:nvCxnSpPr>
          <p:spPr>
            <a:xfrm flipH="1">
              <a:off x="11277600" y="6172200"/>
              <a:ext cx="85061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1038B0BD-ABA1-F5AD-704A-D19A4052F01B}"/>
                </a:ext>
              </a:extLst>
            </p:cNvPr>
            <p:cNvCxnSpPr/>
            <p:nvPr/>
          </p:nvCxnSpPr>
          <p:spPr>
            <a:xfrm flipH="1">
              <a:off x="11316586" y="8851547"/>
              <a:ext cx="1371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2F5B6249-DA94-76A5-5E9F-0CFE700B016C}"/>
                </a:ext>
              </a:extLst>
            </p:cNvPr>
            <p:cNvSpPr txBox="1"/>
            <p:nvPr/>
          </p:nvSpPr>
          <p:spPr>
            <a:xfrm>
              <a:off x="13773788" y="3274977"/>
              <a:ext cx="1923412" cy="369332"/>
            </a:xfrm>
            <a:prstGeom prst="rect">
              <a:avLst/>
            </a:prstGeom>
            <a:noFill/>
          </p:spPr>
          <p:txBody>
            <a:bodyPr wrap="none" rtlCol="0">
              <a:spAutoFit/>
            </a:bodyPr>
            <a:lstStyle/>
            <a:p>
              <a:r>
                <a:rPr lang="en-GB" dirty="0">
                  <a:solidFill>
                    <a:srgbClr val="FF0000"/>
                  </a:solidFill>
                </a:rPr>
                <a:t>200mV Macro-Cell</a:t>
              </a:r>
              <a:endParaRPr lang="en-US" dirty="0">
                <a:solidFill>
                  <a:srgbClr val="FF0000"/>
                </a:solidFill>
              </a:endParaRPr>
            </a:p>
          </p:txBody>
        </p:sp>
        <p:cxnSp>
          <p:nvCxnSpPr>
            <p:cNvPr id="15" name="Straight Arrow Connector 14">
              <a:extLst>
                <a:ext uri="{FF2B5EF4-FFF2-40B4-BE49-F238E27FC236}">
                  <a16:creationId xmlns:a16="http://schemas.microsoft.com/office/drawing/2014/main" xmlns="" id="{54484082-B769-5B51-D6AD-BA576462E399}"/>
                </a:ext>
              </a:extLst>
            </p:cNvPr>
            <p:cNvCxnSpPr/>
            <p:nvPr/>
          </p:nvCxnSpPr>
          <p:spPr>
            <a:xfrm flipH="1">
              <a:off x="11639993" y="2476500"/>
              <a:ext cx="18607" cy="169545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4FD604E0-47E4-8AEB-654E-1286AF86EB66}"/>
                </a:ext>
              </a:extLst>
            </p:cNvPr>
            <p:cNvCxnSpPr>
              <a:cxnSpLocks/>
            </p:cNvCxnSpPr>
            <p:nvPr/>
          </p:nvCxnSpPr>
          <p:spPr>
            <a:xfrm flipH="1">
              <a:off x="11980295" y="2479657"/>
              <a:ext cx="18607" cy="3692543"/>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E26AB322-D4E9-E9EB-0D5D-C03D3769E687}"/>
                </a:ext>
              </a:extLst>
            </p:cNvPr>
            <p:cNvCxnSpPr>
              <a:cxnSpLocks/>
            </p:cNvCxnSpPr>
            <p:nvPr/>
          </p:nvCxnSpPr>
          <p:spPr>
            <a:xfrm flipH="1">
              <a:off x="12417000" y="2427359"/>
              <a:ext cx="74601" cy="6424188"/>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61DC9079-A0D5-C9BA-662D-EB0BC5A4616D}"/>
                </a:ext>
              </a:extLst>
            </p:cNvPr>
            <p:cNvSpPr txBox="1"/>
            <p:nvPr/>
          </p:nvSpPr>
          <p:spPr>
            <a:xfrm>
              <a:off x="13626949" y="5302788"/>
              <a:ext cx="1923412" cy="369332"/>
            </a:xfrm>
            <a:prstGeom prst="rect">
              <a:avLst/>
            </a:prstGeom>
            <a:noFill/>
          </p:spPr>
          <p:txBody>
            <a:bodyPr wrap="none" rtlCol="0">
              <a:spAutoFit/>
            </a:bodyPr>
            <a:lstStyle/>
            <a:p>
              <a:r>
                <a:rPr lang="en-GB" dirty="0">
                  <a:solidFill>
                    <a:srgbClr val="FF0000"/>
                  </a:solidFill>
                </a:rPr>
                <a:t>400mV Macro-Cell</a:t>
              </a:r>
              <a:endParaRPr lang="en-US" dirty="0">
                <a:solidFill>
                  <a:srgbClr val="FF0000"/>
                </a:solidFill>
              </a:endParaRPr>
            </a:p>
          </p:txBody>
        </p:sp>
        <p:sp>
          <p:nvSpPr>
            <p:cNvPr id="23" name="TextBox 22">
              <a:extLst>
                <a:ext uri="{FF2B5EF4-FFF2-40B4-BE49-F238E27FC236}">
                  <a16:creationId xmlns:a16="http://schemas.microsoft.com/office/drawing/2014/main" xmlns="" id="{68A549D8-B569-FD51-9FF2-62C049D346B9}"/>
                </a:ext>
              </a:extLst>
            </p:cNvPr>
            <p:cNvSpPr txBox="1"/>
            <p:nvPr/>
          </p:nvSpPr>
          <p:spPr>
            <a:xfrm>
              <a:off x="13966621" y="7702034"/>
              <a:ext cx="1923412" cy="369332"/>
            </a:xfrm>
            <a:prstGeom prst="rect">
              <a:avLst/>
            </a:prstGeom>
            <a:noFill/>
          </p:spPr>
          <p:txBody>
            <a:bodyPr wrap="none" rtlCol="0">
              <a:spAutoFit/>
            </a:bodyPr>
            <a:lstStyle/>
            <a:p>
              <a:r>
                <a:rPr lang="en-GB" dirty="0">
                  <a:solidFill>
                    <a:srgbClr val="FF0000"/>
                  </a:solidFill>
                </a:rPr>
                <a:t>700mV Macro-Cell</a:t>
              </a:r>
              <a:endParaRPr lang="en-US" dirty="0">
                <a:solidFill>
                  <a:srgbClr val="FF0000"/>
                </a:solidFill>
              </a:endParaRPr>
            </a:p>
          </p:txBody>
        </p:sp>
        <p:cxnSp>
          <p:nvCxnSpPr>
            <p:cNvPr id="25" name="Straight Arrow Connector 24">
              <a:extLst>
                <a:ext uri="{FF2B5EF4-FFF2-40B4-BE49-F238E27FC236}">
                  <a16:creationId xmlns:a16="http://schemas.microsoft.com/office/drawing/2014/main" xmlns="" id="{2F4F7F8B-70D6-3D2D-05F2-20AB4C956B05}"/>
                </a:ext>
              </a:extLst>
            </p:cNvPr>
            <p:cNvCxnSpPr>
              <a:stCxn id="23" idx="1"/>
            </p:cNvCxnSpPr>
            <p:nvPr/>
          </p:nvCxnSpPr>
          <p:spPr>
            <a:xfrm flipH="1">
              <a:off x="12491601" y="7886700"/>
              <a:ext cx="14750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7DFD95DA-5E7D-B7CF-3DED-817CBF65821E}"/>
                </a:ext>
              </a:extLst>
            </p:cNvPr>
            <p:cNvCxnSpPr>
              <a:stCxn id="22" idx="1"/>
            </p:cNvCxnSpPr>
            <p:nvPr/>
          </p:nvCxnSpPr>
          <p:spPr>
            <a:xfrm flipH="1">
              <a:off x="11998902" y="5487454"/>
              <a:ext cx="162804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CACD6B5D-3104-3B1B-4A6D-49528331FFDE}"/>
                </a:ext>
              </a:extLst>
            </p:cNvPr>
            <p:cNvCxnSpPr>
              <a:stCxn id="11" idx="1"/>
            </p:cNvCxnSpPr>
            <p:nvPr/>
          </p:nvCxnSpPr>
          <p:spPr>
            <a:xfrm flipH="1">
              <a:off x="11702905" y="3459643"/>
              <a:ext cx="20708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xmlns="" id="{C8D2BEA5-C268-1F6F-F3B0-CD24AABDE99E}"/>
              </a:ext>
            </a:extLst>
          </p:cNvPr>
          <p:cNvSpPr txBox="1"/>
          <p:nvPr/>
        </p:nvSpPr>
        <p:spPr>
          <a:xfrm>
            <a:off x="13357936" y="6811628"/>
            <a:ext cx="1308179" cy="369332"/>
          </a:xfrm>
          <a:prstGeom prst="rect">
            <a:avLst/>
          </a:prstGeom>
          <a:noFill/>
        </p:spPr>
        <p:txBody>
          <a:bodyPr wrap="none" rtlCol="0">
            <a:spAutoFit/>
          </a:bodyPr>
          <a:lstStyle/>
          <a:p>
            <a:r>
              <a:rPr lang="en-GB" dirty="0"/>
              <a:t>Water Table</a:t>
            </a:r>
            <a:endParaRPr lang="en-US" dirty="0"/>
          </a:p>
        </p:txBody>
      </p:sp>
      <p:sp>
        <p:nvSpPr>
          <p:cNvPr id="14" name="TextBox 13">
            <a:extLst>
              <a:ext uri="{FF2B5EF4-FFF2-40B4-BE49-F238E27FC236}">
                <a16:creationId xmlns:a16="http://schemas.microsoft.com/office/drawing/2014/main" xmlns="" id="{F0F306C6-DB77-2B6F-B271-092B3705FA0E}"/>
              </a:ext>
            </a:extLst>
          </p:cNvPr>
          <p:cNvSpPr txBox="1"/>
          <p:nvPr/>
        </p:nvSpPr>
        <p:spPr>
          <a:xfrm>
            <a:off x="12800453" y="4137411"/>
            <a:ext cx="1582934" cy="369332"/>
          </a:xfrm>
          <a:prstGeom prst="rect">
            <a:avLst/>
          </a:prstGeom>
          <a:noFill/>
        </p:spPr>
        <p:txBody>
          <a:bodyPr wrap="none" rtlCol="0">
            <a:spAutoFit/>
          </a:bodyPr>
          <a:lstStyle/>
          <a:p>
            <a:r>
              <a:rPr lang="en-GB" dirty="0"/>
              <a:t>Moisture Table</a:t>
            </a:r>
            <a:endParaRPr lang="en-US" dirty="0"/>
          </a:p>
        </p:txBody>
      </p:sp>
      <p:sp>
        <p:nvSpPr>
          <p:cNvPr id="17" name="TextBox 16">
            <a:extLst>
              <a:ext uri="{FF2B5EF4-FFF2-40B4-BE49-F238E27FC236}">
                <a16:creationId xmlns:a16="http://schemas.microsoft.com/office/drawing/2014/main" xmlns="" id="{69552651-96B7-307F-643C-D13EA9A3AC2E}"/>
              </a:ext>
            </a:extLst>
          </p:cNvPr>
          <p:cNvSpPr txBox="1"/>
          <p:nvPr/>
        </p:nvSpPr>
        <p:spPr>
          <a:xfrm>
            <a:off x="15282979" y="3398747"/>
            <a:ext cx="1555529" cy="923330"/>
          </a:xfrm>
          <a:prstGeom prst="rect">
            <a:avLst/>
          </a:prstGeom>
          <a:noFill/>
        </p:spPr>
        <p:txBody>
          <a:bodyPr wrap="square" rtlCol="0">
            <a:spAutoFit/>
          </a:bodyPr>
          <a:lstStyle/>
          <a:p>
            <a:r>
              <a:rPr lang="en-GB" dirty="0">
                <a:solidFill>
                  <a:srgbClr val="0070C0"/>
                </a:solidFill>
              </a:rPr>
              <a:t>Corrosion Cell Potential Increases</a:t>
            </a:r>
            <a:endParaRPr lang="en-US" dirty="0">
              <a:solidFill>
                <a:srgbClr val="0070C0"/>
              </a:solidFill>
            </a:endParaRPr>
          </a:p>
        </p:txBody>
      </p:sp>
      <p:sp>
        <p:nvSpPr>
          <p:cNvPr id="18" name="TextBox 17">
            <a:extLst>
              <a:ext uri="{FF2B5EF4-FFF2-40B4-BE49-F238E27FC236}">
                <a16:creationId xmlns:a16="http://schemas.microsoft.com/office/drawing/2014/main" xmlns="" id="{CD38EEC7-FD3C-EDA6-6CC8-F74619ACC434}"/>
              </a:ext>
            </a:extLst>
          </p:cNvPr>
          <p:cNvSpPr txBox="1"/>
          <p:nvPr/>
        </p:nvSpPr>
        <p:spPr>
          <a:xfrm>
            <a:off x="15233945" y="7318624"/>
            <a:ext cx="1604564" cy="923330"/>
          </a:xfrm>
          <a:prstGeom prst="rect">
            <a:avLst/>
          </a:prstGeom>
          <a:noFill/>
        </p:spPr>
        <p:txBody>
          <a:bodyPr wrap="square" rtlCol="0">
            <a:spAutoFit/>
          </a:bodyPr>
          <a:lstStyle/>
          <a:p>
            <a:pPr algn="r"/>
            <a:r>
              <a:rPr lang="en-GB" dirty="0">
                <a:solidFill>
                  <a:srgbClr val="FF0000"/>
                </a:solidFill>
              </a:rPr>
              <a:t>Corrosion Cell Resistance Increases</a:t>
            </a:r>
            <a:endParaRPr lang="en-US" dirty="0">
              <a:solidFill>
                <a:srgbClr val="FF0000"/>
              </a:solidFill>
            </a:endParaRPr>
          </a:p>
        </p:txBody>
      </p:sp>
      <p:cxnSp>
        <p:nvCxnSpPr>
          <p:cNvPr id="21" name="Straight Arrow Connector 20">
            <a:extLst>
              <a:ext uri="{FF2B5EF4-FFF2-40B4-BE49-F238E27FC236}">
                <a16:creationId xmlns:a16="http://schemas.microsoft.com/office/drawing/2014/main" xmlns="" id="{0A8CB976-97BF-A7D6-3623-09BAEEC08F76}"/>
              </a:ext>
            </a:extLst>
          </p:cNvPr>
          <p:cNvCxnSpPr/>
          <p:nvPr/>
        </p:nvCxnSpPr>
        <p:spPr>
          <a:xfrm>
            <a:off x="15234828" y="3307291"/>
            <a:ext cx="0" cy="55249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A4AF545-68BD-8CFA-753E-70247740C38E}"/>
              </a:ext>
            </a:extLst>
          </p:cNvPr>
          <p:cNvCxnSpPr/>
          <p:nvPr/>
        </p:nvCxnSpPr>
        <p:spPr>
          <a:xfrm>
            <a:off x="16992600" y="3323862"/>
            <a:ext cx="0" cy="55249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AFA9818E-600F-F101-7F8A-CA75550F54E8}"/>
              </a:ext>
            </a:extLst>
          </p:cNvPr>
          <p:cNvCxnSpPr>
            <a:cxnSpLocks/>
          </p:cNvCxnSpPr>
          <p:nvPr/>
        </p:nvCxnSpPr>
        <p:spPr>
          <a:xfrm flipH="1">
            <a:off x="15233944" y="5961658"/>
            <a:ext cx="1758656"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2AF1E386-C6F6-BCA8-9A93-18E05E6E8D51}"/>
              </a:ext>
            </a:extLst>
          </p:cNvPr>
          <p:cNvSpPr txBox="1"/>
          <p:nvPr/>
        </p:nvSpPr>
        <p:spPr>
          <a:xfrm>
            <a:off x="15531824" y="4709374"/>
            <a:ext cx="1215215" cy="1200329"/>
          </a:xfrm>
          <a:prstGeom prst="rect">
            <a:avLst/>
          </a:prstGeom>
          <a:noFill/>
        </p:spPr>
        <p:txBody>
          <a:bodyPr wrap="square" rtlCol="0">
            <a:spAutoFit/>
          </a:bodyPr>
          <a:lstStyle/>
          <a:p>
            <a:pPr algn="ctr"/>
            <a:r>
              <a:rPr lang="en-GB" b="1" dirty="0">
                <a:solidFill>
                  <a:srgbClr val="00B050"/>
                </a:solidFill>
              </a:rPr>
              <a:t>Optimum Corrosion Cell Conditions</a:t>
            </a:r>
            <a:endParaRPr lang="en-US" b="1" dirty="0">
              <a:solidFill>
                <a:srgbClr val="00B050"/>
              </a:solidFill>
            </a:endParaRPr>
          </a:p>
        </p:txBody>
      </p:sp>
      <p:sp>
        <p:nvSpPr>
          <p:cNvPr id="20" name="TextBox 19">
            <a:extLst>
              <a:ext uri="{FF2B5EF4-FFF2-40B4-BE49-F238E27FC236}">
                <a16:creationId xmlns:a16="http://schemas.microsoft.com/office/drawing/2014/main" xmlns="" id="{2E9EB57C-EC2B-8371-7F18-4E1141B3B159}"/>
              </a:ext>
            </a:extLst>
          </p:cNvPr>
          <p:cNvSpPr txBox="1"/>
          <p:nvPr/>
        </p:nvSpPr>
        <p:spPr>
          <a:xfrm>
            <a:off x="1886072" y="2661597"/>
            <a:ext cx="543739" cy="369332"/>
          </a:xfrm>
          <a:prstGeom prst="rect">
            <a:avLst/>
          </a:prstGeom>
          <a:noFill/>
        </p:spPr>
        <p:txBody>
          <a:bodyPr wrap="none" rtlCol="0">
            <a:spAutoFit/>
          </a:bodyPr>
          <a:lstStyle/>
          <a:p>
            <a:r>
              <a:rPr lang="en-GB" dirty="0"/>
              <a:t>G.L.</a:t>
            </a:r>
            <a:endParaRPr lang="en-US" dirty="0"/>
          </a:p>
        </p:txBody>
      </p:sp>
      <p:sp>
        <p:nvSpPr>
          <p:cNvPr id="31" name="TextBox 30">
            <a:extLst>
              <a:ext uri="{FF2B5EF4-FFF2-40B4-BE49-F238E27FC236}">
                <a16:creationId xmlns:a16="http://schemas.microsoft.com/office/drawing/2014/main" xmlns="" id="{38DF60CD-7BA2-9169-998E-4CA1E2A9AB34}"/>
              </a:ext>
            </a:extLst>
          </p:cNvPr>
          <p:cNvSpPr txBox="1"/>
          <p:nvPr/>
        </p:nvSpPr>
        <p:spPr>
          <a:xfrm>
            <a:off x="838200" y="9143502"/>
            <a:ext cx="16763997" cy="523220"/>
          </a:xfrm>
          <a:prstGeom prst="rect">
            <a:avLst/>
          </a:prstGeom>
          <a:noFill/>
        </p:spPr>
        <p:txBody>
          <a:bodyPr wrap="square">
            <a:spAutoFit/>
          </a:bodyPr>
          <a:lstStyle/>
          <a:p>
            <a:pPr algn="ctr"/>
            <a:r>
              <a:rPr lang="en-US" altLang="en-US" sz="2800" b="1" dirty="0"/>
              <a:t>The Macro-Cell Conditions Produce the Maximum Corrosion Deterioration Out of Sight Below Grade</a:t>
            </a:r>
            <a:endParaRPr lang="en-US" sz="2800" dirty="0"/>
          </a:p>
        </p:txBody>
      </p:sp>
    </p:spTree>
    <p:extLst>
      <p:ext uri="{BB962C8B-B14F-4D97-AF65-F5344CB8AC3E}">
        <p14:creationId xmlns:p14="http://schemas.microsoft.com/office/powerpoint/2010/main" val="258684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1447800" y="1858303"/>
            <a:ext cx="15392400" cy="6378285"/>
          </a:xfrm>
          <a:prstGeom prst="rect">
            <a:avLst/>
          </a:prstGeom>
          <a:noFill/>
        </p:spPr>
        <p:txBody>
          <a:bodyPr wrap="square">
            <a:spAutoFit/>
          </a:bodyPr>
          <a:lstStyle/>
          <a:p>
            <a:pPr marL="0" marR="0" algn="ctr">
              <a:lnSpc>
                <a:spcPct val="107000"/>
              </a:lnSpc>
              <a:spcBef>
                <a:spcPts val="0"/>
              </a:spcBef>
              <a:spcAft>
                <a:spcPts val="800"/>
              </a:spcAft>
            </a:pPr>
            <a:r>
              <a:rPr lang="en-GB" sz="3200" kern="100" dirty="0">
                <a:effectLst/>
                <a:latin typeface="Calibri" panose="020F0502020204030204" pitchFamily="34" charset="0"/>
                <a:ea typeface="Calibri" panose="020F0502020204030204" pitchFamily="34" charset="0"/>
                <a:cs typeface="Times New Roman" panose="02020603050405020304" pitchFamily="18" charset="0"/>
              </a:rPr>
              <a:t>SEVERAL END USERS IN THE GCC COUNTRIES NOW HAVE COMPANY WIDE SPECIFICATIONS THAT STATE CATEGORICALLY WHICH STRUCTURES MUST BE PROTECTED AND WHICH SURFACES OF THESE STRUCTURES MUST BE INCLUDED.</a:t>
            </a:r>
          </a:p>
          <a:p>
            <a:pPr marL="0" marR="0" algn="ctr">
              <a:lnSpc>
                <a:spcPct val="107000"/>
              </a:lnSpc>
              <a:spcBef>
                <a:spcPts val="0"/>
              </a:spcBef>
              <a:spcAft>
                <a:spcPts val="800"/>
              </a:spcAft>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3200" kern="100" dirty="0">
                <a:effectLst/>
                <a:latin typeface="Calibri" panose="020F0502020204030204" pitchFamily="34" charset="0"/>
                <a:ea typeface="Calibri" panose="020F0502020204030204" pitchFamily="34" charset="0"/>
                <a:cs typeface="Times New Roman" panose="02020603050405020304" pitchFamily="18" charset="0"/>
              </a:rPr>
              <a:t>THESE HAVE UNIVERSALLY BEEN CREATED TO DEAL WITH THE PROBLEMS THAT DIRECT EXPERIENCE HAS DEMONSTRATED ARISE IF ACTIVE PROTECTION WAS NOT APPLIED.</a:t>
            </a:r>
          </a:p>
          <a:p>
            <a:pPr marL="0" marR="0" algn="ctr">
              <a:lnSpc>
                <a:spcPct val="107000"/>
              </a:lnSpc>
              <a:spcBef>
                <a:spcPts val="0"/>
              </a:spcBef>
              <a:spcAft>
                <a:spcPts val="800"/>
              </a:spcAft>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3200" kern="100" dirty="0">
                <a:effectLst/>
                <a:latin typeface="Calibri" panose="020F0502020204030204" pitchFamily="34" charset="0"/>
                <a:ea typeface="Calibri" panose="020F0502020204030204" pitchFamily="34" charset="0"/>
                <a:cs typeface="Times New Roman" panose="02020603050405020304" pitchFamily="18" charset="0"/>
              </a:rPr>
              <a:t>WITHOUT EXCEPTION THESE SPECIFICATIONS ARE CORRECT, BUT PROJECT EXPERIENCE HAS SHOWN THAT IN MANY CASES THE CONTRACTOR HAS PERSUADED THE CLIENT THAT THIS IS NOT NECESSARY AND THE SPECIFICATIONS DISREGARDED.</a:t>
            </a:r>
          </a:p>
          <a:p>
            <a:pPr marL="0" marR="0" algn="ctr">
              <a:lnSpc>
                <a:spcPct val="107000"/>
              </a:lnSpc>
              <a:spcBef>
                <a:spcPts val="0"/>
              </a:spcBef>
              <a:spcAft>
                <a:spcPts val="800"/>
              </a:spcAft>
            </a:pPr>
            <a:r>
              <a:rPr lang="en-GB"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(MY CONCRETE IS GOOD!)</a:t>
            </a:r>
            <a:endPar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57">
            <a:extLst>
              <a:ext uri="{FF2B5EF4-FFF2-40B4-BE49-F238E27FC236}">
                <a16:creationId xmlns:a16="http://schemas.microsoft.com/office/drawing/2014/main" xmlns="" id="{94D03965-4A79-DAA0-613D-6B8864653908}"/>
              </a:ext>
            </a:extLst>
          </p:cNvPr>
          <p:cNvSpPr txBox="1">
            <a:spLocks noChangeArrowheads="1"/>
          </p:cNvSpPr>
          <p:nvPr/>
        </p:nvSpPr>
        <p:spPr>
          <a:xfrm>
            <a:off x="457200" y="0"/>
            <a:ext cx="17145000" cy="1321595"/>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vert="horz" lIns="135732" tIns="66675" rIns="135732" bIns="6667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t>SCOPE OF PROTECTION</a:t>
            </a:r>
            <a:endParaRPr lang="en-US" altLang="en-US" sz="4000" dirty="0"/>
          </a:p>
        </p:txBody>
      </p:sp>
    </p:spTree>
    <p:extLst>
      <p:ext uri="{BB962C8B-B14F-4D97-AF65-F5344CB8AC3E}">
        <p14:creationId xmlns:p14="http://schemas.microsoft.com/office/powerpoint/2010/main" val="86853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3352800" y="3162300"/>
            <a:ext cx="11506200" cy="1602939"/>
          </a:xfrm>
          <a:prstGeom prst="rect">
            <a:avLst/>
          </a:prstGeom>
          <a:noFill/>
        </p:spPr>
        <p:txBody>
          <a:bodyPr wrap="square">
            <a:spAutoFit/>
          </a:bodyPr>
          <a:lstStyle/>
          <a:p>
            <a:pPr marL="0" marR="0" algn="ctr">
              <a:lnSpc>
                <a:spcPct val="107000"/>
              </a:lnSpc>
              <a:spcBef>
                <a:spcPts val="0"/>
              </a:spcBef>
              <a:spcAft>
                <a:spcPts val="800"/>
              </a:spcAft>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HOW</a:t>
            </a:r>
            <a:endParaRPr lang="en-US" sz="9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036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1447800" y="1858303"/>
            <a:ext cx="15392400" cy="2908873"/>
          </a:xfrm>
          <a:prstGeom prst="rect">
            <a:avLst/>
          </a:prstGeom>
          <a:noFill/>
        </p:spPr>
        <p:txBody>
          <a:bodyPr wrap="square">
            <a:spAutoFit/>
          </a:bodyPr>
          <a:lstStyle/>
          <a:p>
            <a:pPr marL="0" marR="0" algn="ctr">
              <a:lnSpc>
                <a:spcPct val="107000"/>
              </a:lnSpc>
              <a:spcBef>
                <a:spcPts val="0"/>
              </a:spcBef>
              <a:spcAft>
                <a:spcPts val="800"/>
              </a:spcAft>
            </a:pPr>
            <a:r>
              <a:rPr lang="en-GB" sz="3200" kern="100" dirty="0">
                <a:effectLst/>
                <a:latin typeface="Calibri" panose="020F0502020204030204" pitchFamily="34" charset="0"/>
                <a:ea typeface="Calibri" panose="020F0502020204030204" pitchFamily="34" charset="0"/>
                <a:cs typeface="Times New Roman" panose="02020603050405020304" pitchFamily="18" charset="0"/>
              </a:rPr>
              <a:t>HAVING DETERMINED WHEN AND WHERE TO APPLY CATHODIC PROTECTION THE SELECTION OF TECHNIQUE TO BE USED BECOMES CRITICAL</a:t>
            </a:r>
          </a:p>
          <a:p>
            <a:pPr marL="0" marR="0" algn="ctr">
              <a:lnSpc>
                <a:spcPct val="107000"/>
              </a:lnSpc>
              <a:spcBef>
                <a:spcPts val="0"/>
              </a:spcBef>
              <a:spcAft>
                <a:spcPts val="800"/>
              </a:spcAft>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3200" kern="100" dirty="0">
                <a:effectLst/>
                <a:latin typeface="Calibri" panose="020F0502020204030204" pitchFamily="34" charset="0"/>
                <a:ea typeface="Calibri" panose="020F0502020204030204" pitchFamily="34" charset="0"/>
                <a:cs typeface="Times New Roman" panose="02020603050405020304" pitchFamily="18" charset="0"/>
              </a:rPr>
              <a:t>THESE TECHNIQUES VARY BOTH WITH THE STRUCTURE ACCESS CONSIDERATION AND THE TIMING OF APPLICATION. THE VARIOUS OPTIONS ARE DISCUSSED BELOW.</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57">
            <a:extLst>
              <a:ext uri="{FF2B5EF4-FFF2-40B4-BE49-F238E27FC236}">
                <a16:creationId xmlns:a16="http://schemas.microsoft.com/office/drawing/2014/main" xmlns="" id="{94D03965-4A79-DAA0-613D-6B8864653908}"/>
              </a:ext>
            </a:extLst>
          </p:cNvPr>
          <p:cNvSpPr txBox="1">
            <a:spLocks noChangeArrowheads="1"/>
          </p:cNvSpPr>
          <p:nvPr/>
        </p:nvSpPr>
        <p:spPr>
          <a:xfrm>
            <a:off x="457200" y="0"/>
            <a:ext cx="17145000" cy="1321595"/>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vert="horz" lIns="135732" tIns="66675" rIns="135732" bIns="6667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t>TECHNIQUES AND EFFICIENCIES</a:t>
            </a:r>
            <a:endParaRPr lang="en-US" altLang="en-US" sz="4000" dirty="0"/>
          </a:p>
        </p:txBody>
      </p:sp>
    </p:spTree>
    <p:extLst>
      <p:ext uri="{BB962C8B-B14F-4D97-AF65-F5344CB8AC3E}">
        <p14:creationId xmlns:p14="http://schemas.microsoft.com/office/powerpoint/2010/main" val="1465292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1905000" y="3573840"/>
            <a:ext cx="15162741" cy="1569660"/>
          </a:xfrm>
          <a:prstGeom prst="rect">
            <a:avLst/>
          </a:prstGeom>
          <a:noFill/>
        </p:spPr>
        <p:txBody>
          <a:bodyPr wrap="none" rtlCol="0">
            <a:spAutoFit/>
          </a:bodyPr>
          <a:lstStyle/>
          <a:p>
            <a:r>
              <a:rPr lang="en-GB" sz="9600" dirty="0"/>
              <a:t>ICCP DURING CONSTRUCTION</a:t>
            </a:r>
            <a:endParaRPr lang="en-US" sz="9600" dirty="0"/>
          </a:p>
        </p:txBody>
      </p:sp>
    </p:spTree>
    <p:extLst>
      <p:ext uri="{BB962C8B-B14F-4D97-AF65-F5344CB8AC3E}">
        <p14:creationId xmlns:p14="http://schemas.microsoft.com/office/powerpoint/2010/main" val="158847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5" name="Picture 4">
            <a:extLst>
              <a:ext uri="{FF2B5EF4-FFF2-40B4-BE49-F238E27FC236}">
                <a16:creationId xmlns:a16="http://schemas.microsoft.com/office/drawing/2014/main" xmlns="" id="{1B8049AE-669E-E7A2-861B-ABC24C66F5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1943100"/>
            <a:ext cx="5000625" cy="6667500"/>
          </a:xfrm>
          <a:prstGeom prst="rect">
            <a:avLst/>
          </a:prstGeom>
        </p:spPr>
      </p:pic>
      <p:pic>
        <p:nvPicPr>
          <p:cNvPr id="8" name="Picture 7">
            <a:extLst>
              <a:ext uri="{FF2B5EF4-FFF2-40B4-BE49-F238E27FC236}">
                <a16:creationId xmlns:a16="http://schemas.microsoft.com/office/drawing/2014/main" xmlns="" id="{98DC9936-54D8-43AC-0D99-525AE3459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943100"/>
            <a:ext cx="5000625" cy="6667500"/>
          </a:xfrm>
          <a:prstGeom prst="rect">
            <a:avLst/>
          </a:prstGeom>
        </p:spPr>
      </p:pic>
      <p:sp>
        <p:nvSpPr>
          <p:cNvPr id="9" name="TextBox 8">
            <a:extLst>
              <a:ext uri="{FF2B5EF4-FFF2-40B4-BE49-F238E27FC236}">
                <a16:creationId xmlns:a16="http://schemas.microsoft.com/office/drawing/2014/main" xmlns="" id="{BE22600C-4DB9-13D4-5010-2FA1C39D1C9A}"/>
              </a:ext>
            </a:extLst>
          </p:cNvPr>
          <p:cNvSpPr txBox="1"/>
          <p:nvPr/>
        </p:nvSpPr>
        <p:spPr>
          <a:xfrm>
            <a:off x="1759527" y="8878022"/>
            <a:ext cx="5014065" cy="584775"/>
          </a:xfrm>
          <a:prstGeom prst="rect">
            <a:avLst/>
          </a:prstGeom>
          <a:noFill/>
        </p:spPr>
        <p:txBody>
          <a:bodyPr wrap="none" rtlCol="0">
            <a:spAutoFit/>
          </a:bodyPr>
          <a:lstStyle/>
          <a:p>
            <a:r>
              <a:rPr lang="en-GB" sz="3200" b="1" dirty="0"/>
              <a:t>BEFORE CASTING CONCRETE</a:t>
            </a:r>
            <a:endParaRPr lang="en-US" sz="3200" b="1" dirty="0"/>
          </a:p>
        </p:txBody>
      </p:sp>
      <p:sp>
        <p:nvSpPr>
          <p:cNvPr id="10" name="TextBox 9">
            <a:extLst>
              <a:ext uri="{FF2B5EF4-FFF2-40B4-BE49-F238E27FC236}">
                <a16:creationId xmlns:a16="http://schemas.microsoft.com/office/drawing/2014/main" xmlns="" id="{86DF7E12-5EA9-8DA1-D220-79AAA2EE3BA8}"/>
              </a:ext>
            </a:extLst>
          </p:cNvPr>
          <p:cNvSpPr txBox="1"/>
          <p:nvPr/>
        </p:nvSpPr>
        <p:spPr>
          <a:xfrm>
            <a:off x="7511412" y="8878021"/>
            <a:ext cx="4760599" cy="584775"/>
          </a:xfrm>
          <a:prstGeom prst="rect">
            <a:avLst/>
          </a:prstGeom>
          <a:noFill/>
        </p:spPr>
        <p:txBody>
          <a:bodyPr wrap="none" rtlCol="0">
            <a:spAutoFit/>
          </a:bodyPr>
          <a:lstStyle/>
          <a:p>
            <a:r>
              <a:rPr lang="en-GB" sz="3200" b="1" dirty="0"/>
              <a:t>AFTER CASTING CONCRETE</a:t>
            </a:r>
            <a:endParaRPr lang="en-US" sz="3200" b="1" dirty="0"/>
          </a:p>
        </p:txBody>
      </p:sp>
      <p:sp>
        <p:nvSpPr>
          <p:cNvPr id="11" name="TextBox 10">
            <a:extLst>
              <a:ext uri="{FF2B5EF4-FFF2-40B4-BE49-F238E27FC236}">
                <a16:creationId xmlns:a16="http://schemas.microsoft.com/office/drawing/2014/main" xmlns="" id="{A0261864-4B1D-D495-D1F2-68469A954461}"/>
              </a:ext>
            </a:extLst>
          </p:cNvPr>
          <p:cNvSpPr txBox="1"/>
          <p:nvPr/>
        </p:nvSpPr>
        <p:spPr>
          <a:xfrm>
            <a:off x="609600" y="376560"/>
            <a:ext cx="15240000" cy="1077218"/>
          </a:xfrm>
          <a:prstGeom prst="rect">
            <a:avLst/>
          </a:prstGeom>
          <a:noFill/>
        </p:spPr>
        <p:txBody>
          <a:bodyPr wrap="square" rtlCol="0">
            <a:spAutoFit/>
          </a:bodyPr>
          <a:lstStyle/>
          <a:p>
            <a:pPr algn="ctr"/>
            <a:r>
              <a:rPr lang="en-GB" sz="3200" b="1" dirty="0"/>
              <a:t>EMBEDDED ANODE IMPRESSED CURRENT CATHODIC PROTECTION FOR REINFORCED CONCRETE STRUCTURES INSTALLED DURING INITIAL CONSTRUCTION</a:t>
            </a:r>
            <a:endParaRPr lang="x-none" sz="3200" b="1" dirty="0"/>
          </a:p>
        </p:txBody>
      </p:sp>
      <p:sp>
        <p:nvSpPr>
          <p:cNvPr id="12" name="TextBox 11">
            <a:extLst>
              <a:ext uri="{FF2B5EF4-FFF2-40B4-BE49-F238E27FC236}">
                <a16:creationId xmlns:a16="http://schemas.microsoft.com/office/drawing/2014/main" xmlns="" id="{E7E8FA10-4BEB-060B-A376-70C1CBCD84C0}"/>
              </a:ext>
            </a:extLst>
          </p:cNvPr>
          <p:cNvSpPr txBox="1"/>
          <p:nvPr/>
        </p:nvSpPr>
        <p:spPr>
          <a:xfrm>
            <a:off x="13335000" y="3377314"/>
            <a:ext cx="3733800" cy="4031873"/>
          </a:xfrm>
          <a:prstGeom prst="rect">
            <a:avLst/>
          </a:prstGeom>
          <a:noFill/>
        </p:spPr>
        <p:txBody>
          <a:bodyPr wrap="square" rtlCol="0">
            <a:spAutoFit/>
          </a:bodyPr>
          <a:lstStyle/>
          <a:p>
            <a:r>
              <a:rPr lang="en-GB" sz="3200" b="1" dirty="0"/>
              <a:t>THIS TECHNOLOGY IS WELL KNOWN IN THE MIDDLE EAST WITH A TRACK RECORD IN EXCESS OF OVER 35 YEARS AND MORE THAN 4,000,000m</a:t>
            </a:r>
            <a:r>
              <a:rPr lang="en-GB" sz="3200" b="1" baseline="30000" dirty="0"/>
              <a:t>2</a:t>
            </a:r>
            <a:r>
              <a:rPr lang="en-GB" sz="3200" b="1" dirty="0"/>
              <a:t>.</a:t>
            </a:r>
          </a:p>
        </p:txBody>
      </p:sp>
    </p:spTree>
    <p:extLst>
      <p:ext uri="{BB962C8B-B14F-4D97-AF65-F5344CB8AC3E}">
        <p14:creationId xmlns:p14="http://schemas.microsoft.com/office/powerpoint/2010/main" val="598543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1905000" y="3573840"/>
            <a:ext cx="15454039" cy="1569660"/>
          </a:xfrm>
          <a:prstGeom prst="rect">
            <a:avLst/>
          </a:prstGeom>
          <a:noFill/>
        </p:spPr>
        <p:txBody>
          <a:bodyPr wrap="none" rtlCol="0">
            <a:spAutoFit/>
          </a:bodyPr>
          <a:lstStyle/>
          <a:p>
            <a:r>
              <a:rPr lang="en-GB" sz="9600" dirty="0"/>
              <a:t>SACP DURING CONSTRUCTION</a:t>
            </a:r>
            <a:endParaRPr lang="en-US" sz="9600" dirty="0"/>
          </a:p>
        </p:txBody>
      </p:sp>
    </p:spTree>
    <p:extLst>
      <p:ext uri="{BB962C8B-B14F-4D97-AF65-F5344CB8AC3E}">
        <p14:creationId xmlns:p14="http://schemas.microsoft.com/office/powerpoint/2010/main" val="3611705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aphicFrame>
        <p:nvGraphicFramePr>
          <p:cNvPr id="7" name="Table 6">
            <a:extLst>
              <a:ext uri="{FF2B5EF4-FFF2-40B4-BE49-F238E27FC236}">
                <a16:creationId xmlns:a16="http://schemas.microsoft.com/office/drawing/2014/main" xmlns="" id="{CE33912D-421F-6182-C616-EC01B11B3C24}"/>
              </a:ext>
            </a:extLst>
          </p:cNvPr>
          <p:cNvGraphicFramePr>
            <a:graphicFrameLocks noGrp="1"/>
          </p:cNvGraphicFramePr>
          <p:nvPr>
            <p:extLst>
              <p:ext uri="{D42A27DB-BD31-4B8C-83A1-F6EECF244321}">
                <p14:modId xmlns:p14="http://schemas.microsoft.com/office/powerpoint/2010/main" val="2363523280"/>
              </p:ext>
            </p:extLst>
          </p:nvPr>
        </p:nvGraphicFramePr>
        <p:xfrm>
          <a:off x="12649200" y="1866900"/>
          <a:ext cx="3657600" cy="4023360"/>
        </p:xfrm>
        <a:graphic>
          <a:graphicData uri="http://schemas.openxmlformats.org/drawingml/2006/table">
            <a:tbl>
              <a:tblPr firstRow="1" bandRow="1">
                <a:tableStyleId>{5940675A-B579-460E-94D1-54222C63F5DA}</a:tableStyleId>
              </a:tblPr>
              <a:tblGrid>
                <a:gridCol w="1528549">
                  <a:extLst>
                    <a:ext uri="{9D8B030D-6E8A-4147-A177-3AD203B41FA5}">
                      <a16:colId xmlns:a16="http://schemas.microsoft.com/office/drawing/2014/main" xmlns="" val="3451804268"/>
                    </a:ext>
                  </a:extLst>
                </a:gridCol>
                <a:gridCol w="2129051">
                  <a:extLst>
                    <a:ext uri="{9D8B030D-6E8A-4147-A177-3AD203B41FA5}">
                      <a16:colId xmlns:a16="http://schemas.microsoft.com/office/drawing/2014/main" xmlns="" val="851000143"/>
                    </a:ext>
                  </a:extLst>
                </a:gridCol>
              </a:tblGrid>
              <a:tr h="370840">
                <a:tc>
                  <a:txBody>
                    <a:bodyPr/>
                    <a:lstStyle/>
                    <a:p>
                      <a:pPr algn="ctr"/>
                      <a:r>
                        <a:rPr lang="en-GB" sz="2400" dirty="0"/>
                        <a:t>Zinc Anode</a:t>
                      </a:r>
                      <a:endParaRPr lang="en-US" sz="2400" dirty="0"/>
                    </a:p>
                  </a:txBody>
                  <a:tcPr/>
                </a:tc>
                <a:tc>
                  <a:txBody>
                    <a:bodyPr/>
                    <a:lstStyle/>
                    <a:p>
                      <a:pPr algn="ctr"/>
                      <a:r>
                        <a:rPr lang="en-GB" sz="2400" dirty="0"/>
                        <a:t>Potential Loss (mV)</a:t>
                      </a:r>
                      <a:endParaRPr lang="en-US" sz="2400" dirty="0"/>
                    </a:p>
                  </a:txBody>
                  <a:tcPr/>
                </a:tc>
                <a:extLst>
                  <a:ext uri="{0D108BD9-81ED-4DB2-BD59-A6C34878D82A}">
                    <a16:rowId xmlns:a16="http://schemas.microsoft.com/office/drawing/2014/main" xmlns="" val="2047548609"/>
                  </a:ext>
                </a:extLst>
              </a:tr>
              <a:tr h="370840">
                <a:tc>
                  <a:txBody>
                    <a:bodyPr/>
                    <a:lstStyle/>
                    <a:p>
                      <a:pPr algn="ctr"/>
                      <a:r>
                        <a:rPr lang="en-GB" sz="2400" dirty="0"/>
                        <a:t>1</a:t>
                      </a:r>
                      <a:endParaRPr lang="en-US" sz="2400" dirty="0"/>
                    </a:p>
                  </a:txBody>
                  <a:tcPr/>
                </a:tc>
                <a:tc>
                  <a:txBody>
                    <a:bodyPr/>
                    <a:lstStyle/>
                    <a:p>
                      <a:pPr algn="ctr"/>
                      <a:r>
                        <a:rPr lang="en-GB" sz="2400" dirty="0"/>
                        <a:t>95</a:t>
                      </a:r>
                      <a:endParaRPr lang="en-US" sz="2400" dirty="0"/>
                    </a:p>
                  </a:txBody>
                  <a:tcPr/>
                </a:tc>
                <a:extLst>
                  <a:ext uri="{0D108BD9-81ED-4DB2-BD59-A6C34878D82A}">
                    <a16:rowId xmlns:a16="http://schemas.microsoft.com/office/drawing/2014/main" xmlns="" val="1464468523"/>
                  </a:ext>
                </a:extLst>
              </a:tr>
              <a:tr h="370840">
                <a:tc>
                  <a:txBody>
                    <a:bodyPr/>
                    <a:lstStyle/>
                    <a:p>
                      <a:pPr algn="ctr"/>
                      <a:r>
                        <a:rPr lang="en-GB" sz="2400" dirty="0"/>
                        <a:t>2</a:t>
                      </a:r>
                      <a:endParaRPr lang="en-US" sz="2400" dirty="0"/>
                    </a:p>
                  </a:txBody>
                  <a:tcPr/>
                </a:tc>
                <a:tc>
                  <a:txBody>
                    <a:bodyPr/>
                    <a:lstStyle/>
                    <a:p>
                      <a:pPr algn="ctr"/>
                      <a:r>
                        <a:rPr lang="en-GB" sz="2400" dirty="0"/>
                        <a:t>88</a:t>
                      </a:r>
                      <a:endParaRPr lang="en-US" sz="2400" dirty="0"/>
                    </a:p>
                  </a:txBody>
                  <a:tcPr/>
                </a:tc>
                <a:extLst>
                  <a:ext uri="{0D108BD9-81ED-4DB2-BD59-A6C34878D82A}">
                    <a16:rowId xmlns:a16="http://schemas.microsoft.com/office/drawing/2014/main" xmlns="" val="2434489704"/>
                  </a:ext>
                </a:extLst>
              </a:tr>
              <a:tr h="370840">
                <a:tc>
                  <a:txBody>
                    <a:bodyPr/>
                    <a:lstStyle/>
                    <a:p>
                      <a:pPr algn="ctr"/>
                      <a:r>
                        <a:rPr lang="en-GB" sz="2400" dirty="0"/>
                        <a:t>3</a:t>
                      </a:r>
                      <a:endParaRPr lang="en-US" sz="2400" dirty="0"/>
                    </a:p>
                  </a:txBody>
                  <a:tcPr/>
                </a:tc>
                <a:tc>
                  <a:txBody>
                    <a:bodyPr/>
                    <a:lstStyle/>
                    <a:p>
                      <a:pPr algn="ctr"/>
                      <a:r>
                        <a:rPr lang="en-GB" sz="2400" dirty="0"/>
                        <a:t>71</a:t>
                      </a:r>
                      <a:endParaRPr lang="en-US" sz="2400" dirty="0"/>
                    </a:p>
                  </a:txBody>
                  <a:tcPr/>
                </a:tc>
                <a:extLst>
                  <a:ext uri="{0D108BD9-81ED-4DB2-BD59-A6C34878D82A}">
                    <a16:rowId xmlns:a16="http://schemas.microsoft.com/office/drawing/2014/main" xmlns="" val="47903993"/>
                  </a:ext>
                </a:extLst>
              </a:tr>
              <a:tr h="370840">
                <a:tc>
                  <a:txBody>
                    <a:bodyPr/>
                    <a:lstStyle/>
                    <a:p>
                      <a:pPr algn="ctr"/>
                      <a:r>
                        <a:rPr lang="en-GB" sz="2400" dirty="0"/>
                        <a:t>4</a:t>
                      </a:r>
                      <a:endParaRPr lang="en-US" sz="2400" dirty="0"/>
                    </a:p>
                  </a:txBody>
                  <a:tcPr/>
                </a:tc>
                <a:tc>
                  <a:txBody>
                    <a:bodyPr/>
                    <a:lstStyle/>
                    <a:p>
                      <a:pPr algn="ctr"/>
                      <a:r>
                        <a:rPr lang="en-GB" sz="2400" dirty="0"/>
                        <a:t>86</a:t>
                      </a:r>
                      <a:endParaRPr lang="en-US" sz="2400" dirty="0"/>
                    </a:p>
                  </a:txBody>
                  <a:tcPr/>
                </a:tc>
                <a:extLst>
                  <a:ext uri="{0D108BD9-81ED-4DB2-BD59-A6C34878D82A}">
                    <a16:rowId xmlns:a16="http://schemas.microsoft.com/office/drawing/2014/main" xmlns="" val="99045131"/>
                  </a:ext>
                </a:extLst>
              </a:tr>
              <a:tr h="370840">
                <a:tc>
                  <a:txBody>
                    <a:bodyPr/>
                    <a:lstStyle/>
                    <a:p>
                      <a:pPr algn="ctr"/>
                      <a:r>
                        <a:rPr lang="en-GB" sz="2400" dirty="0"/>
                        <a:t>5</a:t>
                      </a:r>
                      <a:endParaRPr lang="en-US" sz="2400" dirty="0"/>
                    </a:p>
                  </a:txBody>
                  <a:tcPr/>
                </a:tc>
                <a:tc>
                  <a:txBody>
                    <a:bodyPr/>
                    <a:lstStyle/>
                    <a:p>
                      <a:pPr algn="ctr"/>
                      <a:r>
                        <a:rPr lang="en-GB" sz="2400" dirty="0"/>
                        <a:t>82</a:t>
                      </a:r>
                      <a:endParaRPr lang="en-US" sz="2400" dirty="0"/>
                    </a:p>
                  </a:txBody>
                  <a:tcPr/>
                </a:tc>
                <a:extLst>
                  <a:ext uri="{0D108BD9-81ED-4DB2-BD59-A6C34878D82A}">
                    <a16:rowId xmlns:a16="http://schemas.microsoft.com/office/drawing/2014/main" xmlns="" val="928621931"/>
                  </a:ext>
                </a:extLst>
              </a:tr>
              <a:tr h="370840">
                <a:tc>
                  <a:txBody>
                    <a:bodyPr/>
                    <a:lstStyle/>
                    <a:p>
                      <a:pPr algn="ctr"/>
                      <a:r>
                        <a:rPr lang="en-GB" sz="2400" dirty="0"/>
                        <a:t>6</a:t>
                      </a:r>
                      <a:endParaRPr lang="en-US" sz="2400" dirty="0"/>
                    </a:p>
                  </a:txBody>
                  <a:tcPr/>
                </a:tc>
                <a:tc>
                  <a:txBody>
                    <a:bodyPr/>
                    <a:lstStyle/>
                    <a:p>
                      <a:pPr algn="ctr"/>
                      <a:r>
                        <a:rPr lang="en-GB" sz="2400" dirty="0"/>
                        <a:t>80</a:t>
                      </a:r>
                      <a:endParaRPr lang="en-US" sz="2400" dirty="0"/>
                    </a:p>
                  </a:txBody>
                  <a:tcPr/>
                </a:tc>
                <a:extLst>
                  <a:ext uri="{0D108BD9-81ED-4DB2-BD59-A6C34878D82A}">
                    <a16:rowId xmlns:a16="http://schemas.microsoft.com/office/drawing/2014/main" xmlns="" val="3841477858"/>
                  </a:ext>
                </a:extLst>
              </a:tr>
              <a:tr h="370840">
                <a:tc>
                  <a:txBody>
                    <a:bodyPr/>
                    <a:lstStyle/>
                    <a:p>
                      <a:pPr algn="ctr"/>
                      <a:r>
                        <a:rPr lang="en-GB" sz="2400" dirty="0"/>
                        <a:t>7</a:t>
                      </a:r>
                      <a:endParaRPr lang="en-US" sz="2400" dirty="0"/>
                    </a:p>
                  </a:txBody>
                  <a:tcPr/>
                </a:tc>
                <a:tc>
                  <a:txBody>
                    <a:bodyPr/>
                    <a:lstStyle/>
                    <a:p>
                      <a:pPr algn="ctr"/>
                      <a:r>
                        <a:rPr lang="en-GB" sz="2400" dirty="0"/>
                        <a:t>70</a:t>
                      </a:r>
                      <a:endParaRPr lang="en-US" sz="2400" dirty="0"/>
                    </a:p>
                  </a:txBody>
                  <a:tcPr/>
                </a:tc>
                <a:extLst>
                  <a:ext uri="{0D108BD9-81ED-4DB2-BD59-A6C34878D82A}">
                    <a16:rowId xmlns:a16="http://schemas.microsoft.com/office/drawing/2014/main" xmlns="" val="1311356420"/>
                  </a:ext>
                </a:extLst>
              </a:tr>
            </a:tbl>
          </a:graphicData>
        </a:graphic>
      </p:graphicFrame>
      <p:graphicFrame>
        <p:nvGraphicFramePr>
          <p:cNvPr id="8" name="Chart 7">
            <a:extLst>
              <a:ext uri="{FF2B5EF4-FFF2-40B4-BE49-F238E27FC236}">
                <a16:creationId xmlns:a16="http://schemas.microsoft.com/office/drawing/2014/main" xmlns="" id="{AFFDA653-56D9-F212-D9DB-E783A45A58B4}"/>
              </a:ext>
            </a:extLst>
          </p:cNvPr>
          <p:cNvGraphicFramePr>
            <a:graphicFrameLocks/>
          </p:cNvGraphicFramePr>
          <p:nvPr>
            <p:extLst>
              <p:ext uri="{D42A27DB-BD31-4B8C-83A1-F6EECF244321}">
                <p14:modId xmlns:p14="http://schemas.microsoft.com/office/powerpoint/2010/main" val="2819956200"/>
              </p:ext>
            </p:extLst>
          </p:nvPr>
        </p:nvGraphicFramePr>
        <p:xfrm>
          <a:off x="1295400" y="1638300"/>
          <a:ext cx="10363200" cy="655320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xmlns="" id="{24529CDC-E7BC-249A-8D95-BDFEDD3799B0}"/>
              </a:ext>
            </a:extLst>
          </p:cNvPr>
          <p:cNvSpPr txBox="1"/>
          <p:nvPr/>
        </p:nvSpPr>
        <p:spPr>
          <a:xfrm>
            <a:off x="609600" y="376560"/>
            <a:ext cx="15240000" cy="1077218"/>
          </a:xfrm>
          <a:prstGeom prst="rect">
            <a:avLst/>
          </a:prstGeom>
          <a:noFill/>
        </p:spPr>
        <p:txBody>
          <a:bodyPr wrap="square" rtlCol="0">
            <a:spAutoFit/>
          </a:bodyPr>
          <a:lstStyle/>
          <a:p>
            <a:pPr algn="ctr"/>
            <a:r>
              <a:rPr lang="en-GB" sz="3200" b="1" dirty="0"/>
              <a:t>ZINC ANODE SACRIFICIAL CATHODIC PROTECTION FOR REINFORCED CONCRETE STRUCTURES DURING INITIAL CONSTRUCTION</a:t>
            </a:r>
            <a:endParaRPr lang="x-none" sz="3200" b="1" dirty="0"/>
          </a:p>
        </p:txBody>
      </p:sp>
      <p:sp>
        <p:nvSpPr>
          <p:cNvPr id="10" name="TextBox 9">
            <a:extLst>
              <a:ext uri="{FF2B5EF4-FFF2-40B4-BE49-F238E27FC236}">
                <a16:creationId xmlns:a16="http://schemas.microsoft.com/office/drawing/2014/main" xmlns="" id="{45D5373A-BE9B-5045-F357-6E95B0A44D76}"/>
              </a:ext>
            </a:extLst>
          </p:cNvPr>
          <p:cNvSpPr txBox="1"/>
          <p:nvPr/>
        </p:nvSpPr>
        <p:spPr>
          <a:xfrm>
            <a:off x="12649200" y="6574646"/>
            <a:ext cx="4572000" cy="2308324"/>
          </a:xfrm>
          <a:prstGeom prst="rect">
            <a:avLst/>
          </a:prstGeom>
          <a:noFill/>
        </p:spPr>
        <p:txBody>
          <a:bodyPr wrap="square" rtlCol="0">
            <a:spAutoFit/>
          </a:bodyPr>
          <a:lstStyle/>
          <a:p>
            <a:r>
              <a:rPr lang="en-GB" sz="2400" dirty="0"/>
              <a:t>All Zinc Anodes depolarise in the same manner and to the same degree and none of them had an initial (unconnected) potential anywhere close to the expected value of -1,100mV (Ag/</a:t>
            </a:r>
            <a:r>
              <a:rPr lang="en-GB" sz="2400" dirty="0" err="1"/>
              <a:t>Ag.Cl</a:t>
            </a:r>
            <a:r>
              <a:rPr lang="en-GB" sz="2400" dirty="0"/>
              <a:t>)</a:t>
            </a:r>
            <a:endParaRPr lang="en-US" sz="2400" dirty="0"/>
          </a:p>
        </p:txBody>
      </p:sp>
    </p:spTree>
    <p:extLst>
      <p:ext uri="{BB962C8B-B14F-4D97-AF65-F5344CB8AC3E}">
        <p14:creationId xmlns:p14="http://schemas.microsoft.com/office/powerpoint/2010/main" val="170153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3352800" y="3162300"/>
            <a:ext cx="11506200" cy="2024400"/>
          </a:xfrm>
          <a:prstGeom prst="rect">
            <a:avLst/>
          </a:prstGeom>
          <a:noFill/>
        </p:spPr>
        <p:txBody>
          <a:bodyPr wrap="square">
            <a:spAutoFit/>
          </a:bodyPr>
          <a:lstStyle/>
          <a:p>
            <a:pPr marL="0" marR="0" algn="ctr">
              <a:lnSpc>
                <a:spcPct val="107000"/>
              </a:lnSpc>
              <a:spcBef>
                <a:spcPts val="0"/>
              </a:spcBef>
              <a:spcAft>
                <a:spcPts val="800"/>
              </a:spcAft>
            </a:pPr>
            <a:r>
              <a:rPr lang="en-GB" sz="6000" kern="100" dirty="0">
                <a:effectLst/>
                <a:latin typeface="Calibri" panose="020F0502020204030204" pitchFamily="34" charset="0"/>
                <a:ea typeface="Calibri" panose="020F0502020204030204" pitchFamily="34" charset="0"/>
                <a:cs typeface="Times New Roman" panose="02020603050405020304" pitchFamily="18" charset="0"/>
              </a:rPr>
              <a:t>Active protection of concrete structures, when, where and how.</a:t>
            </a:r>
            <a:endParaRPr lang="en-US"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6187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838200" y="1866900"/>
            <a:ext cx="15544800" cy="3416320"/>
          </a:xfrm>
          <a:prstGeom prst="rect">
            <a:avLst/>
          </a:prstGeom>
          <a:noFill/>
        </p:spPr>
        <p:txBody>
          <a:bodyPr wrap="square" rtlCol="0">
            <a:spAutoFit/>
          </a:bodyPr>
          <a:lstStyle/>
          <a:p>
            <a:pPr algn="ctr"/>
            <a:r>
              <a:rPr lang="en-GB" sz="7200" dirty="0"/>
              <a:t>CORROSION MONITORING AS A MEANS OF DETERMINING THE REQUIREMENT FOR ANY FUTURE ACTIVE PROTECTION</a:t>
            </a:r>
            <a:endParaRPr lang="en-US" sz="7200" dirty="0"/>
          </a:p>
        </p:txBody>
      </p:sp>
    </p:spTree>
    <p:extLst>
      <p:ext uri="{BB962C8B-B14F-4D97-AF65-F5344CB8AC3E}">
        <p14:creationId xmlns:p14="http://schemas.microsoft.com/office/powerpoint/2010/main" val="222551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1143000" y="2324100"/>
            <a:ext cx="15544800" cy="6740307"/>
          </a:xfrm>
          <a:prstGeom prst="rect">
            <a:avLst/>
          </a:prstGeom>
          <a:noFill/>
        </p:spPr>
        <p:txBody>
          <a:bodyPr wrap="square" rtlCol="0">
            <a:spAutoFit/>
          </a:bodyPr>
          <a:lstStyle/>
          <a:p>
            <a:r>
              <a:rPr lang="en-GB" sz="2400" dirty="0"/>
              <a:t>CORROSION MONITORING IS OFTEN USED TO JUSTIFY NOT INSTALLING ICCP WHILE CLAIMING TO BE “ADDRESSING CORROSION RISKS”.</a:t>
            </a:r>
          </a:p>
          <a:p>
            <a:endParaRPr lang="en-GB" sz="2400" dirty="0"/>
          </a:p>
          <a:p>
            <a:r>
              <a:rPr lang="en-GB" sz="2400" dirty="0"/>
              <a:t>THESE DEVICES ARE GENERALLY INSTALLED ON A STRUCTURE BY STRUCTURE BASIS, i.e. 1 PER STRUCTURE WHETHER THE STRUCTURE IS 100m</a:t>
            </a:r>
            <a:r>
              <a:rPr lang="en-GB" sz="2400" baseline="30000" dirty="0"/>
              <a:t>2</a:t>
            </a:r>
            <a:r>
              <a:rPr lang="en-GB" sz="2400" dirty="0"/>
              <a:t> OR 10,000m</a:t>
            </a:r>
            <a:r>
              <a:rPr lang="en-GB" sz="2400" baseline="30000" dirty="0"/>
              <a:t>2</a:t>
            </a:r>
            <a:r>
              <a:rPr lang="en-GB" sz="2400" dirty="0"/>
              <a:t>.</a:t>
            </a:r>
          </a:p>
          <a:p>
            <a:endParaRPr lang="en-GB" sz="2400" dirty="0"/>
          </a:p>
          <a:p>
            <a:r>
              <a:rPr lang="en-GB" sz="2400" dirty="0"/>
              <a:t>DUE TO THE POOR ELECTROLYTE CONDUCTIVITY THESE MONITORS ONLY CONSIDER AN AREA OF APPROXIMATELY 400mm DIAMETER (0.125m</a:t>
            </a:r>
            <a:r>
              <a:rPr lang="en-GB" sz="2400" baseline="30000" dirty="0"/>
              <a:t>2</a:t>
            </a:r>
            <a:r>
              <a:rPr lang="en-GB" sz="2400" dirty="0"/>
              <a:t>) WHICH MEANS BETWEEN </a:t>
            </a:r>
            <a:r>
              <a:rPr lang="en-GB" sz="2400" b="1" dirty="0">
                <a:solidFill>
                  <a:srgbClr val="FF0000"/>
                </a:solidFill>
              </a:rPr>
              <a:t>0.01% TO 0.001% </a:t>
            </a:r>
            <a:r>
              <a:rPr lang="en-GB" sz="2400" dirty="0"/>
              <a:t>OF THE STRUCTURE IS ACTUIALLY MONITORED.</a:t>
            </a:r>
          </a:p>
          <a:p>
            <a:endParaRPr lang="en-GB" sz="2400" dirty="0"/>
          </a:p>
          <a:p>
            <a:r>
              <a:rPr lang="en-GB" sz="2400" dirty="0"/>
              <a:t>SOME SPECIFICATIONS ALSO REQUIRE THESE DEVICES TO BE “INSTALLED ABOVE GRADE FOR EASE OF MONITORING”, WHICH AUTOMATICALLY MEANS THEY ARE IN THE LEAST CORROSIVE AREA AND SO GIVE A FALSE POSITIVE IN TERMS OF THE STRUCTURE CORROSION ASSESSMENT.</a:t>
            </a:r>
          </a:p>
          <a:p>
            <a:endParaRPr lang="en-GB" sz="2400" dirty="0"/>
          </a:p>
          <a:p>
            <a:r>
              <a:rPr lang="en-GB" sz="2400" dirty="0"/>
              <a:t>THERE ARE NO STANDARDS AVAILABLE FOR INTERPRETING THE DATA RECEIVED FROM SUCH DEVICES.</a:t>
            </a:r>
          </a:p>
          <a:p>
            <a:endParaRPr lang="en-GB" sz="2400" dirty="0"/>
          </a:p>
          <a:p>
            <a:r>
              <a:rPr lang="en-GB" sz="2400" dirty="0"/>
              <a:t>EVEN IF A DEFINED CORROSION RATE IS ACCURATELY MEASURED THERE IS NO WAY TO KNOW WHEN IT STARTED, WHAT THE RATE WILL BE AT ANY TIME IN THE FUTURE AND HOW MUCH CORROSION CAN BE ACCEPTED BEFORE A STRUCTURE IS CONSIDERED TO BE “AT RISK”.</a:t>
            </a:r>
            <a:endParaRPr lang="en-US" sz="2400" dirty="0"/>
          </a:p>
        </p:txBody>
      </p:sp>
      <p:sp>
        <p:nvSpPr>
          <p:cNvPr id="5" name="TextBox 4">
            <a:extLst>
              <a:ext uri="{FF2B5EF4-FFF2-40B4-BE49-F238E27FC236}">
                <a16:creationId xmlns:a16="http://schemas.microsoft.com/office/drawing/2014/main" xmlns="" id="{B30AD9A0-4E95-89BE-6856-A7C4E1296076}"/>
              </a:ext>
            </a:extLst>
          </p:cNvPr>
          <p:cNvSpPr txBox="1"/>
          <p:nvPr/>
        </p:nvSpPr>
        <p:spPr>
          <a:xfrm>
            <a:off x="1981200" y="844034"/>
            <a:ext cx="12344400" cy="1200329"/>
          </a:xfrm>
          <a:prstGeom prst="rect">
            <a:avLst/>
          </a:prstGeom>
          <a:noFill/>
        </p:spPr>
        <p:txBody>
          <a:bodyPr wrap="square">
            <a:spAutoFit/>
          </a:bodyPr>
          <a:lstStyle/>
          <a:p>
            <a:pPr algn="ctr"/>
            <a:r>
              <a:rPr lang="en-GB" sz="7200" b="1" dirty="0"/>
              <a:t>CORROSION MONITORING</a:t>
            </a:r>
          </a:p>
        </p:txBody>
      </p:sp>
    </p:spTree>
    <p:extLst>
      <p:ext uri="{BB962C8B-B14F-4D97-AF65-F5344CB8AC3E}">
        <p14:creationId xmlns:p14="http://schemas.microsoft.com/office/powerpoint/2010/main" val="2342848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990600" y="2877812"/>
            <a:ext cx="15544800" cy="4524315"/>
          </a:xfrm>
          <a:prstGeom prst="rect">
            <a:avLst/>
          </a:prstGeom>
          <a:noFill/>
        </p:spPr>
        <p:txBody>
          <a:bodyPr wrap="square" rtlCol="0">
            <a:spAutoFit/>
          </a:bodyPr>
          <a:lstStyle/>
          <a:p>
            <a:pPr algn="ctr"/>
            <a:r>
              <a:rPr lang="en-GB" sz="9600" dirty="0"/>
              <a:t>“PROVISION FOR ICCP” TO BE INSTALLED AFTER CONSTRUCTION</a:t>
            </a:r>
            <a:endParaRPr lang="en-US" sz="9600" dirty="0"/>
          </a:p>
        </p:txBody>
      </p:sp>
    </p:spTree>
    <p:extLst>
      <p:ext uri="{BB962C8B-B14F-4D97-AF65-F5344CB8AC3E}">
        <p14:creationId xmlns:p14="http://schemas.microsoft.com/office/powerpoint/2010/main" val="4041014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4">
            <a:extLst>
              <a:ext uri="{FF2B5EF4-FFF2-40B4-BE49-F238E27FC236}">
                <a16:creationId xmlns:a16="http://schemas.microsoft.com/office/drawing/2014/main" xmlns="" id="{D7120387-C9F3-F83A-B4E2-3C89C32E0AE9}"/>
              </a:ext>
            </a:extLst>
          </p:cNvPr>
          <p:cNvGrpSpPr/>
          <p:nvPr/>
        </p:nvGrpSpPr>
        <p:grpSpPr>
          <a:xfrm>
            <a:off x="1981200" y="2729253"/>
            <a:ext cx="7848600" cy="6681447"/>
            <a:chOff x="2051720" y="2118530"/>
            <a:chExt cx="4104456" cy="3038662"/>
          </a:xfrm>
        </p:grpSpPr>
        <p:sp>
          <p:nvSpPr>
            <p:cNvPr id="6" name="Rectangle 5">
              <a:extLst>
                <a:ext uri="{FF2B5EF4-FFF2-40B4-BE49-F238E27FC236}">
                  <a16:creationId xmlns:a16="http://schemas.microsoft.com/office/drawing/2014/main" xmlns="" id="{086C81DD-8049-CE7A-F6D9-A812B6CF49D3}"/>
                </a:ext>
              </a:extLst>
            </p:cNvPr>
            <p:cNvSpPr/>
            <p:nvPr/>
          </p:nvSpPr>
          <p:spPr>
            <a:xfrm>
              <a:off x="2051720" y="3284984"/>
              <a:ext cx="4104456" cy="1872208"/>
            </a:xfrm>
            <a:prstGeom prst="rect">
              <a:avLst/>
            </a:prstGeom>
            <a:blipFill>
              <a:blip r:embed="rId6"/>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3DEA5D03-0805-A36C-94AE-EC3F39C064AA}"/>
                </a:ext>
              </a:extLst>
            </p:cNvPr>
            <p:cNvSpPr/>
            <p:nvPr/>
          </p:nvSpPr>
          <p:spPr>
            <a:xfrm rot="10800000">
              <a:off x="3275856" y="2492896"/>
              <a:ext cx="2592288" cy="1685244"/>
            </a:xfrm>
            <a:prstGeom prst="rect">
              <a:avLst/>
            </a:prstGeom>
            <a:blipFill>
              <a:blip r:embed="rId7"/>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4FFF65F5-B13D-EEFB-33FB-9A1A0FA76DB0}"/>
                </a:ext>
              </a:extLst>
            </p:cNvPr>
            <p:cNvSpPr/>
            <p:nvPr/>
          </p:nvSpPr>
          <p:spPr>
            <a:xfrm>
              <a:off x="3713699" y="2780928"/>
              <a:ext cx="1676177" cy="369332"/>
            </a:xfrm>
            <a:prstGeom prst="rect">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354FCBDD-26FA-2B7B-3B18-ED6DC9BECE24}"/>
                </a:ext>
              </a:extLst>
            </p:cNvPr>
            <p:cNvSpPr txBox="1"/>
            <p:nvPr/>
          </p:nvSpPr>
          <p:spPr>
            <a:xfrm>
              <a:off x="3224536" y="2118530"/>
              <a:ext cx="2628292" cy="188413"/>
            </a:xfrm>
            <a:prstGeom prst="rect">
              <a:avLst/>
            </a:prstGeom>
            <a:noFill/>
          </p:spPr>
          <p:txBody>
            <a:bodyPr wrap="square" rtlCol="0">
              <a:spAutoFit/>
            </a:bodyPr>
            <a:lstStyle/>
            <a:p>
              <a:pPr algn="ctr"/>
              <a:r>
                <a:rPr lang="en-GB" b="1" dirty="0"/>
                <a:t>Atmospheric Exposure</a:t>
              </a:r>
            </a:p>
          </p:txBody>
        </p:sp>
        <p:sp>
          <p:nvSpPr>
            <p:cNvPr id="10" name="Rectangle 9">
              <a:extLst>
                <a:ext uri="{FF2B5EF4-FFF2-40B4-BE49-F238E27FC236}">
                  <a16:creationId xmlns:a16="http://schemas.microsoft.com/office/drawing/2014/main" xmlns="" id="{4BF324E3-2FD2-5496-1422-50B1BDFEF5C6}"/>
                </a:ext>
              </a:extLst>
            </p:cNvPr>
            <p:cNvSpPr/>
            <p:nvPr/>
          </p:nvSpPr>
          <p:spPr>
            <a:xfrm>
              <a:off x="3713699" y="3140968"/>
              <a:ext cx="1676177" cy="821148"/>
            </a:xfrm>
            <a:prstGeom prst="rect">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16976196-BE5A-9BA5-8BC9-3288349DC91C}"/>
                </a:ext>
              </a:extLst>
            </p:cNvPr>
            <p:cNvSpPr/>
            <p:nvPr/>
          </p:nvSpPr>
          <p:spPr>
            <a:xfrm>
              <a:off x="2267744" y="4653136"/>
              <a:ext cx="72008" cy="3600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xmlns="" id="{704AA998-85E2-4C72-15D8-223272B90836}"/>
                </a:ext>
              </a:extLst>
            </p:cNvPr>
            <p:cNvCxnSpPr>
              <a:stCxn id="11" idx="3"/>
            </p:cNvCxnSpPr>
            <p:nvPr/>
          </p:nvCxnSpPr>
          <p:spPr>
            <a:xfrm flipV="1">
              <a:off x="2339752" y="4178141"/>
              <a:ext cx="1800200" cy="655015"/>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095ED6EA-E41A-750F-7D28-0D41EBAF9A4B}"/>
                </a:ext>
              </a:extLst>
            </p:cNvPr>
            <p:cNvCxnSpPr>
              <a:cxnSpLocks/>
            </p:cNvCxnSpPr>
            <p:nvPr/>
          </p:nvCxnSpPr>
          <p:spPr>
            <a:xfrm flipV="1">
              <a:off x="2339752" y="3962116"/>
              <a:ext cx="1008111" cy="825626"/>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BF94121A-AD23-22F0-9060-EC3D910E6229}"/>
                </a:ext>
              </a:extLst>
            </p:cNvPr>
            <p:cNvCxnSpPr>
              <a:cxnSpLocks/>
            </p:cNvCxnSpPr>
            <p:nvPr/>
          </p:nvCxnSpPr>
          <p:spPr>
            <a:xfrm flipV="1">
              <a:off x="3347864" y="2679859"/>
              <a:ext cx="0" cy="1282258"/>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9BBAF3E8-B2F9-2575-9D51-7FC9205CC44F}"/>
                </a:ext>
              </a:extLst>
            </p:cNvPr>
            <p:cNvCxnSpPr>
              <a:cxnSpLocks/>
            </p:cNvCxnSpPr>
            <p:nvPr/>
          </p:nvCxnSpPr>
          <p:spPr>
            <a:xfrm flipV="1">
              <a:off x="2339750" y="3429000"/>
              <a:ext cx="936105" cy="120634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EA4824EA-DEDD-19B3-9550-1AC9884DC02D}"/>
                </a:ext>
              </a:extLst>
            </p:cNvPr>
            <p:cNvCxnSpPr>
              <a:cxnSpLocks/>
            </p:cNvCxnSpPr>
            <p:nvPr/>
          </p:nvCxnSpPr>
          <p:spPr>
            <a:xfrm>
              <a:off x="3347864" y="2679859"/>
              <a:ext cx="1224134"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BCF6DE0F-A0B1-B07B-161B-49AE04D24D94}"/>
                </a:ext>
              </a:extLst>
            </p:cNvPr>
            <p:cNvCxnSpPr>
              <a:cxnSpLocks/>
            </p:cNvCxnSpPr>
            <p:nvPr/>
          </p:nvCxnSpPr>
          <p:spPr>
            <a:xfrm flipV="1">
              <a:off x="3347863" y="3861049"/>
              <a:ext cx="360042" cy="10106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98B3AB44-BE1F-38BC-867B-50AA364F2395}"/>
                </a:ext>
              </a:extLst>
            </p:cNvPr>
            <p:cNvSpPr txBox="1"/>
            <p:nvPr/>
          </p:nvSpPr>
          <p:spPr>
            <a:xfrm>
              <a:off x="3760393" y="2782657"/>
              <a:ext cx="1629483" cy="188413"/>
            </a:xfrm>
            <a:prstGeom prst="rect">
              <a:avLst/>
            </a:prstGeom>
            <a:noFill/>
          </p:spPr>
          <p:txBody>
            <a:bodyPr wrap="square" rtlCol="0">
              <a:spAutoFit/>
            </a:bodyPr>
            <a:lstStyle/>
            <a:p>
              <a:pPr algn="ctr"/>
              <a:r>
                <a:rPr lang="en-GB" b="1" dirty="0"/>
                <a:t>Humid Exposure</a:t>
              </a:r>
            </a:p>
          </p:txBody>
        </p:sp>
        <p:sp>
          <p:nvSpPr>
            <p:cNvPr id="19" name="TextBox 18">
              <a:extLst>
                <a:ext uri="{FF2B5EF4-FFF2-40B4-BE49-F238E27FC236}">
                  <a16:creationId xmlns:a16="http://schemas.microsoft.com/office/drawing/2014/main" xmlns="" id="{FBCB7188-DCD9-A6EA-9CA2-D45DF4790B87}"/>
                </a:ext>
              </a:extLst>
            </p:cNvPr>
            <p:cNvSpPr txBox="1"/>
            <p:nvPr/>
          </p:nvSpPr>
          <p:spPr>
            <a:xfrm>
              <a:off x="3707905" y="3325949"/>
              <a:ext cx="1681971" cy="188413"/>
            </a:xfrm>
            <a:prstGeom prst="rect">
              <a:avLst/>
            </a:prstGeom>
            <a:noFill/>
          </p:spPr>
          <p:txBody>
            <a:bodyPr wrap="square" rtlCol="0">
              <a:spAutoFit/>
            </a:bodyPr>
            <a:lstStyle/>
            <a:p>
              <a:pPr algn="ctr"/>
              <a:r>
                <a:rPr lang="en-GB" b="1" dirty="0"/>
                <a:t>Submerged Exposure</a:t>
              </a:r>
            </a:p>
          </p:txBody>
        </p:sp>
        <p:sp>
          <p:nvSpPr>
            <p:cNvPr id="20" name="TextBox 19">
              <a:extLst>
                <a:ext uri="{FF2B5EF4-FFF2-40B4-BE49-F238E27FC236}">
                  <a16:creationId xmlns:a16="http://schemas.microsoft.com/office/drawing/2014/main" xmlns="" id="{A58572ED-017E-2580-57B5-DD3C20E25CF4}"/>
                </a:ext>
              </a:extLst>
            </p:cNvPr>
            <p:cNvSpPr txBox="1"/>
            <p:nvPr/>
          </p:nvSpPr>
          <p:spPr>
            <a:xfrm>
              <a:off x="4141546" y="4332053"/>
              <a:ext cx="1006518" cy="188413"/>
            </a:xfrm>
            <a:prstGeom prst="rect">
              <a:avLst/>
            </a:prstGeom>
            <a:noFill/>
          </p:spPr>
          <p:txBody>
            <a:bodyPr wrap="square" rtlCol="0">
              <a:spAutoFit/>
            </a:bodyPr>
            <a:lstStyle/>
            <a:p>
              <a:pPr algn="ctr"/>
              <a:r>
                <a:rPr lang="en-GB" b="1" dirty="0"/>
                <a:t>Buried Exposure</a:t>
              </a:r>
            </a:p>
          </p:txBody>
        </p:sp>
        <p:cxnSp>
          <p:nvCxnSpPr>
            <p:cNvPr id="21" name="Straight Arrow Connector 20">
              <a:extLst>
                <a:ext uri="{FF2B5EF4-FFF2-40B4-BE49-F238E27FC236}">
                  <a16:creationId xmlns:a16="http://schemas.microsoft.com/office/drawing/2014/main" xmlns="" id="{04D536A5-44C7-E69E-AA58-0B540317796D}"/>
                </a:ext>
              </a:extLst>
            </p:cNvPr>
            <p:cNvCxnSpPr>
              <a:cxnSpLocks/>
            </p:cNvCxnSpPr>
            <p:nvPr/>
          </p:nvCxnSpPr>
          <p:spPr>
            <a:xfrm flipV="1">
              <a:off x="3347863" y="2980256"/>
              <a:ext cx="360042" cy="3817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ABE3B3BE-0352-8F86-7814-783304197846}"/>
              </a:ext>
            </a:extLst>
          </p:cNvPr>
          <p:cNvSpPr txBox="1"/>
          <p:nvPr/>
        </p:nvSpPr>
        <p:spPr>
          <a:xfrm>
            <a:off x="11030276" y="4038458"/>
            <a:ext cx="6571923" cy="4154984"/>
          </a:xfrm>
          <a:prstGeom prst="rect">
            <a:avLst/>
          </a:prstGeom>
          <a:noFill/>
        </p:spPr>
        <p:txBody>
          <a:bodyPr wrap="square" rtlCol="0">
            <a:spAutoFit/>
          </a:bodyPr>
          <a:lstStyle/>
          <a:p>
            <a:r>
              <a:rPr lang="en-GB" sz="2400" b="1" dirty="0"/>
              <a:t>Other smaller structures like pile caps span just two environments, buried and atmospheric, although depending on the position of the water table this can also include submerged and humid as well.</a:t>
            </a:r>
          </a:p>
          <a:p>
            <a:endParaRPr lang="en-GB" sz="2400" b="1" dirty="0"/>
          </a:p>
          <a:p>
            <a:r>
              <a:rPr lang="en-GB" sz="2400" b="1" dirty="0"/>
              <a:t>It is often believed that as concrete is an electrolyte that current flow (       ) can flow up through the structure from the below grade surfaces into the above grade areas. This issue is addressed in the following slides.</a:t>
            </a:r>
            <a:endParaRPr lang="x-none" sz="2400" b="1" dirty="0"/>
          </a:p>
        </p:txBody>
      </p:sp>
      <p:sp>
        <p:nvSpPr>
          <p:cNvPr id="4" name="TextBox 3">
            <a:extLst>
              <a:ext uri="{FF2B5EF4-FFF2-40B4-BE49-F238E27FC236}">
                <a16:creationId xmlns:a16="http://schemas.microsoft.com/office/drawing/2014/main" xmlns="" id="{E8C3553C-F923-6DA8-DF40-7CF87D1F185D}"/>
              </a:ext>
            </a:extLst>
          </p:cNvPr>
          <p:cNvSpPr txBox="1"/>
          <p:nvPr/>
        </p:nvSpPr>
        <p:spPr>
          <a:xfrm>
            <a:off x="900544" y="1401923"/>
            <a:ext cx="16701655" cy="954107"/>
          </a:xfrm>
          <a:prstGeom prst="rect">
            <a:avLst/>
          </a:prstGeom>
          <a:noFill/>
        </p:spPr>
        <p:txBody>
          <a:bodyPr wrap="square" rtlCol="0">
            <a:spAutoFit/>
          </a:bodyPr>
          <a:lstStyle/>
          <a:p>
            <a:r>
              <a:rPr lang="en-GB" sz="2800" b="1" dirty="0"/>
              <a:t>Major reinforced concrete structures invariably span two </a:t>
            </a:r>
            <a:r>
              <a:rPr lang="en-GB" sz="2400" b="1" dirty="0"/>
              <a:t>or</a:t>
            </a:r>
            <a:r>
              <a:rPr lang="en-GB" sz="2800" b="1" dirty="0"/>
              <a:t> more different environmental conditions. As an example to illustrate this, the below sketch of a water containing pit shows how these are situated.</a:t>
            </a:r>
          </a:p>
        </p:txBody>
      </p:sp>
      <p:sp>
        <p:nvSpPr>
          <p:cNvPr id="23" name="TextBox 22">
            <a:extLst>
              <a:ext uri="{FF2B5EF4-FFF2-40B4-BE49-F238E27FC236}">
                <a16:creationId xmlns:a16="http://schemas.microsoft.com/office/drawing/2014/main" xmlns="" id="{FB286D02-1FC7-37CC-03B5-5C18F6FD6449}"/>
              </a:ext>
            </a:extLst>
          </p:cNvPr>
          <p:cNvSpPr txBox="1"/>
          <p:nvPr/>
        </p:nvSpPr>
        <p:spPr>
          <a:xfrm>
            <a:off x="609600" y="343293"/>
            <a:ext cx="15240000" cy="584775"/>
          </a:xfrm>
          <a:prstGeom prst="rect">
            <a:avLst/>
          </a:prstGeom>
          <a:noFill/>
        </p:spPr>
        <p:txBody>
          <a:bodyPr wrap="square" rtlCol="0">
            <a:spAutoFit/>
          </a:bodyPr>
          <a:lstStyle/>
          <a:p>
            <a:pPr algn="ctr"/>
            <a:r>
              <a:rPr lang="en-GB" sz="3200" b="1" dirty="0"/>
              <a:t>THE USE OF SOIL BASED ANODES TO PROTECT REINFORCED CONCRETE STRUCTURES - 1</a:t>
            </a:r>
            <a:endParaRPr lang="x-none" sz="3200" b="1" dirty="0"/>
          </a:p>
        </p:txBody>
      </p:sp>
      <p:cxnSp>
        <p:nvCxnSpPr>
          <p:cNvPr id="25" name="Straight Arrow Connector 24">
            <a:extLst>
              <a:ext uri="{FF2B5EF4-FFF2-40B4-BE49-F238E27FC236}">
                <a16:creationId xmlns:a16="http://schemas.microsoft.com/office/drawing/2014/main" xmlns="" id="{E1D95482-B134-45DD-9C91-CFC1219F6434}"/>
              </a:ext>
            </a:extLst>
          </p:cNvPr>
          <p:cNvCxnSpPr>
            <a:cxnSpLocks/>
          </p:cNvCxnSpPr>
          <p:nvPr/>
        </p:nvCxnSpPr>
        <p:spPr>
          <a:xfrm>
            <a:off x="14935200" y="6846683"/>
            <a:ext cx="4572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38B19899-27BE-957B-E101-3B32DC3418D2}"/>
              </a:ext>
            </a:extLst>
          </p:cNvPr>
          <p:cNvSpPr txBox="1"/>
          <p:nvPr/>
        </p:nvSpPr>
        <p:spPr>
          <a:xfrm>
            <a:off x="533400" y="366980"/>
            <a:ext cx="15316200" cy="584775"/>
          </a:xfrm>
          <a:prstGeom prst="rect">
            <a:avLst/>
          </a:prstGeom>
          <a:noFill/>
        </p:spPr>
        <p:txBody>
          <a:bodyPr wrap="square" rtlCol="0">
            <a:spAutoFit/>
          </a:bodyPr>
          <a:lstStyle/>
          <a:p>
            <a:pPr algn="ctr"/>
            <a:r>
              <a:rPr lang="en-GB" sz="3200" b="1" dirty="0"/>
              <a:t>THE USE OF SOIL BASED ANODES TO PROTECT REINFORCED CONCRETE STRUCTURES - 2</a:t>
            </a:r>
            <a:endParaRPr lang="x-none" sz="3200" b="1" dirty="0"/>
          </a:p>
        </p:txBody>
      </p:sp>
      <p:sp>
        <p:nvSpPr>
          <p:cNvPr id="5" name="TextBox 4">
            <a:extLst>
              <a:ext uri="{FF2B5EF4-FFF2-40B4-BE49-F238E27FC236}">
                <a16:creationId xmlns:a16="http://schemas.microsoft.com/office/drawing/2014/main" xmlns="" id="{88F64624-CEC9-2EF2-987F-9A1D8932B804}"/>
              </a:ext>
            </a:extLst>
          </p:cNvPr>
          <p:cNvSpPr txBox="1"/>
          <p:nvPr/>
        </p:nvSpPr>
        <p:spPr>
          <a:xfrm>
            <a:off x="1066800" y="1417409"/>
            <a:ext cx="15316200" cy="1569660"/>
          </a:xfrm>
          <a:prstGeom prst="rect">
            <a:avLst/>
          </a:prstGeom>
          <a:noFill/>
        </p:spPr>
        <p:txBody>
          <a:bodyPr wrap="square" rtlCol="0">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An evaluation was made at 201 Reference Electrodes across a variety of structures ranging from small pile caps to large basins. Studies were conducted when both the local soil-based anodes and remote marine anodes are energised at a combined output of 1,600 Amps, of which 70% is from the local anodes (&lt;10m) and 30% from remote seabed anodes. The results can be summarised as under.</a:t>
            </a:r>
            <a:endParaRPr lang="x-none" sz="2400" b="1" dirty="0"/>
          </a:p>
        </p:txBody>
      </p:sp>
      <p:sp>
        <p:nvSpPr>
          <p:cNvPr id="6" name="TextBox 5">
            <a:extLst>
              <a:ext uri="{FF2B5EF4-FFF2-40B4-BE49-F238E27FC236}">
                <a16:creationId xmlns:a16="http://schemas.microsoft.com/office/drawing/2014/main" xmlns="" id="{262DD601-7B84-A66F-A539-A37D126CBEB4}"/>
              </a:ext>
            </a:extLst>
          </p:cNvPr>
          <p:cNvSpPr txBox="1"/>
          <p:nvPr/>
        </p:nvSpPr>
        <p:spPr>
          <a:xfrm>
            <a:off x="1458444" y="8378681"/>
            <a:ext cx="15316200" cy="1200329"/>
          </a:xfrm>
          <a:prstGeom prst="rect">
            <a:avLst/>
          </a:prstGeom>
          <a:noFill/>
        </p:spPr>
        <p:txBody>
          <a:bodyPr wrap="square" rtlCol="0">
            <a:spAutoFit/>
          </a:bodyPr>
          <a:lstStyle/>
          <a:p>
            <a:r>
              <a:rPr lang="en-GB" sz="2400" b="1" dirty="0"/>
              <a:t>In all cases the shift recorded is for the ON potential, not the Instant OFF potential, and not only shows very little polarisation in the correct negative direction (less than 30mV) but even sometimes shows positive polarisation, i.e. interference. </a:t>
            </a:r>
            <a:endParaRPr lang="x-none" sz="2400" b="1" dirty="0"/>
          </a:p>
        </p:txBody>
      </p:sp>
      <p:graphicFrame>
        <p:nvGraphicFramePr>
          <p:cNvPr id="7" name="Chart 6">
            <a:extLst>
              <a:ext uri="{FF2B5EF4-FFF2-40B4-BE49-F238E27FC236}">
                <a16:creationId xmlns:a16="http://schemas.microsoft.com/office/drawing/2014/main" xmlns="" id="{2173E347-2714-9EF9-70E7-3FA472F64376}"/>
              </a:ext>
            </a:extLst>
          </p:cNvPr>
          <p:cNvGraphicFramePr/>
          <p:nvPr>
            <p:extLst>
              <p:ext uri="{D42A27DB-BD31-4B8C-83A1-F6EECF244321}">
                <p14:modId xmlns:p14="http://schemas.microsoft.com/office/powerpoint/2010/main" val="1451981546"/>
              </p:ext>
            </p:extLst>
          </p:nvPr>
        </p:nvGraphicFramePr>
        <p:xfrm>
          <a:off x="4495800" y="2910124"/>
          <a:ext cx="8915399" cy="539161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11653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35B40BBD-CB51-19B4-E5CF-EF93432AEBCC}"/>
              </a:ext>
            </a:extLst>
          </p:cNvPr>
          <p:cNvSpPr txBox="1"/>
          <p:nvPr/>
        </p:nvSpPr>
        <p:spPr>
          <a:xfrm>
            <a:off x="838200" y="1794656"/>
            <a:ext cx="15544800" cy="1200329"/>
          </a:xfrm>
          <a:prstGeom prst="rect">
            <a:avLst/>
          </a:prstGeom>
          <a:noFill/>
        </p:spPr>
        <p:txBody>
          <a:bodyPr wrap="square" rtlCol="0">
            <a:spAutoFit/>
          </a:bodyPr>
          <a:lstStyle/>
          <a:p>
            <a:r>
              <a:rPr lang="en-GB" sz="2400" dirty="0"/>
              <a:t>The concrete structures being studied for any beneficial effects from soil/seawater based anodes all had reference electrodes installed in multiple positions. The graphical analysis of potentials in different pile cap locations before and after these anodes were energised is given below.</a:t>
            </a:r>
            <a:endParaRPr lang="x-none" sz="2400" dirty="0"/>
          </a:p>
        </p:txBody>
      </p:sp>
      <p:sp>
        <p:nvSpPr>
          <p:cNvPr id="5" name="TextBox 4">
            <a:extLst>
              <a:ext uri="{FF2B5EF4-FFF2-40B4-BE49-F238E27FC236}">
                <a16:creationId xmlns:a16="http://schemas.microsoft.com/office/drawing/2014/main" xmlns="" id="{6E2094E5-EC76-5538-606A-0EBBFFD1FE82}"/>
              </a:ext>
            </a:extLst>
          </p:cNvPr>
          <p:cNvSpPr txBox="1"/>
          <p:nvPr/>
        </p:nvSpPr>
        <p:spPr>
          <a:xfrm>
            <a:off x="14554200" y="3464056"/>
            <a:ext cx="3200399" cy="4154984"/>
          </a:xfrm>
          <a:prstGeom prst="rect">
            <a:avLst/>
          </a:prstGeom>
          <a:noFill/>
        </p:spPr>
        <p:txBody>
          <a:bodyPr wrap="square" rtlCol="0">
            <a:spAutoFit/>
          </a:bodyPr>
          <a:lstStyle/>
          <a:p>
            <a:r>
              <a:rPr lang="en-GB" sz="2400" dirty="0"/>
              <a:t>This latter graph shows that even in a localised cluster of pile caps the effects are not consistent with good CP distribution and it is clear that where current is picked up at the ends of the module it is equally discharged in the mid point.</a:t>
            </a:r>
            <a:endParaRPr lang="x-none" sz="2400" dirty="0"/>
          </a:p>
        </p:txBody>
      </p:sp>
      <p:sp>
        <p:nvSpPr>
          <p:cNvPr id="6" name="TextBox 5">
            <a:extLst>
              <a:ext uri="{FF2B5EF4-FFF2-40B4-BE49-F238E27FC236}">
                <a16:creationId xmlns:a16="http://schemas.microsoft.com/office/drawing/2014/main" xmlns="" id="{DA05BF5D-A515-EAA7-C2CE-71A2029DB681}"/>
              </a:ext>
            </a:extLst>
          </p:cNvPr>
          <p:cNvSpPr txBox="1"/>
          <p:nvPr/>
        </p:nvSpPr>
        <p:spPr>
          <a:xfrm>
            <a:off x="685800" y="410955"/>
            <a:ext cx="15341272" cy="584775"/>
          </a:xfrm>
          <a:prstGeom prst="rect">
            <a:avLst/>
          </a:prstGeom>
          <a:noFill/>
        </p:spPr>
        <p:txBody>
          <a:bodyPr wrap="square" rtlCol="0">
            <a:spAutoFit/>
          </a:bodyPr>
          <a:lstStyle/>
          <a:p>
            <a:pPr algn="ctr"/>
            <a:r>
              <a:rPr lang="en-GB" sz="3200" b="1" dirty="0"/>
              <a:t>THE USE OF SOIL BASED ANODES TO PROTECT REINFORCED CONCRETE STRUCTURES - 3</a:t>
            </a:r>
            <a:endParaRPr lang="x-none" sz="3200" b="1" dirty="0"/>
          </a:p>
        </p:txBody>
      </p:sp>
      <p:graphicFrame>
        <p:nvGraphicFramePr>
          <p:cNvPr id="7" name="Chart 6">
            <a:extLst>
              <a:ext uri="{FF2B5EF4-FFF2-40B4-BE49-F238E27FC236}">
                <a16:creationId xmlns:a16="http://schemas.microsoft.com/office/drawing/2014/main" xmlns="" id="{28517C9F-FA2A-1C50-B89E-020787FAAF6A}"/>
              </a:ext>
            </a:extLst>
          </p:cNvPr>
          <p:cNvGraphicFramePr/>
          <p:nvPr>
            <p:extLst>
              <p:ext uri="{D42A27DB-BD31-4B8C-83A1-F6EECF244321}">
                <p14:modId xmlns:p14="http://schemas.microsoft.com/office/powerpoint/2010/main" val="3765757086"/>
              </p:ext>
            </p:extLst>
          </p:nvPr>
        </p:nvGraphicFramePr>
        <p:xfrm>
          <a:off x="838200" y="3022802"/>
          <a:ext cx="6218969" cy="33398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xmlns="" id="{4628F424-1EA9-6DF1-1D9B-E4B57B4430F6}"/>
              </a:ext>
            </a:extLst>
          </p:cNvPr>
          <p:cNvGraphicFramePr/>
          <p:nvPr>
            <p:extLst>
              <p:ext uri="{D42A27DB-BD31-4B8C-83A1-F6EECF244321}">
                <p14:modId xmlns:p14="http://schemas.microsoft.com/office/powerpoint/2010/main" val="3794059305"/>
              </p:ext>
            </p:extLst>
          </p:nvPr>
        </p:nvGraphicFramePr>
        <p:xfrm>
          <a:off x="7361969" y="3398512"/>
          <a:ext cx="6887431" cy="509383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xmlns="" id="{3CBAC259-5574-4DAF-300A-BABD8583A840}"/>
              </a:ext>
            </a:extLst>
          </p:cNvPr>
          <p:cNvGraphicFramePr/>
          <p:nvPr>
            <p:extLst>
              <p:ext uri="{D42A27DB-BD31-4B8C-83A1-F6EECF244321}">
                <p14:modId xmlns:p14="http://schemas.microsoft.com/office/powerpoint/2010/main" val="177071381"/>
              </p:ext>
            </p:extLst>
          </p:nvPr>
        </p:nvGraphicFramePr>
        <p:xfrm>
          <a:off x="1066801" y="6362700"/>
          <a:ext cx="6059830" cy="295845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949359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TextBox 22">
            <a:extLst>
              <a:ext uri="{FF2B5EF4-FFF2-40B4-BE49-F238E27FC236}">
                <a16:creationId xmlns:a16="http://schemas.microsoft.com/office/drawing/2014/main" xmlns="" id="{D1654BFC-8BED-DB67-3168-B1ECA56B5211}"/>
              </a:ext>
            </a:extLst>
          </p:cNvPr>
          <p:cNvSpPr txBox="1"/>
          <p:nvPr/>
        </p:nvSpPr>
        <p:spPr>
          <a:xfrm>
            <a:off x="1320206" y="1155679"/>
            <a:ext cx="14706866" cy="1200329"/>
          </a:xfrm>
          <a:prstGeom prst="rect">
            <a:avLst/>
          </a:prstGeom>
          <a:noFill/>
        </p:spPr>
        <p:txBody>
          <a:bodyPr wrap="square" rtlCol="0">
            <a:spAutoFit/>
          </a:bodyPr>
          <a:lstStyle/>
          <a:p>
            <a:r>
              <a:rPr lang="en-GB" sz="2400" dirty="0"/>
              <a:t>These results are for large concrete structures being studied for any beneficial effects of soil/seawater based anodes. Again all of them had reference electrodes installed in multiple areas of different environments. The graphical analysis of potentials before and after these anodes were energised is given below.</a:t>
            </a:r>
            <a:endParaRPr lang="x-none" sz="2400" dirty="0"/>
          </a:p>
        </p:txBody>
      </p:sp>
      <p:sp>
        <p:nvSpPr>
          <p:cNvPr id="24" name="TextBox 23">
            <a:extLst>
              <a:ext uri="{FF2B5EF4-FFF2-40B4-BE49-F238E27FC236}">
                <a16:creationId xmlns:a16="http://schemas.microsoft.com/office/drawing/2014/main" xmlns="" id="{163DDA36-39BE-B4A7-0999-117C5723B6E2}"/>
              </a:ext>
            </a:extLst>
          </p:cNvPr>
          <p:cNvSpPr txBox="1"/>
          <p:nvPr/>
        </p:nvSpPr>
        <p:spPr>
          <a:xfrm>
            <a:off x="2958453" y="7409187"/>
            <a:ext cx="12897464" cy="830997"/>
          </a:xfrm>
          <a:prstGeom prst="rect">
            <a:avLst/>
          </a:prstGeom>
          <a:noFill/>
        </p:spPr>
        <p:txBody>
          <a:bodyPr wrap="square" rtlCol="0">
            <a:spAutoFit/>
          </a:bodyPr>
          <a:lstStyle/>
          <a:p>
            <a:r>
              <a:rPr lang="en-GB" sz="2400" dirty="0"/>
              <a:t>As can be seen there is zero effect outside the buried surfaces (points 1-5 on the small structure) and what little effect is seen on the larger structure is mostly in the opposite direction to CP current flow. </a:t>
            </a:r>
            <a:endParaRPr lang="x-none" sz="2400" dirty="0"/>
          </a:p>
        </p:txBody>
      </p:sp>
      <p:graphicFrame>
        <p:nvGraphicFramePr>
          <p:cNvPr id="25" name="Chart 24">
            <a:extLst>
              <a:ext uri="{FF2B5EF4-FFF2-40B4-BE49-F238E27FC236}">
                <a16:creationId xmlns:a16="http://schemas.microsoft.com/office/drawing/2014/main" xmlns="" id="{4CAB51E9-2948-2E98-6BC3-6760CDAD3281}"/>
              </a:ext>
            </a:extLst>
          </p:cNvPr>
          <p:cNvGraphicFramePr/>
          <p:nvPr>
            <p:extLst>
              <p:ext uri="{D42A27DB-BD31-4B8C-83A1-F6EECF244321}">
                <p14:modId xmlns:p14="http://schemas.microsoft.com/office/powerpoint/2010/main" val="3383649346"/>
              </p:ext>
            </p:extLst>
          </p:nvPr>
        </p:nvGraphicFramePr>
        <p:xfrm>
          <a:off x="2432083" y="2877813"/>
          <a:ext cx="5714133" cy="45313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xmlns="" id="{75107C92-FC9E-825C-1317-043F464BCEDD}"/>
              </a:ext>
            </a:extLst>
          </p:cNvPr>
          <p:cNvGraphicFramePr/>
          <p:nvPr>
            <p:extLst>
              <p:ext uri="{D42A27DB-BD31-4B8C-83A1-F6EECF244321}">
                <p14:modId xmlns:p14="http://schemas.microsoft.com/office/powerpoint/2010/main" val="678929518"/>
              </p:ext>
            </p:extLst>
          </p:nvPr>
        </p:nvGraphicFramePr>
        <p:xfrm>
          <a:off x="9540011" y="2877813"/>
          <a:ext cx="6004789" cy="4399287"/>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xmlns="" id="{A74E221B-8517-EB7C-0B18-C53B3643BC27}"/>
              </a:ext>
            </a:extLst>
          </p:cNvPr>
          <p:cNvSpPr txBox="1"/>
          <p:nvPr/>
        </p:nvSpPr>
        <p:spPr>
          <a:xfrm>
            <a:off x="685800" y="410955"/>
            <a:ext cx="15341272" cy="584775"/>
          </a:xfrm>
          <a:prstGeom prst="rect">
            <a:avLst/>
          </a:prstGeom>
          <a:noFill/>
        </p:spPr>
        <p:txBody>
          <a:bodyPr wrap="square" rtlCol="0">
            <a:spAutoFit/>
          </a:bodyPr>
          <a:lstStyle/>
          <a:p>
            <a:pPr algn="ctr"/>
            <a:r>
              <a:rPr lang="en-GB" sz="3200" b="1" dirty="0"/>
              <a:t>THE USE OF SOIL BASED ANODES TO PROTECT REINFORCED CONCRETE STRUCTURES - 4</a:t>
            </a:r>
            <a:endParaRPr lang="x-none" sz="3200" b="1" dirty="0"/>
          </a:p>
        </p:txBody>
      </p:sp>
    </p:spTree>
    <p:extLst>
      <p:ext uri="{BB962C8B-B14F-4D97-AF65-F5344CB8AC3E}">
        <p14:creationId xmlns:p14="http://schemas.microsoft.com/office/powerpoint/2010/main" val="142049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61FBFA21-6692-24D4-EFC7-69DE42434A04}"/>
              </a:ext>
            </a:extLst>
          </p:cNvPr>
          <p:cNvSpPr txBox="1"/>
          <p:nvPr/>
        </p:nvSpPr>
        <p:spPr>
          <a:xfrm>
            <a:off x="1275158" y="7188792"/>
            <a:ext cx="14162556" cy="1569660"/>
          </a:xfrm>
          <a:prstGeom prst="rect">
            <a:avLst/>
          </a:prstGeom>
          <a:noFill/>
        </p:spPr>
        <p:txBody>
          <a:bodyPr wrap="square" rtlCol="0">
            <a:spAutoFit/>
          </a:bodyPr>
          <a:lstStyle/>
          <a:p>
            <a:r>
              <a:rPr lang="en-GB" sz="2400" dirty="0"/>
              <a:t>The effects are again very small but we were able to show that while a very small amount of CP effect occurred on soil contact surfaces (B=Buried) and penetrated through to the seawater saturated faces (S=Submerged) there was no effect or sometimes the opposite effect on surfaces relying on current flow through the concrete matrix (H=Humid &amp; A= Atmospheric)</a:t>
            </a:r>
            <a:endParaRPr lang="x-none" sz="2400" dirty="0"/>
          </a:p>
        </p:txBody>
      </p:sp>
      <p:sp>
        <p:nvSpPr>
          <p:cNvPr id="5" name="TextBox 4">
            <a:extLst>
              <a:ext uri="{FF2B5EF4-FFF2-40B4-BE49-F238E27FC236}">
                <a16:creationId xmlns:a16="http://schemas.microsoft.com/office/drawing/2014/main" xmlns="" id="{7212FF55-AC76-7BD3-1CD9-337949777515}"/>
              </a:ext>
            </a:extLst>
          </p:cNvPr>
          <p:cNvSpPr txBox="1"/>
          <p:nvPr/>
        </p:nvSpPr>
        <p:spPr>
          <a:xfrm>
            <a:off x="1458444" y="1144666"/>
            <a:ext cx="14162556" cy="1200329"/>
          </a:xfrm>
          <a:prstGeom prst="rect">
            <a:avLst/>
          </a:prstGeom>
          <a:noFill/>
        </p:spPr>
        <p:txBody>
          <a:bodyPr wrap="square" rtlCol="0">
            <a:spAutoFit/>
          </a:bodyPr>
          <a:lstStyle/>
          <a:p>
            <a:r>
              <a:rPr lang="en-GB" sz="2400" dirty="0"/>
              <a:t>This final analysis is a large concrete structures in a congested area. Again there were reference electrodes installed in multiple areas of different environments. The graphical analysis of potentials before and after these anodes were energised is given below.</a:t>
            </a:r>
            <a:endParaRPr lang="x-none" sz="2400" dirty="0"/>
          </a:p>
        </p:txBody>
      </p:sp>
      <p:graphicFrame>
        <p:nvGraphicFramePr>
          <p:cNvPr id="6" name="Chart 5">
            <a:extLst>
              <a:ext uri="{FF2B5EF4-FFF2-40B4-BE49-F238E27FC236}">
                <a16:creationId xmlns:a16="http://schemas.microsoft.com/office/drawing/2014/main" xmlns="" id="{8668939F-E7BE-3513-CF5B-7150274F9BFF}"/>
              </a:ext>
            </a:extLst>
          </p:cNvPr>
          <p:cNvGraphicFramePr>
            <a:graphicFrameLocks/>
          </p:cNvGraphicFramePr>
          <p:nvPr>
            <p:extLst>
              <p:ext uri="{D42A27DB-BD31-4B8C-83A1-F6EECF244321}">
                <p14:modId xmlns:p14="http://schemas.microsoft.com/office/powerpoint/2010/main" val="4278892815"/>
              </p:ext>
            </p:extLst>
          </p:nvPr>
        </p:nvGraphicFramePr>
        <p:xfrm>
          <a:off x="1458444" y="2300042"/>
          <a:ext cx="6542556" cy="45960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xmlns="" id="{B645A2B9-35B8-779D-948C-FD78B8C492D2}"/>
              </a:ext>
            </a:extLst>
          </p:cNvPr>
          <p:cNvGraphicFramePr>
            <a:graphicFrameLocks/>
          </p:cNvGraphicFramePr>
          <p:nvPr>
            <p:extLst>
              <p:ext uri="{D42A27DB-BD31-4B8C-83A1-F6EECF244321}">
                <p14:modId xmlns:p14="http://schemas.microsoft.com/office/powerpoint/2010/main" val="3609591461"/>
              </p:ext>
            </p:extLst>
          </p:nvPr>
        </p:nvGraphicFramePr>
        <p:xfrm>
          <a:off x="8372566" y="2344995"/>
          <a:ext cx="6105434" cy="4551103"/>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xmlns="" id="{5A6575AB-2316-9CD5-DD04-19BC863FBEE6}"/>
              </a:ext>
            </a:extLst>
          </p:cNvPr>
          <p:cNvSpPr txBox="1"/>
          <p:nvPr/>
        </p:nvSpPr>
        <p:spPr>
          <a:xfrm>
            <a:off x="685800" y="410955"/>
            <a:ext cx="15341272" cy="584775"/>
          </a:xfrm>
          <a:prstGeom prst="rect">
            <a:avLst/>
          </a:prstGeom>
          <a:noFill/>
        </p:spPr>
        <p:txBody>
          <a:bodyPr wrap="square" rtlCol="0">
            <a:spAutoFit/>
          </a:bodyPr>
          <a:lstStyle/>
          <a:p>
            <a:pPr algn="ctr"/>
            <a:r>
              <a:rPr lang="en-GB" sz="3200" b="1" dirty="0"/>
              <a:t>THE USE OF SOIL BASED ANODES TO PROTECT REINFORCED CONCRETE STRUCTURES - 5</a:t>
            </a:r>
            <a:endParaRPr lang="x-none" sz="3200" b="1" dirty="0"/>
          </a:p>
        </p:txBody>
      </p:sp>
    </p:spTree>
    <p:extLst>
      <p:ext uri="{BB962C8B-B14F-4D97-AF65-F5344CB8AC3E}">
        <p14:creationId xmlns:p14="http://schemas.microsoft.com/office/powerpoint/2010/main" val="326220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2057400" y="1790700"/>
            <a:ext cx="13716000" cy="6001643"/>
          </a:xfrm>
          <a:prstGeom prst="rect">
            <a:avLst/>
          </a:prstGeom>
          <a:noFill/>
        </p:spPr>
        <p:txBody>
          <a:bodyPr wrap="square" rtlCol="0">
            <a:spAutoFit/>
          </a:bodyPr>
          <a:lstStyle/>
          <a:p>
            <a:pPr algn="ctr"/>
            <a:r>
              <a:rPr lang="en-GB" sz="9600" dirty="0"/>
              <a:t>DETERMINING THE REASONS WHY RETROFIT CP SYSTEMS ARE INEFFECTIVE</a:t>
            </a:r>
            <a:endParaRPr lang="en-US" sz="9600" dirty="0"/>
          </a:p>
        </p:txBody>
      </p:sp>
    </p:spTree>
    <p:extLst>
      <p:ext uri="{BB962C8B-B14F-4D97-AF65-F5344CB8AC3E}">
        <p14:creationId xmlns:p14="http://schemas.microsoft.com/office/powerpoint/2010/main" val="79325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81000" y="217943"/>
            <a:ext cx="17297399" cy="584775"/>
          </a:xfrm>
          <a:prstGeom prst="rect">
            <a:avLst/>
          </a:prstGeom>
          <a:noFill/>
        </p:spPr>
        <p:txBody>
          <a:bodyPr wrap="square" rtlCol="0">
            <a:spAutoFit/>
          </a:bodyPr>
          <a:lstStyle/>
          <a:p>
            <a:pPr algn="ctr"/>
            <a:r>
              <a:rPr lang="en-GB" sz="3200" b="1" u="sng" dirty="0"/>
              <a:t>SCHEMATIC ILLUSTRATION OF RESISTANCE BALANCE IN CONGESTED SITE LOCATIONS</a:t>
            </a:r>
          </a:p>
        </p:txBody>
      </p:sp>
      <p:sp>
        <p:nvSpPr>
          <p:cNvPr id="9" name="Rectangle 8">
            <a:extLst>
              <a:ext uri="{FF2B5EF4-FFF2-40B4-BE49-F238E27FC236}">
                <a16:creationId xmlns:a16="http://schemas.microsoft.com/office/drawing/2014/main" xmlns="" id="{0AD1C868-C2B5-4D61-80C4-DEDED9F8CEDC}"/>
              </a:ext>
            </a:extLst>
          </p:cNvPr>
          <p:cNvSpPr/>
          <p:nvPr/>
        </p:nvSpPr>
        <p:spPr>
          <a:xfrm>
            <a:off x="3047801" y="2832680"/>
            <a:ext cx="11989332" cy="4943008"/>
          </a:xfrm>
          <a:prstGeom prst="rect">
            <a:avLst/>
          </a:prstGeom>
          <a:blipFill>
            <a:blip r:embed="rId2"/>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p:cNvSpPr/>
          <p:nvPr/>
        </p:nvSpPr>
        <p:spPr>
          <a:xfrm rot="10800000">
            <a:off x="5485165" y="2854430"/>
            <a:ext cx="1833444" cy="971508"/>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4" name="Oval 13">
            <a:extLst>
              <a:ext uri="{FF2B5EF4-FFF2-40B4-BE49-F238E27FC236}">
                <a16:creationId xmlns:a16="http://schemas.microsoft.com/office/drawing/2014/main" xmlns="" id="{5E51F540-8EDB-4211-B6A9-67345D44BB9C}"/>
              </a:ext>
            </a:extLst>
          </p:cNvPr>
          <p:cNvSpPr/>
          <p:nvPr/>
        </p:nvSpPr>
        <p:spPr>
          <a:xfrm>
            <a:off x="5667311" y="3319871"/>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2" name="Oval 31">
            <a:extLst>
              <a:ext uri="{FF2B5EF4-FFF2-40B4-BE49-F238E27FC236}">
                <a16:creationId xmlns:a16="http://schemas.microsoft.com/office/drawing/2014/main" xmlns="" id="{F5E67246-68FC-4F88-9E48-A6D4F9CCFF2E}"/>
              </a:ext>
            </a:extLst>
          </p:cNvPr>
          <p:cNvSpPr/>
          <p:nvPr/>
        </p:nvSpPr>
        <p:spPr>
          <a:xfrm>
            <a:off x="6179191" y="3324306"/>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4" name="Oval 33">
            <a:extLst>
              <a:ext uri="{FF2B5EF4-FFF2-40B4-BE49-F238E27FC236}">
                <a16:creationId xmlns:a16="http://schemas.microsoft.com/office/drawing/2014/main" xmlns="" id="{99DBB29F-1983-4331-8211-F5950D90420B}"/>
              </a:ext>
            </a:extLst>
          </p:cNvPr>
          <p:cNvSpPr/>
          <p:nvPr/>
        </p:nvSpPr>
        <p:spPr>
          <a:xfrm>
            <a:off x="6744646" y="3319871"/>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nvGrpSpPr>
          <p:cNvPr id="7" name="Group 6">
            <a:extLst>
              <a:ext uri="{FF2B5EF4-FFF2-40B4-BE49-F238E27FC236}">
                <a16:creationId xmlns:a16="http://schemas.microsoft.com/office/drawing/2014/main" xmlns="" id="{FC82B9C1-CB9F-4B9B-B060-B8D8705172C3}"/>
              </a:ext>
            </a:extLst>
          </p:cNvPr>
          <p:cNvGrpSpPr/>
          <p:nvPr/>
        </p:nvGrpSpPr>
        <p:grpSpPr>
          <a:xfrm>
            <a:off x="9032263" y="2560776"/>
            <a:ext cx="1352912" cy="4422036"/>
            <a:chOff x="4578365" y="1966183"/>
            <a:chExt cx="901941" cy="2948024"/>
          </a:xfrm>
        </p:grpSpPr>
        <p:sp>
          <p:nvSpPr>
            <p:cNvPr id="30" name="Rectangle 29">
              <a:extLst>
                <a:ext uri="{FF2B5EF4-FFF2-40B4-BE49-F238E27FC236}">
                  <a16:creationId xmlns:a16="http://schemas.microsoft.com/office/drawing/2014/main" xmlns="" id="{FFC7D236-CE95-479A-9023-7B1F1DF8D24D}"/>
                </a:ext>
              </a:extLst>
            </p:cNvPr>
            <p:cNvSpPr/>
            <p:nvPr/>
          </p:nvSpPr>
          <p:spPr>
            <a:xfrm rot="5400000">
              <a:off x="4401085" y="3901017"/>
              <a:ext cx="1778054" cy="196381"/>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9" name="Rectangle 38">
              <a:extLst>
                <a:ext uri="{FF2B5EF4-FFF2-40B4-BE49-F238E27FC236}">
                  <a16:creationId xmlns:a16="http://schemas.microsoft.com/office/drawing/2014/main" xmlns="" id="{CA951B28-B71C-4EDA-A6C8-EF91310A5762}"/>
                </a:ext>
              </a:extLst>
            </p:cNvPr>
            <p:cNvSpPr/>
            <p:nvPr/>
          </p:nvSpPr>
          <p:spPr>
            <a:xfrm rot="10800000">
              <a:off x="4578365" y="2453508"/>
              <a:ext cx="901941" cy="670720"/>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0" name="Rectangle 39">
              <a:extLst>
                <a:ext uri="{FF2B5EF4-FFF2-40B4-BE49-F238E27FC236}">
                  <a16:creationId xmlns:a16="http://schemas.microsoft.com/office/drawing/2014/main" xmlns="" id="{410694EC-BADF-44D4-BB20-31F51DC700F3}"/>
                </a:ext>
              </a:extLst>
            </p:cNvPr>
            <p:cNvSpPr/>
            <p:nvPr/>
          </p:nvSpPr>
          <p:spPr>
            <a:xfrm rot="10800000">
              <a:off x="4825042" y="1966183"/>
              <a:ext cx="342593" cy="487325"/>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1" name="Rectangle 40">
              <a:extLst>
                <a:ext uri="{FF2B5EF4-FFF2-40B4-BE49-F238E27FC236}">
                  <a16:creationId xmlns:a16="http://schemas.microsoft.com/office/drawing/2014/main" xmlns="" id="{1A093633-6605-4E63-AB07-07C822D021CA}"/>
                </a:ext>
              </a:extLst>
            </p:cNvPr>
            <p:cNvSpPr/>
            <p:nvPr/>
          </p:nvSpPr>
          <p:spPr>
            <a:xfrm rot="5400000">
              <a:off x="3891689" y="3926989"/>
              <a:ext cx="1778054" cy="196381"/>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4" name="Oval 3">
            <a:extLst>
              <a:ext uri="{FF2B5EF4-FFF2-40B4-BE49-F238E27FC236}">
                <a16:creationId xmlns:a16="http://schemas.microsoft.com/office/drawing/2014/main" xmlns="" id="{09039E55-7B15-48F1-A474-3F1564D6B099}"/>
              </a:ext>
            </a:extLst>
          </p:cNvPr>
          <p:cNvSpPr/>
          <p:nvPr/>
        </p:nvSpPr>
        <p:spPr>
          <a:xfrm>
            <a:off x="7796017" y="3376406"/>
            <a:ext cx="662060" cy="653936"/>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4" name="Rectangle 43">
            <a:extLst>
              <a:ext uri="{FF2B5EF4-FFF2-40B4-BE49-F238E27FC236}">
                <a16:creationId xmlns:a16="http://schemas.microsoft.com/office/drawing/2014/main" xmlns="" id="{D5FE0045-D736-420F-8FC0-4CC3F8F9539D}"/>
              </a:ext>
            </a:extLst>
          </p:cNvPr>
          <p:cNvSpPr/>
          <p:nvPr/>
        </p:nvSpPr>
        <p:spPr>
          <a:xfrm rot="10800000">
            <a:off x="11135913" y="2838829"/>
            <a:ext cx="2921609" cy="1191513"/>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5" name="Oval 44">
            <a:extLst>
              <a:ext uri="{FF2B5EF4-FFF2-40B4-BE49-F238E27FC236}">
                <a16:creationId xmlns:a16="http://schemas.microsoft.com/office/drawing/2014/main" xmlns="" id="{00FEC798-D1DC-4A2B-AB4E-1474A3EDF8DD}"/>
              </a:ext>
            </a:extLst>
          </p:cNvPr>
          <p:cNvSpPr/>
          <p:nvPr/>
        </p:nvSpPr>
        <p:spPr>
          <a:xfrm>
            <a:off x="11313767" y="3156426"/>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6" name="Oval 45">
            <a:extLst>
              <a:ext uri="{FF2B5EF4-FFF2-40B4-BE49-F238E27FC236}">
                <a16:creationId xmlns:a16="http://schemas.microsoft.com/office/drawing/2014/main" xmlns="" id="{2A6C71DA-6403-4C99-8493-1E354E8E979D}"/>
              </a:ext>
            </a:extLst>
          </p:cNvPr>
          <p:cNvSpPr/>
          <p:nvPr/>
        </p:nvSpPr>
        <p:spPr>
          <a:xfrm>
            <a:off x="11332093" y="3642480"/>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47" name="Oval 46">
            <a:extLst>
              <a:ext uri="{FF2B5EF4-FFF2-40B4-BE49-F238E27FC236}">
                <a16:creationId xmlns:a16="http://schemas.microsoft.com/office/drawing/2014/main" xmlns="" id="{52039AC0-59D5-4F36-BA42-15238EDED978}"/>
              </a:ext>
            </a:extLst>
          </p:cNvPr>
          <p:cNvSpPr/>
          <p:nvPr/>
        </p:nvSpPr>
        <p:spPr>
          <a:xfrm>
            <a:off x="11825647" y="3160862"/>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8" name="Oval 47">
            <a:extLst>
              <a:ext uri="{FF2B5EF4-FFF2-40B4-BE49-F238E27FC236}">
                <a16:creationId xmlns:a16="http://schemas.microsoft.com/office/drawing/2014/main" xmlns="" id="{27AE2F23-2001-40C0-A3C7-BC3DF33BF2B2}"/>
              </a:ext>
            </a:extLst>
          </p:cNvPr>
          <p:cNvSpPr/>
          <p:nvPr/>
        </p:nvSpPr>
        <p:spPr>
          <a:xfrm>
            <a:off x="11843972" y="3646916"/>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49" name="Oval 48">
            <a:extLst>
              <a:ext uri="{FF2B5EF4-FFF2-40B4-BE49-F238E27FC236}">
                <a16:creationId xmlns:a16="http://schemas.microsoft.com/office/drawing/2014/main" xmlns="" id="{91E9ED68-91A0-40E0-B48C-1BF866248925}"/>
              </a:ext>
            </a:extLst>
          </p:cNvPr>
          <p:cNvSpPr/>
          <p:nvPr/>
        </p:nvSpPr>
        <p:spPr>
          <a:xfrm>
            <a:off x="12391102" y="3156426"/>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50" name="Oval 49">
            <a:extLst>
              <a:ext uri="{FF2B5EF4-FFF2-40B4-BE49-F238E27FC236}">
                <a16:creationId xmlns:a16="http://schemas.microsoft.com/office/drawing/2014/main" xmlns="" id="{BA287FE6-897E-42AF-842C-AE15D0B450CB}"/>
              </a:ext>
            </a:extLst>
          </p:cNvPr>
          <p:cNvSpPr/>
          <p:nvPr/>
        </p:nvSpPr>
        <p:spPr>
          <a:xfrm>
            <a:off x="12409427" y="3642480"/>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51" name="Oval 50">
            <a:extLst>
              <a:ext uri="{FF2B5EF4-FFF2-40B4-BE49-F238E27FC236}">
                <a16:creationId xmlns:a16="http://schemas.microsoft.com/office/drawing/2014/main" xmlns="" id="{47D8E1D8-F014-4003-978C-10D2FFEFEAD5}"/>
              </a:ext>
            </a:extLst>
          </p:cNvPr>
          <p:cNvSpPr/>
          <p:nvPr/>
        </p:nvSpPr>
        <p:spPr>
          <a:xfrm>
            <a:off x="12968582" y="3156426"/>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52" name="Oval 51">
            <a:extLst>
              <a:ext uri="{FF2B5EF4-FFF2-40B4-BE49-F238E27FC236}">
                <a16:creationId xmlns:a16="http://schemas.microsoft.com/office/drawing/2014/main" xmlns="" id="{6B952139-AB01-425A-B21D-D7C053FD107B}"/>
              </a:ext>
            </a:extLst>
          </p:cNvPr>
          <p:cNvSpPr/>
          <p:nvPr/>
        </p:nvSpPr>
        <p:spPr>
          <a:xfrm>
            <a:off x="12986908" y="3642480"/>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53" name="Oval 52">
            <a:extLst>
              <a:ext uri="{FF2B5EF4-FFF2-40B4-BE49-F238E27FC236}">
                <a16:creationId xmlns:a16="http://schemas.microsoft.com/office/drawing/2014/main" xmlns="" id="{77A2F02D-578E-4834-866E-5BEF32EF7F7F}"/>
              </a:ext>
            </a:extLst>
          </p:cNvPr>
          <p:cNvSpPr/>
          <p:nvPr/>
        </p:nvSpPr>
        <p:spPr>
          <a:xfrm>
            <a:off x="13534037" y="3151991"/>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54" name="Oval 53">
            <a:extLst>
              <a:ext uri="{FF2B5EF4-FFF2-40B4-BE49-F238E27FC236}">
                <a16:creationId xmlns:a16="http://schemas.microsoft.com/office/drawing/2014/main" xmlns="" id="{9BA1885A-BF35-4219-A142-79A706271833}"/>
              </a:ext>
            </a:extLst>
          </p:cNvPr>
          <p:cNvSpPr/>
          <p:nvPr/>
        </p:nvSpPr>
        <p:spPr>
          <a:xfrm>
            <a:off x="13552363" y="3638045"/>
            <a:ext cx="324036" cy="335762"/>
          </a:xfrm>
          <a:prstGeom prst="ellipse">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grpSp>
        <p:nvGrpSpPr>
          <p:cNvPr id="56" name="Group 55">
            <a:extLst>
              <a:ext uri="{FF2B5EF4-FFF2-40B4-BE49-F238E27FC236}">
                <a16:creationId xmlns:a16="http://schemas.microsoft.com/office/drawing/2014/main" xmlns="" id="{E9D74BB8-F0DF-447F-9D9F-51E48FD0B1A1}"/>
              </a:ext>
            </a:extLst>
          </p:cNvPr>
          <p:cNvGrpSpPr/>
          <p:nvPr/>
        </p:nvGrpSpPr>
        <p:grpSpPr>
          <a:xfrm>
            <a:off x="3537064" y="2521818"/>
            <a:ext cx="1352912" cy="4422036"/>
            <a:chOff x="4578365" y="1966183"/>
            <a:chExt cx="901941" cy="2948024"/>
          </a:xfrm>
        </p:grpSpPr>
        <p:sp>
          <p:nvSpPr>
            <p:cNvPr id="57" name="Rectangle 56">
              <a:extLst>
                <a:ext uri="{FF2B5EF4-FFF2-40B4-BE49-F238E27FC236}">
                  <a16:creationId xmlns:a16="http://schemas.microsoft.com/office/drawing/2014/main" xmlns="" id="{ED6C1F4E-567E-4B30-BB08-46A8EEEC0782}"/>
                </a:ext>
              </a:extLst>
            </p:cNvPr>
            <p:cNvSpPr/>
            <p:nvPr/>
          </p:nvSpPr>
          <p:spPr>
            <a:xfrm rot="5400000">
              <a:off x="4401085" y="3901017"/>
              <a:ext cx="1778054" cy="196381"/>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58" name="Rectangle 57">
              <a:extLst>
                <a:ext uri="{FF2B5EF4-FFF2-40B4-BE49-F238E27FC236}">
                  <a16:creationId xmlns:a16="http://schemas.microsoft.com/office/drawing/2014/main" xmlns="" id="{6C7963D9-0B9F-41BC-B7D0-455520DD0665}"/>
                </a:ext>
              </a:extLst>
            </p:cNvPr>
            <p:cNvSpPr/>
            <p:nvPr/>
          </p:nvSpPr>
          <p:spPr>
            <a:xfrm rot="10800000">
              <a:off x="4578365" y="2453508"/>
              <a:ext cx="901941" cy="670720"/>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59" name="Rectangle 58">
              <a:extLst>
                <a:ext uri="{FF2B5EF4-FFF2-40B4-BE49-F238E27FC236}">
                  <a16:creationId xmlns:a16="http://schemas.microsoft.com/office/drawing/2014/main" xmlns="" id="{46FC5003-B7FC-429E-837F-F0C15CCBDAE0}"/>
                </a:ext>
              </a:extLst>
            </p:cNvPr>
            <p:cNvSpPr/>
            <p:nvPr/>
          </p:nvSpPr>
          <p:spPr>
            <a:xfrm rot="10800000">
              <a:off x="4825042" y="1966183"/>
              <a:ext cx="342593" cy="487325"/>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0" name="Rectangle 59">
              <a:extLst>
                <a:ext uri="{FF2B5EF4-FFF2-40B4-BE49-F238E27FC236}">
                  <a16:creationId xmlns:a16="http://schemas.microsoft.com/office/drawing/2014/main" xmlns="" id="{091E15B0-3F42-4D8C-806E-2826338A1880}"/>
                </a:ext>
              </a:extLst>
            </p:cNvPr>
            <p:cNvSpPr/>
            <p:nvPr/>
          </p:nvSpPr>
          <p:spPr>
            <a:xfrm rot="5400000">
              <a:off x="3891689" y="3926989"/>
              <a:ext cx="1778054" cy="196381"/>
            </a:xfrm>
            <a:prstGeom prst="rect">
              <a:avLst/>
            </a:prstGeom>
            <a:blipFill>
              <a:blip r:embed="rId3"/>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8" name="TextBox 7">
            <a:extLst>
              <a:ext uri="{FF2B5EF4-FFF2-40B4-BE49-F238E27FC236}">
                <a16:creationId xmlns:a16="http://schemas.microsoft.com/office/drawing/2014/main" xmlns="" id="{68B79C44-0BC2-49CC-B2F5-C5EA9557C826}"/>
              </a:ext>
            </a:extLst>
          </p:cNvPr>
          <p:cNvSpPr txBox="1"/>
          <p:nvPr/>
        </p:nvSpPr>
        <p:spPr>
          <a:xfrm>
            <a:off x="381000" y="7864274"/>
            <a:ext cx="17570501" cy="1938992"/>
          </a:xfrm>
          <a:prstGeom prst="rect">
            <a:avLst/>
          </a:prstGeom>
          <a:noFill/>
        </p:spPr>
        <p:txBody>
          <a:bodyPr wrap="square" rtlCol="0">
            <a:spAutoFit/>
          </a:bodyPr>
          <a:lstStyle/>
          <a:p>
            <a:r>
              <a:rPr lang="en-GB" sz="2400" dirty="0"/>
              <a:t>Taking the standard formula for resistance and assuming a universal 75mm cover and 50,000 Ohm-cm concrete resistivity we have a fixed value of 37.5/Area for the resistance of each structure. With the dimensions shown and assuming a unit cell of 15m between pile cap lines, we have a result as shown above.</a:t>
            </a:r>
          </a:p>
          <a:p>
            <a:endParaRPr lang="en-GB" sz="2400" dirty="0"/>
          </a:p>
          <a:p>
            <a:r>
              <a:rPr lang="en-GB" sz="2400" b="1" dirty="0"/>
              <a:t>THE CURRENT DISTRIBUTION FROM REMOTE OR SEMI-REMOTE ANODES EXACTLY FOLLOWS THIS RESISTANCE DISTRIBUTION PATTERN.</a:t>
            </a:r>
          </a:p>
        </p:txBody>
      </p:sp>
      <p:sp>
        <p:nvSpPr>
          <p:cNvPr id="62" name="TextBox 61">
            <a:extLst>
              <a:ext uri="{FF2B5EF4-FFF2-40B4-BE49-F238E27FC236}">
                <a16:creationId xmlns:a16="http://schemas.microsoft.com/office/drawing/2014/main" xmlns="" id="{CED66305-445F-465D-A035-E861F5A5486E}"/>
              </a:ext>
            </a:extLst>
          </p:cNvPr>
          <p:cNvSpPr txBox="1"/>
          <p:nvPr/>
        </p:nvSpPr>
        <p:spPr>
          <a:xfrm>
            <a:off x="5229958" y="4653990"/>
            <a:ext cx="2401832" cy="923330"/>
          </a:xfrm>
          <a:prstGeom prst="rect">
            <a:avLst/>
          </a:prstGeom>
          <a:noFill/>
          <a:ln>
            <a:solidFill>
              <a:schemeClr val="tx1"/>
            </a:solidFill>
          </a:ln>
        </p:spPr>
        <p:txBody>
          <a:bodyPr wrap="square">
            <a:spAutoFit/>
          </a:bodyPr>
          <a:lstStyle/>
          <a:p>
            <a:r>
              <a:rPr lang="en-GB" b="1" dirty="0"/>
              <a:t>Resistance to Earth of Small Cable Duct (6m x 1.5m) = 0.24 Ohms</a:t>
            </a:r>
          </a:p>
        </p:txBody>
      </p:sp>
      <p:sp>
        <p:nvSpPr>
          <p:cNvPr id="63" name="TextBox 62">
            <a:extLst>
              <a:ext uri="{FF2B5EF4-FFF2-40B4-BE49-F238E27FC236}">
                <a16:creationId xmlns:a16="http://schemas.microsoft.com/office/drawing/2014/main" xmlns="" id="{FF869DB7-4961-4784-9CCE-BE22C540369C}"/>
              </a:ext>
            </a:extLst>
          </p:cNvPr>
          <p:cNvSpPr txBox="1"/>
          <p:nvPr/>
        </p:nvSpPr>
        <p:spPr>
          <a:xfrm>
            <a:off x="5229959" y="7063785"/>
            <a:ext cx="3521198" cy="646331"/>
          </a:xfrm>
          <a:prstGeom prst="rect">
            <a:avLst/>
          </a:prstGeom>
          <a:noFill/>
          <a:ln>
            <a:solidFill>
              <a:schemeClr val="tx1"/>
            </a:solidFill>
          </a:ln>
        </p:spPr>
        <p:txBody>
          <a:bodyPr wrap="square">
            <a:spAutoFit/>
          </a:bodyPr>
          <a:lstStyle/>
          <a:p>
            <a:r>
              <a:rPr lang="en-GB" b="1" dirty="0"/>
              <a:t>Resistance to Earth of 4 Piles (0.6m Diameter x 25m Long) = 0.19 Ohms</a:t>
            </a:r>
          </a:p>
        </p:txBody>
      </p:sp>
      <p:sp>
        <p:nvSpPr>
          <p:cNvPr id="64" name="TextBox 63">
            <a:extLst>
              <a:ext uri="{FF2B5EF4-FFF2-40B4-BE49-F238E27FC236}">
                <a16:creationId xmlns:a16="http://schemas.microsoft.com/office/drawing/2014/main" xmlns="" id="{8FC4AE5F-B054-4E0A-97D6-64E321690D94}"/>
              </a:ext>
            </a:extLst>
          </p:cNvPr>
          <p:cNvSpPr txBox="1"/>
          <p:nvPr/>
        </p:nvSpPr>
        <p:spPr>
          <a:xfrm>
            <a:off x="11163438" y="1258425"/>
            <a:ext cx="2921609" cy="923330"/>
          </a:xfrm>
          <a:prstGeom prst="rect">
            <a:avLst/>
          </a:prstGeom>
          <a:noFill/>
          <a:ln>
            <a:solidFill>
              <a:schemeClr val="tx1"/>
            </a:solidFill>
          </a:ln>
        </p:spPr>
        <p:txBody>
          <a:bodyPr wrap="square">
            <a:spAutoFit/>
          </a:bodyPr>
          <a:lstStyle/>
          <a:p>
            <a:r>
              <a:rPr lang="en-GB" b="1" dirty="0"/>
              <a:t>Resistance to Earth of Large Cable Duct (12m x 2m) = 0.16 Ohms</a:t>
            </a:r>
          </a:p>
        </p:txBody>
      </p:sp>
      <p:sp>
        <p:nvSpPr>
          <p:cNvPr id="65" name="TextBox 64">
            <a:extLst>
              <a:ext uri="{FF2B5EF4-FFF2-40B4-BE49-F238E27FC236}">
                <a16:creationId xmlns:a16="http://schemas.microsoft.com/office/drawing/2014/main" xmlns="" id="{E5391BD4-1129-4769-A735-35BE07974659}"/>
              </a:ext>
            </a:extLst>
          </p:cNvPr>
          <p:cNvSpPr txBox="1"/>
          <p:nvPr/>
        </p:nvSpPr>
        <p:spPr>
          <a:xfrm>
            <a:off x="5147701" y="1065143"/>
            <a:ext cx="2653802" cy="923330"/>
          </a:xfrm>
          <a:prstGeom prst="rect">
            <a:avLst/>
          </a:prstGeom>
          <a:noFill/>
          <a:ln>
            <a:solidFill>
              <a:schemeClr val="tx1"/>
            </a:solidFill>
          </a:ln>
        </p:spPr>
        <p:txBody>
          <a:bodyPr wrap="square">
            <a:spAutoFit/>
          </a:bodyPr>
          <a:lstStyle/>
          <a:p>
            <a:r>
              <a:rPr lang="en-GB" b="1" dirty="0"/>
              <a:t>Resistance to Earth of 2 Pile Caps (2m x 2m x 1.5m) = 0.94 Ohms</a:t>
            </a:r>
          </a:p>
        </p:txBody>
      </p:sp>
      <p:cxnSp>
        <p:nvCxnSpPr>
          <p:cNvPr id="17" name="Straight Arrow Connector 16">
            <a:extLst>
              <a:ext uri="{FF2B5EF4-FFF2-40B4-BE49-F238E27FC236}">
                <a16:creationId xmlns:a16="http://schemas.microsoft.com/office/drawing/2014/main" xmlns="" id="{3EBE662E-CAC5-46EA-8FCF-7501ED052151}"/>
              </a:ext>
            </a:extLst>
          </p:cNvPr>
          <p:cNvCxnSpPr>
            <a:cxnSpLocks/>
            <a:stCxn id="65" idx="2"/>
            <a:endCxn id="58" idx="2"/>
          </p:cNvCxnSpPr>
          <p:nvPr/>
        </p:nvCxnSpPr>
        <p:spPr>
          <a:xfrm flipH="1">
            <a:off x="4213520" y="1988473"/>
            <a:ext cx="2261082" cy="1264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xmlns="" id="{80424848-B89A-4431-A5F1-743B3B7C764D}"/>
              </a:ext>
            </a:extLst>
          </p:cNvPr>
          <p:cNvCxnSpPr>
            <a:cxnSpLocks/>
            <a:stCxn id="65" idx="2"/>
            <a:endCxn id="40" idx="0"/>
          </p:cNvCxnSpPr>
          <p:nvPr/>
        </p:nvCxnSpPr>
        <p:spPr>
          <a:xfrm>
            <a:off x="6474602" y="1988473"/>
            <a:ext cx="3184622" cy="13032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EB04C7EB-0A36-45DD-8400-6C750CB7DEA9}"/>
              </a:ext>
            </a:extLst>
          </p:cNvPr>
          <p:cNvCxnSpPr>
            <a:cxnSpLocks/>
            <a:stCxn id="63" idx="0"/>
          </p:cNvCxnSpPr>
          <p:nvPr/>
        </p:nvCxnSpPr>
        <p:spPr>
          <a:xfrm flipV="1">
            <a:off x="6990558" y="5649270"/>
            <a:ext cx="2153949" cy="14145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CE2E14C-7381-440F-959E-AADED1939C58}"/>
              </a:ext>
            </a:extLst>
          </p:cNvPr>
          <p:cNvCxnSpPr>
            <a:cxnSpLocks/>
            <a:endCxn id="30" idx="2"/>
          </p:cNvCxnSpPr>
          <p:nvPr/>
        </p:nvCxnSpPr>
        <p:spPr>
          <a:xfrm flipV="1">
            <a:off x="7131049" y="5610314"/>
            <a:ext cx="2821550" cy="1434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D16C9499-B1A2-45E6-89DA-CDECDA2D819B}"/>
              </a:ext>
            </a:extLst>
          </p:cNvPr>
          <p:cNvCxnSpPr>
            <a:cxnSpLocks/>
            <a:stCxn id="63" idx="0"/>
            <a:endCxn id="60" idx="0"/>
          </p:cNvCxnSpPr>
          <p:nvPr/>
        </p:nvCxnSpPr>
        <p:spPr>
          <a:xfrm flipH="1" flipV="1">
            <a:off x="3987877" y="5610314"/>
            <a:ext cx="3002681" cy="14534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FECFC4E5-F59E-4184-B999-6653EBEA8F5B}"/>
              </a:ext>
            </a:extLst>
          </p:cNvPr>
          <p:cNvCxnSpPr>
            <a:cxnSpLocks/>
            <a:endCxn id="57" idx="0"/>
          </p:cNvCxnSpPr>
          <p:nvPr/>
        </p:nvCxnSpPr>
        <p:spPr>
          <a:xfrm flipH="1" flipV="1">
            <a:off x="4751971" y="5571356"/>
            <a:ext cx="2273694" cy="14535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5315F5C5-5639-4C48-8139-A5968FF5CEC5}"/>
              </a:ext>
            </a:extLst>
          </p:cNvPr>
          <p:cNvCxnSpPr>
            <a:cxnSpLocks/>
            <a:stCxn id="62" idx="0"/>
            <a:endCxn id="94" idx="0"/>
          </p:cNvCxnSpPr>
          <p:nvPr/>
        </p:nvCxnSpPr>
        <p:spPr>
          <a:xfrm flipH="1" flipV="1">
            <a:off x="6401887" y="3825938"/>
            <a:ext cx="28987" cy="8280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xmlns="" id="{F5544BB5-D4A9-4F73-B613-A554C422111A}"/>
              </a:ext>
            </a:extLst>
          </p:cNvPr>
          <p:cNvCxnSpPr>
            <a:cxnSpLocks/>
            <a:stCxn id="64" idx="2"/>
            <a:endCxn id="44" idx="2"/>
          </p:cNvCxnSpPr>
          <p:nvPr/>
        </p:nvCxnSpPr>
        <p:spPr>
          <a:xfrm flipH="1">
            <a:off x="12596717" y="2181755"/>
            <a:ext cx="27526" cy="6570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xmlns="" id="{B87283BC-F056-4FFD-910E-1873BF5FA797}"/>
              </a:ext>
            </a:extLst>
          </p:cNvPr>
          <p:cNvSpPr txBox="1"/>
          <p:nvPr/>
        </p:nvSpPr>
        <p:spPr>
          <a:xfrm>
            <a:off x="8528235" y="968809"/>
            <a:ext cx="2321394" cy="1200329"/>
          </a:xfrm>
          <a:prstGeom prst="rect">
            <a:avLst/>
          </a:prstGeom>
          <a:noFill/>
          <a:ln>
            <a:solidFill>
              <a:schemeClr val="tx1"/>
            </a:solidFill>
          </a:ln>
        </p:spPr>
        <p:txBody>
          <a:bodyPr wrap="square">
            <a:spAutoFit/>
          </a:bodyPr>
          <a:lstStyle/>
          <a:p>
            <a:r>
              <a:rPr lang="en-GB" b="1" dirty="0"/>
              <a:t>Resistance to Earth of 800mm Diameter Pipeline with 10% holidays = 10 Ohms</a:t>
            </a:r>
          </a:p>
        </p:txBody>
      </p:sp>
      <p:cxnSp>
        <p:nvCxnSpPr>
          <p:cNvPr id="108" name="Straight Arrow Connector 107">
            <a:extLst>
              <a:ext uri="{FF2B5EF4-FFF2-40B4-BE49-F238E27FC236}">
                <a16:creationId xmlns:a16="http://schemas.microsoft.com/office/drawing/2014/main" xmlns="" id="{1F1BF909-3474-4A2D-8902-B1285C372104}"/>
              </a:ext>
            </a:extLst>
          </p:cNvPr>
          <p:cNvCxnSpPr>
            <a:cxnSpLocks/>
            <a:stCxn id="91" idx="1"/>
            <a:endCxn id="4" idx="0"/>
          </p:cNvCxnSpPr>
          <p:nvPr/>
        </p:nvCxnSpPr>
        <p:spPr>
          <a:xfrm flipH="1">
            <a:off x="8127047" y="1568974"/>
            <a:ext cx="401188" cy="18074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xmlns="" id="{6675254F-9095-42E5-A5E6-150A2D2817D2}"/>
              </a:ext>
            </a:extLst>
          </p:cNvPr>
          <p:cNvSpPr txBox="1"/>
          <p:nvPr/>
        </p:nvSpPr>
        <p:spPr>
          <a:xfrm>
            <a:off x="10591800" y="4076700"/>
            <a:ext cx="4405829" cy="3693319"/>
          </a:xfrm>
          <a:prstGeom prst="rect">
            <a:avLst/>
          </a:prstGeom>
          <a:solidFill>
            <a:schemeClr val="bg1"/>
          </a:solidFill>
          <a:ln>
            <a:solidFill>
              <a:schemeClr val="tx1"/>
            </a:solidFill>
          </a:ln>
        </p:spPr>
        <p:txBody>
          <a:bodyPr wrap="square" rtlCol="0">
            <a:spAutoFit/>
          </a:bodyPr>
          <a:lstStyle/>
          <a:p>
            <a:r>
              <a:rPr lang="en-GB" b="1" dirty="0"/>
              <a:t>By Calculation of Resistance Balance, the Resulting Current Distribution from a Remote Anode System Would be as Under.</a:t>
            </a:r>
          </a:p>
          <a:p>
            <a:endParaRPr lang="en-GB" b="1" dirty="0"/>
          </a:p>
          <a:p>
            <a:r>
              <a:rPr lang="en-GB" b="1" dirty="0"/>
              <a:t>Pipeline		0.6%</a:t>
            </a:r>
          </a:p>
          <a:p>
            <a:r>
              <a:rPr lang="en-GB" b="1" dirty="0"/>
              <a:t>Pile Caps		6.3%</a:t>
            </a:r>
          </a:p>
          <a:p>
            <a:r>
              <a:rPr lang="en-GB" b="1" dirty="0"/>
              <a:t>Small Cable Duct	24.7%</a:t>
            </a:r>
          </a:p>
          <a:p>
            <a:r>
              <a:rPr lang="en-GB" b="1" dirty="0"/>
              <a:t>Piles		31.3%</a:t>
            </a:r>
          </a:p>
          <a:p>
            <a:r>
              <a:rPr lang="en-GB" b="1" dirty="0"/>
              <a:t>Large Cable Duct	37.1%</a:t>
            </a:r>
          </a:p>
          <a:p>
            <a:endParaRPr lang="en-GB" b="1" dirty="0"/>
          </a:p>
          <a:p>
            <a:r>
              <a:rPr lang="en-GB" b="1" dirty="0"/>
              <a:t>If we assume the cable ducts are not designed to be intentionally protected, then 61.8% of current is lost as a current drain.</a:t>
            </a:r>
          </a:p>
        </p:txBody>
      </p:sp>
    </p:spTree>
    <p:extLst>
      <p:ext uri="{BB962C8B-B14F-4D97-AF65-F5344CB8AC3E}">
        <p14:creationId xmlns:p14="http://schemas.microsoft.com/office/powerpoint/2010/main" val="1097408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36C72558-89CE-31A8-E855-49E8453F68F6}"/>
              </a:ext>
            </a:extLst>
          </p:cNvPr>
          <p:cNvSpPr txBox="1"/>
          <p:nvPr/>
        </p:nvSpPr>
        <p:spPr>
          <a:xfrm>
            <a:off x="4066446" y="6525119"/>
            <a:ext cx="10382864" cy="1465006"/>
          </a:xfrm>
          <a:prstGeom prst="rect">
            <a:avLst/>
          </a:prstGeom>
          <a:noFill/>
        </p:spPr>
        <p:txBody>
          <a:bodyPr wrap="square" rtlCol="0">
            <a:spAutoFit/>
          </a:bodyPr>
          <a:lstStyle/>
          <a:p>
            <a:endParaRPr lang="x-none" dirty="0"/>
          </a:p>
        </p:txBody>
      </p:sp>
      <p:sp>
        <p:nvSpPr>
          <p:cNvPr id="5" name="TextBox 4">
            <a:extLst>
              <a:ext uri="{FF2B5EF4-FFF2-40B4-BE49-F238E27FC236}">
                <a16:creationId xmlns:a16="http://schemas.microsoft.com/office/drawing/2014/main" xmlns="" id="{26B9EABD-9ACB-968E-59D3-480DA9CF6020}"/>
              </a:ext>
            </a:extLst>
          </p:cNvPr>
          <p:cNvSpPr txBox="1"/>
          <p:nvPr/>
        </p:nvSpPr>
        <p:spPr>
          <a:xfrm>
            <a:off x="5898398" y="2351185"/>
            <a:ext cx="5690772" cy="2246769"/>
          </a:xfrm>
          <a:prstGeom prst="rect">
            <a:avLst/>
          </a:prstGeom>
          <a:noFill/>
        </p:spPr>
        <p:txBody>
          <a:bodyPr wrap="square" rtlCol="0">
            <a:spAutoFit/>
          </a:bodyPr>
          <a:lstStyle/>
          <a:p>
            <a:pPr algn="ctr"/>
            <a:r>
              <a:rPr lang="en-GB" sz="2800" b="1" u="sng" dirty="0"/>
              <a:t>What Does the Outside of Concrete Look Like?</a:t>
            </a:r>
          </a:p>
          <a:p>
            <a:pPr algn="ctr"/>
            <a:endParaRPr lang="en-GB" sz="2800" b="1" u="sng" dirty="0"/>
          </a:p>
          <a:p>
            <a:pPr algn="ctr"/>
            <a:r>
              <a:rPr lang="en-GB" sz="2800" b="1" u="sng" dirty="0"/>
              <a:t>What is Seen is Apparently an Inert Non-Conducting Medium</a:t>
            </a:r>
          </a:p>
        </p:txBody>
      </p:sp>
      <p:sp>
        <p:nvSpPr>
          <p:cNvPr id="6" name="Cube 5">
            <a:extLst>
              <a:ext uri="{FF2B5EF4-FFF2-40B4-BE49-F238E27FC236}">
                <a16:creationId xmlns:a16="http://schemas.microsoft.com/office/drawing/2014/main" xmlns="" id="{C422C988-9603-389C-2319-FA1438D984BD}"/>
              </a:ext>
            </a:extLst>
          </p:cNvPr>
          <p:cNvSpPr/>
          <p:nvPr/>
        </p:nvSpPr>
        <p:spPr>
          <a:xfrm>
            <a:off x="1153149" y="2653718"/>
            <a:ext cx="4221909" cy="2565284"/>
          </a:xfrm>
          <a:prstGeom prst="cube">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07529867-0EBB-46C8-6035-BD36F8FF2539}"/>
              </a:ext>
            </a:extLst>
          </p:cNvPr>
          <p:cNvSpPr txBox="1"/>
          <p:nvPr/>
        </p:nvSpPr>
        <p:spPr>
          <a:xfrm>
            <a:off x="2043636" y="169851"/>
            <a:ext cx="12649200" cy="707886"/>
          </a:xfrm>
          <a:prstGeom prst="rect">
            <a:avLst/>
          </a:prstGeom>
          <a:noFill/>
        </p:spPr>
        <p:txBody>
          <a:bodyPr wrap="square">
            <a:spAutoFit/>
          </a:bodyPr>
          <a:lstStyle/>
          <a:p>
            <a:pPr algn="ctr"/>
            <a:r>
              <a:rPr lang="en-GB" sz="4000" b="1" u="sng" dirty="0"/>
              <a:t>CONCRETE STRUCTURES – PERCEPTION AND REALITY</a:t>
            </a:r>
          </a:p>
        </p:txBody>
      </p:sp>
      <p:sp>
        <p:nvSpPr>
          <p:cNvPr id="8" name="TextBox 7">
            <a:extLst>
              <a:ext uri="{FF2B5EF4-FFF2-40B4-BE49-F238E27FC236}">
                <a16:creationId xmlns:a16="http://schemas.microsoft.com/office/drawing/2014/main" xmlns="" id="{16BE4A86-ABB2-3CB0-7FDE-E9E07364D37B}"/>
              </a:ext>
            </a:extLst>
          </p:cNvPr>
          <p:cNvSpPr txBox="1"/>
          <p:nvPr/>
        </p:nvSpPr>
        <p:spPr>
          <a:xfrm>
            <a:off x="4914478" y="6015870"/>
            <a:ext cx="6476999" cy="2246769"/>
          </a:xfrm>
          <a:prstGeom prst="rect">
            <a:avLst/>
          </a:prstGeom>
          <a:noFill/>
        </p:spPr>
        <p:txBody>
          <a:bodyPr wrap="square" rtlCol="0">
            <a:spAutoFit/>
          </a:bodyPr>
          <a:lstStyle/>
          <a:p>
            <a:pPr algn="ctr"/>
            <a:r>
              <a:rPr lang="en-GB" sz="2800" b="1" u="sng" dirty="0"/>
              <a:t>What Does the Inside of Concrete Look Like?</a:t>
            </a:r>
          </a:p>
          <a:p>
            <a:pPr algn="ctr"/>
            <a:endParaRPr lang="en-GB" sz="2800" b="1" u="sng" dirty="0"/>
          </a:p>
          <a:p>
            <a:pPr algn="ctr"/>
            <a:r>
              <a:rPr lang="en-GB" sz="2800" b="1" u="sng" dirty="0"/>
              <a:t>Out of View is a Mass of Metal Which is Part of the Overall Cathode Circuit</a:t>
            </a:r>
          </a:p>
        </p:txBody>
      </p:sp>
      <p:pic>
        <p:nvPicPr>
          <p:cNvPr id="9" name="Picture 8" descr="A picture containing ground, outdoor, concrete, cement&#10;&#10;Description automatically generated">
            <a:extLst>
              <a:ext uri="{FF2B5EF4-FFF2-40B4-BE49-F238E27FC236}">
                <a16:creationId xmlns:a16="http://schemas.microsoft.com/office/drawing/2014/main" xmlns="" id="{F7C2A566-B47D-B782-9919-DE934ECA07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9170" y="1888637"/>
            <a:ext cx="4096044" cy="3417095"/>
          </a:xfrm>
          <a:prstGeom prst="rect">
            <a:avLst/>
          </a:prstGeom>
        </p:spPr>
      </p:pic>
      <p:pic>
        <p:nvPicPr>
          <p:cNvPr id="10" name="Picture 9" descr="A picture containing ground, piece&#10;&#10;Description automatically generated">
            <a:extLst>
              <a:ext uri="{FF2B5EF4-FFF2-40B4-BE49-F238E27FC236}">
                <a16:creationId xmlns:a16="http://schemas.microsoft.com/office/drawing/2014/main" xmlns="" id="{AE0FDA55-7FF7-8627-C8A2-775118BA9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82400" y="5600700"/>
            <a:ext cx="4102814" cy="3077110"/>
          </a:xfrm>
          <a:prstGeom prst="rect">
            <a:avLst/>
          </a:prstGeom>
        </p:spPr>
      </p:pic>
    </p:spTree>
    <p:extLst>
      <p:ext uri="{BB962C8B-B14F-4D97-AF65-F5344CB8AC3E}">
        <p14:creationId xmlns:p14="http://schemas.microsoft.com/office/powerpoint/2010/main" val="537682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D65FFA6D-D318-BC85-FB22-4066A4D7B9D8}"/>
              </a:ext>
            </a:extLst>
          </p:cNvPr>
          <p:cNvSpPr txBox="1"/>
          <p:nvPr/>
        </p:nvSpPr>
        <p:spPr>
          <a:xfrm>
            <a:off x="609600" y="613201"/>
            <a:ext cx="15240000" cy="1077218"/>
          </a:xfrm>
          <a:prstGeom prst="rect">
            <a:avLst/>
          </a:prstGeom>
          <a:noFill/>
        </p:spPr>
        <p:txBody>
          <a:bodyPr wrap="square" rtlCol="0">
            <a:spAutoFit/>
          </a:bodyPr>
          <a:lstStyle/>
          <a:p>
            <a:pPr algn="ctr"/>
            <a:r>
              <a:rPr lang="en-GB" sz="3200" b="1" dirty="0"/>
              <a:t>GENERALLY UNCONSIDERED COMPLICATIONS WHEN INSTALLING CATHODIC PROTECTION TO REINFORCED CONCRETE STRUCTURES BEFORE OR AFTER CONSTRUCTION - EARTHING</a:t>
            </a:r>
            <a:endParaRPr lang="x-none" sz="3200" b="1" dirty="0"/>
          </a:p>
        </p:txBody>
      </p:sp>
      <p:sp>
        <p:nvSpPr>
          <p:cNvPr id="5" name="TextBox 4">
            <a:extLst>
              <a:ext uri="{FF2B5EF4-FFF2-40B4-BE49-F238E27FC236}">
                <a16:creationId xmlns:a16="http://schemas.microsoft.com/office/drawing/2014/main" xmlns="" id="{E6C44A61-995D-341D-12CA-A08C7C882174}"/>
              </a:ext>
            </a:extLst>
          </p:cNvPr>
          <p:cNvSpPr txBox="1"/>
          <p:nvPr/>
        </p:nvSpPr>
        <p:spPr>
          <a:xfrm>
            <a:off x="1143000" y="1767917"/>
            <a:ext cx="15544800" cy="7905882"/>
          </a:xfrm>
          <a:prstGeom prst="rect">
            <a:avLst/>
          </a:prstGeom>
          <a:noFill/>
        </p:spPr>
        <p:txBody>
          <a:bodyPr wrap="square" rtlCol="0">
            <a:spAutoFit/>
          </a:bodyPr>
          <a:lstStyle/>
          <a:p>
            <a:pPr>
              <a:spcAft>
                <a:spcPts val="1275"/>
              </a:spcAft>
            </a:pPr>
            <a:r>
              <a:rPr lang="en-GB" sz="2400" b="1" dirty="0">
                <a:solidFill>
                  <a:srgbClr val="222222"/>
                </a:solidFill>
                <a:effectLst/>
                <a:latin typeface="Calibri" panose="020F0502020204030204" pitchFamily="34" charset="0"/>
                <a:ea typeface="Times New Roman" panose="02020603050405020304" pitchFamily="18" charset="0"/>
              </a:rPr>
              <a:t>When using soil or seawater based anodes to protect concrete structures on a retrofit basis there is the issue of interconnected earthing to consider as below. Both NEC and IEEE changed their earthing codes in 2005 as shown.</a:t>
            </a:r>
          </a:p>
          <a:p>
            <a:pPr>
              <a:spcAft>
                <a:spcPts val="1275"/>
              </a:spcAft>
            </a:pPr>
            <a:r>
              <a:rPr lang="en-GB"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In NEC Sec. 250.50, it is required that all grounding electrodes present be bonded together to form the grounding electrode system. The types of grounding electrodes that must be bonded together, if present, are listed in 250.52(A)(1) through (A)(6). They include: 1) metal underground water pipe, 2) metal frames of buildings or structures, 3) </a:t>
            </a:r>
            <a:r>
              <a:rPr lang="en-GB"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concrete-encased electrodes (usually rebar)</a:t>
            </a:r>
            <a:r>
              <a:rPr lang="en-GB"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4) ground rings, 5) rod or pipe electrodes, and 6) plate electrodes.</a:t>
            </a:r>
          </a:p>
          <a:p>
            <a:pPr>
              <a:lnSpc>
                <a:spcPct val="107000"/>
              </a:lnSpc>
              <a:spcAft>
                <a:spcPts val="800"/>
              </a:spcAft>
            </a:pPr>
            <a:endParaRPr lang="en-GB"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400" dirty="0">
                <a:solidFill>
                  <a:srgbClr val="222222"/>
                </a:solidFill>
                <a:effectLst/>
                <a:latin typeface="Calibri" panose="020F0502020204030204" pitchFamily="34" charset="0"/>
                <a:ea typeface="Calibri" panose="020F0502020204030204" pitchFamily="34" charset="0"/>
              </a:rPr>
              <a:t>In IEEE Std 142 “The Green Book,” Sec. 4.2.3 discusses the use of rebar as a grounding electrode. Corrosion is discussed in Sec. 4.4.5. This section states: “The basic objectives of a sound electrical grounding system are safety of personnel, reliability of equipment operation, fault current return and to limit transient over voltages. </a:t>
            </a:r>
            <a:r>
              <a:rPr lang="en-GB" sz="2400" b="1" u="sng" dirty="0">
                <a:solidFill>
                  <a:srgbClr val="222222"/>
                </a:solidFill>
                <a:effectLst/>
                <a:latin typeface="Calibri" panose="020F0502020204030204" pitchFamily="34" charset="0"/>
                <a:ea typeface="Calibri" panose="020F0502020204030204" pitchFamily="34" charset="0"/>
              </a:rPr>
              <a:t>After</a:t>
            </a:r>
            <a:r>
              <a:rPr lang="en-GB" sz="2400" dirty="0">
                <a:solidFill>
                  <a:srgbClr val="222222"/>
                </a:solidFill>
                <a:effectLst/>
                <a:latin typeface="Calibri" panose="020F0502020204030204" pitchFamily="34" charset="0"/>
                <a:ea typeface="Calibri" panose="020F0502020204030204" pitchFamily="34" charset="0"/>
              </a:rPr>
              <a:t> these objectives have been satisfied, the effect of the grounding installation on corrosion must be considered. </a:t>
            </a:r>
          </a:p>
          <a:p>
            <a:pPr>
              <a:lnSpc>
                <a:spcPct val="107000"/>
              </a:lnSpc>
              <a:spcAft>
                <a:spcPts val="800"/>
              </a:spcAft>
            </a:pPr>
            <a:endParaRPr lang="en-GB" sz="2400" dirty="0">
              <a:solidFill>
                <a:srgbClr val="222222"/>
              </a:solidFill>
              <a:effectLst/>
              <a:latin typeface="Calibri" panose="020F0502020204030204" pitchFamily="34" charset="0"/>
              <a:ea typeface="Calibri" panose="020F0502020204030204" pitchFamily="34" charset="0"/>
            </a:endParaRPr>
          </a:p>
          <a:p>
            <a:r>
              <a:rPr lang="en-GB" sz="2400" b="1" dirty="0">
                <a:solidFill>
                  <a:srgbClr val="FF0000"/>
                </a:solidFill>
                <a:latin typeface="Calibri" panose="020F0502020204030204" pitchFamily="34" charset="0"/>
              </a:rPr>
              <a:t>EN14505 – COMPLEX STRUCTURES - EXTRACT</a:t>
            </a:r>
          </a:p>
          <a:p>
            <a:endParaRPr lang="en-GB" sz="2400" b="1" dirty="0">
              <a:solidFill>
                <a:srgbClr val="FF0000"/>
              </a:solidFill>
              <a:latin typeface="Calibri" panose="020F0502020204030204" pitchFamily="34" charset="0"/>
            </a:endParaRPr>
          </a:p>
          <a:p>
            <a:r>
              <a:rPr lang="en-GB" sz="2400" b="1" dirty="0">
                <a:solidFill>
                  <a:srgbClr val="FF0000"/>
                </a:solidFill>
                <a:effectLst/>
                <a:ea typeface="Calibri" panose="020F0502020204030204" pitchFamily="34" charset="0"/>
                <a:cs typeface="Times New Roman" panose="02020603050405020304" pitchFamily="18" charset="0"/>
              </a:rPr>
              <a:t>NOTE The connection of copper or cathodic earthing systems to buried steel </a:t>
            </a:r>
            <a:r>
              <a:rPr lang="en-GB" sz="4000" b="1" dirty="0">
                <a:solidFill>
                  <a:srgbClr val="FF0000"/>
                </a:solidFill>
                <a:effectLst/>
                <a:ea typeface="Calibri" panose="020F0502020204030204" pitchFamily="34" charset="0"/>
                <a:cs typeface="Times New Roman" panose="02020603050405020304" pitchFamily="18" charset="0"/>
              </a:rPr>
              <a:t>not only increases cathodic protection current demand </a:t>
            </a:r>
            <a:r>
              <a:rPr lang="en-GB" sz="2400" b="1" dirty="0">
                <a:solidFill>
                  <a:srgbClr val="FF0000"/>
                </a:solidFill>
                <a:effectLst/>
                <a:ea typeface="Calibri" panose="020F0502020204030204" pitchFamily="34" charset="0"/>
                <a:cs typeface="Times New Roman" panose="02020603050405020304" pitchFamily="18" charset="0"/>
              </a:rPr>
              <a:t>but, if cathodic protection is not applied</a:t>
            </a:r>
            <a:r>
              <a:rPr lang="en-GB" sz="3200" b="1" dirty="0">
                <a:solidFill>
                  <a:srgbClr val="FF0000"/>
                </a:solidFill>
                <a:effectLst/>
                <a:ea typeface="Calibri" panose="020F0502020204030204" pitchFamily="34" charset="0"/>
                <a:cs typeface="Times New Roman" panose="02020603050405020304" pitchFamily="18" charset="0"/>
              </a:rPr>
              <a:t>, </a:t>
            </a:r>
            <a:r>
              <a:rPr lang="en-GB" sz="2400" b="1" dirty="0">
                <a:solidFill>
                  <a:srgbClr val="FF0000"/>
                </a:solidFill>
                <a:effectLst/>
                <a:ea typeface="Calibri" panose="020F0502020204030204" pitchFamily="34" charset="0"/>
                <a:cs typeface="Times New Roman" panose="02020603050405020304" pitchFamily="18" charset="0"/>
              </a:rPr>
              <a:t>it will</a:t>
            </a:r>
            <a:r>
              <a:rPr lang="en-GB" sz="4000" b="1" dirty="0">
                <a:solidFill>
                  <a:srgbClr val="FF0000"/>
                </a:solidFill>
                <a:effectLst/>
                <a:ea typeface="Calibri" panose="020F0502020204030204" pitchFamily="34" charset="0"/>
                <a:cs typeface="Times New Roman" panose="02020603050405020304" pitchFamily="18" charset="0"/>
              </a:rPr>
              <a:t> increase the corrosion risk to the buried steel.</a:t>
            </a:r>
          </a:p>
        </p:txBody>
      </p:sp>
    </p:spTree>
    <p:extLst>
      <p:ext uri="{BB962C8B-B14F-4D97-AF65-F5344CB8AC3E}">
        <p14:creationId xmlns:p14="http://schemas.microsoft.com/office/powerpoint/2010/main" val="2266162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5" name="Picture 4">
            <a:extLst>
              <a:ext uri="{FF2B5EF4-FFF2-40B4-BE49-F238E27FC236}">
                <a16:creationId xmlns:a16="http://schemas.microsoft.com/office/drawing/2014/main" xmlns="" id="{7575B4F3-18BA-B687-FA78-98116EFCAD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051893" y="4161614"/>
            <a:ext cx="6608268" cy="3720454"/>
          </a:xfrm>
          <a:prstGeom prst="rect">
            <a:avLst/>
          </a:prstGeom>
        </p:spPr>
      </p:pic>
      <p:pic>
        <p:nvPicPr>
          <p:cNvPr id="7" name="Picture 6">
            <a:extLst>
              <a:ext uri="{FF2B5EF4-FFF2-40B4-BE49-F238E27FC236}">
                <a16:creationId xmlns:a16="http://schemas.microsoft.com/office/drawing/2014/main" xmlns="" id="{81BCF623-5CF5-A33F-367A-7132F87515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68561" y="4161614"/>
            <a:ext cx="6608267" cy="3720454"/>
          </a:xfrm>
          <a:prstGeom prst="rect">
            <a:avLst/>
          </a:prstGeom>
        </p:spPr>
      </p:pic>
      <p:graphicFrame>
        <p:nvGraphicFramePr>
          <p:cNvPr id="8" name="Object 7">
            <a:extLst>
              <a:ext uri="{FF2B5EF4-FFF2-40B4-BE49-F238E27FC236}">
                <a16:creationId xmlns:a16="http://schemas.microsoft.com/office/drawing/2014/main" xmlns="" id="{18ABEA4D-06F6-13E9-0CF3-6D98A0E61FB5}"/>
              </a:ext>
            </a:extLst>
          </p:cNvPr>
          <p:cNvGraphicFramePr>
            <a:graphicFrameLocks noChangeAspect="1"/>
          </p:cNvGraphicFramePr>
          <p:nvPr>
            <p:extLst>
              <p:ext uri="{D42A27DB-BD31-4B8C-83A1-F6EECF244321}">
                <p14:modId xmlns:p14="http://schemas.microsoft.com/office/powerpoint/2010/main" val="2090373139"/>
              </p:ext>
            </p:extLst>
          </p:nvPr>
        </p:nvGraphicFramePr>
        <p:xfrm>
          <a:off x="8009965" y="2324100"/>
          <a:ext cx="9668435" cy="7471064"/>
        </p:xfrm>
        <a:graphic>
          <a:graphicData uri="http://schemas.openxmlformats.org/presentationml/2006/ole">
            <mc:AlternateContent xmlns:mc="http://schemas.openxmlformats.org/markup-compatibility/2006">
              <mc:Choice xmlns:v="urn:schemas-microsoft-com:vml" Requires="v">
                <p:oleObj spid="_x0000_s1030" name="Acrobat Document" r:id="rId9" imgW="7543441" imgH="5829159" progId="AcroExch.Document.7">
                  <p:embed/>
                </p:oleObj>
              </mc:Choice>
              <mc:Fallback>
                <p:oleObj name="Acrobat Document" r:id="rId9" imgW="7543441" imgH="5829159" progId="AcroExch.Document.7">
                  <p:embed/>
                  <p:pic>
                    <p:nvPicPr>
                      <p:cNvPr id="0" name=""/>
                      <p:cNvPicPr/>
                      <p:nvPr/>
                    </p:nvPicPr>
                    <p:blipFill>
                      <a:blip r:embed="rId10"/>
                      <a:stretch>
                        <a:fillRect/>
                      </a:stretch>
                    </p:blipFill>
                    <p:spPr>
                      <a:xfrm>
                        <a:off x="8009965" y="2324100"/>
                        <a:ext cx="9668435" cy="7471064"/>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xmlns="" id="{F35BC8B1-833F-9B22-B1F8-947FC9EB70EF}"/>
              </a:ext>
            </a:extLst>
          </p:cNvPr>
          <p:cNvSpPr txBox="1"/>
          <p:nvPr/>
        </p:nvSpPr>
        <p:spPr>
          <a:xfrm>
            <a:off x="863273" y="352603"/>
            <a:ext cx="15163799" cy="1323439"/>
          </a:xfrm>
          <a:prstGeom prst="rect">
            <a:avLst/>
          </a:prstGeom>
          <a:noFill/>
        </p:spPr>
        <p:txBody>
          <a:bodyPr wrap="square" rtlCol="0">
            <a:spAutoFit/>
          </a:bodyPr>
          <a:lstStyle/>
          <a:p>
            <a:pPr algn="ctr"/>
            <a:r>
              <a:rPr lang="en-GB" sz="4000" b="1" u="sng" dirty="0"/>
              <a:t>INCLUSION OF BARE EARTHING CABLES WITHIN AND AROUND CONCRETE STRUCTURES AFFECTING CATHODIC PROTECTION DESIGN</a:t>
            </a:r>
          </a:p>
        </p:txBody>
      </p:sp>
    </p:spTree>
    <p:extLst>
      <p:ext uri="{BB962C8B-B14F-4D97-AF65-F5344CB8AC3E}">
        <p14:creationId xmlns:p14="http://schemas.microsoft.com/office/powerpoint/2010/main" val="2531157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n 2"/>
          <p:cNvSpPr/>
          <p:nvPr/>
        </p:nvSpPr>
        <p:spPr>
          <a:xfrm rot="13583672">
            <a:off x="9597305" y="1661892"/>
            <a:ext cx="432048" cy="9014189"/>
          </a:xfrm>
          <a:prstGeom prst="can">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nvGrpSpPr>
          <p:cNvPr id="16" name="Group 15"/>
          <p:cNvGrpSpPr/>
          <p:nvPr/>
        </p:nvGrpSpPr>
        <p:grpSpPr>
          <a:xfrm>
            <a:off x="7443489" y="2526746"/>
            <a:ext cx="1998222" cy="3044786"/>
            <a:chOff x="4108766" y="2132855"/>
            <a:chExt cx="1332148" cy="2029857"/>
          </a:xfrm>
        </p:grpSpPr>
        <p:sp>
          <p:nvSpPr>
            <p:cNvPr id="13" name="Cube 12"/>
            <p:cNvSpPr/>
            <p:nvPr/>
          </p:nvSpPr>
          <p:spPr>
            <a:xfrm>
              <a:off x="4108766" y="3658656"/>
              <a:ext cx="1332148" cy="504056"/>
            </a:xfrm>
            <a:prstGeom prst="cube">
              <a:avLst/>
            </a:prstGeom>
            <a:blipFill>
              <a:blip r:embed="rId2"/>
              <a:tile tx="0" ty="0" sx="100000" sy="100000" flip="none" algn="tl"/>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4" name="Can 13"/>
            <p:cNvSpPr/>
            <p:nvPr/>
          </p:nvSpPr>
          <p:spPr>
            <a:xfrm>
              <a:off x="4957847" y="2528899"/>
              <a:ext cx="72008" cy="1224136"/>
            </a:xfrm>
            <a:prstGeom prst="can">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5" name="Can 14"/>
            <p:cNvSpPr/>
            <p:nvPr/>
          </p:nvSpPr>
          <p:spPr>
            <a:xfrm>
              <a:off x="4427984" y="2528899"/>
              <a:ext cx="72008" cy="1224136"/>
            </a:xfrm>
            <a:prstGeom prst="can">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nvGrpSpPr>
            <p:cNvPr id="7" name="Group 6"/>
            <p:cNvGrpSpPr/>
            <p:nvPr/>
          </p:nvGrpSpPr>
          <p:grpSpPr>
            <a:xfrm>
              <a:off x="4139952" y="2132855"/>
              <a:ext cx="1152128" cy="1008112"/>
              <a:chOff x="4860032" y="2337567"/>
              <a:chExt cx="1152128" cy="1008112"/>
            </a:xfrm>
          </p:grpSpPr>
          <p:sp>
            <p:nvSpPr>
              <p:cNvPr id="5" name="Oval 4"/>
              <p:cNvSpPr/>
              <p:nvPr/>
            </p:nvSpPr>
            <p:spPr>
              <a:xfrm>
                <a:off x="4860032" y="2337567"/>
                <a:ext cx="1152128" cy="10081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Rectangle 5"/>
              <p:cNvSpPr/>
              <p:nvPr/>
            </p:nvSpPr>
            <p:spPr>
              <a:xfrm>
                <a:off x="4932040" y="2755582"/>
                <a:ext cx="1008112" cy="2880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NO ENTRY FOR ELECTRONS</a:t>
                </a:r>
              </a:p>
            </p:txBody>
          </p:sp>
        </p:grpSp>
      </p:grpSp>
      <p:grpSp>
        <p:nvGrpSpPr>
          <p:cNvPr id="17" name="Group 16"/>
          <p:cNvGrpSpPr/>
          <p:nvPr/>
        </p:nvGrpSpPr>
        <p:grpSpPr>
          <a:xfrm>
            <a:off x="11844300" y="4387417"/>
            <a:ext cx="1998222" cy="3044786"/>
            <a:chOff x="4108766" y="2132855"/>
            <a:chExt cx="1332148" cy="2029857"/>
          </a:xfrm>
        </p:grpSpPr>
        <p:sp>
          <p:nvSpPr>
            <p:cNvPr id="18" name="Cube 17"/>
            <p:cNvSpPr/>
            <p:nvPr/>
          </p:nvSpPr>
          <p:spPr>
            <a:xfrm>
              <a:off x="4108766" y="3658656"/>
              <a:ext cx="1332148" cy="504056"/>
            </a:xfrm>
            <a:prstGeom prst="cube">
              <a:avLst/>
            </a:prstGeom>
            <a:blipFill>
              <a:blip r:embed="rId2"/>
              <a:tile tx="0" ty="0" sx="100000" sy="100000" flip="none" algn="tl"/>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Can 18"/>
            <p:cNvSpPr/>
            <p:nvPr/>
          </p:nvSpPr>
          <p:spPr>
            <a:xfrm>
              <a:off x="4957847" y="2528899"/>
              <a:ext cx="72008" cy="1224136"/>
            </a:xfrm>
            <a:prstGeom prst="can">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0" name="Can 19"/>
            <p:cNvSpPr/>
            <p:nvPr/>
          </p:nvSpPr>
          <p:spPr>
            <a:xfrm>
              <a:off x="4427984" y="2528899"/>
              <a:ext cx="72008" cy="1224136"/>
            </a:xfrm>
            <a:prstGeom prst="can">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nvGrpSpPr>
            <p:cNvPr id="21" name="Group 20"/>
            <p:cNvGrpSpPr/>
            <p:nvPr/>
          </p:nvGrpSpPr>
          <p:grpSpPr>
            <a:xfrm>
              <a:off x="4139952" y="2132855"/>
              <a:ext cx="1152128" cy="1008112"/>
              <a:chOff x="4860032" y="2337567"/>
              <a:chExt cx="1152128" cy="1008112"/>
            </a:xfrm>
          </p:grpSpPr>
          <p:sp>
            <p:nvSpPr>
              <p:cNvPr id="22" name="Oval 21"/>
              <p:cNvSpPr/>
              <p:nvPr/>
            </p:nvSpPr>
            <p:spPr>
              <a:xfrm>
                <a:off x="4860032" y="2337567"/>
                <a:ext cx="1152128" cy="10081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3" name="Rectangle 22"/>
              <p:cNvSpPr/>
              <p:nvPr/>
            </p:nvSpPr>
            <p:spPr>
              <a:xfrm>
                <a:off x="4932040" y="2755582"/>
                <a:ext cx="1008112" cy="2880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NO ENTRY FOR ELECTRONS</a:t>
                </a:r>
              </a:p>
            </p:txBody>
          </p:sp>
        </p:grpSp>
      </p:grpSp>
      <p:cxnSp>
        <p:nvCxnSpPr>
          <p:cNvPr id="4" name="Straight Connector 3">
            <a:extLst>
              <a:ext uri="{FF2B5EF4-FFF2-40B4-BE49-F238E27FC236}">
                <a16:creationId xmlns:a16="http://schemas.microsoft.com/office/drawing/2014/main" xmlns="" id="{0BEC4795-378A-4B7C-AC7F-E8A18260871E}"/>
              </a:ext>
            </a:extLst>
          </p:cNvPr>
          <p:cNvCxnSpPr>
            <a:cxnSpLocks/>
          </p:cNvCxnSpPr>
          <p:nvPr/>
        </p:nvCxnSpPr>
        <p:spPr>
          <a:xfrm flipH="1" flipV="1">
            <a:off x="9177499" y="5591324"/>
            <a:ext cx="2684771" cy="184087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B7B59EB7-80BC-42CB-BDAB-70B188FC74D2}"/>
              </a:ext>
            </a:extLst>
          </p:cNvPr>
          <p:cNvSpPr txBox="1"/>
          <p:nvPr/>
        </p:nvSpPr>
        <p:spPr>
          <a:xfrm>
            <a:off x="1524000" y="527235"/>
            <a:ext cx="15163799" cy="1323439"/>
          </a:xfrm>
          <a:prstGeom prst="rect">
            <a:avLst/>
          </a:prstGeom>
          <a:noFill/>
        </p:spPr>
        <p:txBody>
          <a:bodyPr wrap="square" rtlCol="0">
            <a:spAutoFit/>
          </a:bodyPr>
          <a:lstStyle/>
          <a:p>
            <a:pPr algn="ctr"/>
            <a:r>
              <a:rPr lang="en-GB" sz="4000" b="1" u="sng" dirty="0"/>
              <a:t>NO CATHODIC PROTECTION DESIGN CAN DETERMINE ELECTRON FLOW PATTERNS. THIS IS 100% CONTROLLED BY OHM’S LAW</a:t>
            </a:r>
          </a:p>
        </p:txBody>
      </p:sp>
      <p:cxnSp>
        <p:nvCxnSpPr>
          <p:cNvPr id="2" name="Straight Connector 1">
            <a:extLst>
              <a:ext uri="{FF2B5EF4-FFF2-40B4-BE49-F238E27FC236}">
                <a16:creationId xmlns:a16="http://schemas.microsoft.com/office/drawing/2014/main" xmlns="" id="{17629879-3256-B1EA-82A6-0CC0461C0400}"/>
              </a:ext>
            </a:extLst>
          </p:cNvPr>
          <p:cNvCxnSpPr>
            <a:cxnSpLocks/>
          </p:cNvCxnSpPr>
          <p:nvPr/>
        </p:nvCxnSpPr>
        <p:spPr>
          <a:xfrm flipH="1" flipV="1">
            <a:off x="9109604" y="5084192"/>
            <a:ext cx="2684771" cy="184087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1CD619A-25DF-5EC3-8340-5F79EE0D49E6}"/>
              </a:ext>
            </a:extLst>
          </p:cNvPr>
          <p:cNvCxnSpPr>
            <a:cxnSpLocks/>
          </p:cNvCxnSpPr>
          <p:nvPr/>
        </p:nvCxnSpPr>
        <p:spPr>
          <a:xfrm flipH="1" flipV="1">
            <a:off x="9175773" y="4670884"/>
            <a:ext cx="2684771" cy="184087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FAF3B3-C53B-4FDE-90D3-D003EE30643D}"/>
              </a:ext>
            </a:extLst>
          </p:cNvPr>
          <p:cNvCxnSpPr>
            <a:cxnSpLocks/>
          </p:cNvCxnSpPr>
          <p:nvPr/>
        </p:nvCxnSpPr>
        <p:spPr>
          <a:xfrm flipH="1" flipV="1">
            <a:off x="9243799" y="4328109"/>
            <a:ext cx="2684771" cy="184087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8243CD9-960F-5202-7E93-BE964C721876}"/>
              </a:ext>
            </a:extLst>
          </p:cNvPr>
          <p:cNvCxnSpPr>
            <a:cxnSpLocks/>
          </p:cNvCxnSpPr>
          <p:nvPr/>
        </p:nvCxnSpPr>
        <p:spPr>
          <a:xfrm flipH="1" flipV="1">
            <a:off x="9175904" y="3820977"/>
            <a:ext cx="2684771" cy="184087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A03149E-C1FE-222C-A3E9-E0157F591D8A}"/>
              </a:ext>
            </a:extLst>
          </p:cNvPr>
          <p:cNvCxnSpPr>
            <a:cxnSpLocks/>
          </p:cNvCxnSpPr>
          <p:nvPr/>
        </p:nvCxnSpPr>
        <p:spPr>
          <a:xfrm flipH="1" flipV="1">
            <a:off x="9242073" y="3407669"/>
            <a:ext cx="2684771" cy="184087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C0E559A-3076-8FB0-2B55-964A65596F38}"/>
              </a:ext>
            </a:extLst>
          </p:cNvPr>
          <p:cNvCxnSpPr/>
          <p:nvPr/>
        </p:nvCxnSpPr>
        <p:spPr>
          <a:xfrm>
            <a:off x="9242073" y="3407669"/>
            <a:ext cx="0" cy="2254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C3FC97D-A874-0FF7-BC92-503FA92C9D5F}"/>
              </a:ext>
            </a:extLst>
          </p:cNvPr>
          <p:cNvCxnSpPr/>
          <p:nvPr/>
        </p:nvCxnSpPr>
        <p:spPr>
          <a:xfrm>
            <a:off x="11871531" y="5143500"/>
            <a:ext cx="0" cy="2254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346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xmlns="" id="{2754AA97-0380-C282-B2D9-7C6F39C820DD}"/>
              </a:ext>
            </a:extLst>
          </p:cNvPr>
          <p:cNvSpPr txBox="1"/>
          <p:nvPr/>
        </p:nvSpPr>
        <p:spPr>
          <a:xfrm>
            <a:off x="1905000" y="3573840"/>
            <a:ext cx="13716000" cy="1569660"/>
          </a:xfrm>
          <a:prstGeom prst="rect">
            <a:avLst/>
          </a:prstGeom>
          <a:noFill/>
        </p:spPr>
        <p:txBody>
          <a:bodyPr wrap="square" rtlCol="0">
            <a:spAutoFit/>
          </a:bodyPr>
          <a:lstStyle/>
          <a:p>
            <a:pPr algn="ctr"/>
            <a:r>
              <a:rPr lang="en-GB" sz="9600" dirty="0"/>
              <a:t>ICCP DURING REPAIR</a:t>
            </a:r>
            <a:endParaRPr lang="en-US" sz="9600" dirty="0"/>
          </a:p>
        </p:txBody>
      </p:sp>
    </p:spTree>
    <p:extLst>
      <p:ext uri="{BB962C8B-B14F-4D97-AF65-F5344CB8AC3E}">
        <p14:creationId xmlns:p14="http://schemas.microsoft.com/office/powerpoint/2010/main" val="63381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10" descr="9-Deck and Wall Surface Preparation">
            <a:extLst>
              <a:ext uri="{FF2B5EF4-FFF2-40B4-BE49-F238E27FC236}">
                <a16:creationId xmlns:a16="http://schemas.microsoft.com/office/drawing/2014/main" xmlns="" id="{2E27E939-0478-1B57-9B3D-7D3FE4AEE7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7710" y="1866899"/>
            <a:ext cx="4358742" cy="295845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1" descr="10 - Pump Deck Soffit">
            <a:extLst>
              <a:ext uri="{FF2B5EF4-FFF2-40B4-BE49-F238E27FC236}">
                <a16:creationId xmlns:a16="http://schemas.microsoft.com/office/drawing/2014/main" xmlns="" id="{FB08A148-4941-D340-B289-DF5330757F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5755" y="1870363"/>
            <a:ext cx="4358742" cy="302709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3" descr="15 - Anode General">
            <a:extLst>
              <a:ext uri="{FF2B5EF4-FFF2-40B4-BE49-F238E27FC236}">
                <a16:creationId xmlns:a16="http://schemas.microsoft.com/office/drawing/2014/main" xmlns="" id="{49F33B04-2ECF-E707-E8B6-415033299C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3800" y="1866900"/>
            <a:ext cx="4048138" cy="28880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3" descr="19-Shotcreting">
            <a:extLst>
              <a:ext uri="{FF2B5EF4-FFF2-40B4-BE49-F238E27FC236}">
                <a16:creationId xmlns:a16="http://schemas.microsoft.com/office/drawing/2014/main" xmlns="" id="{6C2E215D-D3E8-D349-FA02-259AFAF126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9148" y="5709660"/>
            <a:ext cx="4281520" cy="28812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4" descr="24 - TR + JB">
            <a:extLst>
              <a:ext uri="{FF2B5EF4-FFF2-40B4-BE49-F238E27FC236}">
                <a16:creationId xmlns:a16="http://schemas.microsoft.com/office/drawing/2014/main" xmlns="" id="{3FC394B0-C5FF-C6B3-23AD-25E0825ED3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5755" y="5676323"/>
            <a:ext cx="4501173" cy="295330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2" descr="22 - Pump Deck Overlay">
            <a:extLst>
              <a:ext uri="{FF2B5EF4-FFF2-40B4-BE49-F238E27FC236}">
                <a16:creationId xmlns:a16="http://schemas.microsoft.com/office/drawing/2014/main" xmlns="" id="{9E166FDC-73AD-C024-B50B-ADE2A06ADA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85563" y="5613579"/>
            <a:ext cx="4048138" cy="29327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6CE775B6-06AB-C42D-0C3D-E50B339F4000}"/>
              </a:ext>
            </a:extLst>
          </p:cNvPr>
          <p:cNvSpPr txBox="1"/>
          <p:nvPr/>
        </p:nvSpPr>
        <p:spPr>
          <a:xfrm>
            <a:off x="533400" y="360390"/>
            <a:ext cx="15240000" cy="1077218"/>
          </a:xfrm>
          <a:prstGeom prst="rect">
            <a:avLst/>
          </a:prstGeom>
          <a:noFill/>
        </p:spPr>
        <p:txBody>
          <a:bodyPr wrap="square" rtlCol="0">
            <a:spAutoFit/>
          </a:bodyPr>
          <a:lstStyle/>
          <a:p>
            <a:pPr algn="ctr"/>
            <a:r>
              <a:rPr lang="en-GB" sz="3200" b="1" dirty="0"/>
              <a:t>INSTALLING CATHODIC PROTECTION TO DETERIORATED REINFORCED CONCRETE SEAWATER INTAKE STRUCTURE</a:t>
            </a:r>
            <a:endParaRPr lang="x-none" sz="3200" b="1" dirty="0"/>
          </a:p>
        </p:txBody>
      </p:sp>
    </p:spTree>
    <p:extLst>
      <p:ext uri="{BB962C8B-B14F-4D97-AF65-F5344CB8AC3E}">
        <p14:creationId xmlns:p14="http://schemas.microsoft.com/office/powerpoint/2010/main" val="2463934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59159974-5FE1-765A-3A67-D9D72A934DB2}"/>
              </a:ext>
            </a:extLst>
          </p:cNvPr>
          <p:cNvSpPr txBox="1"/>
          <p:nvPr/>
        </p:nvSpPr>
        <p:spPr>
          <a:xfrm>
            <a:off x="952500" y="1028700"/>
            <a:ext cx="16383000" cy="6986528"/>
          </a:xfrm>
          <a:prstGeom prst="rect">
            <a:avLst/>
          </a:prstGeom>
          <a:noFill/>
        </p:spPr>
        <p:txBody>
          <a:bodyPr wrap="square" rtlCol="0">
            <a:spAutoFit/>
          </a:bodyPr>
          <a:lstStyle/>
          <a:p>
            <a:pPr algn="ctr"/>
            <a:r>
              <a:rPr lang="en-GB" sz="9600" dirty="0"/>
              <a:t>SACP AS PART OF A REPAIR</a:t>
            </a:r>
          </a:p>
          <a:p>
            <a:endParaRPr lang="en-GB" sz="9600" dirty="0"/>
          </a:p>
          <a:p>
            <a:r>
              <a:rPr lang="en-GB" sz="3200" dirty="0"/>
              <a:t>SOMETIMES SACRIFICIAL ANODE CATHODIC PROTECTION IS INSTALLED AS PART OF THE REPAIR PROGRAMME IN THE HOPE OF PRODUCING A LOW COST SOLUTION. </a:t>
            </a:r>
          </a:p>
          <a:p>
            <a:endParaRPr lang="en-GB" sz="3200" dirty="0"/>
          </a:p>
          <a:p>
            <a:r>
              <a:rPr lang="en-GB" sz="3200" dirty="0"/>
              <a:t>AN EXAMPLE IS GIVEN BELOW WHERE THIS HAS OCCURRED. THESE STRUCTURES HAD </a:t>
            </a:r>
            <a:r>
              <a:rPr lang="en-GB" sz="3200" b="1" dirty="0">
                <a:solidFill>
                  <a:srgbClr val="FF0000"/>
                </a:solidFill>
              </a:rPr>
              <a:t>31,374</a:t>
            </a:r>
            <a:r>
              <a:rPr lang="en-GB" sz="3200" dirty="0"/>
              <a:t> ZINC ANODES INSTALLED IN </a:t>
            </a:r>
            <a:r>
              <a:rPr lang="en-GB" sz="3200" b="1" dirty="0">
                <a:solidFill>
                  <a:srgbClr val="FF0000"/>
                </a:solidFill>
              </a:rPr>
              <a:t>407 </a:t>
            </a:r>
            <a:r>
              <a:rPr lang="en-GB" sz="3200" dirty="0"/>
              <a:t>ZONES ACROSS </a:t>
            </a:r>
            <a:r>
              <a:rPr lang="en-GB" sz="3200" b="1" dirty="0">
                <a:solidFill>
                  <a:srgbClr val="FF0000"/>
                </a:solidFill>
              </a:rPr>
              <a:t>6</a:t>
            </a:r>
            <a:r>
              <a:rPr lang="en-GB" sz="3200" dirty="0"/>
              <a:t> SEPARATE STRUCTURES. AS THESE WERE ALL INTERCONNECTED EXTERNALLY, AND NOT DIRECTLY TO THE REBAR, ACCURATE DATA AS TO ANODE  CURRENT, ON AND OFF POTENTIALS FOR BOTH ANODES AND REBAR WAS ABLE TO BE COLLECTED.</a:t>
            </a:r>
            <a:endParaRPr lang="en-US" sz="3200" dirty="0"/>
          </a:p>
        </p:txBody>
      </p:sp>
    </p:spTree>
    <p:extLst>
      <p:ext uri="{BB962C8B-B14F-4D97-AF65-F5344CB8AC3E}">
        <p14:creationId xmlns:p14="http://schemas.microsoft.com/office/powerpoint/2010/main" val="2332700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aphicFrame>
        <p:nvGraphicFramePr>
          <p:cNvPr id="4" name="Chart 3">
            <a:extLst>
              <a:ext uri="{FF2B5EF4-FFF2-40B4-BE49-F238E27FC236}">
                <a16:creationId xmlns:a16="http://schemas.microsoft.com/office/drawing/2014/main" xmlns="" id="{A96E97E4-3593-701F-CE94-6142A3E83042}"/>
              </a:ext>
            </a:extLst>
          </p:cNvPr>
          <p:cNvGraphicFramePr>
            <a:graphicFrameLocks/>
          </p:cNvGraphicFramePr>
          <p:nvPr>
            <p:extLst>
              <p:ext uri="{D42A27DB-BD31-4B8C-83A1-F6EECF244321}">
                <p14:modId xmlns:p14="http://schemas.microsoft.com/office/powerpoint/2010/main" val="2132627997"/>
              </p:ext>
            </p:extLst>
          </p:nvPr>
        </p:nvGraphicFramePr>
        <p:xfrm>
          <a:off x="1295400" y="4584879"/>
          <a:ext cx="15697200" cy="316375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extLst>
              <a:ext uri="{FF2B5EF4-FFF2-40B4-BE49-F238E27FC236}">
                <a16:creationId xmlns:a16="http://schemas.microsoft.com/office/drawing/2014/main" xmlns="" id="{361D8A48-D7EB-C129-73C2-8BB55EDCB536}"/>
              </a:ext>
            </a:extLst>
          </p:cNvPr>
          <p:cNvSpPr txBox="1"/>
          <p:nvPr/>
        </p:nvSpPr>
        <p:spPr>
          <a:xfrm>
            <a:off x="609600" y="376560"/>
            <a:ext cx="15240000" cy="1077218"/>
          </a:xfrm>
          <a:prstGeom prst="rect">
            <a:avLst/>
          </a:prstGeom>
          <a:noFill/>
        </p:spPr>
        <p:txBody>
          <a:bodyPr wrap="square" rtlCol="0">
            <a:spAutoFit/>
          </a:bodyPr>
          <a:lstStyle/>
          <a:p>
            <a:pPr algn="ctr"/>
            <a:r>
              <a:rPr lang="en-GB" sz="3200" b="1" dirty="0"/>
              <a:t>ZINC ANODE SACRIFICIAL CATHODIC PROTECTION FOR REINFORCED CONCRETE STRUCTURES AS PART OF A REPAIR STRATEGY – DATA AFTER 1 YEAR - 1</a:t>
            </a:r>
            <a:endParaRPr lang="x-none" sz="3200" b="1" dirty="0"/>
          </a:p>
        </p:txBody>
      </p:sp>
      <p:graphicFrame>
        <p:nvGraphicFramePr>
          <p:cNvPr id="7" name="Table 6">
            <a:extLst>
              <a:ext uri="{FF2B5EF4-FFF2-40B4-BE49-F238E27FC236}">
                <a16:creationId xmlns:a16="http://schemas.microsoft.com/office/drawing/2014/main" xmlns="" id="{FA41188A-3900-25E7-14C3-95AEDC5C7AC9}"/>
              </a:ext>
            </a:extLst>
          </p:cNvPr>
          <p:cNvGraphicFramePr>
            <a:graphicFrameLocks noGrp="1"/>
          </p:cNvGraphicFramePr>
          <p:nvPr>
            <p:extLst>
              <p:ext uri="{D42A27DB-BD31-4B8C-83A1-F6EECF244321}">
                <p14:modId xmlns:p14="http://schemas.microsoft.com/office/powerpoint/2010/main" val="2452025447"/>
              </p:ext>
            </p:extLst>
          </p:nvPr>
        </p:nvGraphicFramePr>
        <p:xfrm>
          <a:off x="9144000" y="7786742"/>
          <a:ext cx="8382000" cy="1828800"/>
        </p:xfrm>
        <a:graphic>
          <a:graphicData uri="http://schemas.openxmlformats.org/drawingml/2006/table">
            <a:tbl>
              <a:tblPr firstRow="1" bandRow="1">
                <a:tableStyleId>{5940675A-B579-460E-94D1-54222C63F5DA}</a:tableStyleId>
              </a:tblPr>
              <a:tblGrid>
                <a:gridCol w="2794000">
                  <a:extLst>
                    <a:ext uri="{9D8B030D-6E8A-4147-A177-3AD203B41FA5}">
                      <a16:colId xmlns:a16="http://schemas.microsoft.com/office/drawing/2014/main" xmlns="" val="4284286612"/>
                    </a:ext>
                  </a:extLst>
                </a:gridCol>
                <a:gridCol w="2794000">
                  <a:extLst>
                    <a:ext uri="{9D8B030D-6E8A-4147-A177-3AD203B41FA5}">
                      <a16:colId xmlns:a16="http://schemas.microsoft.com/office/drawing/2014/main" xmlns="" val="3596427524"/>
                    </a:ext>
                  </a:extLst>
                </a:gridCol>
                <a:gridCol w="2794000">
                  <a:extLst>
                    <a:ext uri="{9D8B030D-6E8A-4147-A177-3AD203B41FA5}">
                      <a16:colId xmlns:a16="http://schemas.microsoft.com/office/drawing/2014/main" xmlns="" val="2465679875"/>
                    </a:ext>
                  </a:extLst>
                </a:gridCol>
              </a:tblGrid>
              <a:tr h="321721">
                <a:tc>
                  <a:txBody>
                    <a:bodyPr/>
                    <a:lstStyle/>
                    <a:p>
                      <a:pPr algn="ctr"/>
                      <a:r>
                        <a:rPr lang="en-GB" sz="2400" b="1" dirty="0"/>
                        <a:t>STATUS</a:t>
                      </a:r>
                      <a:endParaRPr lang="en-US" sz="2400" b="1" dirty="0"/>
                    </a:p>
                  </a:txBody>
                  <a:tcPr/>
                </a:tc>
                <a:tc>
                  <a:txBody>
                    <a:bodyPr/>
                    <a:lstStyle/>
                    <a:p>
                      <a:pPr algn="ctr"/>
                      <a:r>
                        <a:rPr lang="en-GB" sz="2400" b="1" dirty="0"/>
                        <a:t>ANODE OUTPUT</a:t>
                      </a:r>
                      <a:endParaRPr lang="en-US" sz="2400" b="1" dirty="0"/>
                    </a:p>
                  </a:txBody>
                  <a:tcPr/>
                </a:tc>
                <a:tc>
                  <a:txBody>
                    <a:bodyPr/>
                    <a:lstStyle/>
                    <a:p>
                      <a:pPr algn="ctr"/>
                      <a:r>
                        <a:rPr lang="en-GB" sz="2400" b="1" dirty="0"/>
                        <a:t>DRIVING POTENTIAL</a:t>
                      </a:r>
                      <a:endParaRPr lang="en-US" sz="2400" b="1" dirty="0"/>
                    </a:p>
                  </a:txBody>
                  <a:tcPr/>
                </a:tc>
                <a:extLst>
                  <a:ext uri="{0D108BD9-81ED-4DB2-BD59-A6C34878D82A}">
                    <a16:rowId xmlns:a16="http://schemas.microsoft.com/office/drawing/2014/main" xmlns="" val="4075069171"/>
                  </a:ext>
                </a:extLst>
              </a:tr>
              <a:tr h="321721">
                <a:tc>
                  <a:txBody>
                    <a:bodyPr/>
                    <a:lstStyle/>
                    <a:p>
                      <a:pPr algn="ctr"/>
                      <a:r>
                        <a:rPr lang="en-GB" sz="2400" b="1" dirty="0"/>
                        <a:t>MINIMUM</a:t>
                      </a:r>
                    </a:p>
                  </a:txBody>
                  <a:tcPr/>
                </a:tc>
                <a:tc>
                  <a:txBody>
                    <a:bodyPr/>
                    <a:lstStyle/>
                    <a:p>
                      <a:pPr algn="ctr"/>
                      <a:r>
                        <a:rPr lang="en-GB" sz="2400" b="1" dirty="0"/>
                        <a:t>0.01</a:t>
                      </a:r>
                      <a:endParaRPr lang="en-US" sz="2400" b="1" dirty="0"/>
                    </a:p>
                  </a:txBody>
                  <a:tcPr/>
                </a:tc>
                <a:tc>
                  <a:txBody>
                    <a:bodyPr/>
                    <a:lstStyle/>
                    <a:p>
                      <a:pPr algn="ctr"/>
                      <a:r>
                        <a:rPr lang="en-GB" sz="2400" b="1" dirty="0"/>
                        <a:t>-528</a:t>
                      </a:r>
                      <a:endParaRPr lang="en-US" sz="2400" b="1" dirty="0"/>
                    </a:p>
                  </a:txBody>
                  <a:tcPr/>
                </a:tc>
                <a:extLst>
                  <a:ext uri="{0D108BD9-81ED-4DB2-BD59-A6C34878D82A}">
                    <a16:rowId xmlns:a16="http://schemas.microsoft.com/office/drawing/2014/main" xmlns="" val="1887435887"/>
                  </a:ext>
                </a:extLst>
              </a:tr>
              <a:tr h="321721">
                <a:tc>
                  <a:txBody>
                    <a:bodyPr/>
                    <a:lstStyle/>
                    <a:p>
                      <a:pPr algn="ctr"/>
                      <a:r>
                        <a:rPr lang="en-GB" sz="2400" b="1" dirty="0"/>
                        <a:t>AVERAGE</a:t>
                      </a:r>
                      <a:endParaRPr lang="en-US" sz="2400" b="1" dirty="0"/>
                    </a:p>
                  </a:txBody>
                  <a:tcPr/>
                </a:tc>
                <a:tc>
                  <a:txBody>
                    <a:bodyPr/>
                    <a:lstStyle/>
                    <a:p>
                      <a:pPr algn="ctr"/>
                      <a:r>
                        <a:rPr lang="en-GB" sz="2400" b="1" dirty="0"/>
                        <a:t>0.18</a:t>
                      </a:r>
                      <a:endParaRPr lang="en-US" sz="2400" b="1" dirty="0"/>
                    </a:p>
                  </a:txBody>
                  <a:tcPr/>
                </a:tc>
                <a:tc>
                  <a:txBody>
                    <a:bodyPr/>
                    <a:lstStyle/>
                    <a:p>
                      <a:pPr algn="ctr"/>
                      <a:r>
                        <a:rPr lang="en-GB" sz="2400" b="1" dirty="0"/>
                        <a:t>-97</a:t>
                      </a:r>
                      <a:endParaRPr lang="en-US" sz="2400" b="1" dirty="0"/>
                    </a:p>
                  </a:txBody>
                  <a:tcPr/>
                </a:tc>
                <a:extLst>
                  <a:ext uri="{0D108BD9-81ED-4DB2-BD59-A6C34878D82A}">
                    <a16:rowId xmlns:a16="http://schemas.microsoft.com/office/drawing/2014/main" xmlns="" val="159889363"/>
                  </a:ext>
                </a:extLst>
              </a:tr>
              <a:tr h="321721">
                <a:tc>
                  <a:txBody>
                    <a:bodyPr/>
                    <a:lstStyle/>
                    <a:p>
                      <a:pPr algn="ctr"/>
                      <a:r>
                        <a:rPr lang="en-GB" sz="2400" b="1" dirty="0"/>
                        <a:t>MAXIMUM</a:t>
                      </a:r>
                      <a:endParaRPr lang="en-US" sz="2400" b="1" dirty="0"/>
                    </a:p>
                  </a:txBody>
                  <a:tcPr/>
                </a:tc>
                <a:tc>
                  <a:txBody>
                    <a:bodyPr/>
                    <a:lstStyle/>
                    <a:p>
                      <a:pPr algn="ctr"/>
                      <a:r>
                        <a:rPr lang="en-GB" sz="2400" b="1" dirty="0"/>
                        <a:t>2.45</a:t>
                      </a:r>
                      <a:endParaRPr lang="en-US" sz="2400" b="1" dirty="0"/>
                    </a:p>
                  </a:txBody>
                  <a:tcPr/>
                </a:tc>
                <a:tc>
                  <a:txBody>
                    <a:bodyPr/>
                    <a:lstStyle/>
                    <a:p>
                      <a:pPr algn="ctr"/>
                      <a:r>
                        <a:rPr lang="en-GB" sz="2400" b="1" dirty="0"/>
                        <a:t>-7</a:t>
                      </a:r>
                      <a:endParaRPr lang="en-US" sz="2400" b="1" dirty="0"/>
                    </a:p>
                  </a:txBody>
                  <a:tcPr/>
                </a:tc>
                <a:extLst>
                  <a:ext uri="{0D108BD9-81ED-4DB2-BD59-A6C34878D82A}">
                    <a16:rowId xmlns:a16="http://schemas.microsoft.com/office/drawing/2014/main" xmlns="" val="90380101"/>
                  </a:ext>
                </a:extLst>
              </a:tr>
            </a:tbl>
          </a:graphicData>
        </a:graphic>
      </p:graphicFrame>
      <p:graphicFrame>
        <p:nvGraphicFramePr>
          <p:cNvPr id="8" name="Chart 7">
            <a:extLst>
              <a:ext uri="{FF2B5EF4-FFF2-40B4-BE49-F238E27FC236}">
                <a16:creationId xmlns:a16="http://schemas.microsoft.com/office/drawing/2014/main" xmlns="" id="{A602EED8-F650-42B6-A778-C24B1D5F2E34}"/>
              </a:ext>
            </a:extLst>
          </p:cNvPr>
          <p:cNvGraphicFramePr>
            <a:graphicFrameLocks/>
          </p:cNvGraphicFramePr>
          <p:nvPr>
            <p:extLst>
              <p:ext uri="{D42A27DB-BD31-4B8C-83A1-F6EECF244321}">
                <p14:modId xmlns:p14="http://schemas.microsoft.com/office/powerpoint/2010/main" val="3047779576"/>
              </p:ext>
            </p:extLst>
          </p:nvPr>
        </p:nvGraphicFramePr>
        <p:xfrm>
          <a:off x="1295400" y="1534885"/>
          <a:ext cx="15697200" cy="3049993"/>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xmlns="" id="{547DA609-15FD-21E7-3379-E6AE84363DD7}"/>
              </a:ext>
            </a:extLst>
          </p:cNvPr>
          <p:cNvSpPr txBox="1"/>
          <p:nvPr/>
        </p:nvSpPr>
        <p:spPr>
          <a:xfrm>
            <a:off x="1066800" y="7811643"/>
            <a:ext cx="7722050" cy="830997"/>
          </a:xfrm>
          <a:prstGeom prst="rect">
            <a:avLst/>
          </a:prstGeom>
          <a:noFill/>
        </p:spPr>
        <p:txBody>
          <a:bodyPr wrap="none" rtlCol="0">
            <a:spAutoFit/>
          </a:bodyPr>
          <a:lstStyle/>
          <a:p>
            <a:r>
              <a:rPr lang="en-GB" sz="2400" b="1" dirty="0"/>
              <a:t>CURRENT DENSITY FOR REPAIR OF CONCRETE – 20mA/m</a:t>
            </a:r>
            <a:r>
              <a:rPr lang="en-GB" sz="2400" b="1" baseline="30000" dirty="0"/>
              <a:t>2</a:t>
            </a:r>
          </a:p>
          <a:p>
            <a:r>
              <a:rPr lang="en-GB" sz="2400" b="1" dirty="0"/>
              <a:t>EXPECTED DRIVING POTENTIAL OF ZINC ANODES – 600mV</a:t>
            </a:r>
            <a:endParaRPr lang="en-US" sz="2400" b="1" dirty="0"/>
          </a:p>
        </p:txBody>
      </p:sp>
    </p:spTree>
    <p:extLst>
      <p:ext uri="{BB962C8B-B14F-4D97-AF65-F5344CB8AC3E}">
        <p14:creationId xmlns:p14="http://schemas.microsoft.com/office/powerpoint/2010/main" val="205543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aphicFrame>
        <p:nvGraphicFramePr>
          <p:cNvPr id="4" name="Chart 3">
            <a:extLst>
              <a:ext uri="{FF2B5EF4-FFF2-40B4-BE49-F238E27FC236}">
                <a16:creationId xmlns:a16="http://schemas.microsoft.com/office/drawing/2014/main" xmlns="" id="{6154D439-CD5B-56F9-1BF3-45C5A3C54244}"/>
              </a:ext>
            </a:extLst>
          </p:cNvPr>
          <p:cNvGraphicFramePr>
            <a:graphicFrameLocks/>
          </p:cNvGraphicFramePr>
          <p:nvPr>
            <p:extLst>
              <p:ext uri="{D42A27DB-BD31-4B8C-83A1-F6EECF244321}">
                <p14:modId xmlns:p14="http://schemas.microsoft.com/office/powerpoint/2010/main" val="2170161981"/>
              </p:ext>
            </p:extLst>
          </p:nvPr>
        </p:nvGraphicFramePr>
        <p:xfrm>
          <a:off x="1862137" y="1714501"/>
          <a:ext cx="14563726" cy="5003006"/>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xmlns="" id="{F4FDE7BF-5948-6904-0761-BFD32EA0A7EA}"/>
              </a:ext>
            </a:extLst>
          </p:cNvPr>
          <p:cNvSpPr txBox="1"/>
          <p:nvPr/>
        </p:nvSpPr>
        <p:spPr>
          <a:xfrm>
            <a:off x="609600" y="376560"/>
            <a:ext cx="15240000" cy="1077218"/>
          </a:xfrm>
          <a:prstGeom prst="rect">
            <a:avLst/>
          </a:prstGeom>
          <a:noFill/>
        </p:spPr>
        <p:txBody>
          <a:bodyPr wrap="square" rtlCol="0">
            <a:spAutoFit/>
          </a:bodyPr>
          <a:lstStyle/>
          <a:p>
            <a:pPr algn="ctr"/>
            <a:r>
              <a:rPr lang="en-GB" sz="3200" b="1" dirty="0"/>
              <a:t>ZINC ANODE SACRIFICIAL CATHODIC PROTECTION FOR REINFORCED CONCRETE STRUCTURES AS PART OF A REPAIR STRATEGY – DATA AFTER 1 YEAR - 2</a:t>
            </a:r>
            <a:endParaRPr lang="x-none" sz="3200" b="1" dirty="0"/>
          </a:p>
        </p:txBody>
      </p:sp>
      <p:sp>
        <p:nvSpPr>
          <p:cNvPr id="7" name="TextBox 6">
            <a:extLst>
              <a:ext uri="{FF2B5EF4-FFF2-40B4-BE49-F238E27FC236}">
                <a16:creationId xmlns:a16="http://schemas.microsoft.com/office/drawing/2014/main" xmlns="" id="{66C8B448-8FD4-3A7C-EC06-7218C0396B17}"/>
              </a:ext>
            </a:extLst>
          </p:cNvPr>
          <p:cNvSpPr txBox="1"/>
          <p:nvPr/>
        </p:nvSpPr>
        <p:spPr>
          <a:xfrm>
            <a:off x="1676401" y="7365208"/>
            <a:ext cx="15011400" cy="1569660"/>
          </a:xfrm>
          <a:prstGeom prst="rect">
            <a:avLst/>
          </a:prstGeom>
          <a:noFill/>
        </p:spPr>
        <p:txBody>
          <a:bodyPr wrap="square" rtlCol="0">
            <a:spAutoFit/>
          </a:bodyPr>
          <a:lstStyle/>
          <a:p>
            <a:r>
              <a:rPr lang="en-GB" sz="3200" b="1" dirty="0"/>
              <a:t>CONCLUSION - 	After 1 year of operation there is no protection effect from the Zinc 				anodes and they were replaced with an ICCP system.</a:t>
            </a:r>
          </a:p>
          <a:p>
            <a:r>
              <a:rPr lang="en-GB" sz="3200" b="1" dirty="0"/>
              <a:t>			</a:t>
            </a:r>
            <a:r>
              <a:rPr lang="en-GB" sz="3200" b="1" dirty="0">
                <a:solidFill>
                  <a:srgbClr val="FF0000"/>
                </a:solidFill>
              </a:rPr>
              <a:t>(BUY CHEAP = BUY TWICE)</a:t>
            </a:r>
            <a:endParaRPr lang="en-US" sz="3200" b="1" dirty="0">
              <a:solidFill>
                <a:srgbClr val="FF0000"/>
              </a:solidFill>
            </a:endParaRPr>
          </a:p>
        </p:txBody>
      </p:sp>
    </p:spTree>
    <p:extLst>
      <p:ext uri="{BB962C8B-B14F-4D97-AF65-F5344CB8AC3E}">
        <p14:creationId xmlns:p14="http://schemas.microsoft.com/office/powerpoint/2010/main" val="2366993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33CAA679-C6CC-A846-117B-3DE28007E6A4}"/>
              </a:ext>
            </a:extLst>
          </p:cNvPr>
          <p:cNvSpPr txBox="1"/>
          <p:nvPr/>
        </p:nvSpPr>
        <p:spPr>
          <a:xfrm>
            <a:off x="1752600" y="736312"/>
            <a:ext cx="14132268" cy="584775"/>
          </a:xfrm>
          <a:prstGeom prst="rect">
            <a:avLst/>
          </a:prstGeom>
          <a:noFill/>
        </p:spPr>
        <p:txBody>
          <a:bodyPr wrap="square" rtlCol="0">
            <a:spAutoFit/>
          </a:bodyPr>
          <a:lstStyle/>
          <a:p>
            <a:pPr algn="ctr"/>
            <a:r>
              <a:rPr lang="en-GB" sz="3200" b="1" dirty="0"/>
              <a:t>Summary of the Techniques Considered and their Application Issues</a:t>
            </a:r>
            <a:endParaRPr lang="en-US" sz="3200" b="1" dirty="0"/>
          </a:p>
        </p:txBody>
      </p:sp>
      <p:graphicFrame>
        <p:nvGraphicFramePr>
          <p:cNvPr id="7" name="Table 6">
            <a:extLst>
              <a:ext uri="{FF2B5EF4-FFF2-40B4-BE49-F238E27FC236}">
                <a16:creationId xmlns:a16="http://schemas.microsoft.com/office/drawing/2014/main" xmlns="" id="{672022C6-5C6C-603A-437E-7668B15E8371}"/>
              </a:ext>
            </a:extLst>
          </p:cNvPr>
          <p:cNvGraphicFramePr>
            <a:graphicFrameLocks noGrp="1"/>
          </p:cNvGraphicFramePr>
          <p:nvPr>
            <p:extLst>
              <p:ext uri="{D42A27DB-BD31-4B8C-83A1-F6EECF244321}">
                <p14:modId xmlns:p14="http://schemas.microsoft.com/office/powerpoint/2010/main" val="4191944074"/>
              </p:ext>
            </p:extLst>
          </p:nvPr>
        </p:nvGraphicFramePr>
        <p:xfrm>
          <a:off x="1066799" y="1485900"/>
          <a:ext cx="16154401" cy="7498080"/>
        </p:xfrm>
        <a:graphic>
          <a:graphicData uri="http://schemas.openxmlformats.org/drawingml/2006/table">
            <a:tbl>
              <a:tblPr firstRow="1" bandRow="1">
                <a:tableStyleId>{5940675A-B579-460E-94D1-54222C63F5DA}</a:tableStyleId>
              </a:tblPr>
              <a:tblGrid>
                <a:gridCol w="2438401">
                  <a:extLst>
                    <a:ext uri="{9D8B030D-6E8A-4147-A177-3AD203B41FA5}">
                      <a16:colId xmlns:a16="http://schemas.microsoft.com/office/drawing/2014/main" xmlns="" val="2731261204"/>
                    </a:ext>
                  </a:extLst>
                </a:gridCol>
                <a:gridCol w="2362200">
                  <a:extLst>
                    <a:ext uri="{9D8B030D-6E8A-4147-A177-3AD203B41FA5}">
                      <a16:colId xmlns:a16="http://schemas.microsoft.com/office/drawing/2014/main" xmlns="" val="1778611267"/>
                    </a:ext>
                  </a:extLst>
                </a:gridCol>
                <a:gridCol w="5029200">
                  <a:extLst>
                    <a:ext uri="{9D8B030D-6E8A-4147-A177-3AD203B41FA5}">
                      <a16:colId xmlns:a16="http://schemas.microsoft.com/office/drawing/2014/main" xmlns="" val="456090526"/>
                    </a:ext>
                  </a:extLst>
                </a:gridCol>
                <a:gridCol w="6324600">
                  <a:extLst>
                    <a:ext uri="{9D8B030D-6E8A-4147-A177-3AD203B41FA5}">
                      <a16:colId xmlns:a16="http://schemas.microsoft.com/office/drawing/2014/main" xmlns="" val="4238039262"/>
                    </a:ext>
                  </a:extLst>
                </a:gridCol>
              </a:tblGrid>
              <a:tr h="370840">
                <a:tc>
                  <a:txBody>
                    <a:bodyPr/>
                    <a:lstStyle/>
                    <a:p>
                      <a:r>
                        <a:rPr lang="en-GB" sz="2400" b="1" dirty="0"/>
                        <a:t>Timing</a:t>
                      </a:r>
                      <a:endParaRPr lang="en-US" sz="2400" b="1" dirty="0"/>
                    </a:p>
                  </a:txBody>
                  <a:tcPr/>
                </a:tc>
                <a:tc>
                  <a:txBody>
                    <a:bodyPr/>
                    <a:lstStyle/>
                    <a:p>
                      <a:r>
                        <a:rPr lang="en-GB" sz="2400" b="1" dirty="0"/>
                        <a:t>Technique</a:t>
                      </a:r>
                      <a:endParaRPr lang="en-US" sz="2400" b="1" dirty="0"/>
                    </a:p>
                  </a:txBody>
                  <a:tcPr/>
                </a:tc>
                <a:tc>
                  <a:txBody>
                    <a:bodyPr/>
                    <a:lstStyle/>
                    <a:p>
                      <a:r>
                        <a:rPr lang="en-GB" sz="2400" b="1" dirty="0"/>
                        <a:t>Advantages</a:t>
                      </a:r>
                      <a:endParaRPr lang="en-US" sz="2400" b="1" dirty="0"/>
                    </a:p>
                  </a:txBody>
                  <a:tcPr/>
                </a:tc>
                <a:tc>
                  <a:txBody>
                    <a:bodyPr/>
                    <a:lstStyle/>
                    <a:p>
                      <a:r>
                        <a:rPr lang="en-GB" sz="2400" b="1" dirty="0"/>
                        <a:t>Disadvantages</a:t>
                      </a:r>
                      <a:endParaRPr lang="en-US" sz="2400" b="1" dirty="0"/>
                    </a:p>
                  </a:txBody>
                  <a:tcPr/>
                </a:tc>
                <a:extLst>
                  <a:ext uri="{0D108BD9-81ED-4DB2-BD59-A6C34878D82A}">
                    <a16:rowId xmlns:a16="http://schemas.microsoft.com/office/drawing/2014/main" xmlns="" val="4114247337"/>
                  </a:ext>
                </a:extLst>
              </a:tr>
              <a:tr h="370840">
                <a:tc>
                  <a:txBody>
                    <a:bodyPr/>
                    <a:lstStyle/>
                    <a:p>
                      <a:r>
                        <a:rPr lang="en-GB" sz="2400" dirty="0"/>
                        <a:t>During Construction</a:t>
                      </a:r>
                      <a:endParaRPr lang="en-US" sz="2400" dirty="0"/>
                    </a:p>
                  </a:txBody>
                  <a:tcPr/>
                </a:tc>
                <a:tc>
                  <a:txBody>
                    <a:bodyPr/>
                    <a:lstStyle/>
                    <a:p>
                      <a:r>
                        <a:rPr lang="en-GB" sz="2400" dirty="0"/>
                        <a:t>ICCP Using Embedded Ribbon Mesh</a:t>
                      </a:r>
                      <a:endParaRPr lang="en-US" sz="2400" dirty="0"/>
                    </a:p>
                  </a:txBody>
                  <a:tcPr/>
                </a:tc>
                <a:tc>
                  <a:txBody>
                    <a:bodyPr/>
                    <a:lstStyle/>
                    <a:p>
                      <a:r>
                        <a:rPr lang="en-GB" sz="2400" dirty="0"/>
                        <a:t>100% Effective for 50+ years.</a:t>
                      </a:r>
                    </a:p>
                    <a:p>
                      <a:r>
                        <a:rPr lang="en-GB" sz="2400" dirty="0"/>
                        <a:t>Can be proven effective by direct measurement at any time.</a:t>
                      </a:r>
                    </a:p>
                    <a:p>
                      <a:r>
                        <a:rPr lang="en-GB" sz="2400" dirty="0"/>
                        <a:t>Recommended by Client and International Standards.</a:t>
                      </a:r>
                    </a:p>
                  </a:txBody>
                  <a:tcPr/>
                </a:tc>
                <a:tc>
                  <a:txBody>
                    <a:bodyPr/>
                    <a:lstStyle/>
                    <a:p>
                      <a:r>
                        <a:rPr lang="en-GB" sz="2400" dirty="0"/>
                        <a:t>Requires Skilled Designer and Contractor.</a:t>
                      </a:r>
                    </a:p>
                    <a:p>
                      <a:r>
                        <a:rPr lang="en-GB" sz="2400" dirty="0"/>
                        <a:t>Requires ongoing monitoring commitment for the system life, but this can be supplied via remote monitoring and control systems (RMCS).</a:t>
                      </a:r>
                      <a:endParaRPr lang="en-US" sz="2400" dirty="0"/>
                    </a:p>
                  </a:txBody>
                  <a:tcPr/>
                </a:tc>
                <a:extLst>
                  <a:ext uri="{0D108BD9-81ED-4DB2-BD59-A6C34878D82A}">
                    <a16:rowId xmlns:a16="http://schemas.microsoft.com/office/drawing/2014/main" xmlns="" val="35436905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During Construction</a:t>
                      </a:r>
                      <a:endParaRPr lang="en-US" sz="2400" dirty="0"/>
                    </a:p>
                  </a:txBody>
                  <a:tcPr/>
                </a:tc>
                <a:tc>
                  <a:txBody>
                    <a:bodyPr/>
                    <a:lstStyle/>
                    <a:p>
                      <a:r>
                        <a:rPr lang="en-GB" sz="2400" dirty="0"/>
                        <a:t>SACP</a:t>
                      </a:r>
                      <a:endParaRPr lang="en-US" sz="2400" dirty="0"/>
                    </a:p>
                  </a:txBody>
                  <a:tcPr/>
                </a:tc>
                <a:tc>
                  <a:txBody>
                    <a:bodyPr/>
                    <a:lstStyle/>
                    <a:p>
                      <a:r>
                        <a:rPr lang="en-GB" sz="2400" dirty="0"/>
                        <a:t>Cheap</a:t>
                      </a:r>
                    </a:p>
                  </a:txBody>
                  <a:tcPr/>
                </a:tc>
                <a:tc>
                  <a:txBody>
                    <a:bodyPr/>
                    <a:lstStyle/>
                    <a:p>
                      <a:r>
                        <a:rPr lang="en-GB" sz="2400" dirty="0"/>
                        <a:t>Does not Achieve Standard Acceptance Criteria</a:t>
                      </a:r>
                      <a:endParaRPr lang="en-US" sz="2400" dirty="0"/>
                    </a:p>
                  </a:txBody>
                  <a:tcPr/>
                </a:tc>
                <a:extLst>
                  <a:ext uri="{0D108BD9-81ED-4DB2-BD59-A6C34878D82A}">
                    <a16:rowId xmlns:a16="http://schemas.microsoft.com/office/drawing/2014/main" xmlns="" val="2568965993"/>
                  </a:ext>
                </a:extLst>
              </a:tr>
              <a:tr h="370840">
                <a:tc>
                  <a:txBody>
                    <a:bodyPr/>
                    <a:lstStyle/>
                    <a:p>
                      <a:r>
                        <a:rPr lang="en-GB" sz="2400" dirty="0"/>
                        <a:t>Post Construction</a:t>
                      </a:r>
                      <a:endParaRPr lang="en-US" sz="2400" dirty="0"/>
                    </a:p>
                  </a:txBody>
                  <a:tcPr/>
                </a:tc>
                <a:tc>
                  <a:txBody>
                    <a:bodyPr/>
                    <a:lstStyle/>
                    <a:p>
                      <a:r>
                        <a:rPr lang="en-GB" sz="2400" dirty="0"/>
                        <a:t>ICCP Using Remote Soil or Seawater Anodes</a:t>
                      </a:r>
                      <a:endParaRPr lang="en-US" sz="2400" dirty="0"/>
                    </a:p>
                  </a:txBody>
                  <a:tcPr/>
                </a:tc>
                <a:tc>
                  <a:txBody>
                    <a:bodyPr/>
                    <a:lstStyle/>
                    <a:p>
                      <a:r>
                        <a:rPr lang="en-GB" sz="2400" dirty="0"/>
                        <a:t>Defers Capital Cost</a:t>
                      </a:r>
                    </a:p>
                  </a:txBody>
                  <a:tcPr/>
                </a:tc>
                <a:tc>
                  <a:txBody>
                    <a:bodyPr/>
                    <a:lstStyle/>
                    <a:p>
                      <a:r>
                        <a:rPr lang="en-GB" sz="2400" dirty="0"/>
                        <a:t>No Standard Criteria for Initiating the deferred ICCP.</a:t>
                      </a:r>
                    </a:p>
                    <a:p>
                      <a:r>
                        <a:rPr lang="en-GB" sz="2400" dirty="0"/>
                        <a:t>Spreads Current Uncontrollably to All Surrounding Structures with Possible Stray Current Corrosion Risk</a:t>
                      </a:r>
                      <a:endParaRPr lang="en-US" sz="2400" dirty="0"/>
                    </a:p>
                  </a:txBody>
                  <a:tcPr/>
                </a:tc>
                <a:extLst>
                  <a:ext uri="{0D108BD9-81ED-4DB2-BD59-A6C34878D82A}">
                    <a16:rowId xmlns:a16="http://schemas.microsoft.com/office/drawing/2014/main" xmlns="" val="2926414606"/>
                  </a:ext>
                </a:extLst>
              </a:tr>
              <a:tr h="370840">
                <a:tc>
                  <a:txBody>
                    <a:bodyPr/>
                    <a:lstStyle/>
                    <a:p>
                      <a:r>
                        <a:rPr lang="en-GB" sz="2400" dirty="0"/>
                        <a:t>During Repair</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ICCP Using Slotted Ribbon Mesh or Surface Mesh and Overlay</a:t>
                      </a:r>
                      <a:endParaRPr lang="en-US" sz="2400" dirty="0"/>
                    </a:p>
                  </a:txBody>
                  <a:tcPr/>
                </a:tc>
                <a:tc>
                  <a:txBody>
                    <a:bodyPr/>
                    <a:lstStyle/>
                    <a:p>
                      <a:r>
                        <a:rPr lang="en-GB" sz="2400" dirty="0"/>
                        <a:t>100% Effective for 50+ years.</a:t>
                      </a:r>
                    </a:p>
                    <a:p>
                      <a:r>
                        <a:rPr lang="en-GB" sz="2400" dirty="0"/>
                        <a:t>Can be proven effective by direct measurement at any time.</a:t>
                      </a:r>
                    </a:p>
                    <a:p>
                      <a:r>
                        <a:rPr lang="en-GB" sz="2400" dirty="0"/>
                        <a:t>Recommended by Client and International Standards.</a:t>
                      </a:r>
                    </a:p>
                  </a:txBody>
                  <a:tcPr/>
                </a:tc>
                <a:tc>
                  <a:txBody>
                    <a:bodyPr/>
                    <a:lstStyle/>
                    <a:p>
                      <a:r>
                        <a:rPr lang="en-GB" sz="2400" dirty="0"/>
                        <a:t>Requires Significant Civil Input in Terms of Access, Repair, Concrete Slotting and/or Overlays</a:t>
                      </a:r>
                    </a:p>
                    <a:p>
                      <a:r>
                        <a:rPr lang="en-GB" sz="2400" dirty="0"/>
                        <a:t>Significantly More Expensive than New Installation.</a:t>
                      </a:r>
                      <a:endParaRPr lang="en-US" sz="2400" dirty="0"/>
                    </a:p>
                  </a:txBody>
                  <a:tcPr/>
                </a:tc>
                <a:extLst>
                  <a:ext uri="{0D108BD9-81ED-4DB2-BD59-A6C34878D82A}">
                    <a16:rowId xmlns:a16="http://schemas.microsoft.com/office/drawing/2014/main" xmlns="" val="21334659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During Repair</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SACP</a:t>
                      </a:r>
                      <a:endParaRPr lang="en-US" sz="2400" dirty="0"/>
                    </a:p>
                  </a:txBody>
                  <a:tcPr/>
                </a:tc>
                <a:tc>
                  <a:txBody>
                    <a:bodyPr/>
                    <a:lstStyle/>
                    <a:p>
                      <a:r>
                        <a:rPr lang="en-GB" sz="2400" dirty="0"/>
                        <a:t>Cheaper than ICCP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Does not Achieve Standard Acceptance Criteria</a:t>
                      </a:r>
                      <a:endParaRPr lang="en-US" sz="2400" dirty="0"/>
                    </a:p>
                  </a:txBody>
                  <a:tcPr/>
                </a:tc>
                <a:extLst>
                  <a:ext uri="{0D108BD9-81ED-4DB2-BD59-A6C34878D82A}">
                    <a16:rowId xmlns:a16="http://schemas.microsoft.com/office/drawing/2014/main" xmlns="" val="1754917131"/>
                  </a:ext>
                </a:extLst>
              </a:tr>
            </a:tbl>
          </a:graphicData>
        </a:graphic>
      </p:graphicFrame>
    </p:spTree>
    <p:extLst>
      <p:ext uri="{BB962C8B-B14F-4D97-AF65-F5344CB8AC3E}">
        <p14:creationId xmlns:p14="http://schemas.microsoft.com/office/powerpoint/2010/main" val="407486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BA5A1FBF-1897-1FE2-5035-0AFCA964BAD9}"/>
              </a:ext>
            </a:extLst>
          </p:cNvPr>
          <p:cNvSpPr txBox="1"/>
          <p:nvPr/>
        </p:nvSpPr>
        <p:spPr>
          <a:xfrm>
            <a:off x="885556" y="736312"/>
            <a:ext cx="14132268" cy="1077218"/>
          </a:xfrm>
          <a:prstGeom prst="rect">
            <a:avLst/>
          </a:prstGeom>
          <a:noFill/>
        </p:spPr>
        <p:txBody>
          <a:bodyPr wrap="square" rtlCol="0">
            <a:spAutoFit/>
          </a:bodyPr>
          <a:lstStyle/>
          <a:p>
            <a:pPr algn="ctr"/>
            <a:r>
              <a:rPr lang="en-GB" sz="3200" b="1" dirty="0"/>
              <a:t>Summary of the Costs of Installing ICCP for Major New Industrial Structures On Projects From 1996 to 2021 in Date Order</a:t>
            </a:r>
            <a:endParaRPr lang="en-US" sz="3200" b="1" dirty="0"/>
          </a:p>
        </p:txBody>
      </p:sp>
      <p:graphicFrame>
        <p:nvGraphicFramePr>
          <p:cNvPr id="5" name="Table 4">
            <a:extLst>
              <a:ext uri="{FF2B5EF4-FFF2-40B4-BE49-F238E27FC236}">
                <a16:creationId xmlns:a16="http://schemas.microsoft.com/office/drawing/2014/main" xmlns="" id="{5F194B16-E3DF-A990-810F-00CBB2DFDF90}"/>
              </a:ext>
            </a:extLst>
          </p:cNvPr>
          <p:cNvGraphicFramePr>
            <a:graphicFrameLocks noGrp="1"/>
          </p:cNvGraphicFramePr>
          <p:nvPr>
            <p:extLst>
              <p:ext uri="{D42A27DB-BD31-4B8C-83A1-F6EECF244321}">
                <p14:modId xmlns:p14="http://schemas.microsoft.com/office/powerpoint/2010/main" val="526002478"/>
              </p:ext>
            </p:extLst>
          </p:nvPr>
        </p:nvGraphicFramePr>
        <p:xfrm>
          <a:off x="2743200" y="2513318"/>
          <a:ext cx="12550581" cy="4196080"/>
        </p:xfrm>
        <a:graphic>
          <a:graphicData uri="http://schemas.openxmlformats.org/drawingml/2006/table">
            <a:tbl>
              <a:tblPr firstRow="1" bandRow="1">
                <a:tableStyleId>{5940675A-B579-460E-94D1-54222C63F5DA}</a:tableStyleId>
              </a:tblPr>
              <a:tblGrid>
                <a:gridCol w="1569381">
                  <a:extLst>
                    <a:ext uri="{9D8B030D-6E8A-4147-A177-3AD203B41FA5}">
                      <a16:colId xmlns:a16="http://schemas.microsoft.com/office/drawing/2014/main" xmlns="" val="2731261204"/>
                    </a:ext>
                  </a:extLst>
                </a:gridCol>
                <a:gridCol w="2092508">
                  <a:extLst>
                    <a:ext uri="{9D8B030D-6E8A-4147-A177-3AD203B41FA5}">
                      <a16:colId xmlns:a16="http://schemas.microsoft.com/office/drawing/2014/main" xmlns="" val="1778611267"/>
                    </a:ext>
                  </a:extLst>
                </a:gridCol>
                <a:gridCol w="3683073">
                  <a:extLst>
                    <a:ext uri="{9D8B030D-6E8A-4147-A177-3AD203B41FA5}">
                      <a16:colId xmlns:a16="http://schemas.microsoft.com/office/drawing/2014/main" xmlns="" val="456090526"/>
                    </a:ext>
                  </a:extLst>
                </a:gridCol>
                <a:gridCol w="2179696">
                  <a:extLst>
                    <a:ext uri="{9D8B030D-6E8A-4147-A177-3AD203B41FA5}">
                      <a16:colId xmlns:a16="http://schemas.microsoft.com/office/drawing/2014/main" xmlns="" val="2886205349"/>
                    </a:ext>
                  </a:extLst>
                </a:gridCol>
                <a:gridCol w="3025923">
                  <a:extLst>
                    <a:ext uri="{9D8B030D-6E8A-4147-A177-3AD203B41FA5}">
                      <a16:colId xmlns:a16="http://schemas.microsoft.com/office/drawing/2014/main" xmlns="" val="4238039262"/>
                    </a:ext>
                  </a:extLst>
                </a:gridCol>
              </a:tblGrid>
              <a:tr h="370840">
                <a:tc>
                  <a:txBody>
                    <a:bodyPr/>
                    <a:lstStyle/>
                    <a:p>
                      <a:r>
                        <a:rPr lang="en-GB" sz="3200" b="1" dirty="0"/>
                        <a:t>Country</a:t>
                      </a:r>
                      <a:endParaRPr lang="en-US" sz="3200" b="1" dirty="0"/>
                    </a:p>
                  </a:txBody>
                  <a:tcPr/>
                </a:tc>
                <a:tc>
                  <a:txBody>
                    <a:bodyPr/>
                    <a:lstStyle/>
                    <a:p>
                      <a:pPr algn="ctr"/>
                      <a:r>
                        <a:rPr lang="en-GB" sz="3200" b="1" dirty="0"/>
                        <a:t>Size (m</a:t>
                      </a:r>
                      <a:r>
                        <a:rPr lang="en-GB" sz="3200" b="1" baseline="30000" dirty="0"/>
                        <a:t>2</a:t>
                      </a:r>
                      <a:r>
                        <a:rPr lang="en-GB" sz="3200" b="1" dirty="0"/>
                        <a:t>)</a:t>
                      </a:r>
                      <a:endParaRPr lang="en-US" sz="3200" b="1" dirty="0"/>
                    </a:p>
                  </a:txBody>
                  <a:tcPr/>
                </a:tc>
                <a:tc>
                  <a:txBody>
                    <a:bodyPr/>
                    <a:lstStyle/>
                    <a:p>
                      <a:r>
                        <a:rPr lang="en-GB" sz="3200" b="1" dirty="0"/>
                        <a:t>Project Type</a:t>
                      </a:r>
                      <a:endParaRPr lang="en-US" sz="3200" b="1" dirty="0"/>
                    </a:p>
                  </a:txBody>
                  <a:tcPr/>
                </a:tc>
                <a:tc>
                  <a:txBody>
                    <a:bodyPr/>
                    <a:lstStyle/>
                    <a:p>
                      <a:pPr algn="ctr"/>
                      <a:r>
                        <a:rPr lang="en-GB" sz="3200" b="1" dirty="0"/>
                        <a:t>ICCP COST</a:t>
                      </a:r>
                      <a:endParaRPr lang="en-US" sz="3200" b="1" dirty="0"/>
                    </a:p>
                  </a:txBody>
                  <a:tcPr/>
                </a:tc>
                <a:tc>
                  <a:txBody>
                    <a:bodyPr/>
                    <a:lstStyle/>
                    <a:p>
                      <a:pPr algn="ctr"/>
                      <a:r>
                        <a:rPr lang="en-GB" sz="3200" b="1" dirty="0"/>
                        <a:t>ICCP as % of Total Budget</a:t>
                      </a:r>
                      <a:endParaRPr lang="en-US" sz="3200" b="1" dirty="0"/>
                    </a:p>
                  </a:txBody>
                  <a:tcPr/>
                </a:tc>
                <a:extLst>
                  <a:ext uri="{0D108BD9-81ED-4DB2-BD59-A6C34878D82A}">
                    <a16:rowId xmlns:a16="http://schemas.microsoft.com/office/drawing/2014/main" xmlns="" val="4114247337"/>
                  </a:ext>
                </a:extLst>
              </a:tr>
              <a:tr h="370840">
                <a:tc>
                  <a:txBody>
                    <a:bodyPr/>
                    <a:lstStyle/>
                    <a:p>
                      <a:r>
                        <a:rPr lang="en-GB" sz="3200" dirty="0"/>
                        <a:t>KSA</a:t>
                      </a:r>
                      <a:endParaRPr lang="en-US" sz="3200" dirty="0"/>
                    </a:p>
                  </a:txBody>
                  <a:tcPr/>
                </a:tc>
                <a:tc>
                  <a:txBody>
                    <a:bodyPr/>
                    <a:lstStyle/>
                    <a:p>
                      <a:pPr algn="ctr"/>
                      <a:r>
                        <a:rPr lang="en-GB" sz="3200" dirty="0"/>
                        <a:t>550,000</a:t>
                      </a:r>
                      <a:endParaRPr lang="en-US" sz="3200" dirty="0"/>
                    </a:p>
                  </a:txBody>
                  <a:tcPr/>
                </a:tc>
                <a:tc>
                  <a:txBody>
                    <a:bodyPr/>
                    <a:lstStyle/>
                    <a:p>
                      <a:r>
                        <a:rPr lang="en-GB" sz="3200" dirty="0"/>
                        <a:t>Power Plant</a:t>
                      </a:r>
                    </a:p>
                  </a:txBody>
                  <a:tcPr/>
                </a:tc>
                <a:tc>
                  <a:txBody>
                    <a:bodyPr/>
                    <a:lstStyle/>
                    <a:p>
                      <a:pPr algn="ctr"/>
                      <a:r>
                        <a:rPr lang="en-GB" sz="3200" dirty="0"/>
                        <a:t>6m$</a:t>
                      </a:r>
                      <a:endParaRPr lang="en-US" sz="3200" dirty="0"/>
                    </a:p>
                  </a:txBody>
                  <a:tcPr/>
                </a:tc>
                <a:tc>
                  <a:txBody>
                    <a:bodyPr/>
                    <a:lstStyle/>
                    <a:p>
                      <a:pPr algn="ctr"/>
                      <a:r>
                        <a:rPr lang="en-GB" sz="3200" dirty="0"/>
                        <a:t>0.48%</a:t>
                      </a:r>
                      <a:endParaRPr lang="en-US" sz="3200" dirty="0"/>
                    </a:p>
                  </a:txBody>
                  <a:tcPr/>
                </a:tc>
                <a:extLst>
                  <a:ext uri="{0D108BD9-81ED-4DB2-BD59-A6C34878D82A}">
                    <a16:rowId xmlns:a16="http://schemas.microsoft.com/office/drawing/2014/main" xmlns="" val="35436905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t>Qatar</a:t>
                      </a:r>
                      <a:endParaRPr lang="en-US" sz="3200" dirty="0"/>
                    </a:p>
                  </a:txBody>
                  <a:tcPr/>
                </a:tc>
                <a:tc>
                  <a:txBody>
                    <a:bodyPr/>
                    <a:lstStyle/>
                    <a:p>
                      <a:pPr algn="ctr"/>
                      <a:r>
                        <a:rPr lang="en-GB" sz="3200" dirty="0"/>
                        <a:t>350,000</a:t>
                      </a:r>
                      <a:endParaRPr lang="en-US" sz="3200" dirty="0"/>
                    </a:p>
                  </a:txBody>
                  <a:tcPr/>
                </a:tc>
                <a:tc>
                  <a:txBody>
                    <a:bodyPr/>
                    <a:lstStyle/>
                    <a:p>
                      <a:r>
                        <a:rPr lang="en-GB" sz="3200" dirty="0"/>
                        <a:t>Cooling System</a:t>
                      </a:r>
                    </a:p>
                  </a:txBody>
                  <a:tcPr/>
                </a:tc>
                <a:tc>
                  <a:txBody>
                    <a:bodyPr/>
                    <a:lstStyle/>
                    <a:p>
                      <a:pPr algn="ctr"/>
                      <a:r>
                        <a:rPr lang="en-GB" sz="3200" dirty="0"/>
                        <a:t>18M$</a:t>
                      </a:r>
                      <a:endParaRPr lang="en-US" sz="3200" dirty="0"/>
                    </a:p>
                  </a:txBody>
                  <a:tcPr/>
                </a:tc>
                <a:tc>
                  <a:txBody>
                    <a:bodyPr/>
                    <a:lstStyle/>
                    <a:p>
                      <a:pPr algn="ctr"/>
                      <a:r>
                        <a:rPr lang="en-GB" sz="3200" dirty="0"/>
                        <a:t>0.51%</a:t>
                      </a:r>
                      <a:endParaRPr lang="en-US" sz="3200" dirty="0"/>
                    </a:p>
                  </a:txBody>
                  <a:tcPr/>
                </a:tc>
                <a:extLst>
                  <a:ext uri="{0D108BD9-81ED-4DB2-BD59-A6C34878D82A}">
                    <a16:rowId xmlns:a16="http://schemas.microsoft.com/office/drawing/2014/main" xmlns="" val="2568965993"/>
                  </a:ext>
                </a:extLst>
              </a:tr>
              <a:tr h="370840">
                <a:tc>
                  <a:txBody>
                    <a:bodyPr/>
                    <a:lstStyle/>
                    <a:p>
                      <a:r>
                        <a:rPr lang="en-GB" sz="3200" dirty="0"/>
                        <a:t>Qatar</a:t>
                      </a:r>
                      <a:endParaRPr lang="en-US" sz="3200" dirty="0"/>
                    </a:p>
                  </a:txBody>
                  <a:tcPr/>
                </a:tc>
                <a:tc>
                  <a:txBody>
                    <a:bodyPr/>
                    <a:lstStyle/>
                    <a:p>
                      <a:pPr algn="ctr"/>
                      <a:r>
                        <a:rPr lang="en-GB" sz="3200" dirty="0"/>
                        <a:t>205,000</a:t>
                      </a:r>
                      <a:endParaRPr lang="en-US" sz="3200" dirty="0"/>
                    </a:p>
                  </a:txBody>
                  <a:tcPr/>
                </a:tc>
                <a:tc>
                  <a:txBody>
                    <a:bodyPr/>
                    <a:lstStyle/>
                    <a:p>
                      <a:r>
                        <a:rPr lang="en-GB" sz="3200" dirty="0"/>
                        <a:t>LNG/LPB 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rPr>
                        <a:t>14M$</a:t>
                      </a:r>
                      <a:endParaRPr lang="en-US" sz="3200" dirty="0">
                        <a:solidFill>
                          <a:schemeClr val="tx1"/>
                        </a:solidFill>
                      </a:endParaRPr>
                    </a:p>
                    <a:p>
                      <a:pPr algn="ctr"/>
                      <a:endParaRPr lang="en-US" sz="3200" baseline="30000" dirty="0">
                        <a:solidFill>
                          <a:schemeClr val="tx1"/>
                        </a:solidFill>
                      </a:endParaRPr>
                    </a:p>
                  </a:txBody>
                  <a:tcPr/>
                </a:tc>
                <a:tc>
                  <a:txBody>
                    <a:bodyPr/>
                    <a:lstStyle/>
                    <a:p>
                      <a:pPr algn="ctr"/>
                      <a:r>
                        <a:rPr lang="en-GB" sz="3200" dirty="0">
                          <a:solidFill>
                            <a:schemeClr val="tx1"/>
                          </a:solidFill>
                        </a:rPr>
                        <a:t>0.52%</a:t>
                      </a:r>
                      <a:endParaRPr lang="en-US" sz="3200" baseline="30000" dirty="0">
                        <a:solidFill>
                          <a:schemeClr val="tx1"/>
                        </a:solidFill>
                      </a:endParaRPr>
                    </a:p>
                  </a:txBody>
                  <a:tcPr/>
                </a:tc>
                <a:extLst>
                  <a:ext uri="{0D108BD9-81ED-4DB2-BD59-A6C34878D82A}">
                    <a16:rowId xmlns:a16="http://schemas.microsoft.com/office/drawing/2014/main" xmlns="" val="2926414606"/>
                  </a:ext>
                </a:extLst>
              </a:tr>
              <a:tr h="0">
                <a:tc>
                  <a:txBody>
                    <a:bodyPr/>
                    <a:lstStyle/>
                    <a:p>
                      <a:r>
                        <a:rPr lang="en-GB" sz="3200" dirty="0"/>
                        <a:t>UAE</a:t>
                      </a:r>
                      <a:endParaRPr lang="en-US" sz="3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175,000</a:t>
                      </a:r>
                      <a:endParaRPr lang="en-US" sz="3200" dirty="0"/>
                    </a:p>
                  </a:txBody>
                  <a:tcPr/>
                </a:tc>
                <a:tc>
                  <a:txBody>
                    <a:bodyPr/>
                    <a:lstStyle/>
                    <a:p>
                      <a:r>
                        <a:rPr lang="en-GB" sz="3200" dirty="0"/>
                        <a:t>Petrochemical Complex</a:t>
                      </a:r>
                    </a:p>
                  </a:txBody>
                  <a:tcPr/>
                </a:tc>
                <a:tc>
                  <a:txBody>
                    <a:bodyPr/>
                    <a:lstStyle/>
                    <a:p>
                      <a:pPr algn="ctr"/>
                      <a:r>
                        <a:rPr lang="en-GB" sz="3200" dirty="0"/>
                        <a:t>12M$</a:t>
                      </a:r>
                      <a:endParaRPr lang="en-US" sz="3200" dirty="0"/>
                    </a:p>
                  </a:txBody>
                  <a:tcPr/>
                </a:tc>
                <a:tc>
                  <a:txBody>
                    <a:bodyPr/>
                    <a:lstStyle/>
                    <a:p>
                      <a:pPr algn="ctr"/>
                      <a:r>
                        <a:rPr lang="en-GB" sz="3200" dirty="0"/>
                        <a:t>0.50%</a:t>
                      </a:r>
                      <a:endParaRPr lang="en-US" sz="3200" dirty="0"/>
                    </a:p>
                  </a:txBody>
                  <a:tcPr/>
                </a:tc>
                <a:extLst>
                  <a:ext uri="{0D108BD9-81ED-4DB2-BD59-A6C34878D82A}">
                    <a16:rowId xmlns:a16="http://schemas.microsoft.com/office/drawing/2014/main" xmlns="" val="2133465976"/>
                  </a:ext>
                </a:extLst>
              </a:tr>
            </a:tbl>
          </a:graphicData>
        </a:graphic>
      </p:graphicFrame>
      <p:sp>
        <p:nvSpPr>
          <p:cNvPr id="6" name="TextBox 5">
            <a:extLst>
              <a:ext uri="{FF2B5EF4-FFF2-40B4-BE49-F238E27FC236}">
                <a16:creationId xmlns:a16="http://schemas.microsoft.com/office/drawing/2014/main" xmlns="" id="{8A0CC76C-D42D-30BE-5D1F-8979DC737300}"/>
              </a:ext>
            </a:extLst>
          </p:cNvPr>
          <p:cNvSpPr txBox="1"/>
          <p:nvPr/>
        </p:nvSpPr>
        <p:spPr>
          <a:xfrm>
            <a:off x="1952356" y="7409186"/>
            <a:ext cx="14132268" cy="1077218"/>
          </a:xfrm>
          <a:prstGeom prst="rect">
            <a:avLst/>
          </a:prstGeom>
          <a:noFill/>
        </p:spPr>
        <p:txBody>
          <a:bodyPr wrap="square" rtlCol="0">
            <a:spAutoFit/>
          </a:bodyPr>
          <a:lstStyle/>
          <a:p>
            <a:pPr algn="ctr"/>
            <a:r>
              <a:rPr lang="en-GB" sz="3200" b="1" dirty="0"/>
              <a:t>The Costs of Installing ICCP for Major New Industrial Structures as a Percentage of Overall Project Cost has Remained Relatively Constant Over the Last 25 Years</a:t>
            </a:r>
            <a:endParaRPr lang="en-US" sz="3200" b="1" dirty="0"/>
          </a:p>
        </p:txBody>
      </p:sp>
    </p:spTree>
    <p:extLst>
      <p:ext uri="{BB962C8B-B14F-4D97-AF65-F5344CB8AC3E}">
        <p14:creationId xmlns:p14="http://schemas.microsoft.com/office/powerpoint/2010/main" val="51976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3352800" y="3162300"/>
            <a:ext cx="11506200" cy="1602939"/>
          </a:xfrm>
          <a:prstGeom prst="rect">
            <a:avLst/>
          </a:prstGeom>
          <a:noFill/>
        </p:spPr>
        <p:txBody>
          <a:bodyPr wrap="square">
            <a:spAutoFit/>
          </a:bodyPr>
          <a:lstStyle/>
          <a:p>
            <a:pPr marL="0" marR="0" algn="ctr">
              <a:lnSpc>
                <a:spcPct val="107000"/>
              </a:lnSpc>
              <a:spcBef>
                <a:spcPts val="0"/>
              </a:spcBef>
              <a:spcAft>
                <a:spcPts val="800"/>
              </a:spcAft>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WHEN</a:t>
            </a:r>
            <a:endParaRPr lang="en-US" sz="9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6415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E21CA5FE-27C6-8E39-256E-AC0653F83669}"/>
              </a:ext>
            </a:extLst>
          </p:cNvPr>
          <p:cNvSpPr txBox="1"/>
          <p:nvPr/>
        </p:nvSpPr>
        <p:spPr>
          <a:xfrm>
            <a:off x="5715000" y="428535"/>
            <a:ext cx="5711372" cy="1200329"/>
          </a:xfrm>
          <a:prstGeom prst="rect">
            <a:avLst/>
          </a:prstGeom>
          <a:noFill/>
        </p:spPr>
        <p:txBody>
          <a:bodyPr wrap="none" rtlCol="0">
            <a:spAutoFit/>
          </a:bodyPr>
          <a:lstStyle/>
          <a:p>
            <a:r>
              <a:rPr lang="en-GB" sz="7200" b="1" dirty="0"/>
              <a:t>CONCLUSIONS</a:t>
            </a:r>
          </a:p>
        </p:txBody>
      </p:sp>
      <p:sp>
        <p:nvSpPr>
          <p:cNvPr id="5" name="TextBox 4">
            <a:extLst>
              <a:ext uri="{FF2B5EF4-FFF2-40B4-BE49-F238E27FC236}">
                <a16:creationId xmlns:a16="http://schemas.microsoft.com/office/drawing/2014/main" xmlns="" id="{EC028DED-C6C2-5EFF-07AB-1D129F459AAD}"/>
              </a:ext>
            </a:extLst>
          </p:cNvPr>
          <p:cNvSpPr txBox="1"/>
          <p:nvPr/>
        </p:nvSpPr>
        <p:spPr>
          <a:xfrm>
            <a:off x="1736108" y="1901885"/>
            <a:ext cx="14325600" cy="6986528"/>
          </a:xfrm>
          <a:prstGeom prst="rect">
            <a:avLst/>
          </a:prstGeom>
          <a:noFill/>
        </p:spPr>
        <p:txBody>
          <a:bodyPr wrap="square" rtlCol="0">
            <a:spAutoFit/>
          </a:bodyPr>
          <a:lstStyle/>
          <a:p>
            <a:pPr marL="342900" indent="-342900">
              <a:buFont typeface="Arial" panose="020B0604020202020204" pitchFamily="34" charset="0"/>
              <a:buChar char="•"/>
            </a:pPr>
            <a:r>
              <a:rPr lang="en-GB" sz="3200" b="1" dirty="0"/>
              <a:t>Sacrificial Anode CP systems for concrete structures either installed during construction or as part of a repair do not achieve protection of the structures.</a:t>
            </a:r>
          </a:p>
          <a:p>
            <a:pPr marL="342900" indent="-342900">
              <a:buFont typeface="Arial" panose="020B0604020202020204" pitchFamily="34" charset="0"/>
              <a:buChar char="•"/>
            </a:pPr>
            <a:endParaRPr lang="en-GB" sz="3200" b="1" dirty="0"/>
          </a:p>
          <a:p>
            <a:pPr marL="342900" indent="-342900">
              <a:buFont typeface="Arial" panose="020B0604020202020204" pitchFamily="34" charset="0"/>
              <a:buChar char="•"/>
            </a:pPr>
            <a:r>
              <a:rPr lang="en-GB" sz="3200" b="1" dirty="0"/>
              <a:t>Provision for future CP systems are simply a way to defer initial payment and ultimately end up with structures that cannot be adequately protected by retro-fit CP systems.</a:t>
            </a:r>
          </a:p>
          <a:p>
            <a:pPr marL="342900" indent="-342900">
              <a:buFont typeface="Arial" panose="020B0604020202020204" pitchFamily="34" charset="0"/>
              <a:buChar char="•"/>
            </a:pPr>
            <a:endParaRPr lang="en-GB" sz="3200" b="1" dirty="0"/>
          </a:p>
          <a:p>
            <a:pPr marL="342900" indent="-342900">
              <a:buFont typeface="Arial" panose="020B0604020202020204" pitchFamily="34" charset="0"/>
              <a:buChar char="•"/>
            </a:pPr>
            <a:r>
              <a:rPr lang="en-GB" sz="3200" b="1" dirty="0"/>
              <a:t>The use of corrosion monitoring to determine when a CP system should be installed and energised, cannot be adopted simply because the number of monitoring points is so low, they only give extremely localised data and there is no accepted standard for interpreting the data.</a:t>
            </a:r>
          </a:p>
          <a:p>
            <a:pPr marL="342900" indent="-342900">
              <a:buFont typeface="Arial" panose="020B0604020202020204" pitchFamily="34" charset="0"/>
              <a:buChar char="•"/>
            </a:pPr>
            <a:endParaRPr lang="en-GB" sz="3200" b="1" dirty="0"/>
          </a:p>
          <a:p>
            <a:pPr marL="342900" indent="-342900">
              <a:buFont typeface="Arial" panose="020B0604020202020204" pitchFamily="34" charset="0"/>
              <a:buChar char="•"/>
            </a:pPr>
            <a:r>
              <a:rPr lang="en-GB" sz="3200" b="1" dirty="0"/>
              <a:t>Impressed Current Cathodic Protection has already established a successful track record in GCC countries for over 35 years.</a:t>
            </a:r>
          </a:p>
        </p:txBody>
      </p:sp>
    </p:spTree>
    <p:extLst>
      <p:ext uri="{BB962C8B-B14F-4D97-AF65-F5344CB8AC3E}">
        <p14:creationId xmlns:p14="http://schemas.microsoft.com/office/powerpoint/2010/main" val="829202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6AB75F59-BC07-F425-3D6B-10E4623FA2BD}"/>
              </a:ext>
            </a:extLst>
          </p:cNvPr>
          <p:cNvSpPr txBox="1"/>
          <p:nvPr/>
        </p:nvSpPr>
        <p:spPr>
          <a:xfrm>
            <a:off x="3962400" y="723900"/>
            <a:ext cx="8338886" cy="1200329"/>
          </a:xfrm>
          <a:prstGeom prst="rect">
            <a:avLst/>
          </a:prstGeom>
          <a:noFill/>
        </p:spPr>
        <p:txBody>
          <a:bodyPr wrap="none" rtlCol="0">
            <a:spAutoFit/>
          </a:bodyPr>
          <a:lstStyle/>
          <a:p>
            <a:r>
              <a:rPr lang="en-GB" sz="7200" b="1" dirty="0"/>
              <a:t>RECOMMENDATIONS</a:t>
            </a:r>
          </a:p>
        </p:txBody>
      </p:sp>
      <p:sp>
        <p:nvSpPr>
          <p:cNvPr id="5" name="TextBox 4">
            <a:extLst>
              <a:ext uri="{FF2B5EF4-FFF2-40B4-BE49-F238E27FC236}">
                <a16:creationId xmlns:a16="http://schemas.microsoft.com/office/drawing/2014/main" xmlns="" id="{E828466C-6A9F-FFF2-8ED7-09387CEC2A1B}"/>
              </a:ext>
            </a:extLst>
          </p:cNvPr>
          <p:cNvSpPr txBox="1"/>
          <p:nvPr/>
        </p:nvSpPr>
        <p:spPr>
          <a:xfrm>
            <a:off x="1676400" y="3238500"/>
            <a:ext cx="15011400" cy="3046988"/>
          </a:xfrm>
          <a:prstGeom prst="rect">
            <a:avLst/>
          </a:prstGeom>
          <a:noFill/>
        </p:spPr>
        <p:txBody>
          <a:bodyPr wrap="square" rtlCol="0">
            <a:spAutoFit/>
          </a:bodyPr>
          <a:lstStyle/>
          <a:p>
            <a:pPr marL="342900" indent="-342900">
              <a:buFont typeface="+mj-lt"/>
              <a:buAutoNum type="arabicPeriod"/>
            </a:pPr>
            <a:r>
              <a:rPr lang="en-GB" sz="3200" dirty="0"/>
              <a:t>Impressed Current Cathodic Protection for all structures and specific surfaces of structures that cannot be re-accessed for repair should be treated to a full lifetime protection system during construction.</a:t>
            </a:r>
          </a:p>
          <a:p>
            <a:pPr marL="342900" indent="-342900">
              <a:buFont typeface="+mj-lt"/>
              <a:buAutoNum type="arabicPeriod"/>
            </a:pPr>
            <a:endParaRPr lang="en-GB" sz="3200" dirty="0">
              <a:solidFill>
                <a:srgbClr val="FF0000"/>
              </a:solidFill>
            </a:endParaRPr>
          </a:p>
          <a:p>
            <a:pPr marL="342900" indent="-342900">
              <a:buFont typeface="+mj-lt"/>
              <a:buAutoNum type="arabicPeriod"/>
            </a:pPr>
            <a:r>
              <a:rPr lang="en-GB" sz="3200" dirty="0"/>
              <a:t>Client specifications which state when and where to apply active protection systems should be rigorously enforced.</a:t>
            </a:r>
          </a:p>
        </p:txBody>
      </p:sp>
    </p:spTree>
    <p:extLst>
      <p:ext uri="{BB962C8B-B14F-4D97-AF65-F5344CB8AC3E}">
        <p14:creationId xmlns:p14="http://schemas.microsoft.com/office/powerpoint/2010/main" val="852581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2443" y="7598882"/>
            <a:ext cx="5376236" cy="5376236"/>
          </a:xfrm>
          <a:custGeom>
            <a:avLst/>
            <a:gdLst/>
            <a:ahLst/>
            <a:cxnLst/>
            <a:rect l="l" t="t" r="r" b="b"/>
            <a:pathLst>
              <a:path w="5376236" h="5376236">
                <a:moveTo>
                  <a:pt x="0" y="0"/>
                </a:moveTo>
                <a:lnTo>
                  <a:pt x="5376236" y="0"/>
                </a:lnTo>
                <a:lnTo>
                  <a:pt x="5376236" y="5376236"/>
                </a:lnTo>
                <a:lnTo>
                  <a:pt x="0" y="53762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805573" y="5872081"/>
            <a:ext cx="6676854" cy="609600"/>
          </a:xfrm>
          <a:prstGeom prst="rect">
            <a:avLst/>
          </a:prstGeom>
        </p:spPr>
        <p:txBody>
          <a:bodyPr lIns="0" tIns="0" rIns="0" bIns="0" rtlCol="0" anchor="t">
            <a:spAutoFit/>
          </a:bodyPr>
          <a:lstStyle/>
          <a:p>
            <a:pPr algn="l">
              <a:lnSpc>
                <a:spcPts val="4312"/>
              </a:lnSpc>
            </a:pPr>
            <a:r>
              <a:rPr lang="en-US" sz="3593" spc="125">
                <a:solidFill>
                  <a:srgbClr val="E28126"/>
                </a:solidFill>
                <a:latin typeface="Codec Pro ExtraBold"/>
              </a:rPr>
              <a:t>Reach out.</a:t>
            </a:r>
          </a:p>
        </p:txBody>
      </p:sp>
      <p:sp>
        <p:nvSpPr>
          <p:cNvPr id="4" name="TextBox 4"/>
          <p:cNvSpPr txBox="1"/>
          <p:nvPr/>
        </p:nvSpPr>
        <p:spPr>
          <a:xfrm>
            <a:off x="5805573" y="3952990"/>
            <a:ext cx="6676854" cy="1336871"/>
          </a:xfrm>
          <a:prstGeom prst="rect">
            <a:avLst/>
          </a:prstGeom>
        </p:spPr>
        <p:txBody>
          <a:bodyPr lIns="0" tIns="0" rIns="0" bIns="0" rtlCol="0" anchor="t">
            <a:spAutoFit/>
          </a:bodyPr>
          <a:lstStyle/>
          <a:p>
            <a:pPr algn="l">
              <a:lnSpc>
                <a:spcPts val="9220"/>
              </a:lnSpc>
            </a:pPr>
            <a:r>
              <a:rPr lang="en-US" sz="8781" spc="184">
                <a:solidFill>
                  <a:srgbClr val="0C3E5B"/>
                </a:solidFill>
                <a:latin typeface="Codec Pro ExtraBold"/>
              </a:rPr>
              <a:t>THANK YOU</a:t>
            </a:r>
          </a:p>
        </p:txBody>
      </p:sp>
      <p:sp>
        <p:nvSpPr>
          <p:cNvPr id="5" name="Freeform 5"/>
          <p:cNvSpPr/>
          <p:nvPr/>
        </p:nvSpPr>
        <p:spPr>
          <a:xfrm>
            <a:off x="685800" y="1163607"/>
            <a:ext cx="934283" cy="1815744"/>
          </a:xfrm>
          <a:custGeom>
            <a:avLst/>
            <a:gdLst/>
            <a:ahLst/>
            <a:cxnLst/>
            <a:rect l="l" t="t" r="r" b="b"/>
            <a:pathLst>
              <a:path w="934283" h="1815744">
                <a:moveTo>
                  <a:pt x="0" y="0"/>
                </a:moveTo>
                <a:lnTo>
                  <a:pt x="934283" y="0"/>
                </a:lnTo>
                <a:lnTo>
                  <a:pt x="934283" y="1815744"/>
                </a:lnTo>
                <a:lnTo>
                  <a:pt x="0" y="1815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8765877" y="7857331"/>
            <a:ext cx="4419600" cy="410369"/>
          </a:xfrm>
          <a:prstGeom prst="rect">
            <a:avLst/>
          </a:prstGeom>
        </p:spPr>
        <p:txBody>
          <a:bodyPr wrap="square" lIns="0" tIns="0" rIns="0" bIns="0" rtlCol="0" anchor="t">
            <a:spAutoFit/>
          </a:bodyPr>
          <a:lstStyle/>
          <a:p>
            <a:pPr algn="ctr">
              <a:lnSpc>
                <a:spcPts val="3212"/>
              </a:lnSpc>
            </a:pPr>
            <a:r>
              <a:rPr lang="en-US" sz="2294" dirty="0" smtClean="0">
                <a:solidFill>
                  <a:srgbClr val="E28126"/>
                </a:solidFill>
                <a:latin typeface="Canva Sans"/>
              </a:rPr>
              <a:t>bsstech@bsstechnologies.com</a:t>
            </a:r>
            <a:endParaRPr lang="en-US" sz="2294" dirty="0">
              <a:solidFill>
                <a:srgbClr val="E28126"/>
              </a:solidFill>
              <a:latin typeface="Canva Sans"/>
            </a:endParaRPr>
          </a:p>
        </p:txBody>
      </p:sp>
      <p:sp>
        <p:nvSpPr>
          <p:cNvPr id="7" name="TextBox 7"/>
          <p:cNvSpPr txBox="1"/>
          <p:nvPr/>
        </p:nvSpPr>
        <p:spPr>
          <a:xfrm>
            <a:off x="5560775" y="7866295"/>
            <a:ext cx="2744896" cy="410369"/>
          </a:xfrm>
          <a:prstGeom prst="rect">
            <a:avLst/>
          </a:prstGeom>
        </p:spPr>
        <p:txBody>
          <a:bodyPr lIns="0" tIns="0" rIns="0" bIns="0" rtlCol="0" anchor="t">
            <a:spAutoFit/>
          </a:bodyPr>
          <a:lstStyle/>
          <a:p>
            <a:pPr algn="ctr">
              <a:lnSpc>
                <a:spcPts val="3212"/>
              </a:lnSpc>
            </a:pPr>
            <a:r>
              <a:rPr lang="en-US" sz="2294" dirty="0" smtClean="0">
                <a:solidFill>
                  <a:srgbClr val="E28126"/>
                </a:solidFill>
                <a:latin typeface="Canva Sans"/>
              </a:rPr>
              <a:t>+966 13 342 0660</a:t>
            </a:r>
            <a:endParaRPr lang="en-US" sz="2294" dirty="0">
              <a:solidFill>
                <a:srgbClr val="E28126"/>
              </a:solidFill>
              <a:latin typeface="Canva Sans"/>
            </a:endParaRPr>
          </a:p>
        </p:txBody>
      </p:sp>
      <p:sp>
        <p:nvSpPr>
          <p:cNvPr id="8" name="Freeform 8"/>
          <p:cNvSpPr/>
          <p:nvPr/>
        </p:nvSpPr>
        <p:spPr>
          <a:xfrm>
            <a:off x="6583817" y="7129381"/>
            <a:ext cx="698813" cy="698813"/>
          </a:xfrm>
          <a:custGeom>
            <a:avLst/>
            <a:gdLst/>
            <a:ahLst/>
            <a:cxnLst/>
            <a:rect l="l" t="t" r="r" b="b"/>
            <a:pathLst>
              <a:path w="698813" h="698813">
                <a:moveTo>
                  <a:pt x="0" y="0"/>
                </a:moveTo>
                <a:lnTo>
                  <a:pt x="698813" y="0"/>
                </a:lnTo>
                <a:lnTo>
                  <a:pt x="698813" y="698814"/>
                </a:lnTo>
                <a:lnTo>
                  <a:pt x="0" y="6988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0366077" y="7129381"/>
            <a:ext cx="699127" cy="699127"/>
          </a:xfrm>
          <a:custGeom>
            <a:avLst/>
            <a:gdLst/>
            <a:ahLst/>
            <a:cxnLst/>
            <a:rect l="l" t="t" r="r" b="b"/>
            <a:pathLst>
              <a:path w="699127" h="699127">
                <a:moveTo>
                  <a:pt x="0" y="0"/>
                </a:moveTo>
                <a:lnTo>
                  <a:pt x="699126" y="0"/>
                </a:lnTo>
                <a:lnTo>
                  <a:pt x="699126" y="699127"/>
                </a:lnTo>
                <a:lnTo>
                  <a:pt x="0" y="6991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3810000" y="6663308"/>
            <a:ext cx="3606480" cy="815479"/>
          </a:xfrm>
          <a:prstGeom prst="rect">
            <a:avLst/>
          </a:prstGeom>
        </p:spPr>
        <p:txBody>
          <a:bodyPr lIns="0" tIns="0" rIns="0" bIns="0" rtlCol="0" anchor="t">
            <a:spAutoFit/>
          </a:bodyPr>
          <a:lstStyle/>
          <a:p>
            <a:pPr algn="ctr">
              <a:lnSpc>
                <a:spcPts val="3352"/>
              </a:lnSpc>
            </a:pPr>
            <a:r>
              <a:rPr lang="en-US" sz="2394" dirty="0" err="1">
                <a:solidFill>
                  <a:srgbClr val="E28126"/>
                </a:solidFill>
                <a:latin typeface="Canva Sans"/>
              </a:rPr>
              <a:t>Calle</a:t>
            </a:r>
            <a:r>
              <a:rPr lang="en-US" sz="2394" dirty="0">
                <a:solidFill>
                  <a:srgbClr val="E28126"/>
                </a:solidFill>
                <a:latin typeface="Canva Sans"/>
              </a:rPr>
              <a:t> </a:t>
            </a:r>
            <a:r>
              <a:rPr lang="en-US" sz="2394" dirty="0" err="1">
                <a:solidFill>
                  <a:srgbClr val="E28126"/>
                </a:solidFill>
                <a:latin typeface="Canva Sans"/>
              </a:rPr>
              <a:t>Cualquiera</a:t>
            </a:r>
            <a:r>
              <a:rPr lang="en-US" sz="2394" dirty="0">
                <a:solidFill>
                  <a:srgbClr val="E28126"/>
                </a:solidFill>
                <a:latin typeface="Canva Sans"/>
              </a:rPr>
              <a:t> 123, </a:t>
            </a:r>
            <a:r>
              <a:rPr lang="en-US" sz="2394" dirty="0" err="1">
                <a:solidFill>
                  <a:srgbClr val="E28126"/>
                </a:solidFill>
                <a:latin typeface="Canva Sans"/>
              </a:rPr>
              <a:t>Cualquier</a:t>
            </a:r>
            <a:r>
              <a:rPr lang="en-US" sz="2394" dirty="0">
                <a:solidFill>
                  <a:srgbClr val="E28126"/>
                </a:solidFill>
                <a:latin typeface="Canva Sans"/>
              </a:rPr>
              <a:t> Lugar</a:t>
            </a:r>
          </a:p>
        </p:txBody>
      </p:sp>
      <p:grpSp>
        <p:nvGrpSpPr>
          <p:cNvPr id="11" name="Group 11"/>
          <p:cNvGrpSpPr/>
          <p:nvPr/>
        </p:nvGrpSpPr>
        <p:grpSpPr>
          <a:xfrm>
            <a:off x="1981200" y="741422"/>
            <a:ext cx="6676854" cy="2218588"/>
            <a:chOff x="0" y="0"/>
            <a:chExt cx="8902472" cy="2958117"/>
          </a:xfrm>
        </p:grpSpPr>
        <p:sp>
          <p:nvSpPr>
            <p:cNvPr id="12" name="TextBox 12"/>
            <p:cNvSpPr txBox="1"/>
            <p:nvPr/>
          </p:nvSpPr>
          <p:spPr>
            <a:xfrm>
              <a:off x="46032" y="-390525"/>
              <a:ext cx="7647784" cy="2465942"/>
            </a:xfrm>
            <a:prstGeom prst="rect">
              <a:avLst/>
            </a:prstGeom>
          </p:spPr>
          <p:txBody>
            <a:bodyPr lIns="0" tIns="0" rIns="0" bIns="0" rtlCol="0" anchor="t">
              <a:spAutoFit/>
            </a:bodyPr>
            <a:lstStyle/>
            <a:p>
              <a:pPr algn="ctr">
                <a:lnSpc>
                  <a:spcPts val="14360"/>
                </a:lnSpc>
              </a:pPr>
              <a:r>
                <a:rPr lang="en-US" sz="10257" dirty="0">
                  <a:solidFill>
                    <a:srgbClr val="0C3E5A"/>
                  </a:solidFill>
                  <a:latin typeface="Tabarra Sans Heavy"/>
                </a:rPr>
                <a:t>JUBCOR</a:t>
              </a:r>
            </a:p>
          </p:txBody>
        </p:sp>
        <p:grpSp>
          <p:nvGrpSpPr>
            <p:cNvPr id="13" name="Group 13"/>
            <p:cNvGrpSpPr/>
            <p:nvPr/>
          </p:nvGrpSpPr>
          <p:grpSpPr>
            <a:xfrm>
              <a:off x="46032" y="1703085"/>
              <a:ext cx="8856440" cy="757183"/>
              <a:chOff x="0" y="0"/>
              <a:chExt cx="1782556" cy="152400"/>
            </a:xfrm>
          </p:grpSpPr>
          <p:sp>
            <p:nvSpPr>
              <p:cNvPr id="14" name="Freeform 14"/>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sp>
        </p:grpSp>
        <p:grpSp>
          <p:nvGrpSpPr>
            <p:cNvPr id="15" name="Group 15"/>
            <p:cNvGrpSpPr/>
            <p:nvPr/>
          </p:nvGrpSpPr>
          <p:grpSpPr>
            <a:xfrm rot="5400000">
              <a:off x="7220653" y="778449"/>
              <a:ext cx="2277074" cy="1086564"/>
              <a:chOff x="0" y="0"/>
              <a:chExt cx="458312" cy="218695"/>
            </a:xfrm>
          </p:grpSpPr>
          <p:sp>
            <p:nvSpPr>
              <p:cNvPr id="16" name="Freeform 16"/>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sp>
        </p:grpSp>
        <p:sp>
          <p:nvSpPr>
            <p:cNvPr id="17" name="TextBox 17"/>
            <p:cNvSpPr txBox="1"/>
            <p:nvPr/>
          </p:nvSpPr>
          <p:spPr>
            <a:xfrm>
              <a:off x="0" y="1745158"/>
              <a:ext cx="7693816" cy="715110"/>
            </a:xfrm>
            <a:prstGeom prst="rect">
              <a:avLst/>
            </a:prstGeom>
          </p:spPr>
          <p:txBody>
            <a:bodyPr lIns="0" tIns="0" rIns="0" bIns="0" rtlCol="0" anchor="t">
              <a:spAutoFit/>
            </a:bodyPr>
            <a:lstStyle/>
            <a:p>
              <a:pPr algn="ctr">
                <a:lnSpc>
                  <a:spcPts val="4160"/>
                </a:lnSpc>
              </a:pPr>
              <a:r>
                <a:rPr lang="en-US" sz="2972" dirty="0">
                  <a:solidFill>
                    <a:srgbClr val="FFFFFF"/>
                  </a:solidFill>
                  <a:latin typeface="Tabarra Sans"/>
                </a:rPr>
                <a:t>CONFERENCE &amp; EXHIBITION</a:t>
              </a:r>
            </a:p>
          </p:txBody>
        </p:sp>
        <p:sp>
          <p:nvSpPr>
            <p:cNvPr id="18" name="TextBox 18"/>
            <p:cNvSpPr txBox="1"/>
            <p:nvPr/>
          </p:nvSpPr>
          <p:spPr>
            <a:xfrm rot="5400000">
              <a:off x="7366586" y="753233"/>
              <a:ext cx="2175660" cy="1136996"/>
            </a:xfrm>
            <a:prstGeom prst="rect">
              <a:avLst/>
            </a:prstGeom>
          </p:spPr>
          <p:txBody>
            <a:bodyPr lIns="0" tIns="0" rIns="0" bIns="0" rtlCol="0" anchor="t">
              <a:spAutoFit/>
            </a:bodyPr>
            <a:lstStyle/>
            <a:p>
              <a:pPr algn="ctr">
                <a:lnSpc>
                  <a:spcPts val="6623"/>
                </a:lnSpc>
              </a:pPr>
              <a:r>
                <a:rPr lang="en-US" sz="4731" spc="146">
                  <a:solidFill>
                    <a:srgbClr val="FFFFFF"/>
                  </a:solidFill>
                  <a:latin typeface="Tabarra Sans Heavy"/>
                </a:rPr>
                <a:t>2024</a:t>
              </a:r>
            </a:p>
          </p:txBody>
        </p:sp>
        <p:sp>
          <p:nvSpPr>
            <p:cNvPr id="19" name="TextBox 19"/>
            <p:cNvSpPr txBox="1"/>
            <p:nvPr/>
          </p:nvSpPr>
          <p:spPr>
            <a:xfrm>
              <a:off x="30747" y="2522888"/>
              <a:ext cx="8871725" cy="435229"/>
            </a:xfrm>
            <a:prstGeom prst="rect">
              <a:avLst/>
            </a:prstGeom>
          </p:spPr>
          <p:txBody>
            <a:bodyPr lIns="0" tIns="0" rIns="0" bIns="0" rtlCol="0" anchor="t">
              <a:spAutoFit/>
            </a:bodyPr>
            <a:lstStyle/>
            <a:p>
              <a:pPr algn="ctr">
                <a:lnSpc>
                  <a:spcPts val="2822"/>
                </a:lnSpc>
                <a:spcBef>
                  <a:spcPct val="0"/>
                </a:spcBef>
              </a:pPr>
              <a:r>
                <a:rPr lang="en-US" sz="2016">
                  <a:solidFill>
                    <a:srgbClr val="0C3E5B"/>
                  </a:solidFill>
                  <a:latin typeface="Glacial Indifference Bold"/>
                </a:rPr>
                <a:t>INNOVATIVE SOLUTIONS FOR CORROSION CHALLENGES</a:t>
              </a:r>
            </a:p>
          </p:txBody>
        </p:sp>
      </p:gr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853657"/>
            <a:ext cx="8122201" cy="19895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B3199557-4910-D5C2-941B-650656D3AEDE}"/>
              </a:ext>
            </a:extLst>
          </p:cNvPr>
          <p:cNvSpPr txBox="1"/>
          <p:nvPr/>
        </p:nvSpPr>
        <p:spPr>
          <a:xfrm>
            <a:off x="304800" y="2705100"/>
            <a:ext cx="17602200" cy="5509200"/>
          </a:xfrm>
          <a:prstGeom prst="rect">
            <a:avLst/>
          </a:prstGeom>
          <a:noFill/>
        </p:spPr>
        <p:txBody>
          <a:bodyPr wrap="square" rtlCol="0">
            <a:spAutoFit/>
          </a:bodyPr>
          <a:lstStyle/>
          <a:p>
            <a:pPr algn="ctr"/>
            <a:r>
              <a:rPr lang="en-GB" sz="4400" b="1" u="sng" dirty="0"/>
              <a:t>THE FOLLOWING TIME PERIODS ARE AVAILABLE FOR THE INSTALLATION OF AN ACTIVE CORROSION PROTECTION SYSTEM</a:t>
            </a:r>
          </a:p>
          <a:p>
            <a:pPr algn="ctr"/>
            <a:endParaRPr lang="en-GB" sz="2400" dirty="0"/>
          </a:p>
          <a:p>
            <a:pPr algn="ctr"/>
            <a:r>
              <a:rPr lang="en-GB" sz="4000" b="1" u="sng" dirty="0"/>
              <a:t>NOW</a:t>
            </a:r>
          </a:p>
          <a:p>
            <a:pPr algn="ctr"/>
            <a:r>
              <a:rPr lang="en-GB" sz="2400" dirty="0"/>
              <a:t>THIS IS AT TIME OF CONSTRUCTION AND REQUIRES A DEMAND FROM THE STRUCTURE OWNER THAT SUCH PROTECTION IS REQUIRED.</a:t>
            </a:r>
          </a:p>
          <a:p>
            <a:pPr algn="ctr"/>
            <a:endParaRPr lang="en-GB" sz="2400" dirty="0"/>
          </a:p>
          <a:p>
            <a:pPr algn="ctr"/>
            <a:r>
              <a:rPr lang="en-GB" sz="4000" b="1" u="sng" dirty="0"/>
              <a:t>LATER</a:t>
            </a:r>
          </a:p>
          <a:p>
            <a:pPr algn="ctr"/>
            <a:r>
              <a:rPr lang="en-GB" sz="2400" dirty="0"/>
              <a:t>THIS INVARIABLY MEANS BY INSTALLING CORROSION MONITORING AND INTRODUCING A “PROVISION FOR FUTURE CP”</a:t>
            </a:r>
          </a:p>
          <a:p>
            <a:pPr algn="ctr"/>
            <a:r>
              <a:rPr lang="en-GB" sz="4000" b="1" u="sng" dirty="0"/>
              <a:t>TOO LATE</a:t>
            </a:r>
          </a:p>
          <a:p>
            <a:pPr algn="ctr"/>
            <a:r>
              <a:rPr lang="en-GB" sz="2400" dirty="0"/>
              <a:t>THIS IS WHEN THE STRUCTURE THAT WAS INSTALLED WITHOUT ACTIVE PROTECTION, STARTS TO FAIL BY CORROSION</a:t>
            </a:r>
          </a:p>
          <a:p>
            <a:pPr algn="ctr"/>
            <a:endParaRPr lang="en-US" sz="2400" dirty="0"/>
          </a:p>
        </p:txBody>
      </p:sp>
    </p:spTree>
    <p:extLst>
      <p:ext uri="{BB962C8B-B14F-4D97-AF65-F5344CB8AC3E}">
        <p14:creationId xmlns:p14="http://schemas.microsoft.com/office/powerpoint/2010/main" val="212416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2944598" y="1028700"/>
            <a:ext cx="11506200" cy="7747377"/>
          </a:xfrm>
          <a:prstGeom prst="rect">
            <a:avLst/>
          </a:prstGeom>
          <a:noFill/>
        </p:spPr>
        <p:txBody>
          <a:bodyPr wrap="square">
            <a:spAutoFit/>
          </a:bodyPr>
          <a:lstStyle/>
          <a:p>
            <a:pPr marL="0" marR="0" algn="ctr">
              <a:lnSpc>
                <a:spcPct val="107000"/>
              </a:lnSpc>
              <a:spcBef>
                <a:spcPts val="0"/>
              </a:spcBef>
              <a:spcAft>
                <a:spcPts val="800"/>
              </a:spcAft>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NOW</a:t>
            </a:r>
          </a:p>
          <a:p>
            <a:pPr marL="0" marR="0" algn="ctr">
              <a:lnSpc>
                <a:spcPct val="107000"/>
              </a:lnSpc>
              <a:spcBef>
                <a:spcPts val="0"/>
              </a:spcBef>
              <a:spcAft>
                <a:spcPts val="800"/>
              </a:spcAft>
            </a:pPr>
            <a:endParaRPr lang="en-GB" sz="9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3200" kern="100" dirty="0">
                <a:latin typeface="Calibri" panose="020F0502020204030204" pitchFamily="34" charset="0"/>
                <a:ea typeface="Calibri" panose="020F0502020204030204" pitchFamily="34" charset="0"/>
                <a:cs typeface="Times New Roman" panose="02020603050405020304" pitchFamily="18" charset="0"/>
              </a:rPr>
              <a:t>THIS IS WHEN CATHODIC PROTECTION IS APPLIED DURING CONSTRUCTION</a:t>
            </a:r>
          </a:p>
          <a:p>
            <a:pPr algn="ctr">
              <a:lnSpc>
                <a:spcPct val="107000"/>
              </a:lnSpc>
              <a:spcAft>
                <a:spcPts val="800"/>
              </a:spcAft>
            </a:pP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5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(PREVENTION IS BETTER THAN CURE)</a:t>
            </a:r>
            <a:endParaRPr lang="en-US" sz="5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9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03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4">
            <a:extLst>
              <a:ext uri="{FF2B5EF4-FFF2-40B4-BE49-F238E27FC236}">
                <a16:creationId xmlns:a16="http://schemas.microsoft.com/office/drawing/2014/main" xmlns="" id="{7C5C4129-CC1E-9848-0702-6C2577E81EA9}"/>
              </a:ext>
            </a:extLst>
          </p:cNvPr>
          <p:cNvSpPr txBox="1"/>
          <p:nvPr/>
        </p:nvSpPr>
        <p:spPr>
          <a:xfrm>
            <a:off x="1371600" y="1028700"/>
            <a:ext cx="15392400" cy="6275564"/>
          </a:xfrm>
          <a:prstGeom prst="rect">
            <a:avLst/>
          </a:prstGeom>
          <a:noFill/>
        </p:spPr>
        <p:txBody>
          <a:bodyPr wrap="square">
            <a:spAutoFit/>
          </a:bodyPr>
          <a:lstStyle/>
          <a:p>
            <a:pPr marL="0" marR="0" algn="ctr">
              <a:lnSpc>
                <a:spcPct val="107000"/>
              </a:lnSpc>
              <a:spcBef>
                <a:spcPts val="0"/>
              </a:spcBef>
              <a:spcAft>
                <a:spcPts val="800"/>
              </a:spcAft>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LATER</a:t>
            </a:r>
          </a:p>
          <a:p>
            <a:pPr marL="0" marR="0" algn="ctr">
              <a:lnSpc>
                <a:spcPct val="107000"/>
              </a:lnSpc>
              <a:spcBef>
                <a:spcPts val="0"/>
              </a:spcBef>
              <a:spcAft>
                <a:spcPts val="800"/>
              </a:spcAft>
            </a:pPr>
            <a:endParaRPr lang="en-GB" sz="9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3200" kern="100" dirty="0">
                <a:latin typeface="Calibri" panose="020F0502020204030204" pitchFamily="34" charset="0"/>
                <a:ea typeface="Calibri" panose="020F0502020204030204" pitchFamily="34" charset="0"/>
                <a:cs typeface="Times New Roman" panose="02020603050405020304" pitchFamily="18" charset="0"/>
              </a:rPr>
              <a:t>THIS ALWAYS TAKES THE FORM OF “PROVISION FOR CATHODIC PROTECTION” IN VARIOUS SPECIFICATIONS. </a:t>
            </a:r>
          </a:p>
          <a:p>
            <a:pPr marL="0" marR="0">
              <a:lnSpc>
                <a:spcPct val="107000"/>
              </a:lnSpc>
              <a:spcBef>
                <a:spcPts val="0"/>
              </a:spcBef>
              <a:spcAft>
                <a:spcPts val="800"/>
              </a:spcAft>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3200" kern="100" dirty="0">
                <a:latin typeface="Calibri" panose="020F0502020204030204" pitchFamily="34" charset="0"/>
                <a:ea typeface="Calibri" panose="020F0502020204030204" pitchFamily="34" charset="0"/>
                <a:cs typeface="Times New Roman" panose="02020603050405020304" pitchFamily="18" charset="0"/>
              </a:rPr>
              <a:t>HOWEVER WHEN SPECIFIED, IT CAN ONLY PRACTICALLY BE ADOPTED BY USING SOIL OR SEAWATER BASED REMOTE ANODES TO PROVIDE THE CATHODIC PROTECTION.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503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3">
            <a:extLst>
              <a:ext uri="{FF2B5EF4-FFF2-40B4-BE49-F238E27FC236}">
                <a16:creationId xmlns:a16="http://schemas.microsoft.com/office/drawing/2014/main" xmlns="" id="{59159974-5FE1-765A-3A67-D9D72A934DB2}"/>
              </a:ext>
            </a:extLst>
          </p:cNvPr>
          <p:cNvSpPr txBox="1"/>
          <p:nvPr/>
        </p:nvSpPr>
        <p:spPr>
          <a:xfrm>
            <a:off x="1219200" y="1875742"/>
            <a:ext cx="16230601" cy="4524315"/>
          </a:xfrm>
          <a:prstGeom prst="rect">
            <a:avLst/>
          </a:prstGeom>
          <a:noFill/>
        </p:spPr>
        <p:txBody>
          <a:bodyPr wrap="square" rtlCol="0">
            <a:spAutoFit/>
          </a:bodyPr>
          <a:lstStyle/>
          <a:p>
            <a:pPr algn="ctr"/>
            <a:r>
              <a:rPr lang="en-GB" sz="9600" dirty="0"/>
              <a:t>TOO LATE</a:t>
            </a:r>
          </a:p>
          <a:p>
            <a:endParaRPr lang="en-GB" sz="9600" dirty="0"/>
          </a:p>
          <a:p>
            <a:r>
              <a:rPr lang="en-GB" sz="3200" dirty="0"/>
              <a:t>TOO LATE REFERS TO WHEN A STRUCTURE, OR PART OF A STRUCTURE, WAS INITIALLY SELECTED AS NOT NEEDING CATHODIC PROTECTION DURING CONSTRUCTION, BUT SUBSEQUENTLY WAS FOUND TO HAVE CORRODED TO THE POINT OF CAUSING DAMAGE TO THE CONCRETE.</a:t>
            </a:r>
          </a:p>
        </p:txBody>
      </p:sp>
    </p:spTree>
    <p:extLst>
      <p:ext uri="{BB962C8B-B14F-4D97-AF65-F5344CB8AC3E}">
        <p14:creationId xmlns:p14="http://schemas.microsoft.com/office/powerpoint/2010/main" val="213094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8" name="Picture 7">
            <a:extLst>
              <a:ext uri="{FF2B5EF4-FFF2-40B4-BE49-F238E27FC236}">
                <a16:creationId xmlns:a16="http://schemas.microsoft.com/office/drawing/2014/main" xmlns="" id="{11BCE304-216B-1A31-3717-A87C7900D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380" y="5972997"/>
            <a:ext cx="5242671" cy="3705983"/>
          </a:xfrm>
          <a:prstGeom prst="rect">
            <a:avLst/>
          </a:prstGeom>
        </p:spPr>
      </p:pic>
      <p:pic>
        <p:nvPicPr>
          <p:cNvPr id="9" name="Picture 2">
            <a:extLst>
              <a:ext uri="{FF2B5EF4-FFF2-40B4-BE49-F238E27FC236}">
                <a16:creationId xmlns:a16="http://schemas.microsoft.com/office/drawing/2014/main" xmlns="" id="{3ED046EA-8D6B-8BE2-CCE4-625FA4206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550" y="5993174"/>
            <a:ext cx="5022830" cy="370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100_2253">
            <a:extLst>
              <a:ext uri="{FF2B5EF4-FFF2-40B4-BE49-F238E27FC236}">
                <a16:creationId xmlns:a16="http://schemas.microsoft.com/office/drawing/2014/main" xmlns="" id="{2B45291D-517B-11E3-2851-125C1634A8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0051" y="5927174"/>
            <a:ext cx="4882565" cy="359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100_1568">
            <a:extLst>
              <a:ext uri="{FF2B5EF4-FFF2-40B4-BE49-F238E27FC236}">
                <a16:creationId xmlns:a16="http://schemas.microsoft.com/office/drawing/2014/main" xmlns="" id="{830A7BF5-B28A-745F-11B9-78C22DE58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0698" y="1175831"/>
            <a:ext cx="3556438" cy="483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4-Corrosion Detail">
            <a:extLst>
              <a:ext uri="{FF2B5EF4-FFF2-40B4-BE49-F238E27FC236}">
                <a16:creationId xmlns:a16="http://schemas.microsoft.com/office/drawing/2014/main" xmlns="" id="{7582FA14-16B5-8032-BF14-9420DAAF2C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27136" y="1094648"/>
            <a:ext cx="7535480" cy="487834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054F839F-0E7A-662B-34E8-B4639541F6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4551" y="1179295"/>
            <a:ext cx="4076930" cy="4861815"/>
          </a:xfrm>
          <a:prstGeom prst="rect">
            <a:avLst/>
          </a:prstGeom>
        </p:spPr>
      </p:pic>
      <p:sp>
        <p:nvSpPr>
          <p:cNvPr id="16" name="TextBox 15">
            <a:extLst>
              <a:ext uri="{FF2B5EF4-FFF2-40B4-BE49-F238E27FC236}">
                <a16:creationId xmlns:a16="http://schemas.microsoft.com/office/drawing/2014/main" xmlns="" id="{5F536A40-F600-B815-3431-4181F69F1E88}"/>
              </a:ext>
            </a:extLst>
          </p:cNvPr>
          <p:cNvSpPr txBox="1"/>
          <p:nvPr/>
        </p:nvSpPr>
        <p:spPr>
          <a:xfrm>
            <a:off x="609600" y="215754"/>
            <a:ext cx="15240000" cy="584775"/>
          </a:xfrm>
          <a:prstGeom prst="rect">
            <a:avLst/>
          </a:prstGeom>
          <a:noFill/>
        </p:spPr>
        <p:txBody>
          <a:bodyPr wrap="square" rtlCol="0">
            <a:spAutoFit/>
          </a:bodyPr>
          <a:lstStyle/>
          <a:p>
            <a:pPr algn="ctr"/>
            <a:r>
              <a:rPr lang="en-GB" sz="3200" b="1" dirty="0"/>
              <a:t>THE CONSEQUENCES OF “TOO LATE” (EXAMPLES FROM 4 DIFFERENT COUNTRIES)</a:t>
            </a:r>
            <a:endParaRPr lang="x-none" sz="3200" b="1" dirty="0"/>
          </a:p>
        </p:txBody>
      </p:sp>
    </p:spTree>
    <p:extLst>
      <p:ext uri="{BB962C8B-B14F-4D97-AF65-F5344CB8AC3E}">
        <p14:creationId xmlns:p14="http://schemas.microsoft.com/office/powerpoint/2010/main" val="3160720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TotalTime>
  <Words>2824</Words>
  <Application>Microsoft Office PowerPoint</Application>
  <PresentationFormat>Custom</PresentationFormat>
  <Paragraphs>304</Paragraphs>
  <Slides>42</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Arial</vt:lpstr>
      <vt:lpstr>Glacial Indifference Bold</vt:lpstr>
      <vt:lpstr>Calibri</vt:lpstr>
      <vt:lpstr>Canva Sans</vt:lpstr>
      <vt:lpstr>Times New Roman</vt:lpstr>
      <vt:lpstr>Codec Pro ExtraBold</vt:lpstr>
      <vt:lpstr>Tabarra Sans</vt:lpstr>
      <vt:lpstr>Tabarra Sans Heavy</vt:lpstr>
      <vt:lpstr>Canva Sans Bold</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Corrosion Risk Illustrated by Distribution of Chemical Species for a Concrete Element Spanning Different Environments and Causing Macro-cell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JUBCOR 2024 Presentation Template</dc:title>
  <dc:creator>SAIT-IT0492</dc:creator>
  <cp:lastModifiedBy>Mohamed Rihsab</cp:lastModifiedBy>
  <cp:revision>53</cp:revision>
  <cp:lastPrinted>2024-06-20T13:31:03Z</cp:lastPrinted>
  <dcterms:created xsi:type="dcterms:W3CDTF">2006-08-16T00:00:00Z</dcterms:created>
  <dcterms:modified xsi:type="dcterms:W3CDTF">2024-06-27T10:45:58Z</dcterms:modified>
  <dc:identifier>DAGG3nLRPf8</dc:identifier>
</cp:coreProperties>
</file>