
<file path=[Content_Types].xml><?xml version="1.0" encoding="utf-8"?>
<Types xmlns="http://schemas.openxmlformats.org/package/2006/content-types">
  <Default Extension="bin" ContentType="image/jpeg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18288000" cy="10287000"/>
  <p:notesSz cx="6858000" cy="9144000"/>
  <p:embeddedFontLst>
    <p:embeddedFont>
      <p:font typeface="Canva Sans" panose="020B0604020202020204" charset="0"/>
      <p:regular r:id="rId15"/>
    </p:embeddedFont>
    <p:embeddedFont>
      <p:font typeface="Canva Sans Bold" panose="020B0604020202020204" charset="0"/>
      <p:regular r:id="rId16"/>
    </p:embeddedFont>
    <p:embeddedFont>
      <p:font typeface="Codec Pro ExtraBold" panose="020B0604020202020204" charset="0"/>
      <p:regular r:id="rId17"/>
    </p:embeddedFont>
    <p:embeddedFont>
      <p:font typeface="Glacial Indifference Bold" panose="020B0604020202020204" charset="0"/>
      <p:regular r:id="rId18"/>
    </p:embeddedFont>
    <p:embeddedFont>
      <p:font typeface="Tabarra Sans" panose="020B0604020202020204" charset="0"/>
      <p:regular r:id="rId19"/>
    </p:embeddedFont>
    <p:embeddedFont>
      <p:font typeface="Tabarra Sans Heavy" panose="020B0604020202020204" charset="0"/>
      <p:regular r:id="rId20"/>
    </p:embeddedFont>
    <p:embeddedFont>
      <p:font typeface="Wingdings 3" panose="05040102010807070707" pitchFamily="18" charset="2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975" autoAdjust="0"/>
  </p:normalViewPr>
  <p:slideViewPr>
    <p:cSldViewPr>
      <p:cViewPr varScale="1">
        <p:scale>
          <a:sx n="52" d="100"/>
          <a:sy n="52" d="100"/>
        </p:scale>
        <p:origin x="806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11A1E-BD10-40E7-8364-02311C0DFB98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8C7B4-7B6D-43CD-97D3-BEE576D26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8C7B4-7B6D-43CD-97D3-BEE576D263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8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photo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53222"/>
            <a:ext cx="17068800" cy="11382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3953"/>
            <a:ext cx="9618135" cy="6734558"/>
          </a:xfrm>
        </p:spPr>
        <p:txBody>
          <a:bodyPr/>
          <a:lstStyle>
            <a:lvl1pPr>
              <a:defRPr sz="3299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078128" y="9534527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549469" y="2213952"/>
            <a:ext cx="7414445" cy="67345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00"/>
          </a:p>
        </p:txBody>
      </p:sp>
      <p:sp>
        <p:nvSpPr>
          <p:cNvPr id="8" name="Content Placeholder 2"/>
          <p:cNvSpPr txBox="1">
            <a:spLocks/>
          </p:cNvSpPr>
          <p:nvPr userDrawn="1"/>
        </p:nvSpPr>
        <p:spPr>
          <a:xfrm>
            <a:off x="10718797" y="3970868"/>
            <a:ext cx="7162808" cy="1858434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4800" dirty="0">
                <a:solidFill>
                  <a:schemeClr val="bg1"/>
                </a:solidFill>
              </a:rPr>
              <a:t>1 photo with text</a:t>
            </a:r>
          </a:p>
          <a:p>
            <a:pPr marL="0" indent="0" algn="ctr">
              <a:buNone/>
            </a:pPr>
            <a:r>
              <a:rPr lang="en-US" sz="3000" dirty="0">
                <a:solidFill>
                  <a:srgbClr val="FFFFFF"/>
                </a:solidFill>
              </a:rPr>
              <a:t>Place your photo on top of the gray box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439842" y="1404644"/>
            <a:ext cx="17377509" cy="86814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00" dirty="0"/>
          </a:p>
        </p:txBody>
      </p:sp>
    </p:spTree>
    <p:extLst>
      <p:ext uri="{BB962C8B-B14F-4D97-AF65-F5344CB8AC3E}">
        <p14:creationId xmlns:p14="http://schemas.microsoft.com/office/powerpoint/2010/main" val="415647980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1.sv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7.jpeg"/><Relationship Id="rId5" Type="http://schemas.openxmlformats.org/officeDocument/2006/relationships/image" Target="../media/image13.svg"/><Relationship Id="rId10" Type="http://schemas.openxmlformats.org/officeDocument/2006/relationships/image" Target="../media/image36.png"/><Relationship Id="rId4" Type="http://schemas.openxmlformats.org/officeDocument/2006/relationships/image" Target="../media/image12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2.wdp"/><Relationship Id="rId18" Type="http://schemas.openxmlformats.org/officeDocument/2006/relationships/image" Target="../media/image4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40.png"/><Relationship Id="rId17" Type="http://schemas.microsoft.com/office/2007/relationships/hdphoto" Target="../media/hdphoto4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microsoft.com/office/2007/relationships/hdphoto" Target="../media/hdphoto1.wdp"/><Relationship Id="rId5" Type="http://schemas.openxmlformats.org/officeDocument/2006/relationships/image" Target="../media/image12.png"/><Relationship Id="rId15" Type="http://schemas.microsoft.com/office/2007/relationships/hdphoto" Target="../media/hdphoto3.wdp"/><Relationship Id="rId10" Type="http://schemas.openxmlformats.org/officeDocument/2006/relationships/image" Target="../media/image39.png"/><Relationship Id="rId19" Type="http://schemas.openxmlformats.org/officeDocument/2006/relationships/image" Target="../media/image44.svg"/><Relationship Id="rId4" Type="http://schemas.openxmlformats.org/officeDocument/2006/relationships/image" Target="../media/image11.sv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6.svg"/><Relationship Id="rId7" Type="http://schemas.openxmlformats.org/officeDocument/2006/relationships/image" Target="../media/image4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10" Type="http://schemas.openxmlformats.org/officeDocument/2006/relationships/image" Target="../media/image9.pn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sv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svg"/><Relationship Id="rId7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3.sv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1.svg"/><Relationship Id="rId7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sv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9.png"/><Relationship Id="rId5" Type="http://schemas.openxmlformats.org/officeDocument/2006/relationships/image" Target="../media/image13.svg"/><Relationship Id="rId10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bin"/><Relationship Id="rId3" Type="http://schemas.openxmlformats.org/officeDocument/2006/relationships/image" Target="../media/image11.svg"/><Relationship Id="rId7" Type="http://schemas.openxmlformats.org/officeDocument/2006/relationships/image" Target="../media/image3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87100" y="3086100"/>
            <a:ext cx="7200900" cy="7200900"/>
          </a:xfrm>
          <a:custGeom>
            <a:avLst/>
            <a:gdLst/>
            <a:ahLst/>
            <a:cxnLst/>
            <a:rect l="l" t="t" r="r" b="b"/>
            <a:pathLst>
              <a:path w="7200900" h="7200900">
                <a:moveTo>
                  <a:pt x="0" y="0"/>
                </a:moveTo>
                <a:lnTo>
                  <a:pt x="7200900" y="0"/>
                </a:lnTo>
                <a:lnTo>
                  <a:pt x="7200900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720864" y="1427539"/>
            <a:ext cx="482144" cy="467032"/>
          </a:xfrm>
          <a:custGeom>
            <a:avLst/>
            <a:gdLst/>
            <a:ahLst/>
            <a:cxnLst/>
            <a:rect l="l" t="t" r="r" b="b"/>
            <a:pathLst>
              <a:path w="482144" h="467032">
                <a:moveTo>
                  <a:pt x="0" y="0"/>
                </a:moveTo>
                <a:lnTo>
                  <a:pt x="482145" y="0"/>
                </a:lnTo>
                <a:lnTo>
                  <a:pt x="482145" y="467031"/>
                </a:lnTo>
                <a:lnTo>
                  <a:pt x="0" y="4670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7682761">
            <a:off x="-1383321" y="-185949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722956" y="6564251"/>
            <a:ext cx="8883055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76"/>
              </a:lnSpc>
            </a:pPr>
            <a:r>
              <a:rPr lang="en-US" sz="4400" dirty="0"/>
              <a:t>Closed Cooling on TRACK Innovation</a:t>
            </a:r>
            <a:endParaRPr lang="en-US" sz="4230" spc="287" dirty="0">
              <a:solidFill>
                <a:srgbClr val="0C3E5B"/>
              </a:solidFill>
              <a:latin typeface="Codec Pro Extra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22956" y="7254159"/>
            <a:ext cx="7615216" cy="796285"/>
            <a:chOff x="0" y="-7382"/>
            <a:chExt cx="1482124" cy="1549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42999" cy="135928"/>
            </a:xfrm>
            <a:custGeom>
              <a:avLst/>
              <a:gdLst/>
              <a:ahLst/>
              <a:cxnLst/>
              <a:rect l="l" t="t" r="r" b="b"/>
              <a:pathLst>
                <a:path w="1342999" h="135928">
                  <a:moveTo>
                    <a:pt x="20195" y="0"/>
                  </a:moveTo>
                  <a:lnTo>
                    <a:pt x="1322804" y="0"/>
                  </a:lnTo>
                  <a:cubicBezTo>
                    <a:pt x="1333957" y="0"/>
                    <a:pt x="1342999" y="9042"/>
                    <a:pt x="1342999" y="20195"/>
                  </a:cubicBezTo>
                  <a:lnTo>
                    <a:pt x="1342999" y="115733"/>
                  </a:lnTo>
                  <a:cubicBezTo>
                    <a:pt x="1342999" y="126887"/>
                    <a:pt x="1333957" y="135928"/>
                    <a:pt x="1322804" y="135928"/>
                  </a:cubicBezTo>
                  <a:lnTo>
                    <a:pt x="20195" y="135928"/>
                  </a:lnTo>
                  <a:cubicBezTo>
                    <a:pt x="9042" y="135928"/>
                    <a:pt x="0" y="126887"/>
                    <a:pt x="0" y="115733"/>
                  </a:cubicBezTo>
                  <a:lnTo>
                    <a:pt x="0" y="20195"/>
                  </a:lnTo>
                  <a:cubicBezTo>
                    <a:pt x="0" y="9042"/>
                    <a:pt x="9042" y="0"/>
                    <a:pt x="20195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9125" y="-7382"/>
              <a:ext cx="1342999" cy="154978"/>
            </a:xfrm>
            <a:prstGeom prst="rect">
              <a:avLst/>
            </a:prstGeom>
          </p:spPr>
          <p:txBody>
            <a:bodyPr lIns="68744" tIns="68744" rIns="68744" bIns="68744" rtlCol="0" anchor="ctr"/>
            <a:lstStyle/>
            <a:p>
              <a:pPr>
                <a:lnSpc>
                  <a:spcPts val="2730"/>
                </a:lnSpc>
              </a:pPr>
              <a:r>
                <a:rPr lang="en-US" sz="2100" spc="119" dirty="0">
                  <a:solidFill>
                    <a:srgbClr val="E28126"/>
                  </a:solidFill>
                  <a:latin typeface="Canva Sans"/>
                </a:rPr>
                <a:t>Increasing reliability and reducing environmental impact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857742" y="7412516"/>
            <a:ext cx="457550" cy="457550"/>
          </a:xfrm>
          <a:custGeom>
            <a:avLst/>
            <a:gdLst/>
            <a:ahLst/>
            <a:cxnLst/>
            <a:rect l="l" t="t" r="r" b="b"/>
            <a:pathLst>
              <a:path w="457550" h="457550">
                <a:moveTo>
                  <a:pt x="0" y="0"/>
                </a:moveTo>
                <a:lnTo>
                  <a:pt x="457550" y="0"/>
                </a:lnTo>
                <a:lnTo>
                  <a:pt x="457550" y="457550"/>
                </a:lnTo>
                <a:lnTo>
                  <a:pt x="0" y="4575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2013571" y="5295900"/>
            <a:ext cx="5905500" cy="4135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71"/>
              </a:lnSpc>
            </a:pPr>
            <a:r>
              <a:rPr lang="en-US" sz="3908" spc="195" dirty="0">
                <a:solidFill>
                  <a:srgbClr val="0C3E5B"/>
                </a:solidFill>
                <a:latin typeface="Canva Sans"/>
              </a:rPr>
              <a:t>Presented By:</a:t>
            </a:r>
            <a:r>
              <a:rPr lang="en-US" sz="3908" spc="195" dirty="0">
                <a:solidFill>
                  <a:srgbClr val="0C3E5B"/>
                </a:solidFill>
                <a:latin typeface="Canva Sans Bold"/>
              </a:rPr>
              <a:t> </a:t>
            </a:r>
          </a:p>
          <a:p>
            <a:pPr algn="ctr">
              <a:lnSpc>
                <a:spcPts val="5471"/>
              </a:lnSpc>
            </a:pPr>
            <a:endParaRPr lang="en-US" sz="3908" spc="195" dirty="0">
              <a:solidFill>
                <a:srgbClr val="0C3E5B"/>
              </a:solidFill>
              <a:latin typeface="Canva Sans Bold"/>
            </a:endParaRPr>
          </a:p>
          <a:p>
            <a:pPr algn="ctr">
              <a:lnSpc>
                <a:spcPts val="5471"/>
              </a:lnSpc>
            </a:pPr>
            <a:r>
              <a:rPr lang="en-US" sz="3908" spc="195" dirty="0">
                <a:solidFill>
                  <a:srgbClr val="0C3E5B"/>
                </a:solidFill>
                <a:latin typeface="Canva Sans Bold"/>
              </a:rPr>
              <a:t>Mohammad Al-Shaikh</a:t>
            </a:r>
          </a:p>
          <a:p>
            <a:pPr algn="ctr">
              <a:lnSpc>
                <a:spcPts val="5471"/>
              </a:lnSpc>
            </a:pPr>
            <a:r>
              <a:rPr lang="en-US" sz="2400" spc="195" dirty="0">
                <a:solidFill>
                  <a:srgbClr val="0C3E5B"/>
                </a:solidFill>
                <a:latin typeface="Canva Sans Bold"/>
              </a:rPr>
              <a:t>Industry Technical Consultant, </a:t>
            </a:r>
          </a:p>
          <a:p>
            <a:pPr algn="ctr">
              <a:lnSpc>
                <a:spcPts val="5471"/>
              </a:lnSpc>
            </a:pPr>
            <a:r>
              <a:rPr lang="en-US" sz="2400" spc="195" dirty="0">
                <a:solidFill>
                  <a:srgbClr val="0C3E5B"/>
                </a:solidFill>
                <a:latin typeface="Canva Sans Bold"/>
              </a:rPr>
              <a:t>IMEA Region </a:t>
            </a:r>
          </a:p>
          <a:p>
            <a:pPr algn="ctr">
              <a:lnSpc>
                <a:spcPts val="5471"/>
              </a:lnSpc>
            </a:pPr>
            <a:endParaRPr lang="en-US" sz="2400" spc="195" dirty="0">
              <a:solidFill>
                <a:srgbClr val="0C3E5B"/>
              </a:solidFill>
              <a:latin typeface="Canva Sans 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722956" y="2652012"/>
            <a:ext cx="7861286" cy="2612151"/>
            <a:chOff x="0" y="0"/>
            <a:chExt cx="10481714" cy="3482868"/>
          </a:xfrm>
        </p:grpSpPr>
        <p:sp>
          <p:nvSpPr>
            <p:cNvPr id="14" name="TextBox 14"/>
            <p:cNvSpPr txBox="1"/>
            <p:nvPr/>
          </p:nvSpPr>
          <p:spPr>
            <a:xfrm>
              <a:off x="54198" y="-466725"/>
              <a:ext cx="9004452" cy="2910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07"/>
                </a:lnSpc>
              </a:pPr>
              <a:r>
                <a:rPr lang="en-US" sz="12076">
                  <a:solidFill>
                    <a:srgbClr val="0C3E5A"/>
                  </a:solidFill>
                  <a:latin typeface="Tabarra Sans Heavy"/>
                </a:rPr>
                <a:t>JUBCOR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54198" y="2005202"/>
              <a:ext cx="10427516" cy="891503"/>
              <a:chOff x="0" y="0"/>
              <a:chExt cx="1782556" cy="152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782556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782556" h="152400">
                    <a:moveTo>
                      <a:pt x="0" y="0"/>
                    </a:moveTo>
                    <a:lnTo>
                      <a:pt x="1782556" y="0"/>
                    </a:lnTo>
                    <a:lnTo>
                      <a:pt x="1782556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E281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 rot="5400000">
              <a:off x="8501551" y="916541"/>
              <a:ext cx="2681013" cy="1279313"/>
              <a:chOff x="0" y="0"/>
              <a:chExt cx="458312" cy="21869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58312" cy="218695"/>
              </a:xfrm>
              <a:custGeom>
                <a:avLst/>
                <a:gdLst/>
                <a:ahLst/>
                <a:cxnLst/>
                <a:rect l="l" t="t" r="r" b="b"/>
                <a:pathLst>
                  <a:path w="458312" h="218695">
                    <a:moveTo>
                      <a:pt x="0" y="0"/>
                    </a:moveTo>
                    <a:lnTo>
                      <a:pt x="458312" y="0"/>
                    </a:lnTo>
                    <a:lnTo>
                      <a:pt x="458312" y="218695"/>
                    </a:lnTo>
                    <a:lnTo>
                      <a:pt x="0" y="218695"/>
                    </a:lnTo>
                    <a:close/>
                  </a:path>
                </a:pathLst>
              </a:custGeom>
              <a:solidFill>
                <a:srgbClr val="0C3E5B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0" y="2055964"/>
              <a:ext cx="9058650" cy="840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8"/>
                </a:lnSpc>
              </a:pPr>
              <a:r>
                <a:rPr lang="en-US" sz="3499">
                  <a:solidFill>
                    <a:srgbClr val="FFFFFF"/>
                  </a:solidFill>
                  <a:latin typeface="Tabarra Sans"/>
                </a:rPr>
                <a:t>CONFERENCE &amp; EXHIBITION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 rot="5400000">
              <a:off x="8666000" y="894224"/>
              <a:ext cx="2561608" cy="1323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98"/>
                </a:lnSpc>
              </a:pPr>
              <a:r>
                <a:rPr lang="en-US" sz="5570" spc="172">
                  <a:solidFill>
                    <a:srgbClr val="FFFFFF"/>
                  </a:solidFill>
                  <a:latin typeface="Tabarra Sans Heavy"/>
                </a:rPr>
                <a:t>2024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6201" y="2958141"/>
              <a:ext cx="10445513" cy="524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23"/>
                </a:lnSpc>
                <a:spcBef>
                  <a:spcPct val="0"/>
                </a:spcBef>
              </a:pPr>
              <a:r>
                <a:rPr lang="en-US" sz="2373">
                  <a:solidFill>
                    <a:srgbClr val="0C3E5B"/>
                  </a:solidFill>
                  <a:latin typeface="Glacial Indifference Bold"/>
                </a:rPr>
                <a:t>INNOVATIVE SOLUTIONS FOR CORROSION CHALLENGES</a:t>
              </a:r>
            </a:p>
          </p:txBody>
        </p:sp>
      </p:grpSp>
      <p:pic>
        <p:nvPicPr>
          <p:cNvPr id="23" name="Picture 22" descr="A blue and black logo&#10;&#10;Description automatically generated">
            <a:extLst>
              <a:ext uri="{FF2B5EF4-FFF2-40B4-BE49-F238E27FC236}">
                <a16:creationId xmlns:a16="http://schemas.microsoft.com/office/drawing/2014/main" id="{48BD6340-E1B3-CABF-B092-6683DCADA7D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1359" y="1091301"/>
            <a:ext cx="4014224" cy="9326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D0EF96A8-9D70-4165-1C86-EF22EF321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068" y="9139756"/>
            <a:ext cx="4014224" cy="9326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F258B-9F4E-BC72-BFB7-49C2A45C46BA}"/>
              </a:ext>
            </a:extLst>
          </p:cNvPr>
          <p:cNvSpPr txBox="1">
            <a:spLocks/>
          </p:cNvSpPr>
          <p:nvPr/>
        </p:nvSpPr>
        <p:spPr>
          <a:xfrm>
            <a:off x="13803405" y="957664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7269B-BB66-1242-895A-E957DF8587C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3F6B20-5790-0390-B8DA-009D48E8B9E7}"/>
              </a:ext>
            </a:extLst>
          </p:cNvPr>
          <p:cNvSpPr/>
          <p:nvPr/>
        </p:nvSpPr>
        <p:spPr>
          <a:xfrm>
            <a:off x="8020145" y="2654657"/>
            <a:ext cx="3221849" cy="4726469"/>
          </a:xfrm>
          <a:prstGeom prst="rect">
            <a:avLst/>
          </a:prstGeom>
          <a:solidFill>
            <a:srgbClr val="51BCE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C49379-EA07-C53D-DA80-73F34B124AC9}"/>
              </a:ext>
            </a:extLst>
          </p:cNvPr>
          <p:cNvSpPr/>
          <p:nvPr/>
        </p:nvSpPr>
        <p:spPr>
          <a:xfrm>
            <a:off x="1" y="-5244"/>
            <a:ext cx="18288002" cy="1620983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DED3AA0-BAE8-2A31-8928-D0710AEBDCA7}"/>
              </a:ext>
            </a:extLst>
          </p:cNvPr>
          <p:cNvSpPr txBox="1">
            <a:spLocks/>
          </p:cNvSpPr>
          <p:nvPr/>
        </p:nvSpPr>
        <p:spPr>
          <a:xfrm>
            <a:off x="13803405" y="9576641"/>
            <a:ext cx="4114800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7269B-BB66-1242-895A-E957DF8587C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D25CAB85-9559-800F-CB60-122A67E43D15}"/>
              </a:ext>
            </a:extLst>
          </p:cNvPr>
          <p:cNvSpPr txBox="1">
            <a:spLocks/>
          </p:cNvSpPr>
          <p:nvPr/>
        </p:nvSpPr>
        <p:spPr>
          <a:xfrm>
            <a:off x="613765" y="1714742"/>
            <a:ext cx="7457675" cy="74357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tx2"/>
              </a:buClr>
              <a:buFont typeface="Wingdings" pitchFamily="2" charset="2"/>
              <a:buChar char="§"/>
              <a:defRPr sz="2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Wingdings" pitchFamily="2" charset="2"/>
              <a:buChar char="§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75C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75C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 Details</a:t>
            </a: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0075C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75C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6C6D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Refinery high temperature closed cooling system</a:t>
            </a:r>
          </a:p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75C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6C6D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Demi Water make-up due to &gt;100C operating temperatures </a:t>
            </a:r>
          </a:p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75C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6C6D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Treated with ~3000 ppm TRAC109</a:t>
            </a:r>
          </a:p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75C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6C6D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pH=11,2, no CO2 ingress due to nitrogen blanketing. </a:t>
            </a:r>
          </a:p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75C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6C6D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Periodic water leaks out of the system periodic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6C6D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top-up</a:t>
            </a:r>
          </a:p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75C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6C6D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 conductivity 2000-5000 µS/cm (average 3175 µS/cm)</a:t>
            </a:r>
          </a:p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75C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6C6D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Mild Steel Corrosion under good control 0,03 mpy (&lt;1 mpy target)</a:t>
            </a:r>
          </a:p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75C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6C6D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75C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INNOVATION</a:t>
            </a: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0075C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ts val="2700"/>
              </a:lnSpc>
              <a:spcBef>
                <a:spcPts val="900"/>
              </a:spcBef>
              <a:spcAft>
                <a:spcPts val="0"/>
              </a:spcAft>
              <a:buClr>
                <a:srgbClr val="0075C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6C6D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TRAC400, new nitrogen, borate and molybdate free product for sustainable closed loop treatment:</a:t>
            </a:r>
          </a:p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75C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6C6D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Corrosion Coupons spotless, at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6C6D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0,02 mpy 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6C6D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well below target </a:t>
            </a:r>
          </a:p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75C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6C6D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Rapid protection, stable actives level one week after first fill</a:t>
            </a:r>
          </a:p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75C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6C6D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 conductivity 2000 µS/cm (slowly dropping to 1700 µS/cm</a:t>
            </a:r>
          </a:p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75C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6C6D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Actives follow slow conductivity drift, pH stable at 11,2</a:t>
            </a:r>
          </a:p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75C9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6C6D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75C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6C6D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Meeting customer targets in discharge water quality</a:t>
            </a:r>
          </a:p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75C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6C6D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biological growth recorded, despite hydrocarbon leak detected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6C6D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F4BB6D-680D-F21B-2904-8A4047D8A399}"/>
              </a:ext>
            </a:extLst>
          </p:cNvPr>
          <p:cNvSpPr/>
          <p:nvPr/>
        </p:nvSpPr>
        <p:spPr>
          <a:xfrm>
            <a:off x="0" y="0"/>
            <a:ext cx="2767614" cy="490668"/>
          </a:xfrm>
          <a:prstGeom prst="rect">
            <a:avLst/>
          </a:prstGeom>
          <a:solidFill>
            <a:srgbClr val="0075C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4A901B-AB2C-8E71-EE94-A8BA9A34315F}"/>
              </a:ext>
            </a:extLst>
          </p:cNvPr>
          <p:cNvSpPr txBox="1"/>
          <p:nvPr/>
        </p:nvSpPr>
        <p:spPr>
          <a:xfrm>
            <a:off x="619912" y="40990"/>
            <a:ext cx="193193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>
              <a:defRPr/>
            </a:pPr>
            <a:r>
              <a:rPr lang="en-US" sz="1650" b="1" spc="300">
                <a:solidFill>
                  <a:srgbClr val="FFFFFF"/>
                </a:solidFill>
                <a:latin typeface="Arial" panose="020B0604020202020204"/>
              </a:rPr>
              <a:t>CASE STUDY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641FF2-2BD1-A5B2-4679-8078C262B03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8486" y="614018"/>
            <a:ext cx="1601651" cy="645326"/>
          </a:xfrm>
          <a:prstGeom prst="rect">
            <a:avLst/>
          </a:prstGeom>
        </p:spPr>
      </p:pic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9DDFD344-446B-64FE-FDBF-8F1CB6D82417}"/>
              </a:ext>
            </a:extLst>
          </p:cNvPr>
          <p:cNvSpPr txBox="1">
            <a:spLocks/>
          </p:cNvSpPr>
          <p:nvPr/>
        </p:nvSpPr>
        <p:spPr>
          <a:xfrm>
            <a:off x="320342" y="614018"/>
            <a:ext cx="14295771" cy="1006553"/>
          </a:xfrm>
          <a:prstGeom prst="rect">
            <a:avLst/>
          </a:prstGeom>
        </p:spPr>
        <p:txBody>
          <a:bodyPr vert="horz" lIns="137160" tIns="68580" rIns="137160" bIns="6858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75C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C6D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Refinery makes step change in closed cooling treatment sustainability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3B925F-2785-A8A5-5BFA-ADC8045BB822}"/>
              </a:ext>
            </a:extLst>
          </p:cNvPr>
          <p:cNvSpPr/>
          <p:nvPr/>
        </p:nvSpPr>
        <p:spPr>
          <a:xfrm>
            <a:off x="8020145" y="2695067"/>
            <a:ext cx="3221849" cy="648046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4DB262-DDEE-A0C6-7BC9-D835DF937D4B}"/>
              </a:ext>
            </a:extLst>
          </p:cNvPr>
          <p:cNvSpPr/>
          <p:nvPr/>
        </p:nvSpPr>
        <p:spPr>
          <a:xfrm>
            <a:off x="8020145" y="1826876"/>
            <a:ext cx="6598094" cy="411480"/>
          </a:xfrm>
          <a:prstGeom prst="rect">
            <a:avLst/>
          </a:prstGeom>
          <a:solidFill>
            <a:srgbClr val="58A6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5" b="1" i="0" u="none" strike="noStrike" kern="0" cap="none" spc="3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ANNUAL SAVINGS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6FD18E-6238-F490-B96A-68341637D89C}"/>
              </a:ext>
            </a:extLst>
          </p:cNvPr>
          <p:cNvSpPr/>
          <p:nvPr/>
        </p:nvSpPr>
        <p:spPr>
          <a:xfrm>
            <a:off x="8020145" y="2263482"/>
            <a:ext cx="3221849" cy="411480"/>
          </a:xfrm>
          <a:prstGeom prst="rect">
            <a:avLst/>
          </a:prstGeom>
          <a:solidFill>
            <a:srgbClr val="0075C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67AA1C-5BCA-5AC4-33F4-8C855A2DF438}"/>
              </a:ext>
            </a:extLst>
          </p:cNvPr>
          <p:cNvSpPr txBox="1"/>
          <p:nvPr/>
        </p:nvSpPr>
        <p:spPr>
          <a:xfrm>
            <a:off x="8020144" y="2722691"/>
            <a:ext cx="322184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lnSpc>
                <a:spcPts val="1200"/>
              </a:lnSpc>
              <a:defRPr/>
            </a:pPr>
            <a:r>
              <a:rPr lang="en-US" sz="1650" dirty="0">
                <a:solidFill>
                  <a:srgbClr val="005A83"/>
                </a:solidFill>
                <a:latin typeface="Arial" panose="020B0604020202020204"/>
              </a:rPr>
              <a:t> </a:t>
            </a:r>
          </a:p>
          <a:p>
            <a:pPr algn="ctr" defTabSz="1371600">
              <a:lnSpc>
                <a:spcPts val="1200"/>
              </a:lnSpc>
              <a:defRPr/>
            </a:pPr>
            <a:r>
              <a:rPr lang="en-US" sz="1650" dirty="0">
                <a:solidFill>
                  <a:srgbClr val="005A83"/>
                </a:solidFill>
                <a:latin typeface="Arial" panose="020B0604020202020204"/>
              </a:rPr>
              <a:t>1 and 3 month coupons</a:t>
            </a:r>
          </a:p>
          <a:p>
            <a:pPr algn="ctr" defTabSz="1371600">
              <a:lnSpc>
                <a:spcPts val="1200"/>
              </a:lnSpc>
              <a:defRPr/>
            </a:pPr>
            <a:endParaRPr lang="en-US" sz="1650" dirty="0">
              <a:solidFill>
                <a:srgbClr val="005A83"/>
              </a:solidFill>
              <a:latin typeface="Arial" panose="020B0604020202020204"/>
            </a:endParaRPr>
          </a:p>
          <a:p>
            <a:pPr algn="ctr" defTabSz="1371600">
              <a:lnSpc>
                <a:spcPts val="1200"/>
              </a:lnSpc>
              <a:defRPr/>
            </a:pPr>
            <a:r>
              <a:rPr lang="en-US" sz="1650" dirty="0">
                <a:solidFill>
                  <a:srgbClr val="005A83"/>
                </a:solidFill>
                <a:latin typeface="Arial" panose="020B0604020202020204"/>
              </a:rPr>
              <a:t> both confirm mild steel</a:t>
            </a:r>
          </a:p>
          <a:p>
            <a:pPr algn="ctr" defTabSz="1371600">
              <a:lnSpc>
                <a:spcPts val="1200"/>
              </a:lnSpc>
              <a:defRPr/>
            </a:pPr>
            <a:r>
              <a:rPr lang="en-US" sz="1650" dirty="0">
                <a:solidFill>
                  <a:srgbClr val="005A83"/>
                </a:solidFill>
                <a:latin typeface="Arial" panose="020B0604020202020204"/>
              </a:rPr>
              <a:t> </a:t>
            </a:r>
          </a:p>
          <a:p>
            <a:pPr algn="ctr" defTabSz="1371600">
              <a:lnSpc>
                <a:spcPts val="1200"/>
              </a:lnSpc>
              <a:defRPr/>
            </a:pPr>
            <a:r>
              <a:rPr lang="en-US" sz="1650" dirty="0">
                <a:solidFill>
                  <a:srgbClr val="005A83"/>
                </a:solidFill>
                <a:latin typeface="Arial" panose="020B0604020202020204"/>
              </a:rPr>
              <a:t>corrosion control to</a:t>
            </a:r>
          </a:p>
          <a:p>
            <a:pPr algn="ctr" defTabSz="1371600">
              <a:lnSpc>
                <a:spcPts val="1200"/>
              </a:lnSpc>
              <a:defRPr/>
            </a:pPr>
            <a:r>
              <a:rPr lang="en-US" sz="1650" dirty="0">
                <a:solidFill>
                  <a:srgbClr val="005A83"/>
                </a:solidFill>
                <a:latin typeface="Arial" panose="020B0604020202020204"/>
              </a:rPr>
              <a:t>   </a:t>
            </a:r>
          </a:p>
          <a:p>
            <a:pPr algn="ctr" defTabSz="1371600">
              <a:lnSpc>
                <a:spcPts val="1200"/>
              </a:lnSpc>
              <a:defRPr/>
            </a:pPr>
            <a:endParaRPr lang="nl-NL" sz="1650" dirty="0">
              <a:solidFill>
                <a:srgbClr val="005A83"/>
              </a:solidFill>
              <a:latin typeface="Arial" panose="020B0604020202020204"/>
            </a:endParaRPr>
          </a:p>
          <a:p>
            <a:pPr algn="ctr" defTabSz="1371600">
              <a:lnSpc>
                <a:spcPts val="3300"/>
              </a:lnSpc>
              <a:defRPr/>
            </a:pPr>
            <a:r>
              <a:rPr lang="en-US" sz="3600" b="1" dirty="0">
                <a:solidFill>
                  <a:srgbClr val="FFFFFF"/>
                </a:solidFill>
                <a:latin typeface="Arial" panose="020B0604020202020204"/>
              </a:rPr>
              <a:t>0,02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/>
              </a:rPr>
              <a:t>mpy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/>
              </a:rPr>
              <a:t>    </a:t>
            </a:r>
          </a:p>
          <a:p>
            <a:pPr algn="ctr" defTabSz="1371600">
              <a:defRPr/>
            </a:pPr>
            <a:endParaRPr lang="en-US" sz="1650" dirty="0">
              <a:solidFill>
                <a:srgbClr val="005A83"/>
              </a:solidFill>
              <a:latin typeface="Arial" panose="020B0604020202020204"/>
            </a:endParaRPr>
          </a:p>
          <a:p>
            <a:pPr algn="ctr" defTabSz="1371600">
              <a:defRPr/>
            </a:pPr>
            <a:r>
              <a:rPr lang="en-US" sz="1650" dirty="0">
                <a:solidFill>
                  <a:srgbClr val="005A83"/>
                </a:solidFill>
                <a:latin typeface="Arial" panose="020B0604020202020204"/>
              </a:rPr>
              <a:t>Well below 1 </a:t>
            </a:r>
            <a:r>
              <a:rPr lang="en-US" sz="1650" dirty="0" err="1">
                <a:solidFill>
                  <a:srgbClr val="005A83"/>
                </a:solidFill>
                <a:latin typeface="Arial" panose="020B0604020202020204"/>
              </a:rPr>
              <a:t>mpy</a:t>
            </a:r>
            <a:r>
              <a:rPr lang="en-US" sz="1650" dirty="0">
                <a:solidFill>
                  <a:srgbClr val="005A83"/>
                </a:solidFill>
                <a:latin typeface="Arial" panose="020B0604020202020204"/>
              </a:rPr>
              <a:t> limit</a:t>
            </a:r>
          </a:p>
          <a:p>
            <a:pPr algn="ctr" defTabSz="1371600">
              <a:defRPr/>
            </a:pPr>
            <a:endParaRPr lang="en-US" sz="1650" dirty="0">
              <a:solidFill>
                <a:srgbClr val="005A83"/>
              </a:solidFill>
              <a:latin typeface="Arial" panose="020B0604020202020204"/>
            </a:endParaRPr>
          </a:p>
          <a:p>
            <a:pPr algn="ctr" defTabSz="1371600">
              <a:defRPr/>
            </a:pPr>
            <a:r>
              <a:rPr lang="en-US" sz="1650" dirty="0">
                <a:solidFill>
                  <a:srgbClr val="005A83"/>
                </a:solidFill>
                <a:latin typeface="Arial" panose="020B0604020202020204"/>
              </a:rPr>
              <a:t>No Iron dissolution: constantly below detection limit of </a:t>
            </a:r>
          </a:p>
          <a:p>
            <a:pPr algn="ctr" defTabSz="1371600">
              <a:defRPr/>
            </a:pPr>
            <a:endParaRPr lang="en-US" sz="1650" dirty="0">
              <a:solidFill>
                <a:srgbClr val="005A83"/>
              </a:solidFill>
              <a:latin typeface="Arial" panose="020B0604020202020204"/>
            </a:endParaRPr>
          </a:p>
          <a:p>
            <a:pPr algn="ctr" defTabSz="1371600">
              <a:lnSpc>
                <a:spcPts val="3300"/>
              </a:lnSpc>
              <a:spcBef>
                <a:spcPts val="600"/>
              </a:spcBef>
              <a:defRPr/>
            </a:pPr>
            <a:r>
              <a:rPr lang="en-US" sz="3600" b="1" dirty="0">
                <a:solidFill>
                  <a:srgbClr val="FFFFFF"/>
                </a:solidFill>
                <a:latin typeface="Arial" panose="020B0604020202020204"/>
              </a:rPr>
              <a:t>0,02 ppm  </a:t>
            </a:r>
          </a:p>
          <a:p>
            <a:pPr algn="ctr" defTabSz="1371600">
              <a:lnSpc>
                <a:spcPts val="3300"/>
              </a:lnSpc>
              <a:spcBef>
                <a:spcPts val="600"/>
              </a:spcBef>
              <a:defRPr/>
            </a:pPr>
            <a:endParaRPr lang="en-US" sz="36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1371600">
              <a:lnSpc>
                <a:spcPts val="3300"/>
              </a:lnSpc>
              <a:spcBef>
                <a:spcPts val="600"/>
              </a:spcBef>
              <a:defRPr/>
            </a:pPr>
            <a:endParaRPr lang="en-US" sz="3600" b="1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4999D9-EF6D-82DD-158B-1E866C76C57E}"/>
              </a:ext>
            </a:extLst>
          </p:cNvPr>
          <p:cNvSpPr/>
          <p:nvPr/>
        </p:nvSpPr>
        <p:spPr>
          <a:xfrm>
            <a:off x="8020142" y="7543073"/>
            <a:ext cx="9467760" cy="421650"/>
          </a:xfrm>
          <a:prstGeom prst="rect">
            <a:avLst/>
          </a:prstGeom>
          <a:solidFill>
            <a:srgbClr val="0075C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7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SOLUTIONS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252D5C-A704-4ED9-317B-F4751F3C8F93}"/>
              </a:ext>
            </a:extLst>
          </p:cNvPr>
          <p:cNvSpPr/>
          <p:nvPr/>
        </p:nvSpPr>
        <p:spPr>
          <a:xfrm>
            <a:off x="8020142" y="7952016"/>
            <a:ext cx="9467760" cy="1001266"/>
          </a:xfrm>
          <a:prstGeom prst="rect">
            <a:avLst/>
          </a:prstGeom>
          <a:solidFill>
            <a:srgbClr val="51BCE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D13511-1685-EEFC-D5D7-8C9E11501851}"/>
              </a:ext>
            </a:extLst>
          </p:cNvPr>
          <p:cNvSpPr txBox="1"/>
          <p:nvPr/>
        </p:nvSpPr>
        <p:spPr>
          <a:xfrm>
            <a:off x="8906321" y="8099201"/>
            <a:ext cx="749328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US" sz="1650" dirty="0">
                <a:solidFill>
                  <a:srgbClr val="005A83"/>
                </a:solidFill>
                <a:latin typeface="Arial" panose="020B0604020202020204"/>
              </a:rPr>
              <a:t>TRAC400, Novel non-toxic closed loop treatment program </a:t>
            </a:r>
          </a:p>
          <a:p>
            <a:pPr algn="ctr" defTabSz="1371600">
              <a:defRPr/>
            </a:pPr>
            <a:r>
              <a:rPr lang="en-US" sz="1650" dirty="0">
                <a:solidFill>
                  <a:srgbClr val="005A83"/>
                </a:solidFill>
                <a:latin typeface="Arial" panose="020B0604020202020204"/>
              </a:rPr>
              <a:t>3D TRASAR</a:t>
            </a:r>
            <a:r>
              <a:rPr lang="en-US" sz="1650" baseline="30000" dirty="0">
                <a:solidFill>
                  <a:srgbClr val="005A83"/>
                </a:solidFill>
                <a:latin typeface="Arial" panose="020B0604020202020204"/>
              </a:rPr>
              <a:t>®</a:t>
            </a:r>
            <a:r>
              <a:rPr lang="en-US" sz="1650" dirty="0">
                <a:solidFill>
                  <a:srgbClr val="005A83"/>
                </a:solidFill>
                <a:latin typeface="Arial" panose="020B0604020202020204"/>
              </a:rPr>
              <a:t> Technology for Cooling</a:t>
            </a:r>
          </a:p>
          <a:p>
            <a:pPr algn="ctr" defTabSz="1371600">
              <a:defRPr/>
            </a:pPr>
            <a:endParaRPr lang="en-US" sz="1650" dirty="0">
              <a:solidFill>
                <a:srgbClr val="005A83"/>
              </a:solidFill>
              <a:latin typeface="Arial" panose="020B060402020202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121F09-EAC7-8811-D354-3B86D9E593CC}"/>
              </a:ext>
            </a:extLst>
          </p:cNvPr>
          <p:cNvSpPr/>
          <p:nvPr/>
        </p:nvSpPr>
        <p:spPr>
          <a:xfrm>
            <a:off x="11396390" y="2667000"/>
            <a:ext cx="3219723" cy="4714125"/>
          </a:xfrm>
          <a:prstGeom prst="rect">
            <a:avLst/>
          </a:prstGeom>
          <a:solidFill>
            <a:srgbClr val="51BCE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F775CF-2C36-73C4-44E1-77A70C1E1F30}"/>
              </a:ext>
            </a:extLst>
          </p:cNvPr>
          <p:cNvSpPr/>
          <p:nvPr/>
        </p:nvSpPr>
        <p:spPr>
          <a:xfrm>
            <a:off x="11396392" y="2263482"/>
            <a:ext cx="3221849" cy="411480"/>
          </a:xfrm>
          <a:prstGeom prst="rect">
            <a:avLst/>
          </a:prstGeom>
          <a:solidFill>
            <a:srgbClr val="0075C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813C5D-EF43-578A-5B22-F3C9F886EBBE}"/>
              </a:ext>
            </a:extLst>
          </p:cNvPr>
          <p:cNvSpPr txBox="1"/>
          <p:nvPr/>
        </p:nvSpPr>
        <p:spPr>
          <a:xfrm>
            <a:off x="11396390" y="2829545"/>
            <a:ext cx="3221849" cy="4054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lnSpc>
                <a:spcPts val="3300"/>
              </a:lnSpc>
              <a:spcBef>
                <a:spcPts val="600"/>
              </a:spcBef>
              <a:defRPr/>
            </a:pPr>
            <a:r>
              <a:rPr lang="en-US" sz="1650" dirty="0">
                <a:solidFill>
                  <a:srgbClr val="005A83"/>
                </a:solidFill>
                <a:latin typeface="Arial" panose="020B0604020202020204"/>
              </a:rPr>
              <a:t>Eliminated 2 hazard symbols from the SDS </a:t>
            </a:r>
          </a:p>
          <a:p>
            <a:pPr algn="ctr" defTabSz="1371600">
              <a:lnSpc>
                <a:spcPts val="3300"/>
              </a:lnSpc>
              <a:spcBef>
                <a:spcPts val="600"/>
              </a:spcBef>
              <a:defRPr/>
            </a:pPr>
            <a:r>
              <a:rPr lang="en-US" sz="1650" dirty="0">
                <a:solidFill>
                  <a:srgbClr val="005A83"/>
                </a:solidFill>
                <a:latin typeface="Arial" panose="020B0604020202020204"/>
              </a:rPr>
              <a:t>Eliminating </a:t>
            </a:r>
          </a:p>
          <a:p>
            <a:pPr algn="ctr" defTabSz="1371600">
              <a:lnSpc>
                <a:spcPts val="3300"/>
              </a:lnSpc>
              <a:spcBef>
                <a:spcPts val="600"/>
              </a:spcBef>
              <a:defRPr/>
            </a:pPr>
            <a:r>
              <a:rPr lang="en-US" sz="3600" b="1" dirty="0">
                <a:solidFill>
                  <a:srgbClr val="FFFFFF"/>
                </a:solidFill>
                <a:latin typeface="Arial" panose="020B0604020202020204"/>
              </a:rPr>
              <a:t>Nitrite and Borate </a:t>
            </a:r>
          </a:p>
          <a:p>
            <a:pPr algn="ctr" defTabSz="1371600">
              <a:defRPr/>
            </a:pPr>
            <a:endParaRPr lang="en-US" sz="1650" dirty="0">
              <a:solidFill>
                <a:srgbClr val="005A83"/>
              </a:solidFill>
              <a:latin typeface="Arial" panose="020B0604020202020204"/>
            </a:endParaRPr>
          </a:p>
          <a:p>
            <a:pPr algn="ctr" defTabSz="1371600">
              <a:defRPr/>
            </a:pPr>
            <a:r>
              <a:rPr lang="en-US" sz="1650" dirty="0">
                <a:solidFill>
                  <a:srgbClr val="005A83"/>
                </a:solidFill>
                <a:latin typeface="Arial" panose="020B0604020202020204"/>
              </a:rPr>
              <a:t>From treatment </a:t>
            </a:r>
          </a:p>
          <a:p>
            <a:pPr algn="ctr" defTabSz="1371600">
              <a:defRPr/>
            </a:pPr>
            <a:endParaRPr lang="en-US" sz="1650" dirty="0">
              <a:solidFill>
                <a:srgbClr val="005A83"/>
              </a:solidFill>
              <a:latin typeface="Arial" panose="020B0604020202020204"/>
            </a:endParaRPr>
          </a:p>
          <a:p>
            <a:pPr algn="ctr" defTabSz="1371600">
              <a:defRPr/>
            </a:pPr>
            <a:r>
              <a:rPr lang="en-US" sz="1650" dirty="0">
                <a:solidFill>
                  <a:srgbClr val="005A83"/>
                </a:solidFill>
                <a:latin typeface="Arial" panose="020B0604020202020204"/>
              </a:rPr>
              <a:t>Under  high temperature conditions </a:t>
            </a:r>
          </a:p>
          <a:p>
            <a:pPr algn="ctr" defTabSz="1371600">
              <a:lnSpc>
                <a:spcPts val="3300"/>
              </a:lnSpc>
              <a:defRPr/>
            </a:pPr>
            <a:endParaRPr lang="en-US" sz="3600" dirty="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E23A138-D6C9-D747-BCA2-6AD426614A6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307" b="2998"/>
          <a:stretch/>
        </p:blipFill>
        <p:spPr>
          <a:xfrm>
            <a:off x="11919039" y="2266815"/>
            <a:ext cx="1800225" cy="4048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A9406BC-29A9-DD66-CBF4-2A2FB53D87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06251" y="2268907"/>
            <a:ext cx="1700931" cy="40237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EAD5F7D-0D26-2F9B-DD18-755F32BF8C55}"/>
              </a:ext>
            </a:extLst>
          </p:cNvPr>
          <p:cNvGrpSpPr/>
          <p:nvPr/>
        </p:nvGrpSpPr>
        <p:grpSpPr>
          <a:xfrm>
            <a:off x="8018017" y="2286084"/>
            <a:ext cx="3221849" cy="432054"/>
            <a:chOff x="913252" y="2857337"/>
            <a:chExt cx="2147899" cy="28803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C6CDA8A-ECCA-2EB5-65A3-F3B088C86716}"/>
                </a:ext>
              </a:extLst>
            </p:cNvPr>
            <p:cNvSpPr/>
            <p:nvPr/>
          </p:nvSpPr>
          <p:spPr>
            <a:xfrm>
              <a:off x="913252" y="2858106"/>
              <a:ext cx="2147899" cy="274320"/>
            </a:xfrm>
            <a:prstGeom prst="rect">
              <a:avLst/>
            </a:prstGeom>
            <a:solidFill>
              <a:srgbClr val="0075C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BFA5BC7-816C-988E-12BF-E082FA8069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38794"/>
            <a:stretch/>
          </p:blipFill>
          <p:spPr>
            <a:xfrm>
              <a:off x="1613922" y="2857337"/>
              <a:ext cx="734556" cy="288036"/>
            </a:xfrm>
            <a:prstGeom prst="rect">
              <a:avLst/>
            </a:prstGeom>
          </p:spPr>
        </p:pic>
      </p:grpSp>
      <p:pic>
        <p:nvPicPr>
          <p:cNvPr id="29" name="Picture 28" descr="Text, letter&#10;&#10;Description automatically generated">
            <a:extLst>
              <a:ext uri="{FF2B5EF4-FFF2-40B4-BE49-F238E27FC236}">
                <a16:creationId xmlns:a16="http://schemas.microsoft.com/office/drawing/2014/main" id="{6FF1F9FD-12B3-2D82-C412-52AC37281C2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8" t="21682" r="42683" b="7845"/>
          <a:stretch/>
        </p:blipFill>
        <p:spPr>
          <a:xfrm rot="10800000">
            <a:off x="14815697" y="1826876"/>
            <a:ext cx="1165163" cy="556047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1C609C9-2E48-5940-9F15-2E5C5410F7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14074421" y="4074821"/>
            <a:ext cx="5502249" cy="109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17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D0EF96A8-9D70-4165-1C86-EF22EF321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068" y="9139756"/>
            <a:ext cx="4014224" cy="932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70A977-2211-D476-D25C-97F6A2B20E70}"/>
              </a:ext>
            </a:extLst>
          </p:cNvPr>
          <p:cNvSpPr/>
          <p:nvPr/>
        </p:nvSpPr>
        <p:spPr>
          <a:xfrm>
            <a:off x="8018017" y="7772400"/>
            <a:ext cx="9640175" cy="410400"/>
          </a:xfrm>
          <a:prstGeom prst="rect">
            <a:avLst/>
          </a:prstGeom>
          <a:solidFill>
            <a:srgbClr val="0075C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SOLUTION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E1B5FC-15E7-5243-B2ED-A5D6EDCF0F9C}"/>
              </a:ext>
            </a:extLst>
          </p:cNvPr>
          <p:cNvSpPr/>
          <p:nvPr/>
        </p:nvSpPr>
        <p:spPr>
          <a:xfrm>
            <a:off x="8018017" y="2265980"/>
            <a:ext cx="3221849" cy="578610"/>
          </a:xfrm>
          <a:prstGeom prst="rect">
            <a:avLst/>
          </a:prstGeom>
          <a:solidFill>
            <a:srgbClr val="0075C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9CE9BA3-5D47-DF1B-C328-D36AF9FC6DDC}"/>
              </a:ext>
            </a:extLst>
          </p:cNvPr>
          <p:cNvSpPr txBox="1">
            <a:spLocks/>
          </p:cNvSpPr>
          <p:nvPr/>
        </p:nvSpPr>
        <p:spPr>
          <a:xfrm>
            <a:off x="13803405" y="957664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7269B-BB66-1242-895A-E957DF8587C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97CCFA-DFAD-9BE3-0042-228887C3D1CB}"/>
              </a:ext>
            </a:extLst>
          </p:cNvPr>
          <p:cNvSpPr/>
          <p:nvPr/>
        </p:nvSpPr>
        <p:spPr>
          <a:xfrm>
            <a:off x="8020145" y="2654657"/>
            <a:ext cx="3221849" cy="5117744"/>
          </a:xfrm>
          <a:prstGeom prst="rect">
            <a:avLst/>
          </a:prstGeom>
          <a:solidFill>
            <a:srgbClr val="51BCE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118172-4845-86FC-E916-165E1421C237}"/>
              </a:ext>
            </a:extLst>
          </p:cNvPr>
          <p:cNvSpPr/>
          <p:nvPr/>
        </p:nvSpPr>
        <p:spPr>
          <a:xfrm>
            <a:off x="1" y="-5244"/>
            <a:ext cx="18288002" cy="1620983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8896DD-F6E9-9F06-1526-91DC0219C8CA}"/>
              </a:ext>
            </a:extLst>
          </p:cNvPr>
          <p:cNvSpPr txBox="1">
            <a:spLocks/>
          </p:cNvSpPr>
          <p:nvPr/>
        </p:nvSpPr>
        <p:spPr>
          <a:xfrm>
            <a:off x="13803405" y="9576641"/>
            <a:ext cx="4114800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7269B-BB66-1242-895A-E957DF8587C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295269C-F02C-927A-F066-EC98E8A4F1D7}"/>
              </a:ext>
            </a:extLst>
          </p:cNvPr>
          <p:cNvSpPr txBox="1">
            <a:spLocks/>
          </p:cNvSpPr>
          <p:nvPr/>
        </p:nvSpPr>
        <p:spPr>
          <a:xfrm>
            <a:off x="395264" y="1868654"/>
            <a:ext cx="7404252" cy="7552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tx2"/>
              </a:buClr>
              <a:buFont typeface="Wingdings" pitchFamily="2" charset="2"/>
              <a:buChar char="§"/>
              <a:defRPr sz="2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Wingdings" pitchFamily="2" charset="2"/>
              <a:buChar char="§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75C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950" b="1" i="0" u="none" strike="noStrike" kern="1200" cap="none" spc="0" normalizeH="0" baseline="0" noProof="0">
                <a:ln>
                  <a:noFill/>
                </a:ln>
                <a:solidFill>
                  <a:srgbClr val="0075C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APPLICATION</a:t>
            </a:r>
          </a:p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5C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>
                <a:ln>
                  <a:noFill/>
                </a:ln>
                <a:solidFill>
                  <a:srgbClr val="6C6D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Steel mill struggling with corrosion in the closed loops of the blast furnace </a:t>
            </a:r>
          </a:p>
          <a:p>
            <a:pPr marL="342900" marR="0" lvl="0" indent="-342900" algn="just" defTabSz="1371600" rtl="0" eaLnBrk="1" fontAlgn="auto" latinLnBrk="0" hangingPunct="1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0075C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950" b="1" i="0" u="none" strike="noStrike" kern="1200" cap="none" spc="0" normalizeH="0" baseline="0" noProof="0">
                <a:ln>
                  <a:noFill/>
                </a:ln>
                <a:solidFill>
                  <a:srgbClr val="6C6D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 Volume: </a:t>
            </a:r>
            <a:r>
              <a:rPr kumimoji="0" lang="fr-FR" sz="1950" b="0" i="0" u="none" strike="noStrike" kern="1200" cap="none" spc="0" normalizeH="0" baseline="0" noProof="0">
                <a:ln>
                  <a:noFill/>
                </a:ln>
                <a:solidFill>
                  <a:srgbClr val="6C6D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 m</a:t>
            </a:r>
            <a:r>
              <a:rPr kumimoji="0" lang="fr-FR" sz="1950" b="0" i="0" u="none" strike="noStrike" kern="1200" cap="none" spc="0" normalizeH="0" baseline="30000" noProof="0">
                <a:ln>
                  <a:noFill/>
                </a:ln>
                <a:solidFill>
                  <a:srgbClr val="6C6D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fr-FR" sz="1950" b="0" i="0" u="none" strike="noStrike" kern="1200" cap="none" spc="0" normalizeH="0" baseline="0" noProof="0">
                <a:ln>
                  <a:noFill/>
                </a:ln>
                <a:solidFill>
                  <a:srgbClr val="6C6D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	</a:t>
            </a:r>
          </a:p>
          <a:p>
            <a:pPr marL="342900" marR="0" lvl="0" indent="-342900" algn="just" defTabSz="1371600" rtl="0" eaLnBrk="1" fontAlgn="auto" latinLnBrk="0" hangingPunct="1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0075C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950" b="1" i="0" u="none" strike="noStrike" kern="1200" cap="none" spc="0" normalizeH="0" baseline="0" noProof="0">
                <a:ln>
                  <a:noFill/>
                </a:ln>
                <a:solidFill>
                  <a:srgbClr val="6C6D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Make-up: </a:t>
            </a:r>
            <a:r>
              <a:rPr kumimoji="0" lang="en-US" sz="1950" b="0" i="0" u="none" strike="noStrike" kern="1200" cap="none" spc="0" normalizeH="0" baseline="0" noProof="0">
                <a:ln>
                  <a:noFill/>
                </a:ln>
                <a:solidFill>
                  <a:srgbClr val="6C6D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Lime softened + Basic Ion-exchanged, inherently corrosive water [50 ppm Cl, 110 ppm SO</a:t>
            </a:r>
            <a:r>
              <a:rPr kumimoji="0" lang="en-US" sz="1950" b="0" i="0" u="none" strike="noStrike" kern="1200" cap="none" spc="0" normalizeH="0" baseline="-25000" noProof="0">
                <a:ln>
                  <a:noFill/>
                </a:ln>
                <a:solidFill>
                  <a:srgbClr val="6C6D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sz="1950" b="0" i="0" u="none" strike="noStrike" kern="1200" cap="none" spc="0" normalizeH="0" baseline="0" noProof="0">
                <a:ln>
                  <a:noFill/>
                </a:ln>
                <a:solidFill>
                  <a:srgbClr val="6C6D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]</a:t>
            </a:r>
          </a:p>
          <a:p>
            <a:pPr marL="0" marR="0" lvl="0" indent="0" algn="just" defTabSz="1371600" rtl="0" eaLnBrk="1" fontAlgn="auto" latinLnBrk="0" hangingPunct="1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0075C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95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ISSUES</a:t>
            </a:r>
          </a:p>
          <a:p>
            <a:pPr marL="342900" marR="0" lvl="0" indent="-342900" algn="just" defTabSz="1371600" rtl="0" eaLnBrk="1" fontAlgn="auto" latinLnBrk="0" hangingPunct="1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0075C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950" b="0" i="0" u="none" strike="noStrike" kern="1200" cap="none" spc="0" normalizeH="0" baseline="0" noProof="0">
                <a:ln>
                  <a:noFill/>
                </a:ln>
                <a:solidFill>
                  <a:srgbClr val="6C6D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Significant localized &amp; general corrosion (2-18 mpy) exceeding site KPI of &lt;0.8 mpy</a:t>
            </a:r>
          </a:p>
          <a:p>
            <a:pPr marL="342900" marR="0" lvl="0" indent="-342900" algn="just" defTabSz="1371600" rtl="0" eaLnBrk="1" fontAlgn="auto" latinLnBrk="0" hangingPunct="1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0075C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950" b="0" i="0" u="none" strike="noStrike" kern="1200" cap="none" spc="0" normalizeH="0" baseline="0" noProof="0">
                <a:ln>
                  <a:noFill/>
                </a:ln>
                <a:solidFill>
                  <a:srgbClr val="6C6D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iron levels as high as 16 ppm despite sockets &amp; magnetic filters in place (Site KPI &lt; 5ppm) </a:t>
            </a:r>
          </a:p>
          <a:p>
            <a:pPr marL="342900" marR="0" lvl="0" indent="-342900" algn="just" defTabSz="1371600" rtl="0" eaLnBrk="1" fontAlgn="auto" latinLnBrk="0" hangingPunct="1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0075C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1950" b="0" i="0" u="none" strike="noStrike" kern="1200" cap="none" spc="0" normalizeH="0" baseline="0" noProof="0">
                <a:ln>
                  <a:noFill/>
                </a:ln>
                <a:solidFill>
                  <a:srgbClr val="6C6D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Molybdate based treatment currently in place</a:t>
            </a:r>
          </a:p>
          <a:p>
            <a:pPr marL="0" marR="0" lvl="0" indent="0" algn="just" defTabSz="1371600" rtl="0" eaLnBrk="1" fontAlgn="auto" latinLnBrk="0" hangingPunct="1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0075C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950" b="0" i="0" u="none" strike="noStrike" kern="1200" cap="none" spc="0" normalizeH="0" baseline="0" noProof="0">
              <a:ln>
                <a:noFill/>
              </a:ln>
              <a:solidFill>
                <a:srgbClr val="6C6D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1371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95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INNOVATION</a:t>
            </a:r>
          </a:p>
          <a:p>
            <a:pPr marL="0" marR="0" lvl="0" indent="0" algn="just" defTabSz="1371600" rtl="0" eaLnBrk="1" fontAlgn="auto" latinLnBrk="0" hangingPunct="1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rgbClr val="0075C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950" b="1" i="0" u="none" strike="noStrike" kern="1200" cap="none" spc="0" normalizeH="0" baseline="0" noProof="0">
                <a:ln>
                  <a:noFill/>
                </a:ln>
                <a:solidFill>
                  <a:srgbClr val="60A50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TRAC400</a:t>
            </a:r>
            <a:r>
              <a:rPr kumimoji="0" lang="en-US" sz="1950" b="0" i="0" u="none" strike="noStrike" kern="1200" cap="none" spc="0" normalizeH="0" baseline="0" noProof="0">
                <a:ln>
                  <a:noFill/>
                </a:ln>
                <a:solidFill>
                  <a:srgbClr val="6C6D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 new borate, nitrite and molybdate free product for sustainable closed loop treatment:</a:t>
            </a:r>
          </a:p>
          <a:p>
            <a:pPr marL="342900" marR="0" lvl="0" indent="-342900" algn="just" defTabSz="1371600" rtl="0" eaLnBrk="1" fontAlgn="auto" latinLnBrk="0" hangingPunct="1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0075C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950" b="0" i="0" u="none" strike="noStrike" kern="1200" cap="none" spc="0" normalizeH="0" baseline="0" noProof="0">
                <a:ln>
                  <a:noFill/>
                </a:ln>
                <a:solidFill>
                  <a:srgbClr val="6C6D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Excellent mild steel corrosion coupon results: &lt;0.2 mpy, well below target </a:t>
            </a:r>
          </a:p>
          <a:p>
            <a:pPr marL="342900" marR="0" lvl="0" indent="-342900" algn="just" defTabSz="1371600" rtl="0" eaLnBrk="1" fontAlgn="auto" latinLnBrk="0" hangingPunct="1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0075C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950" b="0" i="0" u="none" strike="noStrike" kern="1200" cap="none" spc="0" normalizeH="0" baseline="0" noProof="0">
                <a:ln>
                  <a:noFill/>
                </a:ln>
                <a:solidFill>
                  <a:srgbClr val="6C6D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localized corrosion at optimized dosing </a:t>
            </a:r>
          </a:p>
          <a:p>
            <a:pPr marL="342900" marR="0" lvl="0" indent="-342900" algn="just" defTabSz="1371600" rtl="0" eaLnBrk="1" fontAlgn="auto" latinLnBrk="0" hangingPunct="1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0075C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950" b="0" i="0" u="none" strike="noStrike" kern="1200" cap="none" spc="0" normalizeH="0" baseline="0" noProof="0">
                <a:ln>
                  <a:noFill/>
                </a:ln>
                <a:solidFill>
                  <a:srgbClr val="6C6D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iron of 4-6 ppm achieved with low blow down rates</a:t>
            </a:r>
          </a:p>
          <a:p>
            <a:pPr marL="342900" marR="0" lvl="0" indent="-342900" algn="just" defTabSz="1371600" rtl="0" eaLnBrk="1" fontAlgn="auto" latinLnBrk="0" hangingPunct="1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0075C9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950" b="0" i="0" u="none" strike="noStrike" kern="1200" cap="none" spc="0" normalizeH="0" baseline="0" noProof="0" dirty="0">
              <a:ln>
                <a:noFill/>
              </a:ln>
              <a:solidFill>
                <a:srgbClr val="6C6D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270372-D738-634F-F7F0-75360398C542}"/>
              </a:ext>
            </a:extLst>
          </p:cNvPr>
          <p:cNvSpPr/>
          <p:nvPr/>
        </p:nvSpPr>
        <p:spPr>
          <a:xfrm>
            <a:off x="0" y="0"/>
            <a:ext cx="2767614" cy="490668"/>
          </a:xfrm>
          <a:prstGeom prst="rect">
            <a:avLst/>
          </a:prstGeom>
          <a:solidFill>
            <a:srgbClr val="0075C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64114B-07DA-6C17-66FB-BFA21E8EAD92}"/>
              </a:ext>
            </a:extLst>
          </p:cNvPr>
          <p:cNvSpPr txBox="1"/>
          <p:nvPr/>
        </p:nvSpPr>
        <p:spPr>
          <a:xfrm>
            <a:off x="86336" y="68401"/>
            <a:ext cx="248292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>
              <a:defRPr/>
            </a:pPr>
            <a:r>
              <a:rPr lang="en-US" sz="1650" b="1" spc="300" dirty="0">
                <a:solidFill>
                  <a:srgbClr val="FFFFFF"/>
                </a:solidFill>
                <a:latin typeface="Arial" panose="020B0604020202020204"/>
              </a:rPr>
              <a:t>SUCCESS STORY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84FAA103-82A6-EFFC-833B-5015CE0E0C2B}"/>
              </a:ext>
            </a:extLst>
          </p:cNvPr>
          <p:cNvSpPr txBox="1">
            <a:spLocks/>
          </p:cNvSpPr>
          <p:nvPr/>
        </p:nvSpPr>
        <p:spPr>
          <a:xfrm>
            <a:off x="371513" y="577270"/>
            <a:ext cx="16596060" cy="1006553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75C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5C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Steel Mill reduces corrosion by 95% using Nalco Water’s new, high-performing, green closed loop chemistry TRAC400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2EE5BC-E6C9-74A5-64CA-C0E4E19AA85E}"/>
              </a:ext>
            </a:extLst>
          </p:cNvPr>
          <p:cNvSpPr/>
          <p:nvPr/>
        </p:nvSpPr>
        <p:spPr>
          <a:xfrm>
            <a:off x="8020145" y="2695067"/>
            <a:ext cx="3221849" cy="648046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461E61-2D99-9EEF-C20D-44FDE3778055}"/>
              </a:ext>
            </a:extLst>
          </p:cNvPr>
          <p:cNvSpPr/>
          <p:nvPr/>
        </p:nvSpPr>
        <p:spPr>
          <a:xfrm>
            <a:off x="8020146" y="1826876"/>
            <a:ext cx="9638046" cy="411480"/>
          </a:xfrm>
          <a:prstGeom prst="rect">
            <a:avLst/>
          </a:prstGeom>
          <a:solidFill>
            <a:srgbClr val="58A6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30FF6F-339A-F455-DE5C-48BD9828D3F9}"/>
              </a:ext>
            </a:extLst>
          </p:cNvPr>
          <p:cNvSpPr/>
          <p:nvPr/>
        </p:nvSpPr>
        <p:spPr>
          <a:xfrm>
            <a:off x="8020145" y="2306390"/>
            <a:ext cx="3221849" cy="649142"/>
          </a:xfrm>
          <a:prstGeom prst="rect">
            <a:avLst/>
          </a:prstGeom>
          <a:solidFill>
            <a:srgbClr val="0075C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E0DC14-EFFD-195B-0298-931A661EB954}"/>
              </a:ext>
            </a:extLst>
          </p:cNvPr>
          <p:cNvSpPr txBox="1"/>
          <p:nvPr/>
        </p:nvSpPr>
        <p:spPr>
          <a:xfrm>
            <a:off x="8006654" y="2883765"/>
            <a:ext cx="3221849" cy="483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US" sz="1650" dirty="0">
                <a:solidFill>
                  <a:srgbClr val="005A83"/>
                </a:solidFill>
                <a:latin typeface="Arial" panose="020B0604020202020204"/>
              </a:rPr>
              <a:t> </a:t>
            </a:r>
          </a:p>
          <a:p>
            <a:pPr algn="ctr" defTabSz="1371600">
              <a:lnSpc>
                <a:spcPts val="3300"/>
              </a:lnSpc>
              <a:spcBef>
                <a:spcPts val="600"/>
              </a:spcBef>
              <a:defRPr/>
            </a:pPr>
            <a:r>
              <a:rPr lang="en-US" sz="1650" dirty="0">
                <a:solidFill>
                  <a:srgbClr val="005A83"/>
                </a:solidFill>
                <a:latin typeface="Arial" panose="020B0604020202020204"/>
              </a:rPr>
              <a:t>Excellent Mild Steel and Yellow Metal corrosion control</a:t>
            </a:r>
          </a:p>
          <a:p>
            <a:pPr algn="ctr" defTabSz="1371600">
              <a:lnSpc>
                <a:spcPts val="1200"/>
              </a:lnSpc>
              <a:defRPr/>
            </a:pPr>
            <a:endParaRPr lang="en-US" sz="1650" dirty="0">
              <a:solidFill>
                <a:srgbClr val="005A83"/>
              </a:solidFill>
              <a:latin typeface="Arial" panose="020B0604020202020204"/>
            </a:endParaRPr>
          </a:p>
          <a:p>
            <a:pPr algn="ctr" defTabSz="1371600">
              <a:lnSpc>
                <a:spcPts val="1200"/>
              </a:lnSpc>
              <a:defRPr/>
            </a:pPr>
            <a:r>
              <a:rPr lang="en-US" sz="1650" dirty="0">
                <a:solidFill>
                  <a:srgbClr val="005A83"/>
                </a:solidFill>
                <a:latin typeface="Arial" panose="020B0604020202020204"/>
              </a:rPr>
              <a:t>   </a:t>
            </a:r>
          </a:p>
          <a:p>
            <a:pPr algn="ctr" defTabSz="1371600">
              <a:lnSpc>
                <a:spcPts val="1200"/>
              </a:lnSpc>
              <a:defRPr/>
            </a:pPr>
            <a:endParaRPr lang="nl-NL" sz="1650" dirty="0">
              <a:solidFill>
                <a:srgbClr val="005A83"/>
              </a:solidFill>
              <a:latin typeface="Arial" panose="020B0604020202020204"/>
            </a:endParaRPr>
          </a:p>
          <a:p>
            <a:pPr algn="ctr" defTabSz="1371600">
              <a:lnSpc>
                <a:spcPts val="3300"/>
              </a:lnSpc>
              <a:defRPr/>
            </a:pPr>
            <a:r>
              <a:rPr lang="en-US" sz="3600" b="1" dirty="0">
                <a:solidFill>
                  <a:srgbClr val="FFFFFF"/>
                </a:solidFill>
                <a:latin typeface="Arial" panose="020B0604020202020204"/>
              </a:rPr>
              <a:t>&lt;0,2 mpy    </a:t>
            </a:r>
          </a:p>
          <a:p>
            <a:pPr algn="ctr" defTabSz="1371600">
              <a:defRPr/>
            </a:pPr>
            <a:endParaRPr lang="en-US" sz="1650" dirty="0">
              <a:solidFill>
                <a:srgbClr val="005A83"/>
              </a:solidFill>
              <a:latin typeface="Arial" panose="020B0604020202020204"/>
            </a:endParaRPr>
          </a:p>
          <a:p>
            <a:pPr algn="ctr" defTabSz="1371600">
              <a:defRPr/>
            </a:pPr>
            <a:r>
              <a:rPr lang="en-US" sz="1650" dirty="0">
                <a:solidFill>
                  <a:srgbClr val="005A83"/>
                </a:solidFill>
                <a:latin typeface="Arial" panose="020B0604020202020204"/>
              </a:rPr>
              <a:t>Well below site KPI (&lt;0.8 mpy)</a:t>
            </a:r>
          </a:p>
          <a:p>
            <a:pPr algn="ctr" defTabSz="1371600">
              <a:defRPr/>
            </a:pPr>
            <a:endParaRPr lang="en-US" sz="1650" dirty="0">
              <a:solidFill>
                <a:srgbClr val="005A83"/>
              </a:solidFill>
              <a:latin typeface="Arial" panose="020B0604020202020204"/>
            </a:endParaRPr>
          </a:p>
          <a:p>
            <a:pPr algn="ctr" defTabSz="1371600">
              <a:lnSpc>
                <a:spcPts val="3300"/>
              </a:lnSpc>
              <a:spcBef>
                <a:spcPts val="600"/>
              </a:spcBef>
              <a:defRPr/>
            </a:pPr>
            <a:r>
              <a:rPr lang="en-US" sz="1650" dirty="0">
                <a:solidFill>
                  <a:srgbClr val="005A83"/>
                </a:solidFill>
                <a:latin typeface="Arial" panose="020B0604020202020204"/>
              </a:rPr>
              <a:t>Total Iron levels </a:t>
            </a:r>
            <a:r>
              <a:rPr lang="en-US" sz="1650" b="1" dirty="0">
                <a:solidFill>
                  <a:srgbClr val="FFFFFF"/>
                </a:solidFill>
                <a:latin typeface="Arial" panose="020B0604020202020204"/>
              </a:rPr>
              <a:t>4-6 ppm </a:t>
            </a:r>
            <a:r>
              <a:rPr lang="en-US" sz="1650" dirty="0">
                <a:solidFill>
                  <a:srgbClr val="005A83"/>
                </a:solidFill>
                <a:latin typeface="Arial" panose="020B0604020202020204"/>
              </a:rPr>
              <a:t>achieved with </a:t>
            </a:r>
          </a:p>
          <a:p>
            <a:pPr algn="ctr" defTabSz="1371600">
              <a:lnSpc>
                <a:spcPts val="3300"/>
              </a:lnSpc>
              <a:spcBef>
                <a:spcPts val="600"/>
              </a:spcBef>
              <a:defRPr/>
            </a:pPr>
            <a:r>
              <a:rPr lang="en-US" sz="1650" b="1" dirty="0">
                <a:solidFill>
                  <a:srgbClr val="FFFFFF"/>
                </a:solidFill>
                <a:latin typeface="Arial" panose="020B0604020202020204"/>
              </a:rPr>
              <a:t>low blow down rates</a:t>
            </a:r>
          </a:p>
          <a:p>
            <a:pPr algn="ctr" defTabSz="1371600">
              <a:lnSpc>
                <a:spcPts val="3300"/>
              </a:lnSpc>
              <a:spcBef>
                <a:spcPts val="600"/>
              </a:spcBef>
              <a:defRPr/>
            </a:pPr>
            <a:endParaRPr lang="en-US" sz="3600" b="1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814881-19E2-7A66-58D9-B7AD2F4F3501}"/>
              </a:ext>
            </a:extLst>
          </p:cNvPr>
          <p:cNvSpPr/>
          <p:nvPr/>
        </p:nvSpPr>
        <p:spPr>
          <a:xfrm>
            <a:off x="8020141" y="8170420"/>
            <a:ext cx="9638051" cy="870008"/>
          </a:xfrm>
          <a:prstGeom prst="rect">
            <a:avLst/>
          </a:prstGeom>
          <a:solidFill>
            <a:srgbClr val="51BCE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F81D4F-72EC-8695-9E74-041EEAB84AC3}"/>
              </a:ext>
            </a:extLst>
          </p:cNvPr>
          <p:cNvSpPr txBox="1"/>
          <p:nvPr/>
        </p:nvSpPr>
        <p:spPr>
          <a:xfrm>
            <a:off x="9028633" y="8282128"/>
            <a:ext cx="7493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US" b="1" dirty="0">
                <a:solidFill>
                  <a:srgbClr val="005A83"/>
                </a:solidFill>
                <a:latin typeface="Arial" panose="020B0604020202020204"/>
              </a:rPr>
              <a:t>TRAC400</a:t>
            </a:r>
            <a:r>
              <a:rPr lang="en-US" dirty="0">
                <a:solidFill>
                  <a:srgbClr val="005A83"/>
                </a:solidFill>
                <a:latin typeface="Arial" panose="020B0604020202020204"/>
              </a:rPr>
              <a:t>, Novel non-toxic, </a:t>
            </a:r>
            <a:r>
              <a:rPr lang="en-US" b="1" dirty="0">
                <a:solidFill>
                  <a:srgbClr val="FFFFFF"/>
                </a:solidFill>
                <a:latin typeface="Arial" panose="020B0604020202020204"/>
              </a:rPr>
              <a:t>borate, nitrite and molybdate-free</a:t>
            </a:r>
            <a:r>
              <a:rPr lang="en-US" dirty="0">
                <a:solidFill>
                  <a:srgbClr val="005A83"/>
                </a:solidFill>
                <a:latin typeface="Arial" panose="020B0604020202020204"/>
              </a:rPr>
              <a:t> closed loop treatment program 3D TRASAR</a:t>
            </a:r>
            <a:r>
              <a:rPr lang="en-US" baseline="30000" dirty="0">
                <a:solidFill>
                  <a:srgbClr val="005A83"/>
                </a:solidFill>
                <a:latin typeface="Arial" panose="020B0604020202020204"/>
              </a:rPr>
              <a:t>®</a:t>
            </a:r>
            <a:r>
              <a:rPr lang="en-US" dirty="0">
                <a:solidFill>
                  <a:srgbClr val="005A83"/>
                </a:solidFill>
                <a:latin typeface="Arial" panose="020B0604020202020204"/>
              </a:rPr>
              <a:t> Technology for Cooling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CFF2AEB-7261-00B2-156C-9AAEBA736BC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307" b="2998"/>
          <a:stretch/>
        </p:blipFill>
        <p:spPr>
          <a:xfrm>
            <a:off x="11919039" y="2266815"/>
            <a:ext cx="1800225" cy="4048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D4E54F-BAB6-8CA2-12AF-33B0B63E380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38794"/>
          <a:stretch/>
        </p:blipFill>
        <p:spPr>
          <a:xfrm>
            <a:off x="8810075" y="2313358"/>
            <a:ext cx="1637729" cy="642191"/>
          </a:xfrm>
          <a:prstGeom prst="rect">
            <a:avLst/>
          </a:prstGeom>
        </p:spPr>
      </p:pic>
      <p:graphicFrame>
        <p:nvGraphicFramePr>
          <p:cNvPr id="23" name="Table 6">
            <a:extLst>
              <a:ext uri="{FF2B5EF4-FFF2-40B4-BE49-F238E27FC236}">
                <a16:creationId xmlns:a16="http://schemas.microsoft.com/office/drawing/2014/main" id="{94CE6714-D74C-4F4A-8CBF-70A70404D7E4}"/>
              </a:ext>
            </a:extLst>
          </p:cNvPr>
          <p:cNvGraphicFramePr>
            <a:graphicFrameLocks noGrp="1"/>
          </p:cNvGraphicFramePr>
          <p:nvPr/>
        </p:nvGraphicFramePr>
        <p:xfrm>
          <a:off x="11288319" y="2267058"/>
          <a:ext cx="6372000" cy="3133912"/>
        </p:xfrm>
        <a:graphic>
          <a:graphicData uri="http://schemas.openxmlformats.org/drawingml/2006/table">
            <a:tbl>
              <a:tblPr firstRow="1" bandRow="1"/>
              <a:tblGrid>
                <a:gridCol w="1944000">
                  <a:extLst>
                    <a:ext uri="{9D8B030D-6E8A-4147-A177-3AD203B41FA5}">
                      <a16:colId xmlns:a16="http://schemas.microsoft.com/office/drawing/2014/main" val="282814767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326351752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181723500"/>
                    </a:ext>
                  </a:extLst>
                </a:gridCol>
                <a:gridCol w="2052000">
                  <a:extLst>
                    <a:ext uri="{9D8B030D-6E8A-4147-A177-3AD203B41FA5}">
                      <a16:colId xmlns:a16="http://schemas.microsoft.com/office/drawing/2014/main" val="3217390079"/>
                    </a:ext>
                  </a:extLst>
                </a:gridCol>
              </a:tblGrid>
              <a:tr h="48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GB" sz="1400" u="none" strike="noStrike" dirty="0">
                          <a:effectLst/>
                          <a:latin typeface="+mj-lt"/>
                        </a:rPr>
                        <a:t>Period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799" marR="7799" marT="779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50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Corrosion Rate (mpy)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50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N# Days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50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Description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5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461168"/>
                  </a:ext>
                </a:extLst>
              </a:tr>
              <a:tr h="330989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Historical Data</a:t>
                      </a:r>
                    </a:p>
                  </a:txBody>
                  <a:tcPr marL="7799" marR="7799" marT="779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50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50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50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lvl="0"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Localized (3 mils)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50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740294"/>
                  </a:ext>
                </a:extLst>
              </a:tr>
              <a:tr h="330989">
                <a:tc vMerge="1">
                  <a:txBody>
                    <a:bodyPr/>
                    <a:lstStyle/>
                    <a:p>
                      <a:pPr algn="ctr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9" marR="5199" marT="519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50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50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lvl="0"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Localized (7 mils)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50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164212"/>
                  </a:ext>
                </a:extLst>
              </a:tr>
              <a:tr h="330989">
                <a:tc vMerge="1">
                  <a:txBody>
                    <a:bodyPr/>
                    <a:lstStyle/>
                    <a:p>
                      <a:pPr algn="ctr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9" marR="5199" marT="519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50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50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lvl="0"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General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50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348878"/>
                  </a:ext>
                </a:extLst>
              </a:tr>
              <a:tr h="330989">
                <a:tc vMerge="1">
                  <a:txBody>
                    <a:bodyPr/>
                    <a:lstStyle/>
                    <a:p>
                      <a:pPr algn="ctr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9" marR="5199" marT="519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50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50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lvl="0"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Localized (17 mils)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50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678182"/>
                  </a:ext>
                </a:extLst>
              </a:tr>
              <a:tr h="3309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Product Introduction</a:t>
                      </a:r>
                    </a:p>
                  </a:txBody>
                  <a:tcPr marL="7799" marR="7799" marT="779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50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</a:t>
                      </a:r>
                    </a:p>
                  </a:txBody>
                  <a:tcPr marL="7799" marR="7799" marT="779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50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*30 average</a:t>
                      </a:r>
                    </a:p>
                  </a:txBody>
                  <a:tcPr marL="7799" marR="7799" marT="779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50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Localized (2-4 mils)</a:t>
                      </a:r>
                    </a:p>
                  </a:txBody>
                  <a:tcPr marL="7799" marR="7799" marT="779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50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339571"/>
                  </a:ext>
                </a:extLst>
              </a:tr>
              <a:tr h="3309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Coupon 1</a:t>
                      </a:r>
                    </a:p>
                  </a:txBody>
                  <a:tcPr marL="7799" marR="7799" marT="779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50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</a:t>
                      </a:r>
                    </a:p>
                  </a:txBody>
                  <a:tcPr marL="7799" marR="7799" marT="779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50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*29 average</a:t>
                      </a:r>
                    </a:p>
                  </a:txBody>
                  <a:tcPr marL="7799" marR="7799" marT="779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50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General</a:t>
                      </a:r>
                    </a:p>
                  </a:txBody>
                  <a:tcPr marL="7799" marR="7799" marT="779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50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491748"/>
                  </a:ext>
                </a:extLst>
              </a:tr>
              <a:tr h="3309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Coupon 2</a:t>
                      </a:r>
                    </a:p>
                  </a:txBody>
                  <a:tcPr marL="7799" marR="7799" marT="779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50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</a:t>
                      </a:r>
                    </a:p>
                  </a:txBody>
                  <a:tcPr marL="7799" marR="7799" marT="779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50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7799" marR="7799" marT="779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50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General</a:t>
                      </a:r>
                    </a:p>
                  </a:txBody>
                  <a:tcPr marL="7799" marR="7799" marT="779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50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501698"/>
                  </a:ext>
                </a:extLst>
              </a:tr>
              <a:tr h="3309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Coupon 3</a:t>
                      </a:r>
                    </a:p>
                  </a:txBody>
                  <a:tcPr marL="7799" marR="7799" marT="779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50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</a:t>
                      </a:r>
                    </a:p>
                  </a:txBody>
                  <a:tcPr marL="7799" marR="7799" marT="779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50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</a:p>
                  </a:txBody>
                  <a:tcPr marL="7799" marR="7799" marT="779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50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None</a:t>
                      </a:r>
                    </a:p>
                  </a:txBody>
                  <a:tcPr marL="7799" marR="7799" marT="779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A50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686142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58777E8D-AFC3-FE64-4809-6FC2D0B55CA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6999" t="54750"/>
          <a:stretch/>
        </p:blipFill>
        <p:spPr>
          <a:xfrm>
            <a:off x="11251721" y="6075024"/>
            <a:ext cx="2961602" cy="6030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9014866-0805-543A-79A0-8A4B98393E5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9826" t="49133" b="2095"/>
          <a:stretch/>
        </p:blipFill>
        <p:spPr>
          <a:xfrm>
            <a:off x="11337234" y="6965573"/>
            <a:ext cx="2876088" cy="69252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388C0BF-A808-0F8D-70F9-E9463AA27E3A}"/>
              </a:ext>
            </a:extLst>
          </p:cNvPr>
          <p:cNvSpPr txBox="1"/>
          <p:nvPr/>
        </p:nvSpPr>
        <p:spPr>
          <a:xfrm>
            <a:off x="10921184" y="6662751"/>
            <a:ext cx="383383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/>
            <a:r>
              <a:rPr lang="en-GB" sz="1350" b="1" dirty="0">
                <a:solidFill>
                  <a:srgbClr val="000000"/>
                </a:solidFill>
                <a:latin typeface="Arial" panose="020B0604020202020204"/>
              </a:rPr>
              <a:t>4.0</a:t>
            </a:r>
            <a:r>
              <a:rPr lang="en-GB" sz="135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GB" sz="1350" b="1" dirty="0">
                <a:solidFill>
                  <a:srgbClr val="000000"/>
                </a:solidFill>
                <a:latin typeface="Arial" panose="020B0604020202020204"/>
              </a:rPr>
              <a:t>mpy </a:t>
            </a:r>
            <a:r>
              <a:rPr lang="en-GB" sz="1350" dirty="0">
                <a:solidFill>
                  <a:srgbClr val="000000"/>
                </a:solidFill>
                <a:latin typeface="Arial" panose="020B0604020202020204"/>
              </a:rPr>
              <a:t>(98 days)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0A6C80-E15C-5F7B-4236-D491D0286C9A}"/>
              </a:ext>
            </a:extLst>
          </p:cNvPr>
          <p:cNvSpPr txBox="1"/>
          <p:nvPr/>
        </p:nvSpPr>
        <p:spPr>
          <a:xfrm>
            <a:off x="10745075" y="5757575"/>
            <a:ext cx="410456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/>
            <a:r>
              <a:rPr lang="en-GB" sz="1350" b="1" dirty="0">
                <a:solidFill>
                  <a:srgbClr val="000000"/>
                </a:solidFill>
                <a:latin typeface="Arial" panose="020B0604020202020204"/>
              </a:rPr>
              <a:t>18.3 mpy</a:t>
            </a:r>
            <a:r>
              <a:rPr lang="en-GB" sz="1350" dirty="0">
                <a:solidFill>
                  <a:srgbClr val="6C6D72"/>
                </a:solidFill>
                <a:latin typeface="Arial" panose="020B0604020202020204"/>
              </a:rPr>
              <a:t> (</a:t>
            </a:r>
            <a:r>
              <a:rPr lang="en-GB" sz="1350" dirty="0">
                <a:solidFill>
                  <a:srgbClr val="000000"/>
                </a:solidFill>
                <a:latin typeface="Arial" panose="020B0604020202020204"/>
              </a:rPr>
              <a:t>45 days)</a:t>
            </a:r>
            <a:endParaRPr lang="en-GB" sz="1350" dirty="0">
              <a:solidFill>
                <a:srgbClr val="6C6D72"/>
              </a:solidFill>
              <a:latin typeface="Arial" panose="020B060402020202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5AE18C-8F56-F4F9-0314-7A739701119D}"/>
              </a:ext>
            </a:extLst>
          </p:cNvPr>
          <p:cNvSpPr txBox="1"/>
          <p:nvPr/>
        </p:nvSpPr>
        <p:spPr>
          <a:xfrm>
            <a:off x="11215010" y="5406851"/>
            <a:ext cx="342219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81CD"/>
                </a:solidFill>
                <a:latin typeface="Arial" panose="020B0604020202020204"/>
              </a:rPr>
              <a:t>Historical Results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22CB567-3331-DE59-CE67-9A9026F4B5B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42695"/>
          <a:stretch/>
        </p:blipFill>
        <p:spPr>
          <a:xfrm>
            <a:off x="14652955" y="7013528"/>
            <a:ext cx="2861093" cy="6183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BDBEB14-C8ED-600C-551E-406E474A88C6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7319" t="54490" r="8604" b="10856"/>
          <a:stretch/>
        </p:blipFill>
        <p:spPr>
          <a:xfrm>
            <a:off x="14637206" y="6061811"/>
            <a:ext cx="2842607" cy="54181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F83F6AA-2B26-074A-8A5C-9DCA4979648D}"/>
              </a:ext>
            </a:extLst>
          </p:cNvPr>
          <p:cNvSpPr txBox="1"/>
          <p:nvPr/>
        </p:nvSpPr>
        <p:spPr>
          <a:xfrm>
            <a:off x="14508012" y="5760773"/>
            <a:ext cx="344612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/>
            <a:r>
              <a:rPr lang="en-GB" sz="1350" b="1" dirty="0">
                <a:solidFill>
                  <a:srgbClr val="000000"/>
                </a:solidFill>
                <a:latin typeface="Arial" panose="020B0604020202020204"/>
              </a:rPr>
              <a:t>0.2 mpy</a:t>
            </a:r>
            <a:r>
              <a:rPr lang="en-GB" sz="1350" dirty="0">
                <a:solidFill>
                  <a:srgbClr val="6C6D72"/>
                </a:solidFill>
                <a:latin typeface="Arial" panose="020B0604020202020204"/>
              </a:rPr>
              <a:t> (</a:t>
            </a:r>
            <a:r>
              <a:rPr lang="en-GB" sz="1350" dirty="0">
                <a:solidFill>
                  <a:srgbClr val="000000"/>
                </a:solidFill>
                <a:latin typeface="Arial" panose="020B0604020202020204"/>
              </a:rPr>
              <a:t>20 days)</a:t>
            </a:r>
            <a:r>
              <a:rPr lang="en-GB" sz="1350" dirty="0">
                <a:solidFill>
                  <a:srgbClr val="6C6D72"/>
                </a:solidFill>
                <a:latin typeface="Arial" panose="020B0604020202020204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012C5A-1B20-70CE-E33D-866ED8A9E355}"/>
              </a:ext>
            </a:extLst>
          </p:cNvPr>
          <p:cNvSpPr txBox="1"/>
          <p:nvPr/>
        </p:nvSpPr>
        <p:spPr>
          <a:xfrm>
            <a:off x="14143033" y="6672578"/>
            <a:ext cx="4024103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/>
            <a:r>
              <a:rPr lang="en-GB" sz="1350" b="1" dirty="0">
                <a:solidFill>
                  <a:srgbClr val="000000"/>
                </a:solidFill>
                <a:latin typeface="Arial" panose="020B0604020202020204"/>
              </a:rPr>
              <a:t>0.1 mpy </a:t>
            </a:r>
            <a:r>
              <a:rPr lang="en-GB" sz="1350" dirty="0">
                <a:solidFill>
                  <a:srgbClr val="6C6D72"/>
                </a:solidFill>
                <a:latin typeface="Arial" panose="020B0604020202020204"/>
              </a:rPr>
              <a:t>(</a:t>
            </a:r>
            <a:r>
              <a:rPr lang="en-GB" sz="1350" dirty="0">
                <a:solidFill>
                  <a:srgbClr val="000000"/>
                </a:solidFill>
                <a:latin typeface="Arial" panose="020B0604020202020204"/>
              </a:rPr>
              <a:t>77 days)</a:t>
            </a:r>
            <a:r>
              <a:rPr lang="en-GB" sz="1350" dirty="0">
                <a:solidFill>
                  <a:srgbClr val="6C6D72"/>
                </a:solidFill>
                <a:latin typeface="Arial" panose="020B0604020202020204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552F743-AAB5-AF72-7C98-ADB112CAC0C1}"/>
              </a:ext>
            </a:extLst>
          </p:cNvPr>
          <p:cNvSpPr txBox="1"/>
          <p:nvPr/>
        </p:nvSpPr>
        <p:spPr>
          <a:xfrm>
            <a:off x="14436857" y="5398164"/>
            <a:ext cx="356417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60A50F"/>
                </a:solidFill>
                <a:latin typeface="Arial" panose="020B0604020202020204"/>
              </a:rPr>
              <a:t>TRAC400 Application</a:t>
            </a:r>
          </a:p>
        </p:txBody>
      </p:sp>
      <p:pic>
        <p:nvPicPr>
          <p:cNvPr id="34" name="Graphic 65" descr="GMO">
            <a:extLst>
              <a:ext uri="{FF2B5EF4-FFF2-40B4-BE49-F238E27FC236}">
                <a16:creationId xmlns:a16="http://schemas.microsoft.com/office/drawing/2014/main" id="{EC2C0302-607E-660A-7CE0-5BD344391C3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4401801" y="5432344"/>
            <a:ext cx="425408" cy="42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03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62443" y="7598882"/>
            <a:ext cx="5376236" cy="5376236"/>
          </a:xfrm>
          <a:custGeom>
            <a:avLst/>
            <a:gdLst/>
            <a:ahLst/>
            <a:cxnLst/>
            <a:rect l="l" t="t" r="r" b="b"/>
            <a:pathLst>
              <a:path w="5376236" h="5376236">
                <a:moveTo>
                  <a:pt x="0" y="0"/>
                </a:moveTo>
                <a:lnTo>
                  <a:pt x="5376236" y="0"/>
                </a:lnTo>
                <a:lnTo>
                  <a:pt x="5376236" y="5376236"/>
                </a:lnTo>
                <a:lnTo>
                  <a:pt x="0" y="53762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805573" y="5872081"/>
            <a:ext cx="6676854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2"/>
              </a:lnSpc>
            </a:pPr>
            <a:r>
              <a:rPr lang="en-US" sz="3593" spc="125" dirty="0">
                <a:solidFill>
                  <a:srgbClr val="E28126"/>
                </a:solidFill>
                <a:latin typeface="Codec Pro ExtraBold"/>
              </a:rPr>
              <a:t>Reach out.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05573" y="3952990"/>
            <a:ext cx="6676854" cy="1336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20"/>
              </a:lnSpc>
            </a:pPr>
            <a:r>
              <a:rPr lang="en-US" sz="8781" spc="184">
                <a:solidFill>
                  <a:srgbClr val="0C3E5B"/>
                </a:solidFill>
                <a:latin typeface="Codec Pro ExtraBold"/>
              </a:rPr>
              <a:t>THANK YOU</a:t>
            </a:r>
          </a:p>
        </p:txBody>
      </p:sp>
      <p:sp>
        <p:nvSpPr>
          <p:cNvPr id="5" name="Freeform 5"/>
          <p:cNvSpPr/>
          <p:nvPr/>
        </p:nvSpPr>
        <p:spPr>
          <a:xfrm>
            <a:off x="1028700" y="1163607"/>
            <a:ext cx="934283" cy="1815744"/>
          </a:xfrm>
          <a:custGeom>
            <a:avLst/>
            <a:gdLst/>
            <a:ahLst/>
            <a:cxnLst/>
            <a:rect l="l" t="t" r="r" b="b"/>
            <a:pathLst>
              <a:path w="934283" h="1815744">
                <a:moveTo>
                  <a:pt x="0" y="0"/>
                </a:moveTo>
                <a:lnTo>
                  <a:pt x="934283" y="0"/>
                </a:lnTo>
                <a:lnTo>
                  <a:pt x="934283" y="1815744"/>
                </a:lnTo>
                <a:lnTo>
                  <a:pt x="0" y="1815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8738733" y="7866608"/>
            <a:ext cx="3743694" cy="389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2"/>
              </a:lnSpc>
            </a:pPr>
            <a:r>
              <a:rPr lang="en-US" sz="2294" dirty="0">
                <a:solidFill>
                  <a:srgbClr val="E28126"/>
                </a:solidFill>
                <a:latin typeface="Canva Sans"/>
              </a:rPr>
              <a:t>malshikh@ecolab.com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60775" y="7866295"/>
            <a:ext cx="2744896" cy="389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2"/>
              </a:lnSpc>
            </a:pPr>
            <a:r>
              <a:rPr lang="en-US" sz="2294" dirty="0">
                <a:solidFill>
                  <a:srgbClr val="E28126"/>
                </a:solidFill>
                <a:latin typeface="Canva Sans"/>
              </a:rPr>
              <a:t>+966 5005 88 232</a:t>
            </a:r>
          </a:p>
        </p:txBody>
      </p:sp>
      <p:sp>
        <p:nvSpPr>
          <p:cNvPr id="8" name="Freeform 8"/>
          <p:cNvSpPr/>
          <p:nvPr/>
        </p:nvSpPr>
        <p:spPr>
          <a:xfrm>
            <a:off x="6583817" y="7129381"/>
            <a:ext cx="698813" cy="698813"/>
          </a:xfrm>
          <a:custGeom>
            <a:avLst/>
            <a:gdLst/>
            <a:ahLst/>
            <a:cxnLst/>
            <a:rect l="l" t="t" r="r" b="b"/>
            <a:pathLst>
              <a:path w="698813" h="698813">
                <a:moveTo>
                  <a:pt x="0" y="0"/>
                </a:moveTo>
                <a:lnTo>
                  <a:pt x="698813" y="0"/>
                </a:lnTo>
                <a:lnTo>
                  <a:pt x="698813" y="698814"/>
                </a:lnTo>
                <a:lnTo>
                  <a:pt x="0" y="6988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261017" y="7129381"/>
            <a:ext cx="699127" cy="699127"/>
          </a:xfrm>
          <a:custGeom>
            <a:avLst/>
            <a:gdLst/>
            <a:ahLst/>
            <a:cxnLst/>
            <a:rect l="l" t="t" r="r" b="b"/>
            <a:pathLst>
              <a:path w="699127" h="699127">
                <a:moveTo>
                  <a:pt x="0" y="0"/>
                </a:moveTo>
                <a:lnTo>
                  <a:pt x="699126" y="0"/>
                </a:lnTo>
                <a:lnTo>
                  <a:pt x="699126" y="699127"/>
                </a:lnTo>
                <a:lnTo>
                  <a:pt x="0" y="6991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-3606480" y="7586669"/>
            <a:ext cx="3606480" cy="815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2"/>
              </a:lnSpc>
            </a:pPr>
            <a:r>
              <a:rPr lang="en-US" sz="2394">
                <a:solidFill>
                  <a:srgbClr val="E28126"/>
                </a:solidFill>
                <a:latin typeface="Canva Sans"/>
              </a:rPr>
              <a:t>Calle Cualquiera 123, Cualquier Lugar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805573" y="741422"/>
            <a:ext cx="6676854" cy="2218588"/>
            <a:chOff x="0" y="0"/>
            <a:chExt cx="8902472" cy="2958117"/>
          </a:xfrm>
        </p:grpSpPr>
        <p:sp>
          <p:nvSpPr>
            <p:cNvPr id="12" name="TextBox 12"/>
            <p:cNvSpPr txBox="1"/>
            <p:nvPr/>
          </p:nvSpPr>
          <p:spPr>
            <a:xfrm>
              <a:off x="46032" y="-390525"/>
              <a:ext cx="7647784" cy="2465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60"/>
                </a:lnSpc>
              </a:pPr>
              <a:r>
                <a:rPr lang="en-US" sz="10257">
                  <a:solidFill>
                    <a:srgbClr val="0C3E5A"/>
                  </a:solidFill>
                  <a:latin typeface="Tabarra Sans Heavy"/>
                </a:rPr>
                <a:t>JUBCOR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46032" y="1703085"/>
              <a:ext cx="8856440" cy="757183"/>
              <a:chOff x="0" y="0"/>
              <a:chExt cx="1782556" cy="152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82556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782556" h="152400">
                    <a:moveTo>
                      <a:pt x="0" y="0"/>
                    </a:moveTo>
                    <a:lnTo>
                      <a:pt x="1782556" y="0"/>
                    </a:lnTo>
                    <a:lnTo>
                      <a:pt x="1782556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E281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rot="5400000">
              <a:off x="7220653" y="778449"/>
              <a:ext cx="2277074" cy="1086564"/>
              <a:chOff x="0" y="0"/>
              <a:chExt cx="458312" cy="21869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458312" cy="218695"/>
              </a:xfrm>
              <a:custGeom>
                <a:avLst/>
                <a:gdLst/>
                <a:ahLst/>
                <a:cxnLst/>
                <a:rect l="l" t="t" r="r" b="b"/>
                <a:pathLst>
                  <a:path w="458312" h="218695">
                    <a:moveTo>
                      <a:pt x="0" y="0"/>
                    </a:moveTo>
                    <a:lnTo>
                      <a:pt x="458312" y="0"/>
                    </a:lnTo>
                    <a:lnTo>
                      <a:pt x="458312" y="218695"/>
                    </a:lnTo>
                    <a:lnTo>
                      <a:pt x="0" y="218695"/>
                    </a:lnTo>
                    <a:close/>
                  </a:path>
                </a:pathLst>
              </a:custGeom>
              <a:solidFill>
                <a:srgbClr val="0C3E5B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1745158"/>
              <a:ext cx="7693816" cy="715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2972">
                  <a:solidFill>
                    <a:srgbClr val="FFFFFF"/>
                  </a:solidFill>
                  <a:latin typeface="Tabarra Sans"/>
                </a:rPr>
                <a:t>CONFERENCE &amp; EXHIBITION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 rot="5400000">
              <a:off x="7366586" y="753233"/>
              <a:ext cx="2175660" cy="1136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23"/>
                </a:lnSpc>
              </a:pPr>
              <a:r>
                <a:rPr lang="en-US" sz="4731" spc="146">
                  <a:solidFill>
                    <a:srgbClr val="FFFFFF"/>
                  </a:solidFill>
                  <a:latin typeface="Tabarra Sans Heavy"/>
                </a:rPr>
                <a:t>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0747" y="2522888"/>
              <a:ext cx="8871725" cy="4352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22"/>
                </a:lnSpc>
                <a:spcBef>
                  <a:spcPct val="0"/>
                </a:spcBef>
              </a:pPr>
              <a:r>
                <a:rPr lang="en-US" sz="2016">
                  <a:solidFill>
                    <a:srgbClr val="0C3E5B"/>
                  </a:solidFill>
                  <a:latin typeface="Glacial Indifference Bold"/>
                </a:rPr>
                <a:t>INNOVATIVE SOLUTIONS FOR CORROSION CHALLENGES</a:t>
              </a:r>
            </a:p>
          </p:txBody>
        </p:sp>
      </p:grpSp>
      <p:pic>
        <p:nvPicPr>
          <p:cNvPr id="28" name="Picture 27" descr="A blue and black logo&#10;&#10;Description automatically generated">
            <a:extLst>
              <a:ext uri="{FF2B5EF4-FFF2-40B4-BE49-F238E27FC236}">
                <a16:creationId xmlns:a16="http://schemas.microsoft.com/office/drawing/2014/main" id="{55BD0DA0-E6DA-1909-A8B9-A2982E51AA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5937" y="1266375"/>
            <a:ext cx="4014224" cy="9326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Content Placeholder 33">
            <a:extLst>
              <a:ext uri="{FF2B5EF4-FFF2-40B4-BE49-F238E27FC236}">
                <a16:creationId xmlns:a16="http://schemas.microsoft.com/office/drawing/2014/main" id="{D8E9A9A6-2B7B-92A5-7CFA-A5686F8C0302}"/>
              </a:ext>
            </a:extLst>
          </p:cNvPr>
          <p:cNvSpPr txBox="1">
            <a:spLocks/>
          </p:cNvSpPr>
          <p:nvPr/>
        </p:nvSpPr>
        <p:spPr>
          <a:xfrm>
            <a:off x="426418" y="1486104"/>
            <a:ext cx="17058588" cy="6371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5C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6C6D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Royal Commission review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C6D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environmental regulations: global trends for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6C6D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6C6D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stricter limits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5C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C6D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0868373-9868-54FC-4130-A2651F8D6826}"/>
              </a:ext>
            </a:extLst>
          </p:cNvPr>
          <p:cNvSpPr txBox="1">
            <a:spLocks/>
          </p:cNvSpPr>
          <p:nvPr/>
        </p:nvSpPr>
        <p:spPr bwMode="auto">
          <a:xfrm>
            <a:off x="426418" y="165857"/>
            <a:ext cx="17820589" cy="125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0" rIns="102413" bIns="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50" b="1" i="0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0075C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Maintain Value: innovation part of our process</a:t>
            </a:r>
            <a:b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0075C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400" b="1" i="0" u="none" strike="noStrike" kern="1200" cap="all" spc="0" normalizeH="0" baseline="0" noProof="0" dirty="0">
                <a:ln>
                  <a:noFill/>
                </a:ln>
                <a:solidFill>
                  <a:srgbClr val="0075C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Saudi vision 2030 requires water management excellence and minimal footprint</a:t>
            </a: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21EF3C86-12E0-85D0-B28A-2176D8E8A76A}"/>
              </a:ext>
            </a:extLst>
          </p:cNvPr>
          <p:cNvGrpSpPr>
            <a:grpSpLocks/>
          </p:cNvGrpSpPr>
          <p:nvPr/>
        </p:nvGrpSpPr>
        <p:grpSpPr bwMode="auto">
          <a:xfrm>
            <a:off x="3976552" y="2641350"/>
            <a:ext cx="10377174" cy="5550149"/>
            <a:chOff x="630621" y="1143000"/>
            <a:chExt cx="7704131" cy="3761523"/>
          </a:xfrm>
        </p:grpSpPr>
        <p:grpSp>
          <p:nvGrpSpPr>
            <p:cNvPr id="7" name="Group 19">
              <a:extLst>
                <a:ext uri="{FF2B5EF4-FFF2-40B4-BE49-F238E27FC236}">
                  <a16:creationId xmlns:a16="http://schemas.microsoft.com/office/drawing/2014/main" id="{7A1249A6-7209-A843-EC8B-D41201DB40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621" y="1167937"/>
              <a:ext cx="7704131" cy="3736586"/>
              <a:chOff x="471814" y="1438578"/>
              <a:chExt cx="7704131" cy="3736586"/>
            </a:xfrm>
          </p:grpSpPr>
          <p:sp>
            <p:nvSpPr>
              <p:cNvPr id="22" name="Rounded Rectangle 19">
                <a:extLst>
                  <a:ext uri="{FF2B5EF4-FFF2-40B4-BE49-F238E27FC236}">
                    <a16:creationId xmlns:a16="http://schemas.microsoft.com/office/drawing/2014/main" id="{34E28313-78ED-8158-9211-4969B349E804}"/>
                  </a:ext>
                </a:extLst>
              </p:cNvPr>
              <p:cNvSpPr/>
              <p:nvPr/>
            </p:nvSpPr>
            <p:spPr>
              <a:xfrm>
                <a:off x="1600125" y="2099285"/>
                <a:ext cx="5600556" cy="2045824"/>
              </a:xfrm>
              <a:prstGeom prst="roundRect">
                <a:avLst>
                  <a:gd name="adj" fmla="val 19761"/>
                </a:avLst>
              </a:prstGeom>
              <a:solidFill>
                <a:srgbClr val="FFFFFF">
                  <a:lumMod val="95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75C9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159933D-8905-0519-8DDD-0EE796BFD9B5}"/>
                  </a:ext>
                </a:extLst>
              </p:cNvPr>
              <p:cNvGrpSpPr/>
              <p:nvPr/>
            </p:nvGrpSpPr>
            <p:grpSpPr>
              <a:xfrm>
                <a:off x="1070595" y="1438578"/>
                <a:ext cx="6726055" cy="3736586"/>
                <a:chOff x="935506" y="1861204"/>
                <a:chExt cx="7509993" cy="4229694"/>
              </a:xfrm>
              <a:solidFill>
                <a:srgbClr val="FFFFFF">
                  <a:lumMod val="85000"/>
                </a:srgbClr>
              </a:solidFill>
            </p:grpSpPr>
            <p:sp>
              <p:nvSpPr>
                <p:cNvPr id="28" name="Bent Arrow 25">
                  <a:extLst>
                    <a:ext uri="{FF2B5EF4-FFF2-40B4-BE49-F238E27FC236}">
                      <a16:creationId xmlns:a16="http://schemas.microsoft.com/office/drawing/2014/main" id="{C47AD8A9-E7F7-F3B4-AB78-F4759F3F9081}"/>
                    </a:ext>
                  </a:extLst>
                </p:cNvPr>
                <p:cNvSpPr/>
                <p:nvPr/>
              </p:nvSpPr>
              <p:spPr>
                <a:xfrm rot="5400000">
                  <a:off x="7200981" y="1987269"/>
                  <a:ext cx="1243584" cy="1245453"/>
                </a:xfrm>
                <a:prstGeom prst="bentArrow">
                  <a:avLst>
                    <a:gd name="adj1" fmla="val 28048"/>
                    <a:gd name="adj2" fmla="val 29348"/>
                    <a:gd name="adj3" fmla="val 25000"/>
                    <a:gd name="adj4" fmla="val 43750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Pentagon 26">
                  <a:extLst>
                    <a:ext uri="{FF2B5EF4-FFF2-40B4-BE49-F238E27FC236}">
                      <a16:creationId xmlns:a16="http://schemas.microsoft.com/office/drawing/2014/main" id="{6AD417DE-067C-DA94-62D4-7AAFBCC4ED93}"/>
                    </a:ext>
                  </a:extLst>
                </p:cNvPr>
                <p:cNvSpPr/>
                <p:nvPr/>
              </p:nvSpPr>
              <p:spPr>
                <a:xfrm>
                  <a:off x="5533167" y="1988203"/>
                  <a:ext cx="1704978" cy="351924"/>
                </a:xfrm>
                <a:prstGeom prst="homePlate">
                  <a:avLst>
                    <a:gd name="adj" fmla="val 0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Pentagon 27">
                  <a:extLst>
                    <a:ext uri="{FF2B5EF4-FFF2-40B4-BE49-F238E27FC236}">
                      <a16:creationId xmlns:a16="http://schemas.microsoft.com/office/drawing/2014/main" id="{A88850CB-8F82-CC9D-5B6F-BE354CDBD518}"/>
                    </a:ext>
                  </a:extLst>
                </p:cNvPr>
                <p:cNvSpPr/>
                <p:nvPr/>
              </p:nvSpPr>
              <p:spPr>
                <a:xfrm rot="5400000">
                  <a:off x="7193801" y="4050100"/>
                  <a:ext cx="1828800" cy="347132"/>
                </a:xfrm>
                <a:prstGeom prst="homePlate">
                  <a:avLst>
                    <a:gd name="adj" fmla="val 0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Bent Arrow 28">
                  <a:extLst>
                    <a:ext uri="{FF2B5EF4-FFF2-40B4-BE49-F238E27FC236}">
                      <a16:creationId xmlns:a16="http://schemas.microsoft.com/office/drawing/2014/main" id="{0706E023-78D4-5895-799F-1A3E9F01DFBC}"/>
                    </a:ext>
                  </a:extLst>
                </p:cNvPr>
                <p:cNvSpPr/>
                <p:nvPr/>
              </p:nvSpPr>
              <p:spPr>
                <a:xfrm rot="10800000">
                  <a:off x="5533167" y="4883544"/>
                  <a:ext cx="2748600" cy="1207354"/>
                </a:xfrm>
                <a:prstGeom prst="bentArrow">
                  <a:avLst>
                    <a:gd name="adj1" fmla="val 29174"/>
                    <a:gd name="adj2" fmla="val 29348"/>
                    <a:gd name="adj3" fmla="val 25000"/>
                    <a:gd name="adj4" fmla="val 43750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6C6D72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Bent Arrow 29">
                  <a:extLst>
                    <a:ext uri="{FF2B5EF4-FFF2-40B4-BE49-F238E27FC236}">
                      <a16:creationId xmlns:a16="http://schemas.microsoft.com/office/drawing/2014/main" id="{735DD704-F3D6-923F-1A90-B0AC6D61918B}"/>
                    </a:ext>
                  </a:extLst>
                </p:cNvPr>
                <p:cNvSpPr/>
                <p:nvPr/>
              </p:nvSpPr>
              <p:spPr>
                <a:xfrm rot="16200000">
                  <a:off x="957558" y="4746343"/>
                  <a:ext cx="1220904" cy="1265008"/>
                </a:xfrm>
                <a:prstGeom prst="bentArrow">
                  <a:avLst>
                    <a:gd name="adj1" fmla="val 29174"/>
                    <a:gd name="adj2" fmla="val 29348"/>
                    <a:gd name="adj3" fmla="val 25000"/>
                    <a:gd name="adj4" fmla="val 43750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6C6D72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Pentagon 30">
                  <a:extLst>
                    <a:ext uri="{FF2B5EF4-FFF2-40B4-BE49-F238E27FC236}">
                      <a16:creationId xmlns:a16="http://schemas.microsoft.com/office/drawing/2014/main" id="{CE5BC83F-D956-F8EB-A77C-A50BD3FB5F0B}"/>
                    </a:ext>
                  </a:extLst>
                </p:cNvPr>
                <p:cNvSpPr/>
                <p:nvPr/>
              </p:nvSpPr>
              <p:spPr>
                <a:xfrm>
                  <a:off x="1855209" y="5639528"/>
                  <a:ext cx="1821561" cy="351924"/>
                </a:xfrm>
                <a:prstGeom prst="homePlate">
                  <a:avLst>
                    <a:gd name="adj" fmla="val 0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Bent Arrow 31">
                  <a:extLst>
                    <a:ext uri="{FF2B5EF4-FFF2-40B4-BE49-F238E27FC236}">
                      <a16:creationId xmlns:a16="http://schemas.microsoft.com/office/drawing/2014/main" id="{EA64BC61-7809-C7C8-58B9-4364334242F8}"/>
                    </a:ext>
                  </a:extLst>
                </p:cNvPr>
                <p:cNvSpPr/>
                <p:nvPr/>
              </p:nvSpPr>
              <p:spPr>
                <a:xfrm>
                  <a:off x="1093398" y="1861204"/>
                  <a:ext cx="2583372" cy="1207354"/>
                </a:xfrm>
                <a:prstGeom prst="bentArrow">
                  <a:avLst>
                    <a:gd name="adj1" fmla="val 29174"/>
                    <a:gd name="adj2" fmla="val 24614"/>
                    <a:gd name="adj3" fmla="val 25000"/>
                    <a:gd name="adj4" fmla="val 43750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6C6D72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Pentagon 32">
                  <a:extLst>
                    <a:ext uri="{FF2B5EF4-FFF2-40B4-BE49-F238E27FC236}">
                      <a16:creationId xmlns:a16="http://schemas.microsoft.com/office/drawing/2014/main" id="{6A668314-6BBE-C2B3-3EAD-0328FBC6EF0A}"/>
                    </a:ext>
                  </a:extLst>
                </p:cNvPr>
                <p:cNvSpPr/>
                <p:nvPr/>
              </p:nvSpPr>
              <p:spPr>
                <a:xfrm rot="5400000">
                  <a:off x="399167" y="3668644"/>
                  <a:ext cx="1740817" cy="347132"/>
                </a:xfrm>
                <a:prstGeom prst="homePlate">
                  <a:avLst>
                    <a:gd name="adj" fmla="val 0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4AA699-E0C7-38EE-FAB7-B5E93C335BCB}"/>
                  </a:ext>
                </a:extLst>
              </p:cNvPr>
              <p:cNvSpPr txBox="1"/>
              <p:nvPr/>
            </p:nvSpPr>
            <p:spPr>
              <a:xfrm>
                <a:off x="5108410" y="4660930"/>
                <a:ext cx="172547" cy="1970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6C6D72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EDCF589-3EEA-4C14-319A-5B04D1125928}"/>
                  </a:ext>
                </a:extLst>
              </p:cNvPr>
              <p:cNvSpPr txBox="1"/>
              <p:nvPr/>
            </p:nvSpPr>
            <p:spPr>
              <a:xfrm rot="5400000">
                <a:off x="6821585" y="3141611"/>
                <a:ext cx="2076271" cy="63244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Arial" panose="020B0604020202020204"/>
                  </a:rPr>
                  <a:t>ENGAGE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38DB9B-070B-2158-16CF-6344DF9179B6}"/>
                  </a:ext>
                </a:extLst>
              </p:cNvPr>
              <p:cNvSpPr txBox="1"/>
              <p:nvPr/>
            </p:nvSpPr>
            <p:spPr>
              <a:xfrm rot="5400000">
                <a:off x="-250098" y="3043190"/>
                <a:ext cx="2076271" cy="63244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Arial" panose="020B0604020202020204"/>
                  </a:rPr>
                  <a:t>ENGAGE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CF590C1-F036-6C48-5C3C-919B50B4CC50}"/>
                  </a:ext>
                </a:extLst>
              </p:cNvPr>
              <p:cNvSpPr txBox="1"/>
              <p:nvPr/>
            </p:nvSpPr>
            <p:spPr>
              <a:xfrm>
                <a:off x="6385510" y="4164319"/>
                <a:ext cx="855242" cy="61927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Arial" panose="020B0604020202020204"/>
                  </a:rPr>
                  <a:t>DO</a:t>
                </a:r>
              </a:p>
            </p:txBody>
          </p:sp>
        </p:grpSp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id="{AEE0CC1D-894A-4819-58B5-F4083007BD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3761" y="1143000"/>
              <a:ext cx="5600328" cy="3658358"/>
              <a:chOff x="1733761" y="1500762"/>
              <a:chExt cx="5600328" cy="3658358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57F92B4A-6286-762D-4D96-99FC2BBA76B1}"/>
                  </a:ext>
                </a:extLst>
              </p:cNvPr>
              <p:cNvCxnSpPr>
                <a:endCxn id="13" idx="0"/>
              </p:cNvCxnSpPr>
              <p:nvPr/>
            </p:nvCxnSpPr>
            <p:spPr>
              <a:xfrm>
                <a:off x="4544924" y="2024518"/>
                <a:ext cx="0" cy="1566507"/>
              </a:xfrm>
              <a:prstGeom prst="straightConnector1">
                <a:avLst/>
              </a:prstGeom>
              <a:noFill/>
              <a:ln w="76200">
                <a:solidFill>
                  <a:srgbClr val="FFFFFF">
                    <a:lumMod val="65000"/>
                  </a:srgbClr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D50F6B3-E435-BDFF-EF53-3B397BEBD169}"/>
                  </a:ext>
                </a:extLst>
              </p:cNvPr>
              <p:cNvSpPr/>
              <p:nvPr/>
            </p:nvSpPr>
            <p:spPr>
              <a:xfrm>
                <a:off x="2503451" y="2318139"/>
                <a:ext cx="4060721" cy="984027"/>
              </a:xfrm>
              <a:prstGeom prst="rect">
                <a:avLst/>
              </a:prstGeom>
              <a:noFill/>
              <a:ln w="76200" cap="flat" cmpd="sng" algn="ctr">
                <a:solidFill>
                  <a:srgbClr val="FFFFFF">
                    <a:lumMod val="65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" name="Rectangle 1035">
                <a:extLst>
                  <a:ext uri="{FF2B5EF4-FFF2-40B4-BE49-F238E27FC236}">
                    <a16:creationId xmlns:a16="http://schemas.microsoft.com/office/drawing/2014/main" id="{C46343B1-B274-4EC8-EADC-5200D8422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3419" y="4635364"/>
                <a:ext cx="1541422" cy="523756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75C9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5C9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/>
                  </a:rPr>
                  <a:t>Value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5C9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/>
                  </a:rPr>
                  <a:t>Communication</a:t>
                </a:r>
              </a:p>
            </p:txBody>
          </p:sp>
          <p:sp>
            <p:nvSpPr>
              <p:cNvPr id="13" name="Rectangle 1035">
                <a:extLst>
                  <a:ext uri="{FF2B5EF4-FFF2-40B4-BE49-F238E27FC236}">
                    <a16:creationId xmlns:a16="http://schemas.microsoft.com/office/drawing/2014/main" id="{343B2AC4-E435-BCD6-D888-0AC975297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3419" y="3591025"/>
                <a:ext cx="1541422" cy="523756"/>
              </a:xfrm>
              <a:prstGeom prst="rect">
                <a:avLst/>
              </a:prstGeom>
              <a:solidFill>
                <a:srgbClr val="0075C9">
                  <a:lumMod val="40000"/>
                  <a:lumOff val="60000"/>
                </a:srgbClr>
              </a:solidFill>
              <a:ln w="9525">
                <a:solidFill>
                  <a:srgbClr val="0075C9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5C9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/>
                  </a:rPr>
                  <a:t>Metrics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5C9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/>
                  </a:rPr>
                  <a:t>(Measure/Audits)</a:t>
                </a:r>
              </a:p>
            </p:txBody>
          </p:sp>
          <p:sp>
            <p:nvSpPr>
              <p:cNvPr id="14" name="Rectangle 1035">
                <a:extLst>
                  <a:ext uri="{FF2B5EF4-FFF2-40B4-BE49-F238E27FC236}">
                    <a16:creationId xmlns:a16="http://schemas.microsoft.com/office/drawing/2014/main" id="{DCA5A7A3-8BBE-8279-02EA-AA7B0E5602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3894" y="2545100"/>
                <a:ext cx="1539835" cy="523756"/>
              </a:xfrm>
              <a:prstGeom prst="rect">
                <a:avLst/>
              </a:prstGeom>
              <a:solidFill>
                <a:srgbClr val="0075C9">
                  <a:lumMod val="40000"/>
                  <a:lumOff val="60000"/>
                </a:srgbClr>
              </a:solidFill>
              <a:ln w="9525">
                <a:solidFill>
                  <a:srgbClr val="0075C9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5C9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/>
                  </a:rPr>
                  <a:t>Continuous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5C9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/>
                  </a:rPr>
                  <a:t>Improvement</a:t>
                </a:r>
              </a:p>
            </p:txBody>
          </p:sp>
          <p:sp>
            <p:nvSpPr>
              <p:cNvPr id="15" name="Rectangle 1035">
                <a:extLst>
                  <a:ext uri="{FF2B5EF4-FFF2-40B4-BE49-F238E27FC236}">
                    <a16:creationId xmlns:a16="http://schemas.microsoft.com/office/drawing/2014/main" id="{30725245-2271-3DC2-EFE7-A2A7BF6F5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4254" y="2559384"/>
                <a:ext cx="1539835" cy="522170"/>
              </a:xfrm>
              <a:prstGeom prst="rect">
                <a:avLst/>
              </a:prstGeom>
              <a:solidFill>
                <a:srgbClr val="0075C9">
                  <a:lumMod val="40000"/>
                  <a:lumOff val="60000"/>
                </a:srgbClr>
              </a:solidFill>
              <a:ln w="9525">
                <a:solidFill>
                  <a:srgbClr val="0075C9">
                    <a:lumMod val="40000"/>
                    <a:lumOff val="60000"/>
                  </a:srgbClr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5C9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/>
                  </a:rPr>
                  <a:t>Innovation</a:t>
                </a:r>
              </a:p>
            </p:txBody>
          </p:sp>
          <p:sp>
            <p:nvSpPr>
              <p:cNvPr id="16" name="Rectangle 1035">
                <a:extLst>
                  <a:ext uri="{FF2B5EF4-FFF2-40B4-BE49-F238E27FC236}">
                    <a16:creationId xmlns:a16="http://schemas.microsoft.com/office/drawing/2014/main" id="{FB382183-8797-D9DD-B08C-4328F17FA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3419" y="1500762"/>
                <a:ext cx="1541422" cy="523756"/>
              </a:xfrm>
              <a:prstGeom prst="rect">
                <a:avLst/>
              </a:prstGeom>
              <a:gradFill rotWithShape="1">
                <a:gsLst>
                  <a:gs pos="0">
                    <a:srgbClr val="005A83">
                      <a:satMod val="103000"/>
                      <a:lumMod val="102000"/>
                      <a:tint val="94000"/>
                    </a:srgbClr>
                  </a:gs>
                  <a:gs pos="50000">
                    <a:srgbClr val="005A83">
                      <a:satMod val="110000"/>
                      <a:lumMod val="100000"/>
                      <a:shade val="100000"/>
                    </a:srgbClr>
                  </a:gs>
                  <a:gs pos="100000">
                    <a:srgbClr val="005A83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  <a:headEnd/>
                <a:tailE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Key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Business Drivers</a:t>
                </a:r>
              </a:p>
            </p:txBody>
          </p:sp>
          <p:grpSp>
            <p:nvGrpSpPr>
              <p:cNvPr id="17" name="Group 10">
                <a:extLst>
                  <a:ext uri="{FF2B5EF4-FFF2-40B4-BE49-F238E27FC236}">
                    <a16:creationId xmlns:a16="http://schemas.microsoft.com/office/drawing/2014/main" id="{6E40FF44-3C81-02F4-21A9-CEB37FD002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3761" y="2558795"/>
                <a:ext cx="1540411" cy="549468"/>
                <a:chOff x="1014171" y="3066677"/>
                <a:chExt cx="1428925" cy="570975"/>
              </a:xfrm>
            </p:grpSpPr>
            <p:sp>
              <p:nvSpPr>
                <p:cNvPr id="20" name="Rectangle 1035">
                  <a:extLst>
                    <a:ext uri="{FF2B5EF4-FFF2-40B4-BE49-F238E27FC236}">
                      <a16:creationId xmlns:a16="http://schemas.microsoft.com/office/drawing/2014/main" id="{CCE88E30-41EE-1129-7865-F98F51FE7B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3960" y="3067289"/>
                  <a:ext cx="1426919" cy="544256"/>
                </a:xfrm>
                <a:prstGeom prst="rect">
                  <a:avLst/>
                </a:prstGeom>
                <a:solidFill>
                  <a:srgbClr val="0075C9">
                    <a:lumMod val="40000"/>
                    <a:lumOff val="60000"/>
                  </a:srgbClr>
                </a:solidFill>
                <a:ln w="9525">
                  <a:solidFill>
                    <a:srgbClr val="0075C9">
                      <a:lumMod val="40000"/>
                      <a:lumOff val="60000"/>
                    </a:srgbClr>
                  </a:solidFill>
                  <a:miter lim="800000"/>
                  <a:headEnd/>
                  <a:tailEnd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5C9">
                          <a:lumMod val="75000"/>
                        </a:srgbClr>
                      </a:solidFill>
                      <a:effectLst/>
                      <a:uLnTx/>
                      <a:uFillTx/>
                      <a:latin typeface="Arial" panose="020B0604020202020204"/>
                    </a:rPr>
                    <a:t>   System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5C9">
                          <a:lumMod val="75000"/>
                        </a:srgbClr>
                      </a:solidFill>
                      <a:effectLst/>
                      <a:uLnTx/>
                      <a:uFillTx/>
                      <a:latin typeface="Arial" panose="020B0604020202020204"/>
                    </a:rPr>
                    <a:t>Assurance</a:t>
                  </a:r>
                </a:p>
              </p:txBody>
            </p:sp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A0794BE3-8ECA-099D-864A-B7ECEF1A0B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rgbClr val="60A50F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88125" y="3068434"/>
                  <a:ext cx="454971" cy="569218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401F99-C093-430D-D1E8-8EDF3CABFFA6}"/>
                  </a:ext>
                </a:extLst>
              </p:cNvPr>
              <p:cNvSpPr txBox="1"/>
              <p:nvPr/>
            </p:nvSpPr>
            <p:spPr>
              <a:xfrm>
                <a:off x="5316429" y="4616318"/>
                <a:ext cx="172547" cy="1970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6C6D72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388538A-A0D4-A23C-BDA9-D890D6FCC7A0}"/>
                  </a:ext>
                </a:extLst>
              </p:cNvPr>
              <p:cNvCxnSpPr>
                <a:stCxn id="13" idx="2"/>
              </p:cNvCxnSpPr>
              <p:nvPr/>
            </p:nvCxnSpPr>
            <p:spPr>
              <a:xfrm>
                <a:off x="4544924" y="4114782"/>
                <a:ext cx="0" cy="533279"/>
              </a:xfrm>
              <a:prstGeom prst="straightConnector1">
                <a:avLst/>
              </a:prstGeom>
              <a:noFill/>
              <a:ln w="76200">
                <a:solidFill>
                  <a:srgbClr val="FFFFFF">
                    <a:lumMod val="65000"/>
                  </a:srgbClr>
                </a:solidFill>
                <a:round/>
                <a:headEnd/>
                <a:tailEnd type="triangle" w="med" len="med"/>
              </a:ln>
            </p:spPr>
          </p:cxnSp>
        </p:grpSp>
      </p:grpSp>
      <p:pic>
        <p:nvPicPr>
          <p:cNvPr id="36" name="Picture 35" descr="A blue and black logo&#10;&#10;Description automatically generated">
            <a:extLst>
              <a:ext uri="{FF2B5EF4-FFF2-40B4-BE49-F238E27FC236}">
                <a16:creationId xmlns:a16="http://schemas.microsoft.com/office/drawing/2014/main" id="{32F54FB2-308D-41B6-DBDE-3FFB83CD39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8827" y="8859010"/>
            <a:ext cx="4014224" cy="9326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8D2AC07-25F4-CC4E-F1B0-84163C547B97}"/>
              </a:ext>
            </a:extLst>
          </p:cNvPr>
          <p:cNvSpPr txBox="1">
            <a:spLocks noChangeArrowheads="1"/>
          </p:cNvSpPr>
          <p:nvPr/>
        </p:nvSpPr>
        <p:spPr>
          <a:xfrm>
            <a:off x="520542" y="2229144"/>
            <a:ext cx="14033658" cy="686513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Closed Cooling System </a:t>
            </a:r>
            <a:r>
              <a:rPr lang="en-US" b="1" dirty="0">
                <a:solidFill>
                  <a:schemeClr val="tx2"/>
                </a:solidFill>
              </a:rPr>
              <a:t>controlling the process temperatures </a:t>
            </a:r>
          </a:p>
          <a:p>
            <a:r>
              <a:rPr lang="en-US" b="1" dirty="0">
                <a:solidFill>
                  <a:srgbClr val="0078C9"/>
                </a:solidFill>
              </a:rPr>
              <a:t>High efficiency heat exchange </a:t>
            </a:r>
            <a:r>
              <a:rPr lang="en-US" dirty="0"/>
              <a:t>for operational reliability</a:t>
            </a:r>
          </a:p>
          <a:p>
            <a:r>
              <a:rPr lang="en-US" dirty="0"/>
              <a:t>High </a:t>
            </a:r>
            <a:r>
              <a:rPr lang="en-US" b="1" dirty="0">
                <a:solidFill>
                  <a:srgbClr val="0070C0"/>
                </a:solidFill>
              </a:rPr>
              <a:t>water quality make-up </a:t>
            </a:r>
            <a:r>
              <a:rPr lang="en-US" dirty="0"/>
              <a:t>eliminates scale under high stress conditions</a:t>
            </a:r>
          </a:p>
          <a:p>
            <a:endParaRPr lang="en-US" dirty="0"/>
          </a:p>
          <a:p>
            <a:r>
              <a:rPr lang="en-US" b="1" dirty="0">
                <a:solidFill>
                  <a:schemeClr val="tx2"/>
                </a:solidFill>
              </a:rPr>
              <a:t>Current practice</a:t>
            </a:r>
            <a:r>
              <a:rPr lang="en-US" dirty="0"/>
              <a:t>: Molybdate Or Nitrite with borate buffer for corrosion control at high pH </a:t>
            </a:r>
          </a:p>
          <a:p>
            <a:r>
              <a:rPr lang="en-US" dirty="0"/>
              <a:t>Treatment control is essential to maintain corrosion inhibition performance</a:t>
            </a:r>
          </a:p>
          <a:p>
            <a:pPr lvl="1"/>
            <a:r>
              <a:rPr lang="en-US" i="1" dirty="0"/>
              <a:t>Nitrite is oxidized to nitrate </a:t>
            </a:r>
            <a:r>
              <a:rPr lang="en-US" dirty="0"/>
              <a:t>e.g. by bleach in make-up water</a:t>
            </a:r>
          </a:p>
          <a:p>
            <a:pPr lvl="1"/>
            <a:r>
              <a:rPr lang="en-US" i="1" dirty="0"/>
              <a:t>Nitrite is readily reduced to N</a:t>
            </a:r>
            <a:r>
              <a:rPr lang="en-US" i="1" baseline="-25000" dirty="0"/>
              <a:t>2</a:t>
            </a:r>
            <a:r>
              <a:rPr lang="en-US" i="1" dirty="0"/>
              <a:t> gas </a:t>
            </a:r>
            <a:r>
              <a:rPr lang="en-US" dirty="0"/>
              <a:t>by bacteria when biodegradable organics enter the loop</a:t>
            </a:r>
          </a:p>
          <a:p>
            <a:pPr lvl="1"/>
            <a:r>
              <a:rPr lang="en-US" dirty="0"/>
              <a:t>Process leaks promote biofilm growth and nitrite reduction, control can be challenging  </a:t>
            </a:r>
          </a:p>
          <a:p>
            <a:r>
              <a:rPr lang="en-US" sz="2700" dirty="0"/>
              <a:t>SDS of Nitrite has several hazard symbols; </a:t>
            </a:r>
            <a:r>
              <a:rPr lang="en-US" dirty="0"/>
              <a:t>direct disposal of treated loop no option</a:t>
            </a:r>
          </a:p>
          <a:p>
            <a:r>
              <a:rPr lang="en-US" dirty="0"/>
              <a:t>Molybdate in the wastewater is regulated by RC. Discharge level is very low &lt; 0.01 mg/L</a:t>
            </a:r>
          </a:p>
          <a:p>
            <a:endParaRPr lang="en-US" dirty="0"/>
          </a:p>
          <a:p>
            <a:r>
              <a:rPr lang="en-US" dirty="0"/>
              <a:t>Nalco Water R&amp;D developing the </a:t>
            </a:r>
            <a:r>
              <a:rPr lang="en-US" b="1" dirty="0">
                <a:solidFill>
                  <a:schemeClr val="tx2"/>
                </a:solidFill>
              </a:rPr>
              <a:t>next generation of treatment</a:t>
            </a:r>
          </a:p>
          <a:p>
            <a:pPr lvl="1"/>
            <a:r>
              <a:rPr lang="en-US" dirty="0"/>
              <a:t>Responsible Care: Looking for more </a:t>
            </a:r>
            <a:r>
              <a:rPr lang="en-US" b="1" dirty="0">
                <a:solidFill>
                  <a:srgbClr val="0078C9"/>
                </a:solidFill>
              </a:rPr>
              <a:t>sustainable solution</a:t>
            </a:r>
          </a:p>
          <a:p>
            <a:pPr lvl="1"/>
            <a:r>
              <a:rPr lang="en-US" b="1" dirty="0">
                <a:solidFill>
                  <a:srgbClr val="0078C9"/>
                </a:solidFill>
              </a:rPr>
              <a:t>Laboratory testing successful</a:t>
            </a:r>
            <a:r>
              <a:rPr lang="en-US" b="1" dirty="0"/>
              <a:t>:</a:t>
            </a:r>
            <a:r>
              <a:rPr lang="en-US" dirty="0"/>
              <a:t> static and dynamic pilot tests show excellent corrosion protection</a:t>
            </a:r>
            <a:endParaRPr lang="en-US" b="1" dirty="0"/>
          </a:p>
          <a:p>
            <a:pPr lvl="1"/>
            <a:r>
              <a:rPr lang="en-US" b="1" dirty="0">
                <a:solidFill>
                  <a:srgbClr val="0078C9"/>
                </a:solidFill>
              </a:rPr>
              <a:t>Industry technical trials </a:t>
            </a:r>
            <a:r>
              <a:rPr lang="en-US" dirty="0"/>
              <a:t>show excellent performance during hydrocarbon leak into cooling system </a:t>
            </a:r>
          </a:p>
          <a:p>
            <a:r>
              <a:rPr lang="en-US" dirty="0"/>
              <a:t>New biostatic technology minimizes </a:t>
            </a:r>
            <a:r>
              <a:rPr lang="en-US" b="1" dirty="0">
                <a:solidFill>
                  <a:srgbClr val="0070C0"/>
                </a:solidFill>
              </a:rPr>
              <a:t>water footprint </a:t>
            </a:r>
            <a:r>
              <a:rPr lang="en-US" dirty="0"/>
              <a:t>by lowering blowdown needs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5CA5AD-21F3-F757-3AAF-5BAB2106A226}"/>
              </a:ext>
            </a:extLst>
          </p:cNvPr>
          <p:cNvSpPr txBox="1">
            <a:spLocks noChangeArrowheads="1"/>
          </p:cNvSpPr>
          <p:nvPr/>
        </p:nvSpPr>
        <p:spPr>
          <a:xfrm>
            <a:off x="243917" y="264914"/>
            <a:ext cx="17775563" cy="1291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/>
              <a:t>Closed Cooling: controlling your process </a:t>
            </a:r>
            <a:endParaRPr lang="en-US" sz="3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CB95F98-44BB-6DDF-AFD1-55ABC983CC1C}"/>
              </a:ext>
            </a:extLst>
          </p:cNvPr>
          <p:cNvGrpSpPr/>
          <p:nvPr/>
        </p:nvGrpSpPr>
        <p:grpSpPr>
          <a:xfrm>
            <a:off x="14338219" y="4917687"/>
            <a:ext cx="3035700" cy="3563138"/>
            <a:chOff x="3332656" y="2880359"/>
            <a:chExt cx="1828800" cy="218217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1D6C0CE-BEDC-C451-2353-B638CC040398}"/>
                </a:ext>
              </a:extLst>
            </p:cNvPr>
            <p:cNvGrpSpPr/>
            <p:nvPr/>
          </p:nvGrpSpPr>
          <p:grpSpPr>
            <a:xfrm>
              <a:off x="3332656" y="2880359"/>
              <a:ext cx="1828800" cy="2182178"/>
              <a:chOff x="3352800" y="2978467"/>
              <a:chExt cx="1828800" cy="2182178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9C6D7B8-01BB-F0B0-50DB-04C85CE7B03B}"/>
                  </a:ext>
                </a:extLst>
              </p:cNvPr>
              <p:cNvSpPr/>
              <p:nvPr/>
            </p:nvSpPr>
            <p:spPr>
              <a:xfrm>
                <a:off x="3352800" y="2985152"/>
                <a:ext cx="1828800" cy="2175493"/>
              </a:xfrm>
              <a:prstGeom prst="rect">
                <a:avLst/>
              </a:prstGeom>
              <a:solidFill>
                <a:srgbClr val="007A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25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B929E10-1E64-39D0-4498-C78A07609A62}"/>
                  </a:ext>
                </a:extLst>
              </p:cNvPr>
              <p:cNvSpPr/>
              <p:nvPr/>
            </p:nvSpPr>
            <p:spPr>
              <a:xfrm>
                <a:off x="3833021" y="4712103"/>
                <a:ext cx="868356" cy="300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93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Shell and Tube </a:t>
                </a:r>
              </a:p>
              <a:p>
                <a:pPr algn="ctr"/>
                <a:r>
                  <a:rPr lang="en-US" sz="1293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Heat Exchanger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585B0D2-0D24-FCAE-0BC5-6ECD0474B169}"/>
                  </a:ext>
                </a:extLst>
              </p:cNvPr>
              <p:cNvSpPr/>
              <p:nvPr/>
            </p:nvSpPr>
            <p:spPr>
              <a:xfrm>
                <a:off x="3372945" y="2978467"/>
                <a:ext cx="1788511" cy="17373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A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25"/>
              </a:p>
            </p:txBody>
          </p:sp>
        </p:grpSp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82D771CA-325D-9B8D-BC78-6B9D178E44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429000" y="3203257"/>
              <a:ext cx="1645920" cy="109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61D7736-294D-BD08-EA7B-F16711470D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25600" y="1638300"/>
            <a:ext cx="3035700" cy="3290301"/>
          </a:xfrm>
          <a:prstGeom prst="rect">
            <a:avLst/>
          </a:prstGeom>
        </p:spPr>
      </p:pic>
      <p:pic>
        <p:nvPicPr>
          <p:cNvPr id="15" name="Picture 14" descr="A blue and black logo&#10;&#10;Description automatically generated">
            <a:extLst>
              <a:ext uri="{FF2B5EF4-FFF2-40B4-BE49-F238E27FC236}">
                <a16:creationId xmlns:a16="http://schemas.microsoft.com/office/drawing/2014/main" id="{74AFDBE3-4053-7A4E-A31A-657325E89F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068" y="9139756"/>
            <a:ext cx="4014224" cy="93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13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ADAEBD9-40EC-F010-5E14-CA81F2DF45BC}"/>
              </a:ext>
            </a:extLst>
          </p:cNvPr>
          <p:cNvSpPr txBox="1">
            <a:spLocks/>
          </p:cNvSpPr>
          <p:nvPr/>
        </p:nvSpPr>
        <p:spPr>
          <a:xfrm>
            <a:off x="243917" y="264914"/>
            <a:ext cx="17775563" cy="12915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0" dirty="0"/>
              <a:t>Cooling Treatment Challenges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D0DDF6-126A-50FA-8686-D2584FCAC2CC}"/>
              </a:ext>
            </a:extLst>
          </p:cNvPr>
          <p:cNvGrpSpPr/>
          <p:nvPr/>
        </p:nvGrpSpPr>
        <p:grpSpPr>
          <a:xfrm>
            <a:off x="689525" y="2118721"/>
            <a:ext cx="3085799" cy="5142998"/>
            <a:chOff x="443151" y="2264623"/>
            <a:chExt cx="1599566" cy="386677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F031C7-91B7-50B2-D7C6-9C370AA57D13}"/>
                </a:ext>
              </a:extLst>
            </p:cNvPr>
            <p:cNvSpPr/>
            <p:nvPr/>
          </p:nvSpPr>
          <p:spPr>
            <a:xfrm rot="5400000">
              <a:off x="-738712" y="3446486"/>
              <a:ext cx="3866770" cy="1503044"/>
            </a:xfrm>
            <a:prstGeom prst="rect">
              <a:avLst/>
            </a:prstGeom>
            <a:gradFill flip="none" rotWithShape="1">
              <a:gsLst>
                <a:gs pos="0">
                  <a:srgbClr val="5EB6E4">
                    <a:lumMod val="40000"/>
                    <a:lumOff val="60000"/>
                    <a:alpha val="81000"/>
                  </a:srgbClr>
                </a:gs>
                <a:gs pos="14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28564">
                <a:defRPr/>
              </a:pPr>
              <a:endParaRPr lang="en-US" sz="2025" kern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98512246-B399-29F6-058F-3A4E550E32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4151" y="4181850"/>
              <a:ext cx="1392478" cy="1334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5BB18F-1A72-E212-4F99-6EA48E54F3BB}"/>
                </a:ext>
              </a:extLst>
            </p:cNvPr>
            <p:cNvSpPr/>
            <p:nvPr/>
          </p:nvSpPr>
          <p:spPr>
            <a:xfrm>
              <a:off x="530625" y="2402416"/>
              <a:ext cx="1333888" cy="131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1" kern="0" dirty="0">
                  <a:solidFill>
                    <a:srgbClr val="007AC9"/>
                  </a:solidFill>
                  <a:latin typeface="Arial" pitchFamily="34" charset="0"/>
                  <a:cs typeface="Arial" pitchFamily="34" charset="0"/>
                </a:rPr>
                <a:t>Scale</a:t>
              </a:r>
              <a:r>
                <a:rPr lang="en-US" sz="1350" b="1" kern="0" dirty="0">
                  <a:solidFill>
                    <a:srgbClr val="007AC9"/>
                  </a:solidFill>
                </a:rPr>
                <a:t> </a:t>
              </a:r>
            </a:p>
            <a:p>
              <a:pPr algn="ctr"/>
              <a:endParaRPr lang="en-US" sz="2025" dirty="0">
                <a:solidFill>
                  <a:srgbClr val="616365"/>
                </a:solidFill>
                <a:cs typeface="Arial" pitchFamily="34" charset="0"/>
              </a:endParaRPr>
            </a:p>
            <a:p>
              <a:pPr algn="ctr"/>
              <a:r>
                <a:rPr lang="en-US" sz="2025" dirty="0">
                  <a:solidFill>
                    <a:srgbClr val="616365"/>
                  </a:solidFill>
                  <a:latin typeface="Arial" pitchFamily="34" charset="0"/>
                  <a:cs typeface="Arial" pitchFamily="34" charset="0"/>
                </a:rPr>
                <a:t>formation occurs when impurities form hard, dense crystals.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6C51BD5-2CE5-3460-5E93-38D88699B587}"/>
                </a:ext>
              </a:extLst>
            </p:cNvPr>
            <p:cNvCxnSpPr/>
            <p:nvPr/>
          </p:nvCxnSpPr>
          <p:spPr>
            <a:xfrm>
              <a:off x="2042717" y="5156218"/>
              <a:ext cx="0" cy="1"/>
            </a:xfrm>
            <a:prstGeom prst="line">
              <a:avLst/>
            </a:prstGeom>
            <a:ln w="19050">
              <a:solidFill>
                <a:srgbClr val="61636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6D4A83-100C-D930-2527-BC691AAF982E}"/>
              </a:ext>
            </a:extLst>
          </p:cNvPr>
          <p:cNvGrpSpPr/>
          <p:nvPr/>
        </p:nvGrpSpPr>
        <p:grpSpPr>
          <a:xfrm>
            <a:off x="4215641" y="2093794"/>
            <a:ext cx="3085799" cy="5142998"/>
            <a:chOff x="2580758" y="2239557"/>
            <a:chExt cx="1725746" cy="389183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28B1A0-827D-FC18-AD4F-69063E7B4B6F}"/>
                </a:ext>
              </a:extLst>
            </p:cNvPr>
            <p:cNvSpPr/>
            <p:nvPr/>
          </p:nvSpPr>
          <p:spPr>
            <a:xfrm rot="5400000">
              <a:off x="1488882" y="3331433"/>
              <a:ext cx="3891835" cy="1708084"/>
            </a:xfrm>
            <a:prstGeom prst="rect">
              <a:avLst/>
            </a:prstGeom>
            <a:gradFill flip="none" rotWithShape="1">
              <a:gsLst>
                <a:gs pos="0">
                  <a:srgbClr val="5EB6E4">
                    <a:lumMod val="40000"/>
                    <a:lumOff val="60000"/>
                    <a:alpha val="81000"/>
                  </a:srgbClr>
                </a:gs>
                <a:gs pos="14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2025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3F46437-6FD6-6D85-2FC4-6C15C83A8DAE}"/>
                </a:ext>
              </a:extLst>
            </p:cNvPr>
            <p:cNvSpPr/>
            <p:nvPr/>
          </p:nvSpPr>
          <p:spPr>
            <a:xfrm>
              <a:off x="2668232" y="2377352"/>
              <a:ext cx="1515852" cy="12751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1" kern="0" dirty="0">
                  <a:solidFill>
                    <a:srgbClr val="007AC9"/>
                  </a:solidFill>
                  <a:latin typeface="Arial" pitchFamily="34" charset="0"/>
                  <a:cs typeface="Arial" pitchFamily="34" charset="0"/>
                </a:rPr>
                <a:t>Corrosion</a:t>
              </a:r>
              <a:r>
                <a:rPr lang="en-US" sz="1575" b="1" kern="0" dirty="0">
                  <a:solidFill>
                    <a:srgbClr val="007AC9"/>
                  </a:solidFill>
                </a:rPr>
                <a:t> </a:t>
              </a:r>
            </a:p>
            <a:p>
              <a:pPr algn="ctr"/>
              <a:endParaRPr lang="en-US" sz="1575" b="1" kern="0" dirty="0">
                <a:solidFill>
                  <a:srgbClr val="007AC9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025" dirty="0">
                  <a:solidFill>
                    <a:srgbClr val="616365"/>
                  </a:solidFill>
                  <a:latin typeface="Arial" pitchFamily="34" charset="0"/>
                  <a:cs typeface="Arial" pitchFamily="34" charset="0"/>
                </a:rPr>
                <a:t>is the oxidation of metals, supported by water.</a:t>
              </a:r>
            </a:p>
          </p:txBody>
        </p:sp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157D7343-9CB9-DB4C-57A3-4EF0E82042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623075" y="4193277"/>
              <a:ext cx="1683429" cy="1283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221C708-5CA1-F691-CF00-322D70D4F191}"/>
              </a:ext>
            </a:extLst>
          </p:cNvPr>
          <p:cNvGrpSpPr/>
          <p:nvPr/>
        </p:nvGrpSpPr>
        <p:grpSpPr>
          <a:xfrm>
            <a:off x="7285211" y="2074655"/>
            <a:ext cx="3287286" cy="5142998"/>
            <a:chOff x="4474416" y="2239558"/>
            <a:chExt cx="1836940" cy="386677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9E282E1-5876-A2B3-E5CA-C8ADE3C3175B}"/>
                </a:ext>
              </a:extLst>
            </p:cNvPr>
            <p:cNvSpPr/>
            <p:nvPr/>
          </p:nvSpPr>
          <p:spPr>
            <a:xfrm rot="5400000">
              <a:off x="3626449" y="3421421"/>
              <a:ext cx="3866770" cy="1503044"/>
            </a:xfrm>
            <a:prstGeom prst="rect">
              <a:avLst/>
            </a:prstGeom>
            <a:gradFill flip="none" rotWithShape="1">
              <a:gsLst>
                <a:gs pos="0">
                  <a:srgbClr val="5EB6E4">
                    <a:lumMod val="40000"/>
                    <a:lumOff val="60000"/>
                    <a:alpha val="81000"/>
                  </a:srgbClr>
                </a:gs>
                <a:gs pos="14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2025" kern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C07C131-09D8-D8AD-93D6-65B906BB4ACF}"/>
                </a:ext>
              </a:extLst>
            </p:cNvPr>
            <p:cNvCxnSpPr/>
            <p:nvPr/>
          </p:nvCxnSpPr>
          <p:spPr>
            <a:xfrm>
              <a:off x="4474416" y="5243887"/>
              <a:ext cx="2" cy="1"/>
            </a:xfrm>
            <a:prstGeom prst="line">
              <a:avLst/>
            </a:prstGeom>
            <a:ln w="19050">
              <a:solidFill>
                <a:srgbClr val="61636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D520DF-C513-8B2B-0A61-8B02DA3F8D3D}"/>
                </a:ext>
              </a:extLst>
            </p:cNvPr>
            <p:cNvSpPr/>
            <p:nvPr/>
          </p:nvSpPr>
          <p:spPr>
            <a:xfrm>
              <a:off x="4826808" y="2377355"/>
              <a:ext cx="1467277" cy="131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1" kern="0" dirty="0">
                  <a:solidFill>
                    <a:srgbClr val="007AC9"/>
                  </a:solidFill>
                  <a:latin typeface="Arial" pitchFamily="34" charset="0"/>
                  <a:cs typeface="Arial" pitchFamily="34" charset="0"/>
                </a:rPr>
                <a:t>Fouling</a:t>
              </a:r>
              <a:r>
                <a:rPr lang="en-US" sz="2700" b="1" kern="0" dirty="0">
                  <a:solidFill>
                    <a:srgbClr val="007AC9"/>
                  </a:solidFill>
                </a:rPr>
                <a:t> </a:t>
              </a:r>
            </a:p>
            <a:p>
              <a:pPr algn="ctr"/>
              <a:endParaRPr lang="en-US" sz="2025" b="1" kern="0" dirty="0">
                <a:solidFill>
                  <a:srgbClr val="007AC9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025" dirty="0">
                  <a:solidFill>
                    <a:srgbClr val="616365"/>
                  </a:solidFill>
                  <a:latin typeface="Arial" pitchFamily="34" charset="0"/>
                  <a:cs typeface="Arial" pitchFamily="34" charset="0"/>
                </a:rPr>
                <a:t>is</a:t>
              </a:r>
              <a:r>
                <a:rPr lang="en-US" sz="2025" b="1" kern="0" dirty="0">
                  <a:solidFill>
                    <a:srgbClr val="007AC9"/>
                  </a:solidFill>
                </a:rPr>
                <a:t> </a:t>
              </a:r>
              <a:r>
                <a:rPr lang="en-US" sz="2025" dirty="0">
                  <a:solidFill>
                    <a:srgbClr val="616365"/>
                  </a:solidFill>
                  <a:latin typeface="Arial" pitchFamily="34" charset="0"/>
                  <a:cs typeface="Arial" pitchFamily="34" charset="0"/>
                </a:rPr>
                <a:t>the accumulation of dispersed solids in water.</a:t>
              </a:r>
            </a:p>
          </p:txBody>
        </p:sp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C1D09F87-0C2D-6534-2F88-81693AC8F9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191" y="3935511"/>
              <a:ext cx="1370500" cy="1588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B2480B6-E00C-270F-F63B-EE702DDCD418}"/>
              </a:ext>
            </a:extLst>
          </p:cNvPr>
          <p:cNvGrpSpPr/>
          <p:nvPr/>
        </p:nvGrpSpPr>
        <p:grpSpPr>
          <a:xfrm>
            <a:off x="11163601" y="2072665"/>
            <a:ext cx="3085799" cy="5142998"/>
            <a:chOff x="7024929" y="2228139"/>
            <a:chExt cx="1543524" cy="386676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7ABF828-E43E-360E-DD86-C183D550723B}"/>
                </a:ext>
              </a:extLst>
            </p:cNvPr>
            <p:cNvSpPr/>
            <p:nvPr/>
          </p:nvSpPr>
          <p:spPr>
            <a:xfrm rot="5400000">
              <a:off x="5883546" y="3410002"/>
              <a:ext cx="3866769" cy="1503044"/>
            </a:xfrm>
            <a:prstGeom prst="rect">
              <a:avLst/>
            </a:prstGeom>
            <a:gradFill flip="none" rotWithShape="1">
              <a:gsLst>
                <a:gs pos="0">
                  <a:srgbClr val="5EB6E4">
                    <a:lumMod val="40000"/>
                    <a:lumOff val="60000"/>
                    <a:alpha val="81000"/>
                  </a:srgbClr>
                </a:gs>
                <a:gs pos="14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2025" kern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42CAAEE-7646-79F5-957A-9C17C969839D}"/>
                </a:ext>
              </a:extLst>
            </p:cNvPr>
            <p:cNvCxnSpPr/>
            <p:nvPr/>
          </p:nvCxnSpPr>
          <p:spPr>
            <a:xfrm>
              <a:off x="7024929" y="5119739"/>
              <a:ext cx="2" cy="1"/>
            </a:xfrm>
            <a:prstGeom prst="line">
              <a:avLst/>
            </a:prstGeom>
            <a:ln w="19050">
              <a:solidFill>
                <a:srgbClr val="61636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211F0CB-9B1A-5395-DB1E-E12BE994023E}"/>
                </a:ext>
              </a:extLst>
            </p:cNvPr>
            <p:cNvSpPr/>
            <p:nvPr/>
          </p:nvSpPr>
          <p:spPr>
            <a:xfrm>
              <a:off x="7083905" y="2365938"/>
              <a:ext cx="1467277" cy="14751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1" kern="0" dirty="0">
                  <a:solidFill>
                    <a:srgbClr val="007AC9"/>
                  </a:solidFill>
                  <a:cs typeface="Arial" pitchFamily="34" charset="0"/>
                </a:rPr>
                <a:t>Microscopic organisms</a:t>
              </a:r>
            </a:p>
            <a:p>
              <a:pPr algn="ctr"/>
              <a:r>
                <a:rPr lang="en-US" sz="2700" b="1" kern="0" dirty="0">
                  <a:solidFill>
                    <a:srgbClr val="007AC9"/>
                  </a:solidFill>
                  <a:cs typeface="Arial" pitchFamily="34" charset="0"/>
                </a:rPr>
                <a:t> </a:t>
              </a:r>
              <a:r>
                <a:rPr lang="en-US" sz="2025" dirty="0">
                  <a:solidFill>
                    <a:srgbClr val="616365"/>
                  </a:solidFill>
                  <a:latin typeface="Arial" pitchFamily="34" charset="0"/>
                  <a:cs typeface="Arial" pitchFamily="34" charset="0"/>
                </a:rPr>
                <a:t>in water can cause system and health problems</a:t>
              </a:r>
              <a:r>
                <a:rPr lang="en-US" sz="1350" dirty="0">
                  <a:solidFill>
                    <a:srgbClr val="616365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pic>
          <p:nvPicPr>
            <p:cNvPr id="23" name="Picture 5">
              <a:extLst>
                <a:ext uri="{FF2B5EF4-FFF2-40B4-BE49-F238E27FC236}">
                  <a16:creationId xmlns:a16="http://schemas.microsoft.com/office/drawing/2014/main" id="{352031DB-0578-F629-EBCA-7CB0CC79D3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77645" y="4145371"/>
              <a:ext cx="1390808" cy="1199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Pentagon 3">
            <a:extLst>
              <a:ext uri="{FF2B5EF4-FFF2-40B4-BE49-F238E27FC236}">
                <a16:creationId xmlns:a16="http://schemas.microsoft.com/office/drawing/2014/main" id="{741B068E-1DC4-8D23-A809-2328C563B180}"/>
              </a:ext>
            </a:extLst>
          </p:cNvPr>
          <p:cNvSpPr/>
          <p:nvPr/>
        </p:nvSpPr>
        <p:spPr>
          <a:xfrm>
            <a:off x="858275" y="6896328"/>
            <a:ext cx="8887073" cy="730779"/>
          </a:xfrm>
          <a:prstGeom prst="homePlate">
            <a:avLst>
              <a:gd name="adj" fmla="val 23894"/>
            </a:avLst>
          </a:prstGeom>
          <a:solidFill>
            <a:srgbClr val="007AC9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2025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entagon 23">
            <a:extLst>
              <a:ext uri="{FF2B5EF4-FFF2-40B4-BE49-F238E27FC236}">
                <a16:creationId xmlns:a16="http://schemas.microsoft.com/office/drawing/2014/main" id="{C34AD604-2FF0-900D-AFF3-D45B0B7BB165}"/>
              </a:ext>
            </a:extLst>
          </p:cNvPr>
          <p:cNvSpPr/>
          <p:nvPr/>
        </p:nvSpPr>
        <p:spPr>
          <a:xfrm>
            <a:off x="858276" y="7688858"/>
            <a:ext cx="10038498" cy="730779"/>
          </a:xfrm>
          <a:prstGeom prst="homePlate">
            <a:avLst>
              <a:gd name="adj" fmla="val 25526"/>
            </a:avLst>
          </a:prstGeom>
          <a:solidFill>
            <a:srgbClr val="007AC9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2025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entagon 24">
            <a:extLst>
              <a:ext uri="{FF2B5EF4-FFF2-40B4-BE49-F238E27FC236}">
                <a16:creationId xmlns:a16="http://schemas.microsoft.com/office/drawing/2014/main" id="{91C1BA70-8F9B-0D50-DD4D-61D15B1CEF76}"/>
              </a:ext>
            </a:extLst>
          </p:cNvPr>
          <p:cNvSpPr/>
          <p:nvPr/>
        </p:nvSpPr>
        <p:spPr>
          <a:xfrm>
            <a:off x="860188" y="8469476"/>
            <a:ext cx="11297381" cy="730779"/>
          </a:xfrm>
          <a:prstGeom prst="homePlate">
            <a:avLst>
              <a:gd name="adj" fmla="val 25526"/>
            </a:avLst>
          </a:prstGeom>
          <a:solidFill>
            <a:srgbClr val="007AC9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2025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B61B83-39FE-31DB-820C-7A451A38AB20}"/>
              </a:ext>
            </a:extLst>
          </p:cNvPr>
          <p:cNvSpPr/>
          <p:nvPr/>
        </p:nvSpPr>
        <p:spPr>
          <a:xfrm>
            <a:off x="1182760" y="7018180"/>
            <a:ext cx="8196053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25" dirty="0">
                <a:solidFill>
                  <a:schemeClr val="bg1"/>
                </a:solidFill>
                <a:cs typeface="Arial" pitchFamily="34" charset="0"/>
              </a:rPr>
              <a:t>Process leaks pose biofouling challenges &amp; high operational costs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0F14500-6C9D-A80C-4DC5-215378D36D00}"/>
              </a:ext>
            </a:extLst>
          </p:cNvPr>
          <p:cNvSpPr/>
          <p:nvPr/>
        </p:nvSpPr>
        <p:spPr>
          <a:xfrm>
            <a:off x="1182759" y="7798112"/>
            <a:ext cx="9980841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25" dirty="0">
                <a:solidFill>
                  <a:schemeClr val="bg1"/>
                </a:solidFill>
                <a:cs typeface="Arial" pitchFamily="34" charset="0"/>
              </a:rPr>
              <a:t>High purity water as make-up, discharge not allowed due to treatment chemistry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7770AC3-CB70-D782-2367-F50B50B4C10B}"/>
              </a:ext>
            </a:extLst>
          </p:cNvPr>
          <p:cNvSpPr/>
          <p:nvPr/>
        </p:nvSpPr>
        <p:spPr>
          <a:xfrm>
            <a:off x="1228820" y="8576614"/>
            <a:ext cx="10268604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25" dirty="0">
                <a:solidFill>
                  <a:schemeClr val="bg1"/>
                </a:solidFill>
                <a:cs typeface="Arial" pitchFamily="34" charset="0"/>
              </a:rPr>
              <a:t>Cooling system leaks drain the closed loop, treatment residual control critical</a:t>
            </a:r>
          </a:p>
        </p:txBody>
      </p:sp>
      <p:pic>
        <p:nvPicPr>
          <p:cNvPr id="30" name="Picture 29" descr="A blue and black logo&#10;&#10;Description automatically generated">
            <a:extLst>
              <a:ext uri="{FF2B5EF4-FFF2-40B4-BE49-F238E27FC236}">
                <a16:creationId xmlns:a16="http://schemas.microsoft.com/office/drawing/2014/main" id="{AF7C47A7-0B7B-83EA-29F9-5A46C5457CA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068" y="9139756"/>
            <a:ext cx="4014224" cy="93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66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C0B4E3-28A0-5FBE-3F77-5ACD7CE81F90}"/>
              </a:ext>
            </a:extLst>
          </p:cNvPr>
          <p:cNvSpPr txBox="1">
            <a:spLocks/>
          </p:cNvSpPr>
          <p:nvPr/>
        </p:nvSpPr>
        <p:spPr>
          <a:xfrm>
            <a:off x="457202" y="353222"/>
            <a:ext cx="17068800" cy="11382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Holistic treatment program development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025B37-A865-AFF0-5CD4-7A051D346237}"/>
              </a:ext>
            </a:extLst>
          </p:cNvPr>
          <p:cNvSpPr txBox="1">
            <a:spLocks/>
          </p:cNvSpPr>
          <p:nvPr/>
        </p:nvSpPr>
        <p:spPr>
          <a:xfrm>
            <a:off x="457200" y="2172167"/>
            <a:ext cx="9618135" cy="673389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50" b="1"/>
              <a:t>Advanced corrosion and biofouling control</a:t>
            </a:r>
          </a:p>
          <a:p>
            <a:pPr lvl="1"/>
            <a:r>
              <a:rPr lang="en-US" sz="3150"/>
              <a:t>Cost effective and safe treatment </a:t>
            </a:r>
          </a:p>
          <a:p>
            <a:pPr lvl="1"/>
            <a:r>
              <a:rPr lang="en-US" sz="3150"/>
              <a:t>Chlorine &amp; non-oxidizing biocide compatible</a:t>
            </a:r>
          </a:p>
          <a:p>
            <a:pPr lvl="1"/>
            <a:r>
              <a:rPr lang="en-US" sz="3150"/>
              <a:t>Mild Steel and yellow metal corrosion inhibition </a:t>
            </a:r>
          </a:p>
          <a:p>
            <a:pPr lvl="1"/>
            <a:r>
              <a:rPr lang="en-US" sz="3150"/>
              <a:t>Easy monitoring and control</a:t>
            </a:r>
          </a:p>
          <a:p>
            <a:endParaRPr lang="en-US" sz="3150" b="1"/>
          </a:p>
          <a:p>
            <a:r>
              <a:rPr lang="en-US" sz="3150" b="1"/>
              <a:t>Additional Program improvements</a:t>
            </a:r>
          </a:p>
          <a:p>
            <a:pPr lvl="1"/>
            <a:r>
              <a:rPr lang="en-US" sz="3150"/>
              <a:t>Biostatic treatment </a:t>
            </a:r>
          </a:p>
          <a:p>
            <a:pPr lvl="1"/>
            <a:r>
              <a:rPr lang="en-US" sz="3150"/>
              <a:t>Very high buffer capacity</a:t>
            </a:r>
          </a:p>
          <a:p>
            <a:pPr lvl="1"/>
            <a:r>
              <a:rPr lang="en-US" sz="3150"/>
              <a:t>Direct water disposal depending on local regulation</a:t>
            </a:r>
          </a:p>
          <a:p>
            <a:pPr lvl="1"/>
            <a:endParaRPr lang="en-US" sz="3150"/>
          </a:p>
          <a:p>
            <a:r>
              <a:rPr lang="en-US" sz="3150" b="1"/>
              <a:t>Aim to safeguard production:</a:t>
            </a:r>
          </a:p>
          <a:p>
            <a:pPr lvl="1"/>
            <a:r>
              <a:rPr lang="en-US" sz="3150"/>
              <a:t>Debottleneck closed cooling</a:t>
            </a:r>
            <a:endParaRPr lang="en-US" sz="315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3208B9-9B79-70CD-9A15-A60EAFBF75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1800" y="2247900"/>
            <a:ext cx="7014896" cy="5585814"/>
          </a:xfrm>
          <a:prstGeom prst="rect">
            <a:avLst/>
          </a:prstGeom>
        </p:spPr>
      </p:pic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D8871913-8AF2-193E-510F-F078C41DAC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068" y="9139756"/>
            <a:ext cx="4014224" cy="93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1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D0EF96A8-9D70-4165-1C86-EF22EF321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068" y="9139756"/>
            <a:ext cx="4014224" cy="93269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D36DC7FF-36DF-DF37-572E-53D557AE2322}"/>
              </a:ext>
            </a:extLst>
          </p:cNvPr>
          <p:cNvSpPr txBox="1">
            <a:spLocks/>
          </p:cNvSpPr>
          <p:nvPr/>
        </p:nvSpPr>
        <p:spPr>
          <a:xfrm>
            <a:off x="243917" y="264914"/>
            <a:ext cx="17775563" cy="12915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dirty="0"/>
              <a:t>TRAC400: Closed Cooling Treatment innovation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96C3BF3-4E01-53F5-E962-3CB9FEB67487}"/>
              </a:ext>
            </a:extLst>
          </p:cNvPr>
          <p:cNvSpPr txBox="1">
            <a:spLocks/>
          </p:cNvSpPr>
          <p:nvPr/>
        </p:nvSpPr>
        <p:spPr>
          <a:xfrm>
            <a:off x="7949016" y="9569652"/>
            <a:ext cx="2400066" cy="4107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/>
            <a:fld id="{88E40817-A980-6F4C-818E-1928CB61A1F1}" type="slidenum">
              <a:rPr lang="en-US" smtClean="0">
                <a:solidFill>
                  <a:srgbClr val="6C6D72">
                    <a:tint val="75000"/>
                  </a:srgbClr>
                </a:solidFill>
              </a:rPr>
              <a:pPr defTabSz="1371600"/>
              <a:t>6</a:t>
            </a:fld>
            <a:endParaRPr lang="en-US" dirty="0">
              <a:solidFill>
                <a:srgbClr val="6C6D72">
                  <a:tint val="75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0852D8-0EB7-B719-702A-9FF0B9A69BCA}"/>
              </a:ext>
            </a:extLst>
          </p:cNvPr>
          <p:cNvSpPr/>
          <p:nvPr/>
        </p:nvSpPr>
        <p:spPr>
          <a:xfrm>
            <a:off x="1229096" y="2326529"/>
            <a:ext cx="8449277" cy="667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/>
            <a:r>
              <a:rPr lang="en-US" sz="3600" b="1" dirty="0">
                <a:solidFill>
                  <a:srgbClr val="0075C9"/>
                </a:solidFill>
                <a:latin typeface="Arial" panose="020B0604020202020204"/>
              </a:rPr>
              <a:t>Sustainable Technology</a:t>
            </a:r>
          </a:p>
          <a:p>
            <a:pPr marL="685800" lvl="1" defTabSz="1371600"/>
            <a:r>
              <a:rPr lang="en-US" sz="2700" dirty="0">
                <a:solidFill>
                  <a:srgbClr val="6C6D72"/>
                </a:solidFill>
                <a:latin typeface="Arial" panose="020B0604020202020204"/>
              </a:rPr>
              <a:t>Non-P</a:t>
            </a:r>
          </a:p>
          <a:p>
            <a:pPr marL="685800" lvl="1" defTabSz="1371600"/>
            <a:r>
              <a:rPr lang="en-US" sz="2700" dirty="0">
                <a:solidFill>
                  <a:srgbClr val="6C6D72"/>
                </a:solidFill>
                <a:latin typeface="Arial" panose="020B0604020202020204"/>
              </a:rPr>
              <a:t>Non-NO</a:t>
            </a:r>
            <a:r>
              <a:rPr lang="en-US" sz="2700" baseline="-25000" dirty="0">
                <a:solidFill>
                  <a:srgbClr val="6C6D72"/>
                </a:solidFill>
                <a:latin typeface="Arial" panose="020B0604020202020204"/>
              </a:rPr>
              <a:t>2</a:t>
            </a:r>
          </a:p>
          <a:p>
            <a:pPr marL="685800" lvl="1" defTabSz="1371600"/>
            <a:r>
              <a:rPr lang="en-US" sz="2700" dirty="0">
                <a:solidFill>
                  <a:srgbClr val="6C6D72"/>
                </a:solidFill>
                <a:latin typeface="Arial" panose="020B0604020202020204"/>
              </a:rPr>
              <a:t>Non-Boron</a:t>
            </a:r>
          </a:p>
          <a:p>
            <a:pPr marL="685800" lvl="1" defTabSz="1371600"/>
            <a:r>
              <a:rPr lang="en-US" sz="2700" dirty="0">
                <a:solidFill>
                  <a:srgbClr val="6C6D72"/>
                </a:solidFill>
                <a:latin typeface="Arial" panose="020B0604020202020204"/>
              </a:rPr>
              <a:t>Non-Molybdate</a:t>
            </a:r>
          </a:p>
          <a:p>
            <a:pPr marL="685800" lvl="1" defTabSz="1371600"/>
            <a:r>
              <a:rPr lang="en-US" sz="2700" dirty="0">
                <a:solidFill>
                  <a:srgbClr val="6C6D72"/>
                </a:solidFill>
                <a:latin typeface="Arial" panose="020B0604020202020204"/>
              </a:rPr>
              <a:t>High buffer capacity</a:t>
            </a:r>
          </a:p>
          <a:p>
            <a:pPr marL="685800" lvl="1" defTabSz="1371600"/>
            <a:r>
              <a:rPr lang="en-US" sz="2700" dirty="0">
                <a:solidFill>
                  <a:srgbClr val="6C6D72"/>
                </a:solidFill>
                <a:latin typeface="Arial" panose="020B0604020202020204"/>
              </a:rPr>
              <a:t>Compatible with Nitrite and Molybdate</a:t>
            </a:r>
          </a:p>
          <a:p>
            <a:pPr marL="685800" lvl="1" defTabSz="1371600"/>
            <a:r>
              <a:rPr lang="en-US" sz="2700" dirty="0">
                <a:solidFill>
                  <a:srgbClr val="6C6D72"/>
                </a:solidFill>
                <a:latin typeface="Arial" panose="020B0604020202020204"/>
              </a:rPr>
              <a:t>Chloride and sulfate tolerant</a:t>
            </a:r>
          </a:p>
          <a:p>
            <a:pPr marL="685800" lvl="1" defTabSz="1371600"/>
            <a:r>
              <a:rPr lang="en-US" sz="2700" dirty="0">
                <a:solidFill>
                  <a:srgbClr val="6C6D72"/>
                </a:solidFill>
                <a:latin typeface="Arial" panose="020B0604020202020204"/>
              </a:rPr>
              <a:t>Biostatic, (bio)chemically stable actives</a:t>
            </a:r>
          </a:p>
          <a:p>
            <a:pPr marL="685800" lvl="1" defTabSz="1371600"/>
            <a:endParaRPr lang="en-US" sz="3600" b="1" dirty="0">
              <a:solidFill>
                <a:srgbClr val="0075C9"/>
              </a:solidFill>
              <a:latin typeface="Arial" panose="020B0604020202020204"/>
            </a:endParaRPr>
          </a:p>
          <a:p>
            <a:pPr defTabSz="1371600"/>
            <a:r>
              <a:rPr lang="en-US" sz="3600" b="1" dirty="0">
                <a:solidFill>
                  <a:srgbClr val="0075C9"/>
                </a:solidFill>
                <a:latin typeface="Arial" panose="020B0604020202020204"/>
              </a:rPr>
              <a:t>Robust Closed Cooling Treatment</a:t>
            </a:r>
          </a:p>
          <a:p>
            <a:pPr marL="685800" lvl="1" defTabSz="1371600"/>
            <a:endParaRPr lang="nl-NL" sz="2250" dirty="0">
              <a:solidFill>
                <a:srgbClr val="6C6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defTabSz="1371600"/>
            <a:endParaRPr lang="nl-NL" sz="2700" dirty="0">
              <a:solidFill>
                <a:srgbClr val="6C6D72"/>
              </a:solidFill>
              <a:latin typeface="Arial" panose="020B0604020202020204"/>
            </a:endParaRPr>
          </a:p>
          <a:p>
            <a:pPr marL="685800" lvl="1" defTabSz="1371600"/>
            <a:endParaRPr lang="nl-NL" sz="2700" dirty="0">
              <a:solidFill>
                <a:srgbClr val="6C6D72"/>
              </a:solidFill>
              <a:latin typeface="Arial" panose="020B0604020202020204"/>
            </a:endParaRPr>
          </a:p>
          <a:p>
            <a:pPr defTabSz="1371600"/>
            <a:endParaRPr lang="nl-NL" sz="2700" dirty="0">
              <a:solidFill>
                <a:srgbClr val="6C6D72"/>
              </a:solidFill>
              <a:latin typeface="Arial" panose="020B0604020202020204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83D2D41-7899-E563-042D-BED6BFA2D081}"/>
              </a:ext>
            </a:extLst>
          </p:cNvPr>
          <p:cNvSpPr txBox="1">
            <a:spLocks/>
          </p:cNvSpPr>
          <p:nvPr/>
        </p:nvSpPr>
        <p:spPr>
          <a:xfrm>
            <a:off x="9366218" y="2229157"/>
            <a:ext cx="8653262" cy="6865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9D5BED-7BD9-AB1E-F00F-339AF8D79915}"/>
              </a:ext>
            </a:extLst>
          </p:cNvPr>
          <p:cNvGrpSpPr/>
          <p:nvPr/>
        </p:nvGrpSpPr>
        <p:grpSpPr>
          <a:xfrm>
            <a:off x="10668000" y="1601277"/>
            <a:ext cx="4800600" cy="6351758"/>
            <a:chOff x="4137110" y="2750619"/>
            <a:chExt cx="2661424" cy="3466099"/>
          </a:xfrm>
        </p:grpSpPr>
        <p:pic>
          <p:nvPicPr>
            <p:cNvPr id="10" name="Picture 2" descr="\\inhynas01\Work In Progress\Nalco-an-Ecolab-Company\3503-3513-Fundamentals-of-Water\03.clientinputs\03-Storyboard-Images\123rf\Water.jpg">
              <a:extLst>
                <a:ext uri="{FF2B5EF4-FFF2-40B4-BE49-F238E27FC236}">
                  <a16:creationId xmlns:a16="http://schemas.microsoft.com/office/drawing/2014/main" id="{D7673349-6D47-0258-919B-B257ED32D5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110" y="3998726"/>
              <a:ext cx="2661424" cy="2217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Stock_7334206.jpg">
              <a:extLst>
                <a:ext uri="{FF2B5EF4-FFF2-40B4-BE49-F238E27FC236}">
                  <a16:creationId xmlns:a16="http://schemas.microsoft.com/office/drawing/2014/main" id="{B845EA43-36AA-6CE5-2BAC-5E20628D04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578" y="2750619"/>
              <a:ext cx="1622489" cy="2206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8874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D0EF96A8-9D70-4165-1C86-EF22EF321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068" y="9139756"/>
            <a:ext cx="4014224" cy="93269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8CF727-8B76-C3ED-811C-CE6A83C7419A}"/>
              </a:ext>
            </a:extLst>
          </p:cNvPr>
          <p:cNvSpPr txBox="1">
            <a:spLocks/>
          </p:cNvSpPr>
          <p:nvPr/>
        </p:nvSpPr>
        <p:spPr>
          <a:xfrm>
            <a:off x="512439" y="2229157"/>
            <a:ext cx="17775561" cy="68658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tx2"/>
                </a:solidFill>
              </a:rPr>
              <a:t>Nalco Water Global R&amp;D </a:t>
            </a:r>
            <a:r>
              <a:rPr lang="en-US" sz="3600" dirty="0"/>
              <a:t>developed and tested</a:t>
            </a:r>
          </a:p>
          <a:p>
            <a:pPr lvl="1"/>
            <a:r>
              <a:rPr lang="en-US" sz="2700" dirty="0"/>
              <a:t>Robust program performance shown</a:t>
            </a:r>
          </a:p>
          <a:p>
            <a:pPr lvl="1"/>
            <a:r>
              <a:rPr lang="en-US" sz="2700" dirty="0"/>
              <a:t>Extensive bench flow loop (stress) testing</a:t>
            </a:r>
          </a:p>
          <a:p>
            <a:pPr lvl="1"/>
            <a:r>
              <a:rPr lang="en-US" sz="2700" dirty="0"/>
              <a:t>Best performer identified, patent protection pending</a:t>
            </a:r>
          </a:p>
          <a:p>
            <a:pPr lvl="1"/>
            <a:r>
              <a:rPr lang="en-US" sz="2700" dirty="0"/>
              <a:t>Pilot plant production successful for industrial trial</a:t>
            </a:r>
          </a:p>
          <a:p>
            <a:r>
              <a:rPr lang="en-US" sz="3600" dirty="0"/>
              <a:t>Regional trials at </a:t>
            </a:r>
            <a:r>
              <a:rPr lang="en-US" sz="3600" b="1" dirty="0">
                <a:solidFill>
                  <a:schemeClr val="tx2"/>
                </a:solidFill>
              </a:rPr>
              <a:t>KAUST</a:t>
            </a:r>
          </a:p>
          <a:p>
            <a:pPr lvl="1"/>
            <a:r>
              <a:rPr lang="en-US" sz="2700" dirty="0"/>
              <a:t>Marafiq service water used for closed loops</a:t>
            </a:r>
            <a:endParaRPr lang="nl-NL" sz="2700" dirty="0"/>
          </a:p>
          <a:p>
            <a:pPr lvl="1"/>
            <a:r>
              <a:rPr lang="en-US" sz="2700" dirty="0"/>
              <a:t>Hydrocarbon contaminated water from local closed loops  </a:t>
            </a:r>
            <a:endParaRPr lang="nl-NL" sz="2700" dirty="0"/>
          </a:p>
          <a:p>
            <a:pPr lvl="1"/>
            <a:r>
              <a:rPr lang="en-US" sz="2700" dirty="0"/>
              <a:t>Ammonia and Microbio contaminated real water samples</a:t>
            </a:r>
            <a:endParaRPr lang="nl-NL" sz="2700" dirty="0"/>
          </a:p>
          <a:p>
            <a:r>
              <a:rPr lang="en-US" sz="3600" b="1" dirty="0">
                <a:solidFill>
                  <a:schemeClr val="tx2"/>
                </a:solidFill>
              </a:rPr>
              <a:t>Industrial application </a:t>
            </a:r>
            <a:r>
              <a:rPr lang="en-US" sz="3600" dirty="0"/>
              <a:t>proven concept</a:t>
            </a:r>
          </a:p>
          <a:p>
            <a:pPr lvl="1"/>
            <a:r>
              <a:rPr lang="en-US" sz="2700" dirty="0"/>
              <a:t>High Temperature, challenging cooling system</a:t>
            </a:r>
          </a:p>
          <a:p>
            <a:pPr lvl="1"/>
            <a:r>
              <a:rPr lang="en-US" sz="2700" dirty="0"/>
              <a:t>150 m</a:t>
            </a:r>
            <a:r>
              <a:rPr lang="en-US" sz="2700" baseline="30000" dirty="0"/>
              <a:t>3 </a:t>
            </a:r>
            <a:r>
              <a:rPr lang="en-US" sz="2700" dirty="0"/>
              <a:t>loop VDU (hydrocarbon leaks during stress)</a:t>
            </a:r>
          </a:p>
          <a:p>
            <a:pPr lvl="1"/>
            <a:r>
              <a:rPr lang="en-US" sz="2700" dirty="0"/>
              <a:t>Excellent corrosion control and very low iron values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AAD294-ABC7-8529-81E8-C13B0D57BB8A}"/>
              </a:ext>
            </a:extLst>
          </p:cNvPr>
          <p:cNvSpPr txBox="1">
            <a:spLocks/>
          </p:cNvSpPr>
          <p:nvPr/>
        </p:nvSpPr>
        <p:spPr>
          <a:xfrm>
            <a:off x="243917" y="264914"/>
            <a:ext cx="17775563" cy="12915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TRAC400 Development process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DC6F82-9A5D-6B7A-DADE-F225D99B62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01400" y="1052052"/>
            <a:ext cx="5738979" cy="774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58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D0EF96A8-9D70-4165-1C86-EF22EF321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068" y="9139756"/>
            <a:ext cx="4014224" cy="93269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C2B74E8-5268-1F1F-6593-164B2BEDCC4C}"/>
              </a:ext>
            </a:extLst>
          </p:cNvPr>
          <p:cNvSpPr txBox="1">
            <a:spLocks/>
          </p:cNvSpPr>
          <p:nvPr/>
        </p:nvSpPr>
        <p:spPr>
          <a:xfrm>
            <a:off x="736227" y="-38100"/>
            <a:ext cx="16751673" cy="178509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Comparative performance</a:t>
            </a:r>
            <a:br>
              <a:rPr lang="en-US" dirty="0"/>
            </a:br>
            <a:r>
              <a:rPr lang="en-US" sz="2400" dirty="0"/>
              <a:t>superior performance with non-toxic, innovative chemistry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D37594-7F5A-62E7-8D58-D235CF6218E2}"/>
              </a:ext>
            </a:extLst>
          </p:cNvPr>
          <p:cNvSpPr/>
          <p:nvPr/>
        </p:nvSpPr>
        <p:spPr>
          <a:xfrm>
            <a:off x="1056492" y="2232469"/>
            <a:ext cx="4374561" cy="1661426"/>
          </a:xfrm>
          <a:prstGeom prst="rect">
            <a:avLst/>
          </a:prstGeom>
          <a:solidFill>
            <a:srgbClr val="007AC9">
              <a:alpha val="84706"/>
            </a:srgb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025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5DE458-2342-1764-C79A-307BD4763133}"/>
              </a:ext>
            </a:extLst>
          </p:cNvPr>
          <p:cNvSpPr txBox="1"/>
          <p:nvPr/>
        </p:nvSpPr>
        <p:spPr>
          <a:xfrm>
            <a:off x="1325750" y="2376710"/>
            <a:ext cx="422868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4050" i="1" dirty="0">
                <a:solidFill>
                  <a:srgbClr val="FFFFFF"/>
                </a:solidFill>
                <a:latin typeface="Arial" panose="020B0604020202020204"/>
              </a:rPr>
              <a:t>Delivering</a:t>
            </a:r>
            <a:br>
              <a:rPr lang="en-US" sz="4050" b="1" dirty="0">
                <a:solidFill>
                  <a:srgbClr val="FFFFFF"/>
                </a:solidFill>
                <a:latin typeface="Arial" panose="020B0604020202020204"/>
              </a:rPr>
            </a:br>
            <a:r>
              <a:rPr lang="en-US" sz="4050" i="1" dirty="0">
                <a:solidFill>
                  <a:srgbClr val="FFFFFF"/>
                </a:solidFill>
                <a:latin typeface="Arial" panose="020B0604020202020204"/>
              </a:rPr>
              <a:t>Performance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50E421-1090-A35C-F23F-6CFED293F10C}"/>
              </a:ext>
            </a:extLst>
          </p:cNvPr>
          <p:cNvSpPr txBox="1"/>
          <p:nvPr/>
        </p:nvSpPr>
        <p:spPr>
          <a:xfrm>
            <a:off x="6046437" y="2044574"/>
            <a:ext cx="242970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US" sz="2250" b="1" dirty="0">
                <a:solidFill>
                  <a:srgbClr val="6C6D72"/>
                </a:solidFill>
                <a:latin typeface="Arial" panose="020B0604020202020204"/>
              </a:rPr>
              <a:t>KPIs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9E38E2-D5B9-EA3F-6F2B-19492E135582}"/>
              </a:ext>
            </a:extLst>
          </p:cNvPr>
          <p:cNvSpPr/>
          <p:nvPr/>
        </p:nvSpPr>
        <p:spPr>
          <a:xfrm>
            <a:off x="13167069" y="2569655"/>
            <a:ext cx="2207610" cy="5904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025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A4AB2A-63BB-9D41-C96A-A2A9ABDB010B}"/>
              </a:ext>
            </a:extLst>
          </p:cNvPr>
          <p:cNvSpPr/>
          <p:nvPr/>
        </p:nvSpPr>
        <p:spPr>
          <a:xfrm>
            <a:off x="8721396" y="2577551"/>
            <a:ext cx="2263437" cy="58968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025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1977CB-6B27-DF5C-891F-9D5B490AB333}"/>
              </a:ext>
            </a:extLst>
          </p:cNvPr>
          <p:cNvSpPr txBox="1"/>
          <p:nvPr/>
        </p:nvSpPr>
        <p:spPr>
          <a:xfrm>
            <a:off x="15095492" y="1736011"/>
            <a:ext cx="29151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US" sz="2250" b="1" dirty="0">
                <a:solidFill>
                  <a:srgbClr val="6C6D72"/>
                </a:solidFill>
                <a:latin typeface="Arial" panose="020B0604020202020204"/>
              </a:rPr>
              <a:t>Filming/buffering Amines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F4568-1434-65B9-44E2-11013E459141}"/>
              </a:ext>
            </a:extLst>
          </p:cNvPr>
          <p:cNvSpPr txBox="1"/>
          <p:nvPr/>
        </p:nvSpPr>
        <p:spPr>
          <a:xfrm>
            <a:off x="11321116" y="1728069"/>
            <a:ext cx="142283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US" sz="2250" b="1" dirty="0">
                <a:solidFill>
                  <a:srgbClr val="6C6D72"/>
                </a:solidFill>
                <a:latin typeface="Arial" panose="020B0604020202020204"/>
              </a:rPr>
              <a:t>Nitrite/ Borate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AFD8C7-BAB5-6224-3E2B-09E68FFAE572}"/>
              </a:ext>
            </a:extLst>
          </p:cNvPr>
          <p:cNvSpPr txBox="1"/>
          <p:nvPr/>
        </p:nvSpPr>
        <p:spPr>
          <a:xfrm>
            <a:off x="13302883" y="1712119"/>
            <a:ext cx="17499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US" sz="2250" b="1" dirty="0">
                <a:solidFill>
                  <a:srgbClr val="6C6D72"/>
                </a:solidFill>
                <a:latin typeface="Arial" panose="020B0604020202020204"/>
              </a:rPr>
              <a:t>Molybdate/ Borate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50FBD6-404E-8FA2-2C40-A40C6D246863}"/>
              </a:ext>
            </a:extLst>
          </p:cNvPr>
          <p:cNvSpPr txBox="1"/>
          <p:nvPr/>
        </p:nvSpPr>
        <p:spPr>
          <a:xfrm>
            <a:off x="6182459" y="3765851"/>
            <a:ext cx="265969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2250" b="1" dirty="0">
                <a:solidFill>
                  <a:srgbClr val="6C6D72"/>
                </a:solidFill>
                <a:latin typeface="Arial" panose="020B0604020202020204"/>
              </a:rPr>
              <a:t>Robust corrosion Protection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4A17DD-C061-F397-2550-FFD9F640E733}"/>
              </a:ext>
            </a:extLst>
          </p:cNvPr>
          <p:cNvSpPr txBox="1"/>
          <p:nvPr/>
        </p:nvSpPr>
        <p:spPr>
          <a:xfrm>
            <a:off x="6149743" y="4738858"/>
            <a:ext cx="17938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2250" b="1" dirty="0">
                <a:solidFill>
                  <a:srgbClr val="6C6D72"/>
                </a:solidFill>
                <a:latin typeface="Arial" panose="020B0604020202020204"/>
              </a:rPr>
              <a:t>Toxicity profile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C8BAC5-7E8D-93D5-5599-4ECCF9C2DC42}"/>
              </a:ext>
            </a:extLst>
          </p:cNvPr>
          <p:cNvSpPr txBox="1"/>
          <p:nvPr/>
        </p:nvSpPr>
        <p:spPr>
          <a:xfrm>
            <a:off x="6137069" y="5717881"/>
            <a:ext cx="20038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2250" b="1" dirty="0">
                <a:solidFill>
                  <a:srgbClr val="6C6D72"/>
                </a:solidFill>
                <a:latin typeface="Arial" panose="020B0604020202020204"/>
              </a:rPr>
              <a:t>Buffering capacity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5E541F-DC49-C7BA-E4A3-27DF828549E9}"/>
              </a:ext>
            </a:extLst>
          </p:cNvPr>
          <p:cNvSpPr txBox="1"/>
          <p:nvPr/>
        </p:nvSpPr>
        <p:spPr>
          <a:xfrm>
            <a:off x="6129816" y="6871442"/>
            <a:ext cx="254898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2250" b="1" dirty="0">
                <a:solidFill>
                  <a:srgbClr val="6C6D72"/>
                </a:solidFill>
                <a:latin typeface="Arial" panose="020B0604020202020204"/>
              </a:rPr>
              <a:t>Biostability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E2FB6FE-52C2-0CDE-4B07-E746E93AEC8B}"/>
              </a:ext>
            </a:extLst>
          </p:cNvPr>
          <p:cNvGrpSpPr/>
          <p:nvPr/>
        </p:nvGrpSpPr>
        <p:grpSpPr>
          <a:xfrm>
            <a:off x="6269057" y="2577550"/>
            <a:ext cx="11151290" cy="4993055"/>
            <a:chOff x="4839629" y="2553629"/>
            <a:chExt cx="9622318" cy="3589839"/>
          </a:xfrm>
          <a:noFill/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867BB6C-B6BD-EAA7-2888-27005EA568EF}"/>
                </a:ext>
              </a:extLst>
            </p:cNvPr>
            <p:cNvCxnSpPr>
              <a:cxnSpLocks/>
            </p:cNvCxnSpPr>
            <p:nvPr/>
          </p:nvCxnSpPr>
          <p:spPr>
            <a:xfrm>
              <a:off x="4839629" y="3353897"/>
              <a:ext cx="9590049" cy="0"/>
            </a:xfrm>
            <a:prstGeom prst="lin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17D775B-2628-168E-EB86-CCD1CC8AC37D}"/>
                </a:ext>
              </a:extLst>
            </p:cNvPr>
            <p:cNvCxnSpPr>
              <a:cxnSpLocks/>
            </p:cNvCxnSpPr>
            <p:nvPr/>
          </p:nvCxnSpPr>
          <p:spPr>
            <a:xfrm>
              <a:off x="4871898" y="4017829"/>
              <a:ext cx="9590049" cy="0"/>
            </a:xfrm>
            <a:prstGeom prst="lin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BEAD1CE-DB99-CB4D-7672-F58701EDEB2E}"/>
                </a:ext>
              </a:extLst>
            </p:cNvPr>
            <p:cNvCxnSpPr>
              <a:cxnSpLocks/>
            </p:cNvCxnSpPr>
            <p:nvPr/>
          </p:nvCxnSpPr>
          <p:spPr>
            <a:xfrm>
              <a:off x="4871898" y="4738725"/>
              <a:ext cx="9590049" cy="0"/>
            </a:xfrm>
            <a:prstGeom prst="lin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91EB5C3-5A65-25D5-06CF-93410A1AF2BC}"/>
                </a:ext>
              </a:extLst>
            </p:cNvPr>
            <p:cNvCxnSpPr>
              <a:cxnSpLocks/>
            </p:cNvCxnSpPr>
            <p:nvPr/>
          </p:nvCxnSpPr>
          <p:spPr>
            <a:xfrm>
              <a:off x="4871898" y="5431909"/>
              <a:ext cx="9590049" cy="0"/>
            </a:xfrm>
            <a:prstGeom prst="lin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67E1D33-5D1E-88E2-910A-D8202EA2D57E}"/>
                </a:ext>
              </a:extLst>
            </p:cNvPr>
            <p:cNvCxnSpPr>
              <a:cxnSpLocks/>
            </p:cNvCxnSpPr>
            <p:nvPr/>
          </p:nvCxnSpPr>
          <p:spPr>
            <a:xfrm>
              <a:off x="4839629" y="6143468"/>
              <a:ext cx="9590049" cy="0"/>
            </a:xfrm>
            <a:prstGeom prst="lin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3326766-C81F-6B75-AFD4-C57DC49388A5}"/>
                </a:ext>
              </a:extLst>
            </p:cNvPr>
            <p:cNvCxnSpPr>
              <a:cxnSpLocks/>
            </p:cNvCxnSpPr>
            <p:nvPr/>
          </p:nvCxnSpPr>
          <p:spPr>
            <a:xfrm>
              <a:off x="4839629" y="2553629"/>
              <a:ext cx="9590049" cy="0"/>
            </a:xfrm>
            <a:prstGeom prst="lin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4F01F1DD-2586-EFE7-0D0E-5FFAEB68AF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1820194" y="6730548"/>
            <a:ext cx="656022" cy="656022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4AFBC9BE-9244-A4D6-9E40-FE87C75DFB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11792360" y="5771231"/>
            <a:ext cx="656022" cy="656022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146E38F2-2791-325B-1CFD-2819EBCCCA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13842404" y="5747546"/>
            <a:ext cx="656022" cy="65602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1632688-34B4-7304-4A18-0B39A710BB43}"/>
              </a:ext>
            </a:extLst>
          </p:cNvPr>
          <p:cNvSpPr/>
          <p:nvPr/>
        </p:nvSpPr>
        <p:spPr>
          <a:xfrm>
            <a:off x="8777223" y="1728068"/>
            <a:ext cx="2207610" cy="6763845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025" dirty="0">
              <a:solidFill>
                <a:srgbClr val="FFFFFF"/>
              </a:solidFill>
              <a:latin typeface="Arial" panose="020B0604020202020204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2E227E0-E812-210E-9A41-AD9E69F77DBA}"/>
              </a:ext>
            </a:extLst>
          </p:cNvPr>
          <p:cNvCxnSpPr>
            <a:cxnSpLocks/>
          </p:cNvCxnSpPr>
          <p:nvPr/>
        </p:nvCxnSpPr>
        <p:spPr>
          <a:xfrm>
            <a:off x="5416862" y="3863788"/>
            <a:ext cx="0" cy="4193900"/>
          </a:xfrm>
          <a:prstGeom prst="line">
            <a:avLst/>
          </a:prstGeom>
          <a:ln>
            <a:solidFill>
              <a:srgbClr val="D67A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EEBCEC5E-BDA2-06AD-4827-1CF90C257B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1801961" y="4863429"/>
            <a:ext cx="656022" cy="656022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C2A2A816-98E0-A6A6-38ED-D6C935B619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16065819" y="3768155"/>
            <a:ext cx="656022" cy="65602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1BF8F8A-B551-CA61-79C2-2CDBF7692A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16094612" y="4829448"/>
            <a:ext cx="656022" cy="65602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0CB9A56-2908-4F58-EF5F-C9EAE20372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16094612" y="7764111"/>
            <a:ext cx="656022" cy="656022"/>
          </a:xfrm>
          <a:prstGeom prst="rect">
            <a:avLst/>
          </a:prstGeom>
          <a:noFill/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C710061-CB36-3C88-F6BF-D4E1A038A81C}"/>
              </a:ext>
            </a:extLst>
          </p:cNvPr>
          <p:cNvSpPr txBox="1"/>
          <p:nvPr/>
        </p:nvSpPr>
        <p:spPr>
          <a:xfrm>
            <a:off x="6166395" y="7660916"/>
            <a:ext cx="254898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2250" b="1" dirty="0">
                <a:solidFill>
                  <a:srgbClr val="6C6D72"/>
                </a:solidFill>
                <a:latin typeface="Arial" panose="020B0604020202020204"/>
              </a:rPr>
              <a:t>Nitrite overlay compatibility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45433F5-1CD7-1CB7-6E72-9C8BB1A11A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43753" y="4857032"/>
            <a:ext cx="658361" cy="658361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1A9B8E88-B41B-A283-34A8-98DE928CF7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13843751" y="3788207"/>
            <a:ext cx="656022" cy="656022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B678DEAA-FCA0-8AFD-EC74-518766AE3D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16126751" y="5771231"/>
            <a:ext cx="656022" cy="65602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4B26AA7-C033-B09E-F807-F5D1FBC98CDC}"/>
              </a:ext>
            </a:extLst>
          </p:cNvPr>
          <p:cNvSpPr txBox="1"/>
          <p:nvPr/>
        </p:nvSpPr>
        <p:spPr>
          <a:xfrm>
            <a:off x="11693920" y="7751654"/>
            <a:ext cx="200383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2250" b="1" dirty="0">
                <a:solidFill>
                  <a:srgbClr val="6C6D72"/>
                </a:solidFill>
                <a:latin typeface="Arial" panose="020B0604020202020204"/>
              </a:rPr>
              <a:t>N/A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A6A27F6-DEAA-AC5F-48CC-6F12542F961C}"/>
              </a:ext>
            </a:extLst>
          </p:cNvPr>
          <p:cNvGrpSpPr/>
          <p:nvPr/>
        </p:nvGrpSpPr>
        <p:grpSpPr>
          <a:xfrm>
            <a:off x="16168743" y="6730548"/>
            <a:ext cx="656022" cy="656022"/>
            <a:chOff x="11102991" y="4686877"/>
            <a:chExt cx="437348" cy="437348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AA99D07-1ED6-65FC-64E8-A993CD618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11102991" y="4686877"/>
              <a:ext cx="437348" cy="437348"/>
            </a:xfrm>
            <a:prstGeom prst="rect">
              <a:avLst/>
            </a:prstGeom>
          </p:spPr>
        </p:pic>
        <p:pic>
          <p:nvPicPr>
            <p:cNvPr id="41" name="Picture 40" descr="A close up of a logo&#10;&#10;Description automatically generated">
              <a:extLst>
                <a:ext uri="{FF2B5EF4-FFF2-40B4-BE49-F238E27FC236}">
                  <a16:creationId xmlns:a16="http://schemas.microsoft.com/office/drawing/2014/main" id="{3FE8A598-EF1A-74CE-2A71-94C9D1757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11102991" y="4686877"/>
              <a:ext cx="437348" cy="437348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3A55528-FF4D-76D2-5753-98B86E65AB0C}"/>
              </a:ext>
            </a:extLst>
          </p:cNvPr>
          <p:cNvGrpSpPr/>
          <p:nvPr/>
        </p:nvGrpSpPr>
        <p:grpSpPr>
          <a:xfrm>
            <a:off x="13842404" y="6701759"/>
            <a:ext cx="656022" cy="656022"/>
            <a:chOff x="11102991" y="4686877"/>
            <a:chExt cx="437348" cy="437348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4816DBE-F120-9B2F-2FA5-203286C9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11102991" y="4686877"/>
              <a:ext cx="437348" cy="437348"/>
            </a:xfrm>
            <a:prstGeom prst="rect">
              <a:avLst/>
            </a:prstGeom>
          </p:spPr>
        </p:pic>
        <p:pic>
          <p:nvPicPr>
            <p:cNvPr id="44" name="Picture 43" descr="A close up of a logo&#10;&#10;Description automatically generated">
              <a:extLst>
                <a:ext uri="{FF2B5EF4-FFF2-40B4-BE49-F238E27FC236}">
                  <a16:creationId xmlns:a16="http://schemas.microsoft.com/office/drawing/2014/main" id="{3D7B08A2-B874-2D08-BC79-17AD4F21A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11102991" y="4686877"/>
              <a:ext cx="437348" cy="437348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03092D8-BFB8-819A-4F83-BC672830AE8A}"/>
              </a:ext>
            </a:extLst>
          </p:cNvPr>
          <p:cNvGrpSpPr/>
          <p:nvPr/>
        </p:nvGrpSpPr>
        <p:grpSpPr>
          <a:xfrm>
            <a:off x="11796597" y="3769977"/>
            <a:ext cx="656022" cy="656022"/>
            <a:chOff x="11102991" y="4686877"/>
            <a:chExt cx="437348" cy="437348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830F386-52DB-8D1B-B84A-9DDD96626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11102991" y="4686877"/>
              <a:ext cx="437348" cy="437348"/>
            </a:xfrm>
            <a:prstGeom prst="rect">
              <a:avLst/>
            </a:prstGeom>
          </p:spPr>
        </p:pic>
        <p:pic>
          <p:nvPicPr>
            <p:cNvPr id="47" name="Picture 46" descr="A close up of a logo&#10;&#10;Description automatically generated">
              <a:extLst>
                <a:ext uri="{FF2B5EF4-FFF2-40B4-BE49-F238E27FC236}">
                  <a16:creationId xmlns:a16="http://schemas.microsoft.com/office/drawing/2014/main" id="{CA190CDC-C89C-77BF-32C7-1C5428316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11102991" y="4686877"/>
              <a:ext cx="437348" cy="43734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F6CBC93-9EB7-466D-92C7-99189EF3AB15}"/>
              </a:ext>
            </a:extLst>
          </p:cNvPr>
          <p:cNvGrpSpPr/>
          <p:nvPr/>
        </p:nvGrpSpPr>
        <p:grpSpPr>
          <a:xfrm>
            <a:off x="9499872" y="3791469"/>
            <a:ext cx="656022" cy="656022"/>
            <a:chOff x="11102991" y="4686877"/>
            <a:chExt cx="437348" cy="437348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43E4EE1-3EBB-B2FF-A5AA-41947EEA3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11102991" y="4686877"/>
              <a:ext cx="437348" cy="437348"/>
            </a:xfrm>
            <a:prstGeom prst="rect">
              <a:avLst/>
            </a:prstGeom>
          </p:spPr>
        </p:pic>
        <p:pic>
          <p:nvPicPr>
            <p:cNvPr id="50" name="Picture 49" descr="A close up of a logo&#10;&#10;Description automatically generated">
              <a:extLst>
                <a:ext uri="{FF2B5EF4-FFF2-40B4-BE49-F238E27FC236}">
                  <a16:creationId xmlns:a16="http://schemas.microsoft.com/office/drawing/2014/main" id="{08F561A8-593C-93A3-E1B7-5BFD1D9EE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11102991" y="4686877"/>
              <a:ext cx="437348" cy="437348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5285222-D79B-8C8F-E902-E0E655488F08}"/>
              </a:ext>
            </a:extLst>
          </p:cNvPr>
          <p:cNvGrpSpPr/>
          <p:nvPr/>
        </p:nvGrpSpPr>
        <p:grpSpPr>
          <a:xfrm>
            <a:off x="9499872" y="4808438"/>
            <a:ext cx="656022" cy="656022"/>
            <a:chOff x="11102991" y="4686877"/>
            <a:chExt cx="437348" cy="437348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7991BBB-4CBC-076C-6D09-6A59228B1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11102991" y="4686877"/>
              <a:ext cx="437348" cy="437348"/>
            </a:xfrm>
            <a:prstGeom prst="rect">
              <a:avLst/>
            </a:prstGeom>
          </p:spPr>
        </p:pic>
        <p:pic>
          <p:nvPicPr>
            <p:cNvPr id="53" name="Picture 52" descr="A close up of a logo&#10;&#10;Description automatically generated">
              <a:extLst>
                <a:ext uri="{FF2B5EF4-FFF2-40B4-BE49-F238E27FC236}">
                  <a16:creationId xmlns:a16="http://schemas.microsoft.com/office/drawing/2014/main" id="{276CB0A7-8839-BF8F-6178-C27F6E4F0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11102991" y="4686877"/>
              <a:ext cx="437348" cy="437348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ABB262C-82A0-CF72-73A5-534A3C15010B}"/>
              </a:ext>
            </a:extLst>
          </p:cNvPr>
          <p:cNvGrpSpPr/>
          <p:nvPr/>
        </p:nvGrpSpPr>
        <p:grpSpPr>
          <a:xfrm>
            <a:off x="9499872" y="5764416"/>
            <a:ext cx="656022" cy="656022"/>
            <a:chOff x="11102991" y="4686877"/>
            <a:chExt cx="437348" cy="437348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3AE059C-0530-1C63-7111-62FBA6735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11102991" y="4686877"/>
              <a:ext cx="437348" cy="437348"/>
            </a:xfrm>
            <a:prstGeom prst="rect">
              <a:avLst/>
            </a:prstGeom>
          </p:spPr>
        </p:pic>
        <p:pic>
          <p:nvPicPr>
            <p:cNvPr id="56" name="Picture 55" descr="A close up of a logo&#10;&#10;Description automatically generated">
              <a:extLst>
                <a:ext uri="{FF2B5EF4-FFF2-40B4-BE49-F238E27FC236}">
                  <a16:creationId xmlns:a16="http://schemas.microsoft.com/office/drawing/2014/main" id="{DAFB9C71-BFB4-74C3-BE9A-C7C6A8CDA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11102991" y="4686877"/>
              <a:ext cx="437348" cy="437348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8724231-360C-2F58-C898-00DFFA2F0275}"/>
              </a:ext>
            </a:extLst>
          </p:cNvPr>
          <p:cNvGrpSpPr/>
          <p:nvPr/>
        </p:nvGrpSpPr>
        <p:grpSpPr>
          <a:xfrm>
            <a:off x="9499872" y="6749822"/>
            <a:ext cx="656022" cy="656022"/>
            <a:chOff x="11102991" y="4686877"/>
            <a:chExt cx="437348" cy="437348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91772450-6937-C511-9D5B-2DEBB78F2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11102991" y="4686877"/>
              <a:ext cx="437348" cy="437348"/>
            </a:xfrm>
            <a:prstGeom prst="rect">
              <a:avLst/>
            </a:prstGeom>
          </p:spPr>
        </p:pic>
        <p:pic>
          <p:nvPicPr>
            <p:cNvPr id="59" name="Picture 58" descr="A close up of a logo&#10;&#10;Description automatically generated">
              <a:extLst>
                <a:ext uri="{FF2B5EF4-FFF2-40B4-BE49-F238E27FC236}">
                  <a16:creationId xmlns:a16="http://schemas.microsoft.com/office/drawing/2014/main" id="{7A144D13-3A2A-A8B9-3DA6-C9EB49CCC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11102991" y="4686877"/>
              <a:ext cx="437348" cy="437348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F5B793B-0E60-5F32-22D0-9519DEDAB540}"/>
              </a:ext>
            </a:extLst>
          </p:cNvPr>
          <p:cNvGrpSpPr/>
          <p:nvPr/>
        </p:nvGrpSpPr>
        <p:grpSpPr>
          <a:xfrm>
            <a:off x="9499872" y="7741151"/>
            <a:ext cx="656022" cy="656022"/>
            <a:chOff x="11102991" y="4686877"/>
            <a:chExt cx="437348" cy="437348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2EE5CD68-BE2F-BF7A-BB9C-9D10C3467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11102991" y="4686877"/>
              <a:ext cx="437348" cy="437348"/>
            </a:xfrm>
            <a:prstGeom prst="rect">
              <a:avLst/>
            </a:prstGeom>
          </p:spPr>
        </p:pic>
        <p:pic>
          <p:nvPicPr>
            <p:cNvPr id="62" name="Picture 61" descr="A close up of a logo&#10;&#10;Description automatically generated">
              <a:extLst>
                <a:ext uri="{FF2B5EF4-FFF2-40B4-BE49-F238E27FC236}">
                  <a16:creationId xmlns:a16="http://schemas.microsoft.com/office/drawing/2014/main" id="{6476BBBB-C83D-F40B-1493-1A4927634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11102991" y="4686877"/>
              <a:ext cx="437348" cy="437348"/>
            </a:xfrm>
            <a:prstGeom prst="rect">
              <a:avLst/>
            </a:prstGeom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7EC4E43E-CCB8-CF82-57E0-AB95667863B0}"/>
              </a:ext>
            </a:extLst>
          </p:cNvPr>
          <p:cNvSpPr txBox="1"/>
          <p:nvPr/>
        </p:nvSpPr>
        <p:spPr>
          <a:xfrm>
            <a:off x="11392294" y="1257624"/>
            <a:ext cx="366056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US" sz="2250" b="1" u="sng" dirty="0">
                <a:solidFill>
                  <a:srgbClr val="00B0F0"/>
                </a:solidFill>
                <a:latin typeface="Arial" panose="020B0604020202020204"/>
              </a:rPr>
              <a:t>Incumbent Treatments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5F7AA3E-1A7B-8C6B-D0FC-E26D94E66CDB}"/>
              </a:ext>
            </a:extLst>
          </p:cNvPr>
          <p:cNvGrpSpPr/>
          <p:nvPr/>
        </p:nvGrpSpPr>
        <p:grpSpPr>
          <a:xfrm>
            <a:off x="13820700" y="7751654"/>
            <a:ext cx="656022" cy="656022"/>
            <a:chOff x="11102991" y="4686877"/>
            <a:chExt cx="437348" cy="437348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480E31C-1C5B-CDF1-BBD9-BB1B5A834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11102991" y="4686877"/>
              <a:ext cx="437348" cy="437348"/>
            </a:xfrm>
            <a:prstGeom prst="rect">
              <a:avLst/>
            </a:prstGeom>
          </p:spPr>
        </p:pic>
        <p:pic>
          <p:nvPicPr>
            <p:cNvPr id="66" name="Picture 65" descr="A close up of a logo&#10;&#10;Description automatically generated">
              <a:extLst>
                <a:ext uri="{FF2B5EF4-FFF2-40B4-BE49-F238E27FC236}">
                  <a16:creationId xmlns:a16="http://schemas.microsoft.com/office/drawing/2014/main" id="{A2054D5F-2D85-8431-C856-2D9FA5584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11102991" y="4686877"/>
              <a:ext cx="437348" cy="437348"/>
            </a:xfrm>
            <a:prstGeom prst="rect">
              <a:avLst/>
            </a:prstGeom>
          </p:spPr>
        </p:pic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F4B9A1C2-B726-E162-13A1-B9738F5082E4}"/>
              </a:ext>
            </a:extLst>
          </p:cNvPr>
          <p:cNvSpPr txBox="1"/>
          <p:nvPr/>
        </p:nvSpPr>
        <p:spPr>
          <a:xfrm>
            <a:off x="14891557" y="1283700"/>
            <a:ext cx="366056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US" sz="2250" b="1" u="sng" dirty="0">
                <a:solidFill>
                  <a:srgbClr val="00B0F0"/>
                </a:solidFill>
                <a:latin typeface="Arial" panose="020B0604020202020204"/>
              </a:rPr>
              <a:t>Competitor Offering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56AB8E4-97CE-2C45-2E08-3E70591116A3}"/>
              </a:ext>
            </a:extLst>
          </p:cNvPr>
          <p:cNvSpPr txBox="1"/>
          <p:nvPr/>
        </p:nvSpPr>
        <p:spPr>
          <a:xfrm>
            <a:off x="8081816" y="1257626"/>
            <a:ext cx="366056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US" sz="2250" b="1" u="sng">
                <a:solidFill>
                  <a:srgbClr val="00B0F0"/>
                </a:solidFill>
                <a:latin typeface="Arial" panose="020B0604020202020204"/>
              </a:rPr>
              <a:t>TRAC400</a:t>
            </a:r>
            <a:endParaRPr lang="en-US" sz="2250" b="1" u="sng" dirty="0">
              <a:solidFill>
                <a:srgbClr val="00B0F0"/>
              </a:solidFill>
              <a:latin typeface="Arial" panose="020B0604020202020204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7559C9D-E4DF-3E0F-BCA2-40F8B043EC76}"/>
              </a:ext>
            </a:extLst>
          </p:cNvPr>
          <p:cNvSpPr txBox="1"/>
          <p:nvPr/>
        </p:nvSpPr>
        <p:spPr>
          <a:xfrm>
            <a:off x="8551310" y="1720089"/>
            <a:ext cx="24453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US" sz="2250" b="1" dirty="0">
                <a:solidFill>
                  <a:srgbClr val="6C6D72"/>
                </a:solidFill>
                <a:latin typeface="Arial" panose="020B0604020202020204"/>
              </a:rPr>
              <a:t>Triple-P I</a:t>
            </a:r>
            <a:r>
              <a:rPr lang="en-US" sz="2250" b="1" dirty="0" err="1">
                <a:solidFill>
                  <a:srgbClr val="6C6D72"/>
                </a:solidFill>
                <a:latin typeface="Arial" panose="020B0604020202020204"/>
              </a:rPr>
              <a:t>nhibition</a:t>
            </a:r>
            <a:endParaRPr lang="en-US" sz="2250" b="1" dirty="0">
              <a:solidFill>
                <a:srgbClr val="6C6D72"/>
              </a:solidFill>
              <a:latin typeface="Arial" panose="020B0604020202020204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579818F-2C0F-96FE-BE03-57CB77A62F33}"/>
              </a:ext>
            </a:extLst>
          </p:cNvPr>
          <p:cNvSpPr txBox="1"/>
          <p:nvPr/>
        </p:nvSpPr>
        <p:spPr>
          <a:xfrm>
            <a:off x="1193762" y="4185964"/>
            <a:ext cx="422868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12" indent="-385712" defTabSz="1371600">
              <a:spcAft>
                <a:spcPts val="675"/>
              </a:spcAft>
              <a:buFont typeface="Wingdings" panose="05000000000000000000" pitchFamily="2" charset="2"/>
              <a:buChar char="Ø"/>
              <a:defRPr/>
            </a:pPr>
            <a:r>
              <a:rPr lang="en-US" sz="2700" b="1" dirty="0">
                <a:solidFill>
                  <a:srgbClr val="6C6D72"/>
                </a:solidFill>
                <a:latin typeface="Arial" panose="020B0604020202020204"/>
              </a:rPr>
              <a:t>non-Toxic </a:t>
            </a:r>
            <a:r>
              <a:rPr lang="en-US" sz="2700" i="1" dirty="0">
                <a:solidFill>
                  <a:srgbClr val="6C6D72"/>
                </a:solidFill>
                <a:latin typeface="Arial" panose="020B0604020202020204"/>
              </a:rPr>
              <a:t>inhibitor</a:t>
            </a:r>
          </a:p>
          <a:p>
            <a:pPr marL="385712" indent="-385712" defTabSz="1371600">
              <a:spcAft>
                <a:spcPts val="675"/>
              </a:spcAft>
              <a:buFont typeface="Wingdings" panose="05000000000000000000" pitchFamily="2" charset="2"/>
              <a:buChar char="Ø"/>
              <a:defRPr/>
            </a:pPr>
            <a:r>
              <a:rPr lang="en-US" sz="2700" b="1" dirty="0">
                <a:solidFill>
                  <a:srgbClr val="6C6D72"/>
                </a:solidFill>
                <a:latin typeface="Arial" panose="020B0604020202020204"/>
              </a:rPr>
              <a:t>No-Borate or amines</a:t>
            </a:r>
          </a:p>
          <a:p>
            <a:pPr marL="385712" indent="-385712" defTabSz="1371600">
              <a:spcAft>
                <a:spcPts val="675"/>
              </a:spcAft>
              <a:buFont typeface="Wingdings" panose="05000000000000000000" pitchFamily="2" charset="2"/>
              <a:buChar char="Ø"/>
              <a:defRPr/>
            </a:pPr>
            <a:r>
              <a:rPr lang="en-US" sz="2700" b="1" i="1" dirty="0">
                <a:solidFill>
                  <a:srgbClr val="6C6D72"/>
                </a:solidFill>
                <a:latin typeface="Arial" panose="020B0604020202020204"/>
              </a:rPr>
              <a:t>High buffer capacity</a:t>
            </a:r>
          </a:p>
          <a:p>
            <a:pPr marL="385712" indent="-385712" defTabSz="1371600">
              <a:spcAft>
                <a:spcPts val="675"/>
              </a:spcAft>
              <a:buFont typeface="Wingdings" panose="05000000000000000000" pitchFamily="2" charset="2"/>
              <a:buChar char="Ø"/>
              <a:defRPr/>
            </a:pPr>
            <a:r>
              <a:rPr lang="en-US" sz="2700" b="1" i="1" dirty="0">
                <a:solidFill>
                  <a:srgbClr val="6C6D72"/>
                </a:solidFill>
                <a:latin typeface="Arial" panose="020B0604020202020204"/>
              </a:rPr>
              <a:t>Biostatic treatment</a:t>
            </a:r>
            <a:endParaRPr lang="en-US" sz="2700" i="1" dirty="0">
              <a:solidFill>
                <a:srgbClr val="6C6D72"/>
              </a:solidFill>
              <a:latin typeface="Arial" panose="020B0604020202020204"/>
            </a:endParaRPr>
          </a:p>
          <a:p>
            <a:pPr defTabSz="1371600">
              <a:spcAft>
                <a:spcPts val="675"/>
              </a:spcAft>
              <a:defRPr/>
            </a:pPr>
            <a:endParaRPr lang="en-US" sz="2700" b="1" dirty="0">
              <a:solidFill>
                <a:srgbClr val="6C6D72"/>
              </a:solidFill>
              <a:latin typeface="Arial" panose="020B0604020202020204"/>
            </a:endParaRPr>
          </a:p>
          <a:p>
            <a:pPr marL="385712" indent="-385712" defTabSz="1371600">
              <a:spcAft>
                <a:spcPts val="675"/>
              </a:spcAft>
              <a:buFont typeface="Wingdings" panose="05000000000000000000" pitchFamily="2" charset="2"/>
              <a:buChar char="Ø"/>
              <a:defRPr/>
            </a:pPr>
            <a:r>
              <a:rPr lang="en-US" sz="2700" b="1" dirty="0">
                <a:solidFill>
                  <a:srgbClr val="6C6D72"/>
                </a:solidFill>
                <a:latin typeface="Arial" panose="020B0604020202020204"/>
              </a:rPr>
              <a:t>Robust performance </a:t>
            </a:r>
            <a:r>
              <a:rPr lang="en-US" sz="2700" i="1" dirty="0">
                <a:solidFill>
                  <a:srgbClr val="6C6D72"/>
                </a:solidFill>
                <a:latin typeface="Arial" panose="020B0604020202020204"/>
              </a:rPr>
              <a:t> tolerant to operational variability</a:t>
            </a:r>
          </a:p>
          <a:p>
            <a:pPr marL="385712" indent="-385712" defTabSz="1371600">
              <a:spcAft>
                <a:spcPts val="675"/>
              </a:spcAft>
              <a:buFont typeface="Wingdings" panose="05000000000000000000" pitchFamily="2" charset="2"/>
              <a:buChar char="Ø"/>
              <a:defRPr/>
            </a:pPr>
            <a:endParaRPr lang="nl-NL" sz="2700" i="1" dirty="0">
              <a:solidFill>
                <a:srgbClr val="6C6D72"/>
              </a:solidFill>
              <a:latin typeface="Arial" panose="020B0604020202020204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F0D5E4B-6766-2739-29F9-B735E0370F7D}"/>
              </a:ext>
            </a:extLst>
          </p:cNvPr>
          <p:cNvCxnSpPr>
            <a:cxnSpLocks/>
          </p:cNvCxnSpPr>
          <p:nvPr/>
        </p:nvCxnSpPr>
        <p:spPr>
          <a:xfrm>
            <a:off x="6240902" y="8736047"/>
            <a:ext cx="11113893" cy="0"/>
          </a:xfrm>
          <a:prstGeom prst="line">
            <a:avLst/>
          </a:prstGeom>
          <a:noFill/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1EF7820-0C34-343A-313A-0665A75D862D}"/>
              </a:ext>
            </a:extLst>
          </p:cNvPr>
          <p:cNvSpPr txBox="1"/>
          <p:nvPr/>
        </p:nvSpPr>
        <p:spPr>
          <a:xfrm>
            <a:off x="6166396" y="2799162"/>
            <a:ext cx="265969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2250" b="1" dirty="0">
                <a:solidFill>
                  <a:srgbClr val="6C6D72"/>
                </a:solidFill>
                <a:latin typeface="Arial" panose="020B0604020202020204"/>
              </a:rPr>
              <a:t>Cost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55675E8-4E28-D24E-FD5D-C57BEC4479D7}"/>
              </a:ext>
            </a:extLst>
          </p:cNvPr>
          <p:cNvGrpSpPr/>
          <p:nvPr/>
        </p:nvGrpSpPr>
        <p:grpSpPr>
          <a:xfrm>
            <a:off x="11780534" y="2754809"/>
            <a:ext cx="656022" cy="656022"/>
            <a:chOff x="11102991" y="4686877"/>
            <a:chExt cx="437348" cy="437348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1CBE2EEF-3B4E-5FC4-B581-1AA7FAD42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11102991" y="4686877"/>
              <a:ext cx="437348" cy="437348"/>
            </a:xfrm>
            <a:prstGeom prst="rect">
              <a:avLst/>
            </a:prstGeom>
          </p:spPr>
        </p:pic>
        <p:pic>
          <p:nvPicPr>
            <p:cNvPr id="75" name="Picture 74" descr="A close up of a logo&#10;&#10;Description automatically generated">
              <a:extLst>
                <a:ext uri="{FF2B5EF4-FFF2-40B4-BE49-F238E27FC236}">
                  <a16:creationId xmlns:a16="http://schemas.microsoft.com/office/drawing/2014/main" id="{AE2C6875-D401-B194-EE29-5C469B9BF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11102991" y="4686877"/>
              <a:ext cx="437348" cy="437348"/>
            </a:xfrm>
            <a:prstGeom prst="rect">
              <a:avLst/>
            </a:prstGeom>
          </p:spPr>
        </p:pic>
      </p:grpSp>
      <p:pic>
        <p:nvPicPr>
          <p:cNvPr id="76" name="Picture 75">
            <a:extLst>
              <a:ext uri="{FF2B5EF4-FFF2-40B4-BE49-F238E27FC236}">
                <a16:creationId xmlns:a16="http://schemas.microsoft.com/office/drawing/2014/main" id="{10F705D1-B408-6DED-053F-F75B83D95D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9531662" y="2761583"/>
            <a:ext cx="656022" cy="656022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72D25DB1-2F52-5093-62F2-188A3E3D1B4F}"/>
              </a:ext>
            </a:extLst>
          </p:cNvPr>
          <p:cNvGrpSpPr/>
          <p:nvPr/>
        </p:nvGrpSpPr>
        <p:grpSpPr>
          <a:xfrm>
            <a:off x="16057740" y="2791055"/>
            <a:ext cx="656022" cy="656022"/>
            <a:chOff x="11102991" y="4686877"/>
            <a:chExt cx="437348" cy="437348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28D98B20-EA2C-EB29-0049-62D90E0E7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11102991" y="4686877"/>
              <a:ext cx="437348" cy="437348"/>
            </a:xfrm>
            <a:prstGeom prst="rect">
              <a:avLst/>
            </a:prstGeom>
          </p:spPr>
        </p:pic>
        <p:pic>
          <p:nvPicPr>
            <p:cNvPr id="79" name="Picture 78" descr="A close up of a logo&#10;&#10;Description automatically generated">
              <a:extLst>
                <a:ext uri="{FF2B5EF4-FFF2-40B4-BE49-F238E27FC236}">
                  <a16:creationId xmlns:a16="http://schemas.microsoft.com/office/drawing/2014/main" id="{9485F6ED-8A6A-57EF-4816-D29C51E0B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11102991" y="4686877"/>
              <a:ext cx="437348" cy="437348"/>
            </a:xfrm>
            <a:prstGeom prst="rect">
              <a:avLst/>
            </a:prstGeom>
          </p:spPr>
        </p:pic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C5132D37-975A-347D-1C4A-D0B697CD28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840001" y="2883765"/>
            <a:ext cx="658425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24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D0EF96A8-9D70-4165-1C86-EF22EF321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068" y="9139756"/>
            <a:ext cx="4014224" cy="93269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CEECDA-01F9-D460-FA5F-6DD5FC8DDF38}"/>
              </a:ext>
            </a:extLst>
          </p:cNvPr>
          <p:cNvSpPr txBox="1">
            <a:spLocks/>
          </p:cNvSpPr>
          <p:nvPr/>
        </p:nvSpPr>
        <p:spPr>
          <a:xfrm>
            <a:off x="243918" y="2229157"/>
            <a:ext cx="10271682" cy="68658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/>
              <a:t>Large or critical loops:  3D TRASAR online control </a:t>
            </a:r>
            <a:r>
              <a:rPr lang="en-US" sz="2400"/>
              <a:t> </a:t>
            </a:r>
          </a:p>
          <a:p>
            <a:pPr lvl="1"/>
            <a:r>
              <a:rPr lang="en-US" sz="2400"/>
              <a:t>Corrosion, conductivity, pH, TRASAR in real time</a:t>
            </a:r>
          </a:p>
          <a:p>
            <a:pPr lvl="1"/>
            <a:r>
              <a:rPr lang="en-US" sz="2400"/>
              <a:t>Web based 24/7 system assurance</a:t>
            </a:r>
          </a:p>
          <a:p>
            <a:pPr lvl="1"/>
            <a:r>
              <a:rPr lang="en-US" sz="2400"/>
              <a:t>Spot checks on water quality, actives and microbio</a:t>
            </a:r>
          </a:p>
          <a:p>
            <a:endParaRPr lang="en-US" sz="2400" b="1"/>
          </a:p>
          <a:p>
            <a:r>
              <a:rPr lang="en-US" sz="2400" b="1"/>
              <a:t>Other loops: TRASAR Pen Fluorometer </a:t>
            </a:r>
          </a:p>
          <a:p>
            <a:pPr lvl="1"/>
            <a:r>
              <a:rPr lang="en-US" sz="2400"/>
              <a:t>Spot checks on treatment dosed, pH, Conductivity </a:t>
            </a:r>
          </a:p>
          <a:p>
            <a:pPr lvl="1"/>
            <a:r>
              <a:rPr lang="en-US" sz="2400"/>
              <a:t>Spot checks on water quality, actives and microbio</a:t>
            </a:r>
          </a:p>
          <a:p>
            <a:pPr lvl="1"/>
            <a:r>
              <a:rPr lang="en-US" sz="2400"/>
              <a:t>All uploaded for digital reference and trending  </a:t>
            </a:r>
          </a:p>
          <a:p>
            <a:pPr lvl="1"/>
            <a:endParaRPr lang="en-US" sz="2400"/>
          </a:p>
          <a:p>
            <a:r>
              <a:rPr lang="en-US" sz="2400" b="1"/>
              <a:t>Change management to TRAC400</a:t>
            </a:r>
          </a:p>
          <a:p>
            <a:pPr lvl="1"/>
            <a:r>
              <a:rPr lang="en-US" sz="2400"/>
              <a:t>Target dose rate selected based on chloride levels</a:t>
            </a:r>
          </a:p>
          <a:p>
            <a:pPr lvl="1"/>
            <a:r>
              <a:rPr lang="en-US" sz="2400"/>
              <a:t>TRASAR measures inhibitor dosed, actives target linked</a:t>
            </a:r>
          </a:p>
          <a:p>
            <a:pPr lvl="1"/>
            <a:r>
              <a:rPr lang="en-US" sz="2400"/>
              <a:t>Lower conductivity band (less mS/cm per ppm), similar pH</a:t>
            </a:r>
          </a:p>
          <a:p>
            <a:pPr lvl="1"/>
            <a:r>
              <a:rPr lang="en-US" sz="2400" b="1"/>
              <a:t>TOC </a:t>
            </a:r>
            <a:r>
              <a:rPr lang="en-US" sz="2400"/>
              <a:t>contribution</a:t>
            </a:r>
            <a:r>
              <a:rPr lang="en-US" sz="2400" b="1"/>
              <a:t> </a:t>
            </a:r>
            <a:r>
              <a:rPr lang="en-US" sz="2400"/>
              <a:t>150-200 ppm, biostatic &amp; HC leak tolerant</a:t>
            </a:r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CFD622-4D65-1022-867F-23E12FF64B30}"/>
              </a:ext>
            </a:extLst>
          </p:cNvPr>
          <p:cNvSpPr txBox="1">
            <a:spLocks/>
          </p:cNvSpPr>
          <p:nvPr/>
        </p:nvSpPr>
        <p:spPr>
          <a:xfrm>
            <a:off x="243917" y="264914"/>
            <a:ext cx="17775563" cy="1291566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Monitoring and control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ECA707-4D14-9725-3F4C-D718E4262B0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083" y="5829301"/>
            <a:ext cx="992222" cy="326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picture containing sitting, truck, equipment, table&#10;&#10;Description automatically generated">
            <a:extLst>
              <a:ext uri="{FF2B5EF4-FFF2-40B4-BE49-F238E27FC236}">
                <a16:creationId xmlns:a16="http://schemas.microsoft.com/office/drawing/2014/main" id="{EBF76E65-0B8F-1106-9BAF-2AB3E61CA35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3228" y="1943100"/>
            <a:ext cx="2713292" cy="40699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8BFA52-7D56-74FD-08AF-0C6073027615}"/>
              </a:ext>
            </a:extLst>
          </p:cNvPr>
          <p:cNvSpPr txBox="1">
            <a:spLocks/>
          </p:cNvSpPr>
          <p:nvPr/>
        </p:nvSpPr>
        <p:spPr>
          <a:xfrm>
            <a:off x="11936518" y="2232440"/>
            <a:ext cx="5615255" cy="8020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>
              <a:spcAft>
                <a:spcPts val="450"/>
              </a:spcAft>
            </a:pPr>
            <a:r>
              <a:rPr lang="en-US" sz="2700" dirty="0">
                <a:solidFill>
                  <a:schemeClr val="tx2">
                    <a:lumMod val="100000"/>
                  </a:schemeClr>
                </a:solidFill>
              </a:rPr>
              <a:t>Data digitally-enabled in the cloud </a:t>
            </a:r>
            <a:r>
              <a:rPr lang="en-US" sz="2700" dirty="0"/>
              <a:t>with SAC analyses and reports performance, manage alarms and provide </a:t>
            </a:r>
            <a:r>
              <a:rPr lang="en-US" sz="2700" dirty="0">
                <a:solidFill>
                  <a:schemeClr val="tx2">
                    <a:lumMod val="100000"/>
                  </a:schemeClr>
                </a:solidFill>
              </a:rPr>
              <a:t>recommendations 24/7 </a:t>
            </a:r>
            <a:r>
              <a:rPr lang="en-US" sz="2700" dirty="0"/>
              <a:t>to </a:t>
            </a:r>
            <a:r>
              <a:rPr lang="en-US" sz="2700" dirty="0">
                <a:solidFill>
                  <a:schemeClr val="tx2">
                    <a:lumMod val="100000"/>
                  </a:schemeClr>
                </a:solidFill>
              </a:rPr>
              <a:t>deliver performance</a:t>
            </a:r>
            <a:r>
              <a:rPr lang="en-US" sz="2700" dirty="0"/>
              <a:t>.</a:t>
            </a:r>
          </a:p>
          <a:p>
            <a:pPr marL="95250">
              <a:spcAft>
                <a:spcPts val="450"/>
              </a:spcAft>
            </a:pPr>
            <a:endParaRPr lang="en-US" sz="2700" dirty="0"/>
          </a:p>
          <a:p>
            <a:pPr marL="523875" indent="-42862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tx2">
                    <a:lumMod val="100000"/>
                  </a:schemeClr>
                </a:solidFill>
              </a:rPr>
              <a:t>State of the art controller </a:t>
            </a:r>
            <a:r>
              <a:rPr lang="en-US" sz="2700" dirty="0"/>
              <a:t>(Intuitive color touch-screen, multiple language platform)</a:t>
            </a:r>
          </a:p>
          <a:p>
            <a:pPr marL="523875" indent="-42862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tx2">
                    <a:lumMod val="100000"/>
                  </a:schemeClr>
                </a:solidFill>
              </a:rPr>
              <a:t>Smart sensors </a:t>
            </a:r>
            <a:r>
              <a:rPr lang="en-US" sz="2700" dirty="0"/>
              <a:t>to determine corrosion, scaling tendency, and critical water and treatment parameters</a:t>
            </a:r>
          </a:p>
          <a:p>
            <a:pPr marL="523875" indent="-42862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tx2">
                    <a:lumMod val="100000"/>
                  </a:schemeClr>
                </a:solidFill>
              </a:rPr>
              <a:t>Enhanced monitoring and control </a:t>
            </a:r>
            <a:r>
              <a:rPr lang="en-US" sz="2700" dirty="0"/>
              <a:t>options </a:t>
            </a:r>
          </a:p>
          <a:p>
            <a:pPr marL="523875" indent="-428625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700" dirty="0"/>
          </a:p>
          <a:p>
            <a:pPr marL="523875" indent="-428625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700" dirty="0"/>
          </a:p>
          <a:p>
            <a:pPr marL="523875" indent="-428625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418990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osed Cooling innovation TRAC400 -JUBCOR 2024 Presentation" id="{F4346D9C-D128-403D-B5E6-1B63707D472D}" vid="{D330070B-A6C9-4FEF-807E-28C0E91FA3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13457f1-9f99-4bd1-8a1b-8dc4cbad8b34}" enabled="1" method="Standard" siteId="{c1eb5112-7946-4c9d-bc57-40040cfe3a9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Closed Cooling innovation TRAC400 -JUBCOR 2024 Presentation</Template>
  <TotalTime>0</TotalTime>
  <Words>1332</Words>
  <Application>Microsoft Office PowerPoint</Application>
  <PresentationFormat>Custom</PresentationFormat>
  <Paragraphs>280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Canva Sans</vt:lpstr>
      <vt:lpstr>Calibri</vt:lpstr>
      <vt:lpstr>Tabarra Sans</vt:lpstr>
      <vt:lpstr>Glacial Indifference Bold</vt:lpstr>
      <vt:lpstr>Tabarra Sans Heavy</vt:lpstr>
      <vt:lpstr>Codec Pro ExtraBold</vt:lpstr>
      <vt:lpstr>Canva Sans Bold</vt:lpstr>
      <vt:lpstr>Aptos</vt:lpstr>
      <vt:lpstr>Wingdings 3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Alshikh, Mohammed</dc:creator>
  <cp:lastModifiedBy>Alshikh, Mohammed</cp:lastModifiedBy>
  <cp:revision>1</cp:revision>
  <dcterms:created xsi:type="dcterms:W3CDTF">2024-06-27T09:53:47Z</dcterms:created>
  <dcterms:modified xsi:type="dcterms:W3CDTF">2024-06-27T09:55:45Z</dcterms:modified>
  <dc:identifier>DAGG3nLRPf8</dc:identifier>
</cp:coreProperties>
</file>