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56" r:id="rId2"/>
    <p:sldId id="257" r:id="rId3"/>
    <p:sldId id="259" r:id="rId4"/>
    <p:sldId id="273" r:id="rId5"/>
    <p:sldId id="263" r:id="rId6"/>
    <p:sldId id="262" r:id="rId7"/>
    <p:sldId id="264" r:id="rId8"/>
    <p:sldId id="268" r:id="rId9"/>
    <p:sldId id="267" r:id="rId10"/>
    <p:sldId id="265" r:id="rId11"/>
    <p:sldId id="270" r:id="rId12"/>
    <p:sldId id="275" r:id="rId13"/>
    <p:sldId id="266" r:id="rId14"/>
    <p:sldId id="258" r:id="rId15"/>
  </p:sldIdLst>
  <p:sldSz cx="18288000" cy="10287000"/>
  <p:notesSz cx="6858000" cy="9144000"/>
  <p:embeddedFontLst>
    <p:embeddedFont>
      <p:font typeface="Calibri" panose="020F0502020204030204" pitchFamily="34" charset="0"/>
      <p:regular r:id="rId17"/>
      <p:bold r:id="rId18"/>
    </p:embeddedFont>
    <p:embeddedFont>
      <p:font typeface="Canva Sans" panose="020B0604020202020204" charset="0"/>
      <p:regular r:id="rId19"/>
    </p:embeddedFont>
    <p:embeddedFont>
      <p:font typeface="Canva Sans Bold" panose="020B0604020202020204" charset="0"/>
      <p:regular r:id="rId20"/>
    </p:embeddedFont>
    <p:embeddedFont>
      <p:font typeface="Codec Pro ExtraBold" panose="020B0604020202020204" charset="0"/>
      <p:regular r:id="rId21"/>
    </p:embeddedFont>
    <p:embeddedFont>
      <p:font typeface="Glacial Indifference Bold" panose="020B0604020202020204" charset="0"/>
      <p:regular r:id="rId22"/>
    </p:embeddedFont>
    <p:embeddedFont>
      <p:font typeface="SABIC Typeface Headline Light" panose="020B0303060202020204" pitchFamily="34" charset="0"/>
      <p:regular r:id="rId23"/>
    </p:embeddedFont>
    <p:embeddedFont>
      <p:font typeface="SABIC Typeface Text Light" panose="020B0303060202020204" pitchFamily="34" charset="0"/>
      <p:regular r:id="rId24"/>
    </p:embeddedFont>
    <p:embeddedFont>
      <p:font typeface="Tabarra Sans" panose="020B0604020202020204" charset="0"/>
      <p:regular r:id="rId25"/>
    </p:embeddedFont>
    <p:embeddedFont>
      <p:font typeface="Tabarra Sans Heavy" panose="020B0604020202020204" charset="0"/>
      <p:regular r:id="rId26"/>
    </p:embeddedFont>
    <p:embeddedFont>
      <p:font typeface="Verdana" panose="020B060403050404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r. Akeem Yusuf Adesina" initials="AYA" lastIdx="1" clrIdx="0">
    <p:extLst>
      <p:ext uri="{19B8F6BF-5375-455C-9EA6-DF929625EA0E}">
        <p15:presenceInfo xmlns:p15="http://schemas.microsoft.com/office/powerpoint/2012/main" userId="Dr. Akeem Yusuf Adesi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696" y="4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457F78-CADF-4E5E-8B16-3654D300B2C3}" type="datetimeFigureOut">
              <a:rPr lang="en-US" smtClean="0"/>
              <a:t>7/9/2024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E7898D-ECA6-4D1C-9524-BF26912A89DA}" type="slidenum">
              <a:rPr lang="en-US" smtClean="0"/>
              <a:t>‹#›</a:t>
            </a:fld>
            <a:endParaRPr lang="en-US"/>
          </a:p>
        </p:txBody>
      </p:sp>
    </p:spTree>
    <p:extLst>
      <p:ext uri="{BB962C8B-B14F-4D97-AF65-F5344CB8AC3E}">
        <p14:creationId xmlns:p14="http://schemas.microsoft.com/office/powerpoint/2010/main" val="1749670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E7898D-ECA6-4D1C-9524-BF26912A89DA}" type="slidenum">
              <a:rPr lang="en-US" smtClean="0"/>
              <a:t>9</a:t>
            </a:fld>
            <a:endParaRPr lang="en-US"/>
          </a:p>
        </p:txBody>
      </p:sp>
    </p:spTree>
    <p:extLst>
      <p:ext uri="{BB962C8B-B14F-4D97-AF65-F5344CB8AC3E}">
        <p14:creationId xmlns:p14="http://schemas.microsoft.com/office/powerpoint/2010/main" val="960784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28621" y="1921527"/>
            <a:ext cx="16792260" cy="7539678"/>
          </a:xfrm>
          <a:prstGeom prst="rect">
            <a:avLst/>
          </a:prstGeom>
        </p:spPr>
        <p:txBody>
          <a:bodyPr/>
          <a:lstStyle>
            <a:lvl1pPr>
              <a:lnSpc>
                <a:spcPct val="120000"/>
              </a:lnSpc>
              <a:spcBef>
                <a:spcPts val="0"/>
              </a:spcBef>
              <a:defRPr sz="2400" b="0">
                <a:solidFill>
                  <a:schemeClr val="tx1"/>
                </a:solidFill>
              </a:defRPr>
            </a:lvl1pPr>
            <a:lvl2pPr>
              <a:lnSpc>
                <a:spcPct val="120000"/>
              </a:lnSpc>
              <a:spcBef>
                <a:spcPts val="0"/>
              </a:spcBef>
              <a:defRPr sz="2400">
                <a:solidFill>
                  <a:schemeClr val="tx1"/>
                </a:solidFill>
              </a:defRPr>
            </a:lvl2pPr>
            <a:lvl3pPr marL="822960" indent="-411480">
              <a:lnSpc>
                <a:spcPct val="120000"/>
              </a:lnSpc>
              <a:spcBef>
                <a:spcPts val="0"/>
              </a:spcBef>
              <a:defRPr sz="2400">
                <a:solidFill>
                  <a:schemeClr val="tx1"/>
                </a:solidFill>
              </a:defRPr>
            </a:lvl3pPr>
            <a:lvl4pPr marL="1234440" indent="-411480">
              <a:lnSpc>
                <a:spcPct val="120000"/>
              </a:lnSpc>
              <a:spcBef>
                <a:spcPts val="0"/>
              </a:spcBef>
              <a:defRPr sz="2400">
                <a:solidFill>
                  <a:schemeClr val="tx1"/>
                </a:solidFill>
              </a:defRPr>
            </a:lvl4pPr>
            <a:lvl5pPr indent="-411480">
              <a:lnSpc>
                <a:spcPct val="120000"/>
              </a:lnSpc>
              <a:spcBef>
                <a:spcPts val="0"/>
              </a:spcBef>
              <a:defRPr sz="2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7"/>
          <p:cNvSpPr>
            <a:spLocks noGrp="1"/>
          </p:cNvSpPr>
          <p:nvPr>
            <p:ph type="body" sz="quarter" idx="12" hasCustomPrompt="1"/>
          </p:nvPr>
        </p:nvSpPr>
        <p:spPr>
          <a:xfrm>
            <a:off x="735269" y="9783503"/>
            <a:ext cx="10916385" cy="196208"/>
          </a:xfrm>
          <a:prstGeom prst="rect">
            <a:avLst/>
          </a:prstGeom>
        </p:spPr>
        <p:txBody>
          <a:bodyPr wrap="square">
            <a:noAutofit/>
          </a:bodyPr>
          <a:lstStyle>
            <a:lvl1pPr>
              <a:defRPr sz="1275" b="0" cap="none" baseline="0"/>
            </a:lvl1pPr>
          </a:lstStyle>
          <a:p>
            <a:pPr lvl="0"/>
            <a:r>
              <a:rPr lang="en-US" dirty="0"/>
              <a:t>Footer: Information Source, Trademark attribution, Confidentiality Marks (8.5pts light)</a:t>
            </a:r>
          </a:p>
        </p:txBody>
      </p:sp>
      <p:sp>
        <p:nvSpPr>
          <p:cNvPr id="6" name="Text Placeholder 7"/>
          <p:cNvSpPr>
            <a:spLocks noGrp="1"/>
          </p:cNvSpPr>
          <p:nvPr>
            <p:ph type="body" sz="quarter" idx="13" hasCustomPrompt="1"/>
          </p:nvPr>
        </p:nvSpPr>
        <p:spPr>
          <a:xfrm>
            <a:off x="11790968" y="9783503"/>
            <a:ext cx="4914269" cy="196208"/>
          </a:xfrm>
          <a:prstGeom prst="rect">
            <a:avLst/>
          </a:prstGeom>
        </p:spPr>
        <p:txBody>
          <a:bodyPr wrap="square">
            <a:noAutofit/>
          </a:bodyPr>
          <a:lstStyle>
            <a:lvl1pPr algn="r">
              <a:defRPr sz="1275" b="0" cap="all" baseline="0">
                <a:solidFill>
                  <a:schemeClr val="accent4"/>
                </a:solidFill>
              </a:defRPr>
            </a:lvl1pPr>
          </a:lstStyle>
          <a:p>
            <a:pPr lvl="0"/>
            <a:r>
              <a:rPr lang="en-US" dirty="0"/>
              <a:t>Confidential marks all caps (8.5pt light)</a:t>
            </a:r>
          </a:p>
        </p:txBody>
      </p:sp>
      <p:sp>
        <p:nvSpPr>
          <p:cNvPr id="2" name="Title 1"/>
          <p:cNvSpPr>
            <a:spLocks noGrp="1"/>
          </p:cNvSpPr>
          <p:nvPr>
            <p:ph type="title" hasCustomPrompt="1"/>
          </p:nvPr>
        </p:nvSpPr>
        <p:spPr/>
        <p:txBody>
          <a:bodyPr/>
          <a:lstStyle/>
          <a:p>
            <a:r>
              <a:rPr lang="en-US" dirty="0">
                <a:solidFill>
                  <a:schemeClr val="tx2"/>
                </a:solidFill>
              </a:rPr>
              <a:t>Headline in caps (20pt light)</a:t>
            </a:r>
            <a:endParaRPr lang="en-US" dirty="0"/>
          </a:p>
        </p:txBody>
      </p:sp>
    </p:spTree>
    <p:extLst>
      <p:ext uri="{BB962C8B-B14F-4D97-AF65-F5344CB8AC3E}">
        <p14:creationId xmlns:p14="http://schemas.microsoft.com/office/powerpoint/2010/main" val="268558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MSIPCMContentMarking" descr="{&quot;HashCode&quot;:374511375,&quot;Placement&quot;:&quot;Header&quot;,&quot;Top&quot;:0.0,&quot;Left&quot;:0.0,&quot;SlideWidth&quot;:1440,&quot;SlideHeight&quot;:810}"/>
          <p:cNvSpPr txBox="1"/>
          <p:nvPr userDrawn="1"/>
        </p:nvSpPr>
        <p:spPr>
          <a:xfrm>
            <a:off x="0" y="0"/>
            <a:ext cx="2441490" cy="234315"/>
          </a:xfrm>
          <a:prstGeom prst="rect">
            <a:avLst/>
          </a:prstGeom>
          <a:noFill/>
        </p:spPr>
        <p:txBody>
          <a:bodyPr vert="horz" wrap="square" lIns="0" tIns="0" rIns="0" bIns="0" rtlCol="0" anchor="ctr" anchorCtr="1">
            <a:spAutoFit/>
          </a:bodyPr>
          <a:lstStyle/>
          <a:p>
            <a:pPr algn="l">
              <a:spcBef>
                <a:spcPts val="0"/>
              </a:spcBef>
              <a:spcAft>
                <a:spcPts val="0"/>
              </a:spcAft>
            </a:pPr>
            <a:r>
              <a:rPr lang="en-US" sz="1000">
                <a:solidFill>
                  <a:srgbClr val="A7A8AA"/>
                </a:solidFill>
                <a:latin typeface="SABIC Typeface Headline Light" panose="020B0303060202020204" pitchFamily="34" charset="0"/>
              </a:rPr>
              <a:t>Classification: General Business Use </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8.svg"/><Relationship Id="rId7" Type="http://schemas.openxmlformats.org/officeDocument/2006/relationships/image" Target="../media/image4.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0.sv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sp>
        <p:nvSpPr>
          <p:cNvPr id="2" name="Freeform 2"/>
          <p:cNvSpPr/>
          <p:nvPr/>
        </p:nvSpPr>
        <p:spPr>
          <a:xfrm>
            <a:off x="11087100" y="3086100"/>
            <a:ext cx="7200900" cy="7200900"/>
          </a:xfrm>
          <a:custGeom>
            <a:avLst/>
            <a:gdLst/>
            <a:ahLst/>
            <a:cxnLst/>
            <a:rect l="l" t="t" r="r" b="b"/>
            <a:pathLst>
              <a:path w="7200900" h="7200900">
                <a:moveTo>
                  <a:pt x="0" y="0"/>
                </a:moveTo>
                <a:lnTo>
                  <a:pt x="7200900" y="0"/>
                </a:lnTo>
                <a:lnTo>
                  <a:pt x="7200900" y="7200900"/>
                </a:lnTo>
                <a:lnTo>
                  <a:pt x="0" y="7200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5720861" y="1429896"/>
            <a:ext cx="482144" cy="467032"/>
          </a:xfrm>
          <a:custGeom>
            <a:avLst/>
            <a:gdLst/>
            <a:ahLst/>
            <a:cxnLst/>
            <a:rect l="l" t="t" r="r" b="b"/>
            <a:pathLst>
              <a:path w="482144" h="467032">
                <a:moveTo>
                  <a:pt x="0" y="0"/>
                </a:moveTo>
                <a:lnTo>
                  <a:pt x="482145" y="0"/>
                </a:lnTo>
                <a:lnTo>
                  <a:pt x="482145" y="467031"/>
                </a:lnTo>
                <a:lnTo>
                  <a:pt x="0" y="4670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1"/>
          <p:cNvSpPr txBox="1"/>
          <p:nvPr/>
        </p:nvSpPr>
        <p:spPr>
          <a:xfrm>
            <a:off x="12420600" y="6282884"/>
            <a:ext cx="4922338" cy="2115964"/>
          </a:xfrm>
          <a:prstGeom prst="rect">
            <a:avLst/>
          </a:prstGeom>
        </p:spPr>
        <p:txBody>
          <a:bodyPr wrap="square" lIns="0" tIns="0" rIns="0" bIns="0" rtlCol="0" anchor="t">
            <a:spAutoFit/>
          </a:bodyPr>
          <a:lstStyle/>
          <a:p>
            <a:pPr algn="ctr">
              <a:lnSpc>
                <a:spcPts val="5471"/>
              </a:lnSpc>
            </a:pPr>
            <a:r>
              <a:rPr lang="en-US" sz="3908" spc="195" dirty="0">
                <a:solidFill>
                  <a:srgbClr val="0C3E5B"/>
                </a:solidFill>
                <a:latin typeface="Canva Sans"/>
              </a:rPr>
              <a:t>Presented By:</a:t>
            </a:r>
            <a:r>
              <a:rPr lang="en-US" sz="3908" spc="195" dirty="0">
                <a:solidFill>
                  <a:srgbClr val="0C3E5B"/>
                </a:solidFill>
                <a:latin typeface="Canva Sans Bold"/>
              </a:rPr>
              <a:t> Abdulaziz Alharbi</a:t>
            </a:r>
          </a:p>
          <a:p>
            <a:pPr algn="ctr">
              <a:lnSpc>
                <a:spcPts val="5471"/>
              </a:lnSpc>
            </a:pPr>
            <a:r>
              <a:rPr lang="en-US" sz="3908" spc="195" dirty="0">
                <a:solidFill>
                  <a:srgbClr val="0C3E5B"/>
                </a:solidFill>
                <a:latin typeface="Canva Sans Bold"/>
              </a:rPr>
              <a:t>Sept. 2024 </a:t>
            </a:r>
          </a:p>
        </p:txBody>
      </p:sp>
      <p:grpSp>
        <p:nvGrpSpPr>
          <p:cNvPr id="13" name="Group 13"/>
          <p:cNvGrpSpPr/>
          <p:nvPr/>
        </p:nvGrpSpPr>
        <p:grpSpPr>
          <a:xfrm>
            <a:off x="1637128" y="1429896"/>
            <a:ext cx="7956584" cy="2962195"/>
            <a:chOff x="0" y="-466725"/>
            <a:chExt cx="10608778" cy="3949593"/>
          </a:xfrm>
        </p:grpSpPr>
        <p:sp>
          <p:nvSpPr>
            <p:cNvPr id="14" name="TextBox 14"/>
            <p:cNvSpPr txBox="1"/>
            <p:nvPr/>
          </p:nvSpPr>
          <p:spPr>
            <a:xfrm>
              <a:off x="54198" y="-466725"/>
              <a:ext cx="9004452" cy="2910308"/>
            </a:xfrm>
            <a:prstGeom prst="rect">
              <a:avLst/>
            </a:prstGeom>
          </p:spPr>
          <p:txBody>
            <a:bodyPr lIns="0" tIns="0" rIns="0" bIns="0" rtlCol="0" anchor="t">
              <a:spAutoFit/>
            </a:bodyPr>
            <a:lstStyle/>
            <a:p>
              <a:pPr algn="ctr">
                <a:lnSpc>
                  <a:spcPts val="16907"/>
                </a:lnSpc>
              </a:pPr>
              <a:r>
                <a:rPr lang="en-US" sz="12076" dirty="0">
                  <a:solidFill>
                    <a:srgbClr val="0C3E5A"/>
                  </a:solidFill>
                  <a:latin typeface="Tabarra Sans Heavy"/>
                </a:rPr>
                <a:t>JUBCOR</a:t>
              </a:r>
            </a:p>
          </p:txBody>
        </p:sp>
        <p:grpSp>
          <p:nvGrpSpPr>
            <p:cNvPr id="15" name="Group 15"/>
            <p:cNvGrpSpPr/>
            <p:nvPr/>
          </p:nvGrpSpPr>
          <p:grpSpPr>
            <a:xfrm>
              <a:off x="54198" y="2005202"/>
              <a:ext cx="10427516" cy="891503"/>
              <a:chOff x="0" y="0"/>
              <a:chExt cx="1782556" cy="152400"/>
            </a:xfrm>
          </p:grpSpPr>
          <p:sp>
            <p:nvSpPr>
              <p:cNvPr id="16" name="Freeform 16"/>
              <p:cNvSpPr/>
              <p:nvPr/>
            </p:nvSpPr>
            <p:spPr>
              <a:xfrm>
                <a:off x="0" y="0"/>
                <a:ext cx="1782556" cy="152400"/>
              </a:xfrm>
              <a:custGeom>
                <a:avLst/>
                <a:gdLst/>
                <a:ahLst/>
                <a:cxnLst/>
                <a:rect l="l" t="t" r="r" b="b"/>
                <a:pathLst>
                  <a:path w="1782556" h="152400">
                    <a:moveTo>
                      <a:pt x="0" y="0"/>
                    </a:moveTo>
                    <a:lnTo>
                      <a:pt x="1782556" y="0"/>
                    </a:lnTo>
                    <a:lnTo>
                      <a:pt x="1782556" y="152400"/>
                    </a:lnTo>
                    <a:lnTo>
                      <a:pt x="0" y="152400"/>
                    </a:lnTo>
                    <a:close/>
                  </a:path>
                </a:pathLst>
              </a:custGeom>
              <a:solidFill>
                <a:srgbClr val="E28126"/>
              </a:solidFill>
            </p:spPr>
          </p:sp>
        </p:grpSp>
        <p:grpSp>
          <p:nvGrpSpPr>
            <p:cNvPr id="17" name="Group 17"/>
            <p:cNvGrpSpPr/>
            <p:nvPr/>
          </p:nvGrpSpPr>
          <p:grpSpPr>
            <a:xfrm rot="5400000">
              <a:off x="8501551" y="916541"/>
              <a:ext cx="2681013" cy="1279313"/>
              <a:chOff x="0" y="0"/>
              <a:chExt cx="458312" cy="218695"/>
            </a:xfrm>
          </p:grpSpPr>
          <p:sp>
            <p:nvSpPr>
              <p:cNvPr id="18" name="Freeform 18"/>
              <p:cNvSpPr/>
              <p:nvPr/>
            </p:nvSpPr>
            <p:spPr>
              <a:xfrm>
                <a:off x="0" y="0"/>
                <a:ext cx="458312" cy="218695"/>
              </a:xfrm>
              <a:custGeom>
                <a:avLst/>
                <a:gdLst/>
                <a:ahLst/>
                <a:cxnLst/>
                <a:rect l="l" t="t" r="r" b="b"/>
                <a:pathLst>
                  <a:path w="458312" h="218695">
                    <a:moveTo>
                      <a:pt x="0" y="0"/>
                    </a:moveTo>
                    <a:lnTo>
                      <a:pt x="458312" y="0"/>
                    </a:lnTo>
                    <a:lnTo>
                      <a:pt x="458312" y="218695"/>
                    </a:lnTo>
                    <a:lnTo>
                      <a:pt x="0" y="218695"/>
                    </a:lnTo>
                    <a:close/>
                  </a:path>
                </a:pathLst>
              </a:custGeom>
              <a:solidFill>
                <a:srgbClr val="0C3E5B"/>
              </a:solidFill>
            </p:spPr>
          </p:sp>
        </p:grpSp>
        <p:sp>
          <p:nvSpPr>
            <p:cNvPr id="19" name="TextBox 19"/>
            <p:cNvSpPr txBox="1"/>
            <p:nvPr/>
          </p:nvSpPr>
          <p:spPr>
            <a:xfrm>
              <a:off x="0" y="2055964"/>
              <a:ext cx="9058650" cy="840740"/>
            </a:xfrm>
            <a:prstGeom prst="rect">
              <a:avLst/>
            </a:prstGeom>
          </p:spPr>
          <p:txBody>
            <a:bodyPr lIns="0" tIns="0" rIns="0" bIns="0" rtlCol="0" anchor="t">
              <a:spAutoFit/>
            </a:bodyPr>
            <a:lstStyle/>
            <a:p>
              <a:pPr algn="ctr">
                <a:lnSpc>
                  <a:spcPts val="4898"/>
                </a:lnSpc>
              </a:pPr>
              <a:r>
                <a:rPr lang="en-US" sz="3499" dirty="0">
                  <a:solidFill>
                    <a:srgbClr val="FFFFFF"/>
                  </a:solidFill>
                  <a:latin typeface="Tabarra Sans"/>
                </a:rPr>
                <a:t>CONFERENCE &amp; EXHIBITION</a:t>
              </a:r>
            </a:p>
          </p:txBody>
        </p:sp>
        <p:sp>
          <p:nvSpPr>
            <p:cNvPr id="20" name="TextBox 20"/>
            <p:cNvSpPr txBox="1"/>
            <p:nvPr/>
          </p:nvSpPr>
          <p:spPr>
            <a:xfrm rot="5400000">
              <a:off x="8666000" y="894224"/>
              <a:ext cx="2561608" cy="1323948"/>
            </a:xfrm>
            <a:prstGeom prst="rect">
              <a:avLst/>
            </a:prstGeom>
          </p:spPr>
          <p:txBody>
            <a:bodyPr lIns="0" tIns="0" rIns="0" bIns="0" rtlCol="0" anchor="t">
              <a:spAutoFit/>
            </a:bodyPr>
            <a:lstStyle/>
            <a:p>
              <a:pPr algn="ctr">
                <a:lnSpc>
                  <a:spcPts val="7798"/>
                </a:lnSpc>
              </a:pPr>
              <a:r>
                <a:rPr lang="en-US" sz="5570" spc="172" dirty="0">
                  <a:solidFill>
                    <a:srgbClr val="FFFFFF"/>
                  </a:solidFill>
                  <a:latin typeface="Tabarra Sans Heavy"/>
                </a:rPr>
                <a:t>2024</a:t>
              </a:r>
            </a:p>
          </p:txBody>
        </p:sp>
        <p:sp>
          <p:nvSpPr>
            <p:cNvPr id="21" name="TextBox 21"/>
            <p:cNvSpPr txBox="1"/>
            <p:nvPr/>
          </p:nvSpPr>
          <p:spPr>
            <a:xfrm>
              <a:off x="36201" y="2958141"/>
              <a:ext cx="10445513" cy="524727"/>
            </a:xfrm>
            <a:prstGeom prst="rect">
              <a:avLst/>
            </a:prstGeom>
          </p:spPr>
          <p:txBody>
            <a:bodyPr lIns="0" tIns="0" rIns="0" bIns="0" rtlCol="0" anchor="t">
              <a:spAutoFit/>
            </a:bodyPr>
            <a:lstStyle/>
            <a:p>
              <a:pPr algn="ctr">
                <a:lnSpc>
                  <a:spcPts val="3323"/>
                </a:lnSpc>
                <a:spcBef>
                  <a:spcPct val="0"/>
                </a:spcBef>
              </a:pPr>
              <a:r>
                <a:rPr lang="en-US" sz="2373">
                  <a:solidFill>
                    <a:srgbClr val="0C3E5B"/>
                  </a:solidFill>
                  <a:latin typeface="Glacial Indifference Bold"/>
                </a:rPr>
                <a:t>INNOVATIVE SOLUTIONS FOR CORROSION CHALLENGES</a:t>
              </a:r>
            </a:p>
          </p:txBody>
        </p:sp>
      </p:grpSp>
      <p:sp>
        <p:nvSpPr>
          <p:cNvPr id="23" name="TextBox 22">
            <a:extLst>
              <a:ext uri="{FF2B5EF4-FFF2-40B4-BE49-F238E27FC236}">
                <a16:creationId xmlns:a16="http://schemas.microsoft.com/office/drawing/2014/main" id="{98DE4558-BDAA-84BC-2DA8-72289185FBB8}"/>
              </a:ext>
            </a:extLst>
          </p:cNvPr>
          <p:cNvSpPr txBox="1"/>
          <p:nvPr/>
        </p:nvSpPr>
        <p:spPr>
          <a:xfrm>
            <a:off x="1472985" y="5294601"/>
            <a:ext cx="9614115" cy="3032818"/>
          </a:xfrm>
          <a:prstGeom prst="rect">
            <a:avLst/>
          </a:prstGeom>
          <a:noFill/>
        </p:spPr>
        <p:txBody>
          <a:bodyPr wrap="square">
            <a:spAutoFit/>
          </a:bodyPr>
          <a:lstStyle/>
          <a:p>
            <a:r>
              <a:rPr lang="en-US" sz="4800" b="1" spc="195" dirty="0">
                <a:solidFill>
                  <a:srgbClr val="0C3E5B"/>
                </a:solidFill>
                <a:latin typeface="Canva Sans"/>
              </a:rPr>
              <a:t>Microstructural Investigation of Damaged PSV Disk Holder</a:t>
            </a:r>
          </a:p>
          <a:p>
            <a:endParaRPr lang="en-US" sz="3908" spc="195" dirty="0">
              <a:solidFill>
                <a:srgbClr val="0C3E5B"/>
              </a:solidFill>
              <a:latin typeface="Canva Sans"/>
            </a:endParaRPr>
          </a:p>
          <a:p>
            <a:r>
              <a:rPr lang="en-US" sz="2800" spc="195" dirty="0">
                <a:solidFill>
                  <a:srgbClr val="0C3E5B"/>
                </a:solidFill>
                <a:latin typeface="Canva Sans"/>
              </a:rPr>
              <a:t>Abdulaziz Alharbi, Saeed Kadasah, Akeem Adesina, and Anis Ziani </a:t>
            </a:r>
          </a:p>
        </p:txBody>
      </p:sp>
      <p:pic>
        <p:nvPicPr>
          <p:cNvPr id="25" name="Picture 24">
            <a:extLst>
              <a:ext uri="{FF2B5EF4-FFF2-40B4-BE49-F238E27FC236}">
                <a16:creationId xmlns:a16="http://schemas.microsoft.com/office/drawing/2014/main" id="{A427A1BE-589D-6923-31C6-1B636A8DC35B}"/>
              </a:ext>
            </a:extLst>
          </p:cNvPr>
          <p:cNvPicPr>
            <a:picLocks noChangeAspect="1"/>
          </p:cNvPicPr>
          <p:nvPr/>
        </p:nvPicPr>
        <p:blipFill>
          <a:blip r:embed="rId6"/>
          <a:stretch>
            <a:fillRect/>
          </a:stretch>
        </p:blipFill>
        <p:spPr>
          <a:xfrm>
            <a:off x="14223885" y="572047"/>
            <a:ext cx="3476096" cy="2182730"/>
          </a:xfrm>
          <a:prstGeom prst="rect">
            <a:avLst/>
          </a:prstGeom>
        </p:spPr>
      </p:pic>
      <p:sp>
        <p:nvSpPr>
          <p:cNvPr id="5" name="Freeform 5">
            <a:extLst>
              <a:ext uri="{FF2B5EF4-FFF2-40B4-BE49-F238E27FC236}">
                <a16:creationId xmlns:a16="http://schemas.microsoft.com/office/drawing/2014/main" id="{18C8739B-A24E-4D7D-301A-C4475B56543D}"/>
              </a:ext>
            </a:extLst>
          </p:cNvPr>
          <p:cNvSpPr/>
          <p:nvPr/>
        </p:nvSpPr>
        <p:spPr>
          <a:xfrm rot="7682761">
            <a:off x="-1383321" y="-185949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6">
            <a:extLst>
              <a:ext uri="{FF2B5EF4-FFF2-40B4-BE49-F238E27FC236}">
                <a16:creationId xmlns:a16="http://schemas.microsoft.com/office/drawing/2014/main" id="{E219CF0B-04EA-5712-8789-FC07B08C5F1F}"/>
              </a:ext>
            </a:extLst>
          </p:cNvPr>
          <p:cNvSpPr txBox="1"/>
          <p:nvPr/>
        </p:nvSpPr>
        <p:spPr>
          <a:xfrm>
            <a:off x="-620973" y="297661"/>
            <a:ext cx="9526136" cy="460704"/>
          </a:xfrm>
          <a:prstGeom prst="rect">
            <a:avLst/>
          </a:prstGeom>
          <a:noFill/>
        </p:spPr>
        <p:txBody>
          <a:bodyPr wrap="square">
            <a:spAutoFit/>
          </a:bodyPr>
          <a:lstStyle/>
          <a:p>
            <a:pPr lvl="2">
              <a:lnSpc>
                <a:spcPct val="150000"/>
              </a:lnSpc>
              <a:spcBef>
                <a:spcPts val="200"/>
              </a:spcBef>
              <a:buClr>
                <a:srgbClr val="009FDF"/>
              </a:buClr>
            </a:pPr>
            <a:r>
              <a:rPr lang="en-US" b="1" u="sng" dirty="0">
                <a:solidFill>
                  <a:srgbClr val="002060"/>
                </a:solidFill>
                <a:latin typeface="SABIC Typeface Text Light" panose="020B0303060202020204" pitchFamily="34" charset="0"/>
              </a:rPr>
              <a:t>As Received Condition</a:t>
            </a:r>
          </a:p>
        </p:txBody>
      </p:sp>
      <p:sp>
        <p:nvSpPr>
          <p:cNvPr id="9" name="TextBox 8">
            <a:extLst>
              <a:ext uri="{FF2B5EF4-FFF2-40B4-BE49-F238E27FC236}">
                <a16:creationId xmlns:a16="http://schemas.microsoft.com/office/drawing/2014/main" id="{9F882FC6-1376-36B5-5E3B-6166A254E923}"/>
              </a:ext>
            </a:extLst>
          </p:cNvPr>
          <p:cNvSpPr txBox="1"/>
          <p:nvPr/>
        </p:nvSpPr>
        <p:spPr>
          <a:xfrm>
            <a:off x="255895" y="817374"/>
            <a:ext cx="7772400" cy="1662186"/>
          </a:xfrm>
          <a:prstGeom prst="rect">
            <a:avLst/>
          </a:prstGeom>
          <a:noFill/>
        </p:spPr>
        <p:txBody>
          <a:bodyPr wrap="square">
            <a:spAutoFit/>
          </a:bodyPr>
          <a:lstStyle/>
          <a:p>
            <a:pPr marL="285750" marR="0" indent="-285750" algn="just">
              <a:lnSpc>
                <a:spcPct val="115000"/>
              </a:lnSpc>
              <a:spcBef>
                <a:spcPts val="0"/>
              </a:spcBef>
              <a:spcAft>
                <a:spcPts val="0"/>
              </a:spcAft>
              <a:buFont typeface="Arial" panose="020B0604020202020204" pitchFamily="34" charset="0"/>
              <a:buChar char="•"/>
            </a:pPr>
            <a:r>
              <a:rPr lang="en-GB" sz="1800" dirty="0">
                <a:solidFill>
                  <a:srgbClr val="4D4D4D"/>
                </a:solidFill>
                <a:effectLst/>
                <a:latin typeface="SABIC Typeface Text Light" panose="020B0303060202020204" pitchFamily="34" charset="0"/>
                <a:ea typeface="Times New Roman" panose="02020603050405020304" pitchFamily="18" charset="0"/>
              </a:rPr>
              <a:t>The elemental composition of the deposits found on the disc holder surface indicate similar results with those found when analysing the corrosion products recovered inside the PSV by XRF/XRD. </a:t>
            </a:r>
            <a:r>
              <a:rPr lang="en-US" sz="1800" dirty="0">
                <a:solidFill>
                  <a:srgbClr val="4D4D4D"/>
                </a:solidFill>
                <a:effectLst/>
                <a:latin typeface="SABIC Typeface Text Light" panose="020B0303060202020204" pitchFamily="34" charset="0"/>
                <a:ea typeface="Times New Roman" panose="02020603050405020304" pitchFamily="18" charset="0"/>
              </a:rPr>
              <a:t>Scales are mainly composed of Iron, Oxygen, Chromium and Carbon with presence of considerable amount of Sulphur.</a:t>
            </a:r>
          </a:p>
        </p:txBody>
      </p:sp>
      <p:sp>
        <p:nvSpPr>
          <p:cNvPr id="11" name="TextBox 10">
            <a:extLst>
              <a:ext uri="{FF2B5EF4-FFF2-40B4-BE49-F238E27FC236}">
                <a16:creationId xmlns:a16="http://schemas.microsoft.com/office/drawing/2014/main" id="{913BC882-AD4F-31DA-BD56-A429373E814A}"/>
              </a:ext>
            </a:extLst>
          </p:cNvPr>
          <p:cNvSpPr txBox="1"/>
          <p:nvPr/>
        </p:nvSpPr>
        <p:spPr>
          <a:xfrm>
            <a:off x="7772400" y="271727"/>
            <a:ext cx="9642142" cy="460704"/>
          </a:xfrm>
          <a:prstGeom prst="rect">
            <a:avLst/>
          </a:prstGeom>
          <a:noFill/>
        </p:spPr>
        <p:txBody>
          <a:bodyPr wrap="square">
            <a:spAutoFit/>
          </a:bodyPr>
          <a:lstStyle/>
          <a:p>
            <a:pPr marR="0" lvl="2">
              <a:lnSpc>
                <a:spcPct val="150000"/>
              </a:lnSpc>
              <a:spcBef>
                <a:spcPts val="200"/>
              </a:spcBef>
              <a:spcAft>
                <a:spcPts val="600"/>
              </a:spcAft>
              <a:buClr>
                <a:srgbClr val="009FDF"/>
              </a:buClr>
            </a:pPr>
            <a:r>
              <a:rPr lang="en-US" b="1" u="sng" dirty="0">
                <a:solidFill>
                  <a:srgbClr val="002060"/>
                </a:solidFill>
                <a:latin typeface="SABIC Typeface Text Light" panose="020B0303060202020204" pitchFamily="34" charset="0"/>
              </a:rPr>
              <a:t>As polished </a:t>
            </a:r>
          </a:p>
        </p:txBody>
      </p:sp>
      <p:sp>
        <p:nvSpPr>
          <p:cNvPr id="13" name="TextBox 12">
            <a:extLst>
              <a:ext uri="{FF2B5EF4-FFF2-40B4-BE49-F238E27FC236}">
                <a16:creationId xmlns:a16="http://schemas.microsoft.com/office/drawing/2014/main" id="{D93E179C-344E-ED14-00DD-AA27CE4B9AD3}"/>
              </a:ext>
            </a:extLst>
          </p:cNvPr>
          <p:cNvSpPr txBox="1"/>
          <p:nvPr/>
        </p:nvSpPr>
        <p:spPr>
          <a:xfrm>
            <a:off x="8739683" y="784299"/>
            <a:ext cx="8686800" cy="1980735"/>
          </a:xfrm>
          <a:prstGeom prst="rect">
            <a:avLst/>
          </a:prstGeom>
          <a:noFill/>
        </p:spPr>
        <p:txBody>
          <a:bodyPr wrap="square">
            <a:spAutoFit/>
          </a:bodyPr>
          <a:lstStyle/>
          <a:p>
            <a:pPr marL="285750" marR="0" indent="-285750" algn="just">
              <a:lnSpc>
                <a:spcPct val="115000"/>
              </a:lnSpc>
              <a:spcBef>
                <a:spcPts val="0"/>
              </a:spcBef>
              <a:spcAft>
                <a:spcPts val="0"/>
              </a:spcAft>
              <a:buFont typeface="Arial" panose="020B0604020202020204" pitchFamily="34" charset="0"/>
              <a:buChar char="•"/>
            </a:pPr>
            <a:r>
              <a:rPr lang="en-GB" sz="1800" dirty="0">
                <a:solidFill>
                  <a:srgbClr val="4D4D4D"/>
                </a:solidFill>
                <a:effectLst/>
                <a:latin typeface="SABIC Typeface Text Light" panose="020B0303060202020204" pitchFamily="34" charset="0"/>
                <a:ea typeface="Times New Roman" panose="02020603050405020304" pitchFamily="18" charset="0"/>
              </a:rPr>
              <a:t>Chemical analysis of the corroded surface after preparation indicated presence of multiple pits filled with iron and chromium oxides. High amount of Sulphur was found inside the pits and between the grain boundaries where a form of intergranular corrosion and cracking causing grains dissociation was noticed. High carbon and chromium content was observed at the OD surface.</a:t>
            </a:r>
            <a:endParaRPr lang="en-US" sz="1800" dirty="0">
              <a:solidFill>
                <a:srgbClr val="4D4D4D"/>
              </a:solidFill>
              <a:effectLst/>
              <a:latin typeface="SABIC Typeface Text Light" panose="020B0303060202020204" pitchFamily="34" charset="0"/>
              <a:ea typeface="Times New Roman" panose="02020603050405020304" pitchFamily="18" charset="0"/>
            </a:endParaRPr>
          </a:p>
        </p:txBody>
      </p:sp>
      <p:pic>
        <p:nvPicPr>
          <p:cNvPr id="8" name="Picture 7">
            <a:extLst>
              <a:ext uri="{FF2B5EF4-FFF2-40B4-BE49-F238E27FC236}">
                <a16:creationId xmlns:a16="http://schemas.microsoft.com/office/drawing/2014/main" id="{C106512A-EF47-764A-1E43-7C388B3CCA9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618965" y="2837187"/>
            <a:ext cx="4572000" cy="4572000"/>
          </a:xfrm>
          <a:prstGeom prst="rect">
            <a:avLst/>
          </a:prstGeom>
        </p:spPr>
      </p:pic>
      <p:graphicFrame>
        <p:nvGraphicFramePr>
          <p:cNvPr id="10" name="Table 9">
            <a:extLst>
              <a:ext uri="{FF2B5EF4-FFF2-40B4-BE49-F238E27FC236}">
                <a16:creationId xmlns:a16="http://schemas.microsoft.com/office/drawing/2014/main" id="{8271354E-D787-FBE2-8324-21E1B6B0F73C}"/>
              </a:ext>
            </a:extLst>
          </p:cNvPr>
          <p:cNvGraphicFramePr>
            <a:graphicFrameLocks noGrp="1"/>
          </p:cNvGraphicFramePr>
          <p:nvPr>
            <p:extLst>
              <p:ext uri="{D42A27DB-BD31-4B8C-83A1-F6EECF244321}">
                <p14:modId xmlns:p14="http://schemas.microsoft.com/office/powerpoint/2010/main" val="1296839195"/>
              </p:ext>
            </p:extLst>
          </p:nvPr>
        </p:nvGraphicFramePr>
        <p:xfrm>
          <a:off x="1008825" y="7456128"/>
          <a:ext cx="6792604" cy="2019527"/>
        </p:xfrm>
        <a:graphic>
          <a:graphicData uri="http://schemas.openxmlformats.org/drawingml/2006/table">
            <a:tbl>
              <a:tblPr firstCol="1" bandRow="1" bandCol="1">
                <a:tableStyleId>{5C22544A-7EE6-4342-B048-85BDC9FD1C3A}</a:tableStyleId>
              </a:tblPr>
              <a:tblGrid>
                <a:gridCol w="1285508">
                  <a:extLst>
                    <a:ext uri="{9D8B030D-6E8A-4147-A177-3AD203B41FA5}">
                      <a16:colId xmlns:a16="http://schemas.microsoft.com/office/drawing/2014/main" val="3739330009"/>
                    </a:ext>
                  </a:extLst>
                </a:gridCol>
                <a:gridCol w="643726">
                  <a:extLst>
                    <a:ext uri="{9D8B030D-6E8A-4147-A177-3AD203B41FA5}">
                      <a16:colId xmlns:a16="http://schemas.microsoft.com/office/drawing/2014/main" val="3198097153"/>
                    </a:ext>
                  </a:extLst>
                </a:gridCol>
                <a:gridCol w="788160">
                  <a:extLst>
                    <a:ext uri="{9D8B030D-6E8A-4147-A177-3AD203B41FA5}">
                      <a16:colId xmlns:a16="http://schemas.microsoft.com/office/drawing/2014/main" val="3784317911"/>
                    </a:ext>
                  </a:extLst>
                </a:gridCol>
                <a:gridCol w="643726">
                  <a:extLst>
                    <a:ext uri="{9D8B030D-6E8A-4147-A177-3AD203B41FA5}">
                      <a16:colId xmlns:a16="http://schemas.microsoft.com/office/drawing/2014/main" val="608284053"/>
                    </a:ext>
                  </a:extLst>
                </a:gridCol>
                <a:gridCol w="620921">
                  <a:extLst>
                    <a:ext uri="{9D8B030D-6E8A-4147-A177-3AD203B41FA5}">
                      <a16:colId xmlns:a16="http://schemas.microsoft.com/office/drawing/2014/main" val="2740564484"/>
                    </a:ext>
                  </a:extLst>
                </a:gridCol>
                <a:gridCol w="730388">
                  <a:extLst>
                    <a:ext uri="{9D8B030D-6E8A-4147-A177-3AD203B41FA5}">
                      <a16:colId xmlns:a16="http://schemas.microsoft.com/office/drawing/2014/main" val="2517735847"/>
                    </a:ext>
                  </a:extLst>
                </a:gridCol>
                <a:gridCol w="634604">
                  <a:extLst>
                    <a:ext uri="{9D8B030D-6E8A-4147-A177-3AD203B41FA5}">
                      <a16:colId xmlns:a16="http://schemas.microsoft.com/office/drawing/2014/main" val="1513374367"/>
                    </a:ext>
                  </a:extLst>
                </a:gridCol>
                <a:gridCol w="792723">
                  <a:extLst>
                    <a:ext uri="{9D8B030D-6E8A-4147-A177-3AD203B41FA5}">
                      <a16:colId xmlns:a16="http://schemas.microsoft.com/office/drawing/2014/main" val="1060125046"/>
                    </a:ext>
                  </a:extLst>
                </a:gridCol>
                <a:gridCol w="652848">
                  <a:extLst>
                    <a:ext uri="{9D8B030D-6E8A-4147-A177-3AD203B41FA5}">
                      <a16:colId xmlns:a16="http://schemas.microsoft.com/office/drawing/2014/main" val="993554301"/>
                    </a:ext>
                  </a:extLst>
                </a:gridCol>
              </a:tblGrid>
              <a:tr h="350203">
                <a:tc>
                  <a:txBody>
                    <a:bodyPr/>
                    <a:lstStyle/>
                    <a:p>
                      <a:pPr marL="0" marR="0">
                        <a:lnSpc>
                          <a:spcPct val="107000"/>
                        </a:lnSpc>
                        <a:spcBef>
                          <a:spcPts val="0"/>
                        </a:spcBef>
                        <a:spcAft>
                          <a:spcPts val="800"/>
                        </a:spcAft>
                      </a:pPr>
                      <a:r>
                        <a:rPr lang="en-US" sz="1600" kern="1200" dirty="0" err="1">
                          <a:solidFill>
                            <a:schemeClr val="bg1"/>
                          </a:solidFill>
                          <a:effectLst/>
                          <a:latin typeface="SABIC Typeface Text Light" panose="020B0303060202020204" pitchFamily="34" charset="0"/>
                          <a:cs typeface="+mn-cs"/>
                        </a:rPr>
                        <a:t>Spect</a:t>
                      </a:r>
                      <a:r>
                        <a:rPr lang="en-US" sz="1600" kern="1200" dirty="0">
                          <a:solidFill>
                            <a:schemeClr val="bg1"/>
                          </a:solidFill>
                          <a:effectLst/>
                          <a:latin typeface="SABIC Typeface Text Light" panose="020B0303060202020204" pitchFamily="34" charset="0"/>
                          <a:cs typeface="+mn-cs"/>
                        </a:rPr>
                        <a:t>.</a:t>
                      </a:r>
                      <a:endParaRPr lang="en-US" sz="1600" kern="1200" dirty="0">
                        <a:solidFill>
                          <a:schemeClr val="bg1"/>
                        </a:solidFill>
                        <a:effectLst/>
                        <a:latin typeface="SABIC Typeface Text Light" panose="020B0303060202020204" pitchFamily="34" charset="0"/>
                        <a:ea typeface="Calibri" panose="020F0502020204030204" pitchFamily="34" charset="0"/>
                        <a:cs typeface="+mn-cs"/>
                      </a:endParaRPr>
                    </a:p>
                  </a:txBody>
                  <a:tcPr marL="68580" marR="68580" marT="0" marB="0" anchor="b"/>
                </a:tc>
                <a:tc>
                  <a:txBody>
                    <a:bodyPr/>
                    <a:lstStyle/>
                    <a:p>
                      <a:pPr marL="0" marR="0">
                        <a:lnSpc>
                          <a:spcPct val="107000"/>
                        </a:lnSpc>
                        <a:spcBef>
                          <a:spcPts val="0"/>
                        </a:spcBef>
                        <a:spcAft>
                          <a:spcPts val="800"/>
                        </a:spcAft>
                      </a:pPr>
                      <a:r>
                        <a:rPr lang="en-US" sz="1600" b="1" kern="1200" dirty="0">
                          <a:solidFill>
                            <a:srgbClr val="4D4D4D"/>
                          </a:solidFill>
                          <a:effectLst/>
                          <a:latin typeface="SABIC Typeface Text Light" panose="020B0303060202020204" pitchFamily="34" charset="0"/>
                          <a:cs typeface="+mn-cs"/>
                        </a:rPr>
                        <a:t>C</a:t>
                      </a:r>
                      <a:endParaRPr lang="en-US" sz="1600" b="1" kern="1200" dirty="0">
                        <a:solidFill>
                          <a:srgbClr val="4D4D4D"/>
                        </a:solidFill>
                        <a:effectLst/>
                        <a:latin typeface="SABIC Typeface Text Light" panose="020B0303060202020204" pitchFamily="34" charset="0"/>
                        <a:ea typeface="Calibri" panose="020F0502020204030204" pitchFamily="34" charset="0"/>
                        <a:cs typeface="+mn-cs"/>
                      </a:endParaRPr>
                    </a:p>
                  </a:txBody>
                  <a:tcPr marL="68580" marR="68580" marT="0" marB="0" anchor="b"/>
                </a:tc>
                <a:tc>
                  <a:txBody>
                    <a:bodyPr/>
                    <a:lstStyle/>
                    <a:p>
                      <a:pPr marL="0" marR="0">
                        <a:lnSpc>
                          <a:spcPct val="107000"/>
                        </a:lnSpc>
                        <a:spcBef>
                          <a:spcPts val="0"/>
                        </a:spcBef>
                        <a:spcAft>
                          <a:spcPts val="800"/>
                        </a:spcAft>
                      </a:pPr>
                      <a:r>
                        <a:rPr lang="en-US" sz="1600" b="1" kern="1200" dirty="0">
                          <a:solidFill>
                            <a:srgbClr val="4D4D4D"/>
                          </a:solidFill>
                          <a:effectLst/>
                          <a:latin typeface="SABIC Typeface Text Light" panose="020B0303060202020204" pitchFamily="34" charset="0"/>
                          <a:cs typeface="+mn-cs"/>
                        </a:rPr>
                        <a:t>O</a:t>
                      </a:r>
                      <a:endParaRPr lang="en-US" sz="1600" b="1" kern="1200" dirty="0">
                        <a:solidFill>
                          <a:srgbClr val="4D4D4D"/>
                        </a:solidFill>
                        <a:effectLst/>
                        <a:latin typeface="SABIC Typeface Text Light" panose="020B0303060202020204" pitchFamily="34" charset="0"/>
                        <a:ea typeface="Calibri" panose="020F0502020204030204" pitchFamily="34" charset="0"/>
                        <a:cs typeface="+mn-cs"/>
                      </a:endParaRPr>
                    </a:p>
                  </a:txBody>
                  <a:tcPr marL="68580" marR="68580" marT="0" marB="0" anchor="b"/>
                </a:tc>
                <a:tc>
                  <a:txBody>
                    <a:bodyPr/>
                    <a:lstStyle/>
                    <a:p>
                      <a:pPr marL="0" marR="0">
                        <a:lnSpc>
                          <a:spcPct val="107000"/>
                        </a:lnSpc>
                        <a:spcBef>
                          <a:spcPts val="0"/>
                        </a:spcBef>
                        <a:spcAft>
                          <a:spcPts val="800"/>
                        </a:spcAft>
                      </a:pPr>
                      <a:r>
                        <a:rPr lang="en-US" sz="1600" b="1" kern="1200" dirty="0">
                          <a:solidFill>
                            <a:srgbClr val="4D4D4D"/>
                          </a:solidFill>
                          <a:effectLst/>
                          <a:latin typeface="SABIC Typeface Text Light" panose="020B0303060202020204" pitchFamily="34" charset="0"/>
                          <a:cs typeface="+mn-cs"/>
                        </a:rPr>
                        <a:t>Si</a:t>
                      </a:r>
                      <a:endParaRPr lang="en-US" sz="1600" b="1" kern="1200" dirty="0">
                        <a:solidFill>
                          <a:srgbClr val="4D4D4D"/>
                        </a:solidFill>
                        <a:effectLst/>
                        <a:latin typeface="SABIC Typeface Text Light" panose="020B0303060202020204" pitchFamily="34" charset="0"/>
                        <a:ea typeface="Calibri" panose="020F0502020204030204" pitchFamily="34" charset="0"/>
                        <a:cs typeface="+mn-cs"/>
                      </a:endParaRPr>
                    </a:p>
                  </a:txBody>
                  <a:tcPr marL="68580" marR="68580" marT="0" marB="0" anchor="b"/>
                </a:tc>
                <a:tc>
                  <a:txBody>
                    <a:bodyPr/>
                    <a:lstStyle/>
                    <a:p>
                      <a:pPr marL="0" marR="0">
                        <a:lnSpc>
                          <a:spcPct val="107000"/>
                        </a:lnSpc>
                        <a:spcBef>
                          <a:spcPts val="0"/>
                        </a:spcBef>
                        <a:spcAft>
                          <a:spcPts val="800"/>
                        </a:spcAft>
                      </a:pPr>
                      <a:r>
                        <a:rPr lang="en-US" sz="1600" b="1" kern="1200" dirty="0">
                          <a:solidFill>
                            <a:srgbClr val="4D4D4D"/>
                          </a:solidFill>
                          <a:effectLst/>
                          <a:latin typeface="SABIC Typeface Text Light" panose="020B0303060202020204" pitchFamily="34" charset="0"/>
                          <a:cs typeface="+mn-cs"/>
                        </a:rPr>
                        <a:t>S</a:t>
                      </a:r>
                      <a:endParaRPr lang="en-US" sz="1600" b="1" kern="1200" dirty="0">
                        <a:solidFill>
                          <a:srgbClr val="4D4D4D"/>
                        </a:solidFill>
                        <a:effectLst/>
                        <a:latin typeface="SABIC Typeface Text Light" panose="020B0303060202020204" pitchFamily="34" charset="0"/>
                        <a:ea typeface="Calibri" panose="020F0502020204030204" pitchFamily="34" charset="0"/>
                        <a:cs typeface="+mn-cs"/>
                      </a:endParaRPr>
                    </a:p>
                  </a:txBody>
                  <a:tcPr marL="68580" marR="68580" marT="0" marB="0" anchor="b"/>
                </a:tc>
                <a:tc>
                  <a:txBody>
                    <a:bodyPr/>
                    <a:lstStyle/>
                    <a:p>
                      <a:pPr marL="0" marR="0">
                        <a:lnSpc>
                          <a:spcPct val="107000"/>
                        </a:lnSpc>
                        <a:spcBef>
                          <a:spcPts val="0"/>
                        </a:spcBef>
                        <a:spcAft>
                          <a:spcPts val="800"/>
                        </a:spcAft>
                      </a:pPr>
                      <a:r>
                        <a:rPr lang="en-US" sz="1600" b="1" kern="1200" dirty="0">
                          <a:solidFill>
                            <a:srgbClr val="4D4D4D"/>
                          </a:solidFill>
                          <a:effectLst/>
                          <a:latin typeface="SABIC Typeface Text Light" panose="020B0303060202020204" pitchFamily="34" charset="0"/>
                          <a:cs typeface="+mn-cs"/>
                        </a:rPr>
                        <a:t>Cr</a:t>
                      </a:r>
                      <a:endParaRPr lang="en-US" sz="1600" b="1" kern="1200" dirty="0">
                        <a:solidFill>
                          <a:srgbClr val="4D4D4D"/>
                        </a:solidFill>
                        <a:effectLst/>
                        <a:latin typeface="SABIC Typeface Text Light" panose="020B0303060202020204" pitchFamily="34" charset="0"/>
                        <a:ea typeface="Calibri" panose="020F0502020204030204" pitchFamily="34" charset="0"/>
                        <a:cs typeface="+mn-cs"/>
                      </a:endParaRPr>
                    </a:p>
                  </a:txBody>
                  <a:tcPr marL="68580" marR="68580" marT="0" marB="0" anchor="b"/>
                </a:tc>
                <a:tc>
                  <a:txBody>
                    <a:bodyPr/>
                    <a:lstStyle/>
                    <a:p>
                      <a:pPr marL="0" marR="0">
                        <a:lnSpc>
                          <a:spcPct val="107000"/>
                        </a:lnSpc>
                        <a:spcBef>
                          <a:spcPts val="0"/>
                        </a:spcBef>
                        <a:spcAft>
                          <a:spcPts val="800"/>
                        </a:spcAft>
                      </a:pPr>
                      <a:r>
                        <a:rPr lang="en-US" sz="1600" b="1" kern="1200" dirty="0">
                          <a:solidFill>
                            <a:srgbClr val="4D4D4D"/>
                          </a:solidFill>
                          <a:effectLst/>
                          <a:latin typeface="SABIC Typeface Text Light" panose="020B0303060202020204" pitchFamily="34" charset="0"/>
                          <a:cs typeface="+mn-cs"/>
                        </a:rPr>
                        <a:t>Mn</a:t>
                      </a:r>
                      <a:endParaRPr lang="en-US" sz="1600" b="1" kern="1200" dirty="0">
                        <a:solidFill>
                          <a:srgbClr val="4D4D4D"/>
                        </a:solidFill>
                        <a:effectLst/>
                        <a:latin typeface="SABIC Typeface Text Light" panose="020B0303060202020204" pitchFamily="34" charset="0"/>
                        <a:ea typeface="Calibri" panose="020F0502020204030204" pitchFamily="34" charset="0"/>
                        <a:cs typeface="+mn-cs"/>
                      </a:endParaRPr>
                    </a:p>
                  </a:txBody>
                  <a:tcPr marL="68580" marR="68580" marT="0" marB="0" anchor="b"/>
                </a:tc>
                <a:tc>
                  <a:txBody>
                    <a:bodyPr/>
                    <a:lstStyle/>
                    <a:p>
                      <a:pPr marL="0" marR="0">
                        <a:lnSpc>
                          <a:spcPct val="107000"/>
                        </a:lnSpc>
                        <a:spcBef>
                          <a:spcPts val="0"/>
                        </a:spcBef>
                        <a:spcAft>
                          <a:spcPts val="800"/>
                        </a:spcAft>
                      </a:pPr>
                      <a:r>
                        <a:rPr lang="en-US" sz="1600" b="1" kern="1200" dirty="0">
                          <a:solidFill>
                            <a:srgbClr val="4D4D4D"/>
                          </a:solidFill>
                          <a:effectLst/>
                          <a:latin typeface="SABIC Typeface Text Light" panose="020B0303060202020204" pitchFamily="34" charset="0"/>
                          <a:cs typeface="+mn-cs"/>
                        </a:rPr>
                        <a:t>Fe</a:t>
                      </a:r>
                      <a:endParaRPr lang="en-US" sz="1600" b="1" kern="1200" dirty="0">
                        <a:solidFill>
                          <a:srgbClr val="4D4D4D"/>
                        </a:solidFill>
                        <a:effectLst/>
                        <a:latin typeface="SABIC Typeface Text Light" panose="020B0303060202020204" pitchFamily="34" charset="0"/>
                        <a:ea typeface="Calibri" panose="020F0502020204030204" pitchFamily="34" charset="0"/>
                        <a:cs typeface="+mn-cs"/>
                      </a:endParaRPr>
                    </a:p>
                  </a:txBody>
                  <a:tcPr marL="68580" marR="68580" marT="0" marB="0" anchor="b"/>
                </a:tc>
                <a:tc>
                  <a:txBody>
                    <a:bodyPr/>
                    <a:lstStyle/>
                    <a:p>
                      <a:pPr marL="0" marR="0">
                        <a:lnSpc>
                          <a:spcPct val="107000"/>
                        </a:lnSpc>
                        <a:spcBef>
                          <a:spcPts val="0"/>
                        </a:spcBef>
                        <a:spcAft>
                          <a:spcPts val="800"/>
                        </a:spcAft>
                      </a:pPr>
                      <a:r>
                        <a:rPr lang="en-US" sz="1600" b="1" kern="1200" dirty="0">
                          <a:solidFill>
                            <a:srgbClr val="4D4D4D"/>
                          </a:solidFill>
                          <a:effectLst/>
                          <a:latin typeface="SABIC Typeface Text Light" panose="020B0303060202020204" pitchFamily="34" charset="0"/>
                          <a:cs typeface="+mn-cs"/>
                        </a:rPr>
                        <a:t>Ni</a:t>
                      </a:r>
                      <a:endParaRPr lang="en-US" sz="1600" b="1" kern="1200" dirty="0">
                        <a:solidFill>
                          <a:srgbClr val="4D4D4D"/>
                        </a:solidFill>
                        <a:effectLst/>
                        <a:latin typeface="SABIC Typeface Text Light" panose="020B0303060202020204" pitchFamily="34" charset="0"/>
                        <a:ea typeface="Calibri" panose="020F0502020204030204" pitchFamily="34" charset="0"/>
                        <a:cs typeface="+mn-cs"/>
                      </a:endParaRPr>
                    </a:p>
                  </a:txBody>
                  <a:tcPr marL="68580" marR="68580" marT="0" marB="0" anchor="b"/>
                </a:tc>
                <a:extLst>
                  <a:ext uri="{0D108BD9-81ED-4DB2-BD59-A6C34878D82A}">
                    <a16:rowId xmlns:a16="http://schemas.microsoft.com/office/drawing/2014/main" val="30821171"/>
                  </a:ext>
                </a:extLst>
              </a:tr>
              <a:tr h="417331">
                <a:tc>
                  <a:txBody>
                    <a:bodyPr/>
                    <a:lstStyle/>
                    <a:p>
                      <a:pPr marL="0" marR="0">
                        <a:lnSpc>
                          <a:spcPct val="107000"/>
                        </a:lnSpc>
                        <a:spcBef>
                          <a:spcPts val="0"/>
                        </a:spcBef>
                        <a:spcAft>
                          <a:spcPts val="800"/>
                        </a:spcAft>
                      </a:pPr>
                      <a:r>
                        <a:rPr lang="en-US" sz="1600" kern="1200" dirty="0">
                          <a:solidFill>
                            <a:schemeClr val="bg1"/>
                          </a:solidFill>
                          <a:effectLst/>
                          <a:latin typeface="SABIC Typeface Text Light" panose="020B0303060202020204" pitchFamily="34" charset="0"/>
                          <a:cs typeface="+mn-cs"/>
                        </a:rPr>
                        <a:t>A1</a:t>
                      </a:r>
                      <a:endParaRPr lang="en-US" sz="1600" kern="1200" dirty="0">
                        <a:solidFill>
                          <a:schemeClr val="bg1"/>
                        </a:solidFill>
                        <a:effectLst/>
                        <a:latin typeface="SABIC Typeface Text Light" panose="020B0303060202020204" pitchFamily="34" charset="0"/>
                        <a:ea typeface="Calibri" panose="020F0502020204030204" pitchFamily="34" charset="0"/>
                        <a:cs typeface="+mn-cs"/>
                      </a:endParaRPr>
                    </a:p>
                  </a:txBody>
                  <a:tcPr marL="68580" marR="68580" marT="0" marB="0" anchor="b"/>
                </a:tc>
                <a:tc>
                  <a:txBody>
                    <a:bodyPr/>
                    <a:lstStyle/>
                    <a:p>
                      <a:pPr marL="0" marR="0">
                        <a:lnSpc>
                          <a:spcPct val="107000"/>
                        </a:lnSpc>
                        <a:spcBef>
                          <a:spcPts val="0"/>
                        </a:spcBef>
                        <a:spcAft>
                          <a:spcPts val="800"/>
                        </a:spcAft>
                      </a:pPr>
                      <a:r>
                        <a:rPr lang="en-US" sz="1600" kern="1200">
                          <a:solidFill>
                            <a:srgbClr val="4D4D4D"/>
                          </a:solidFill>
                          <a:effectLst/>
                          <a:latin typeface="SABIC Typeface Text Light" panose="020B0303060202020204" pitchFamily="34" charset="0"/>
                          <a:cs typeface="+mn-cs"/>
                        </a:rPr>
                        <a:t>5.63</a:t>
                      </a:r>
                      <a:endParaRPr lang="en-US" sz="1600" kern="1200">
                        <a:solidFill>
                          <a:srgbClr val="4D4D4D"/>
                        </a:solidFill>
                        <a:effectLst/>
                        <a:latin typeface="SABIC Typeface Text Light" panose="020B0303060202020204" pitchFamily="34" charset="0"/>
                        <a:ea typeface="Calibri" panose="020F0502020204030204" pitchFamily="34" charset="0"/>
                        <a:cs typeface="+mn-cs"/>
                      </a:endParaRPr>
                    </a:p>
                  </a:txBody>
                  <a:tcPr marL="68580" marR="68580" marT="0" marB="0" anchor="b"/>
                </a:tc>
                <a:tc>
                  <a:txBody>
                    <a:bodyPr/>
                    <a:lstStyle/>
                    <a:p>
                      <a:pPr marL="0" marR="0">
                        <a:lnSpc>
                          <a:spcPct val="107000"/>
                        </a:lnSpc>
                        <a:spcBef>
                          <a:spcPts val="0"/>
                        </a:spcBef>
                        <a:spcAft>
                          <a:spcPts val="800"/>
                        </a:spcAft>
                      </a:pPr>
                      <a:r>
                        <a:rPr lang="en-US" sz="1600" kern="1200" dirty="0">
                          <a:solidFill>
                            <a:srgbClr val="4D4D4D"/>
                          </a:solidFill>
                          <a:effectLst/>
                          <a:latin typeface="SABIC Typeface Text Light" panose="020B0303060202020204" pitchFamily="34" charset="0"/>
                          <a:cs typeface="+mn-cs"/>
                        </a:rPr>
                        <a:t>38.09</a:t>
                      </a:r>
                      <a:endParaRPr lang="en-US" sz="1600" kern="1200" dirty="0">
                        <a:solidFill>
                          <a:srgbClr val="4D4D4D"/>
                        </a:solidFill>
                        <a:effectLst/>
                        <a:latin typeface="SABIC Typeface Text Light" panose="020B0303060202020204" pitchFamily="34" charset="0"/>
                        <a:ea typeface="Calibri" panose="020F0502020204030204" pitchFamily="34" charset="0"/>
                        <a:cs typeface="+mn-cs"/>
                      </a:endParaRPr>
                    </a:p>
                  </a:txBody>
                  <a:tcPr marL="68580" marR="68580" marT="0" marB="0" anchor="b"/>
                </a:tc>
                <a:tc>
                  <a:txBody>
                    <a:bodyPr/>
                    <a:lstStyle/>
                    <a:p>
                      <a:pPr marL="0" marR="0">
                        <a:lnSpc>
                          <a:spcPct val="107000"/>
                        </a:lnSpc>
                        <a:spcBef>
                          <a:spcPts val="0"/>
                        </a:spcBef>
                        <a:spcAft>
                          <a:spcPts val="800"/>
                        </a:spcAft>
                      </a:pPr>
                      <a:r>
                        <a:rPr lang="en-US" sz="1600" kern="1200" dirty="0">
                          <a:solidFill>
                            <a:srgbClr val="4D4D4D"/>
                          </a:solidFill>
                          <a:effectLst/>
                          <a:latin typeface="SABIC Typeface Text Light" panose="020B0303060202020204" pitchFamily="34" charset="0"/>
                          <a:cs typeface="+mn-cs"/>
                        </a:rPr>
                        <a:t>0.77</a:t>
                      </a:r>
                      <a:endParaRPr lang="en-US" sz="1600" kern="1200" dirty="0">
                        <a:solidFill>
                          <a:srgbClr val="4D4D4D"/>
                        </a:solidFill>
                        <a:effectLst/>
                        <a:latin typeface="SABIC Typeface Text Light" panose="020B0303060202020204" pitchFamily="34" charset="0"/>
                        <a:ea typeface="Calibri" panose="020F0502020204030204" pitchFamily="34" charset="0"/>
                        <a:cs typeface="+mn-cs"/>
                      </a:endParaRPr>
                    </a:p>
                  </a:txBody>
                  <a:tcPr marL="68580" marR="68580" marT="0" marB="0" anchor="b"/>
                </a:tc>
                <a:tc>
                  <a:txBody>
                    <a:bodyPr/>
                    <a:lstStyle/>
                    <a:p>
                      <a:pPr marL="0" marR="0">
                        <a:lnSpc>
                          <a:spcPct val="107000"/>
                        </a:lnSpc>
                        <a:spcBef>
                          <a:spcPts val="0"/>
                        </a:spcBef>
                        <a:spcAft>
                          <a:spcPts val="800"/>
                        </a:spcAft>
                      </a:pPr>
                      <a:r>
                        <a:rPr lang="en-US" sz="1600" kern="1200" dirty="0">
                          <a:solidFill>
                            <a:srgbClr val="4D4D4D"/>
                          </a:solidFill>
                          <a:effectLst/>
                          <a:latin typeface="SABIC Typeface Text Light" panose="020B0303060202020204" pitchFamily="34" charset="0"/>
                          <a:cs typeface="+mn-cs"/>
                        </a:rPr>
                        <a:t>3.21</a:t>
                      </a:r>
                      <a:endParaRPr lang="en-US" sz="1600" kern="1200" dirty="0">
                        <a:solidFill>
                          <a:srgbClr val="4D4D4D"/>
                        </a:solidFill>
                        <a:effectLst/>
                        <a:latin typeface="SABIC Typeface Text Light" panose="020B0303060202020204" pitchFamily="34" charset="0"/>
                        <a:ea typeface="Calibri" panose="020F0502020204030204" pitchFamily="34" charset="0"/>
                        <a:cs typeface="+mn-cs"/>
                      </a:endParaRPr>
                    </a:p>
                  </a:txBody>
                  <a:tcPr marL="68580" marR="68580" marT="0" marB="0" anchor="b"/>
                </a:tc>
                <a:tc>
                  <a:txBody>
                    <a:bodyPr/>
                    <a:lstStyle/>
                    <a:p>
                      <a:pPr marL="0" marR="0">
                        <a:lnSpc>
                          <a:spcPct val="107000"/>
                        </a:lnSpc>
                        <a:spcBef>
                          <a:spcPts val="0"/>
                        </a:spcBef>
                        <a:spcAft>
                          <a:spcPts val="800"/>
                        </a:spcAft>
                      </a:pPr>
                      <a:r>
                        <a:rPr lang="en-US" sz="1600" kern="1200" dirty="0">
                          <a:solidFill>
                            <a:srgbClr val="4D4D4D"/>
                          </a:solidFill>
                          <a:effectLst/>
                          <a:highlight>
                            <a:srgbClr val="FFFF00"/>
                          </a:highlight>
                          <a:latin typeface="SABIC Typeface Text Light" panose="020B0303060202020204" pitchFamily="34" charset="0"/>
                          <a:cs typeface="+mn-cs"/>
                        </a:rPr>
                        <a:t>16.46</a:t>
                      </a:r>
                      <a:endParaRPr lang="en-US" sz="1600" kern="1200" dirty="0">
                        <a:solidFill>
                          <a:srgbClr val="4D4D4D"/>
                        </a:solidFill>
                        <a:effectLst/>
                        <a:highlight>
                          <a:srgbClr val="FFFF00"/>
                        </a:highlight>
                        <a:latin typeface="SABIC Typeface Text Light" panose="020B0303060202020204" pitchFamily="34" charset="0"/>
                        <a:ea typeface="Calibri" panose="020F0502020204030204" pitchFamily="34" charset="0"/>
                        <a:cs typeface="+mn-cs"/>
                      </a:endParaRPr>
                    </a:p>
                  </a:txBody>
                  <a:tcPr marL="68580" marR="68580" marT="0" marB="0" anchor="b"/>
                </a:tc>
                <a:tc>
                  <a:txBody>
                    <a:bodyPr/>
                    <a:lstStyle/>
                    <a:p>
                      <a:pPr marL="0" marR="0">
                        <a:lnSpc>
                          <a:spcPct val="107000"/>
                        </a:lnSpc>
                        <a:spcBef>
                          <a:spcPts val="0"/>
                        </a:spcBef>
                        <a:spcAft>
                          <a:spcPts val="800"/>
                        </a:spcAft>
                      </a:pPr>
                      <a:r>
                        <a:rPr lang="en-US" sz="1600" kern="1200">
                          <a:solidFill>
                            <a:srgbClr val="4D4D4D"/>
                          </a:solidFill>
                          <a:effectLst/>
                          <a:latin typeface="SABIC Typeface Text Light" panose="020B0303060202020204" pitchFamily="34" charset="0"/>
                          <a:cs typeface="+mn-cs"/>
                        </a:rPr>
                        <a:t> </a:t>
                      </a:r>
                      <a:endParaRPr lang="en-US" sz="1600" kern="1200">
                        <a:solidFill>
                          <a:srgbClr val="4D4D4D"/>
                        </a:solidFill>
                        <a:effectLst/>
                        <a:latin typeface="SABIC Typeface Text Light" panose="020B0303060202020204" pitchFamily="34" charset="0"/>
                        <a:ea typeface="Calibri" panose="020F0502020204030204" pitchFamily="34" charset="0"/>
                        <a:cs typeface="+mn-cs"/>
                      </a:endParaRPr>
                    </a:p>
                  </a:txBody>
                  <a:tcPr marL="68580" marR="68580" marT="0" marB="0" anchor="b"/>
                </a:tc>
                <a:tc>
                  <a:txBody>
                    <a:bodyPr/>
                    <a:lstStyle/>
                    <a:p>
                      <a:pPr marL="0" marR="0">
                        <a:lnSpc>
                          <a:spcPct val="107000"/>
                        </a:lnSpc>
                        <a:spcBef>
                          <a:spcPts val="0"/>
                        </a:spcBef>
                        <a:spcAft>
                          <a:spcPts val="800"/>
                        </a:spcAft>
                      </a:pPr>
                      <a:r>
                        <a:rPr lang="en-US" sz="1600" kern="1200" dirty="0">
                          <a:solidFill>
                            <a:srgbClr val="4D4D4D"/>
                          </a:solidFill>
                          <a:effectLst/>
                          <a:latin typeface="SABIC Typeface Text Light" panose="020B0303060202020204" pitchFamily="34" charset="0"/>
                          <a:cs typeface="+mn-cs"/>
                        </a:rPr>
                        <a:t>35.39</a:t>
                      </a:r>
                      <a:endParaRPr lang="en-US" sz="1600" kern="1200" dirty="0">
                        <a:solidFill>
                          <a:srgbClr val="4D4D4D"/>
                        </a:solidFill>
                        <a:effectLst/>
                        <a:latin typeface="SABIC Typeface Text Light" panose="020B0303060202020204" pitchFamily="34" charset="0"/>
                        <a:ea typeface="Calibri" panose="020F0502020204030204" pitchFamily="34" charset="0"/>
                        <a:cs typeface="+mn-cs"/>
                      </a:endParaRPr>
                    </a:p>
                  </a:txBody>
                  <a:tcPr marL="68580" marR="68580" marT="0" marB="0" anchor="b"/>
                </a:tc>
                <a:tc>
                  <a:txBody>
                    <a:bodyPr/>
                    <a:lstStyle/>
                    <a:p>
                      <a:pPr marL="0" marR="0">
                        <a:lnSpc>
                          <a:spcPct val="107000"/>
                        </a:lnSpc>
                        <a:spcBef>
                          <a:spcPts val="0"/>
                        </a:spcBef>
                        <a:spcAft>
                          <a:spcPts val="800"/>
                        </a:spcAft>
                      </a:pPr>
                      <a:r>
                        <a:rPr lang="en-US" sz="1600" kern="1200" dirty="0">
                          <a:solidFill>
                            <a:srgbClr val="4D4D4D"/>
                          </a:solidFill>
                          <a:effectLst/>
                          <a:latin typeface="SABIC Typeface Text Light" panose="020B0303060202020204" pitchFamily="34" charset="0"/>
                          <a:cs typeface="+mn-cs"/>
                        </a:rPr>
                        <a:t>0.44</a:t>
                      </a:r>
                      <a:endParaRPr lang="en-US" sz="1600" kern="1200" dirty="0">
                        <a:solidFill>
                          <a:srgbClr val="4D4D4D"/>
                        </a:solidFill>
                        <a:effectLst/>
                        <a:latin typeface="SABIC Typeface Text Light" panose="020B0303060202020204" pitchFamily="34" charset="0"/>
                        <a:ea typeface="Calibri" panose="020F0502020204030204" pitchFamily="34" charset="0"/>
                        <a:cs typeface="+mn-cs"/>
                      </a:endParaRPr>
                    </a:p>
                  </a:txBody>
                  <a:tcPr marL="68580" marR="68580" marT="0" marB="0" anchor="b"/>
                </a:tc>
                <a:extLst>
                  <a:ext uri="{0D108BD9-81ED-4DB2-BD59-A6C34878D82A}">
                    <a16:rowId xmlns:a16="http://schemas.microsoft.com/office/drawing/2014/main" val="2969299816"/>
                  </a:ext>
                </a:extLst>
              </a:tr>
              <a:tr h="417331">
                <a:tc>
                  <a:txBody>
                    <a:bodyPr/>
                    <a:lstStyle/>
                    <a:p>
                      <a:pPr marL="0" marR="0">
                        <a:lnSpc>
                          <a:spcPct val="107000"/>
                        </a:lnSpc>
                        <a:spcBef>
                          <a:spcPts val="0"/>
                        </a:spcBef>
                        <a:spcAft>
                          <a:spcPts val="800"/>
                        </a:spcAft>
                      </a:pPr>
                      <a:r>
                        <a:rPr lang="en-US" sz="1600" kern="1200" dirty="0">
                          <a:solidFill>
                            <a:schemeClr val="bg1"/>
                          </a:solidFill>
                          <a:effectLst/>
                          <a:latin typeface="SABIC Typeface Text Light" panose="020B0303060202020204" pitchFamily="34" charset="0"/>
                          <a:cs typeface="+mn-cs"/>
                        </a:rPr>
                        <a:t>A2</a:t>
                      </a:r>
                      <a:endParaRPr lang="en-US" sz="1600" kern="1200" dirty="0">
                        <a:solidFill>
                          <a:schemeClr val="bg1"/>
                        </a:solidFill>
                        <a:effectLst/>
                        <a:latin typeface="SABIC Typeface Text Light" panose="020B0303060202020204" pitchFamily="34" charset="0"/>
                        <a:ea typeface="Calibri" panose="020F0502020204030204" pitchFamily="34" charset="0"/>
                        <a:cs typeface="+mn-cs"/>
                      </a:endParaRPr>
                    </a:p>
                  </a:txBody>
                  <a:tcPr marL="68580" marR="68580" marT="0" marB="0" anchor="b"/>
                </a:tc>
                <a:tc>
                  <a:txBody>
                    <a:bodyPr/>
                    <a:lstStyle/>
                    <a:p>
                      <a:pPr marL="0" marR="0">
                        <a:lnSpc>
                          <a:spcPct val="107000"/>
                        </a:lnSpc>
                        <a:spcBef>
                          <a:spcPts val="0"/>
                        </a:spcBef>
                        <a:spcAft>
                          <a:spcPts val="800"/>
                        </a:spcAft>
                      </a:pPr>
                      <a:r>
                        <a:rPr lang="en-US" sz="1600" kern="1200">
                          <a:solidFill>
                            <a:srgbClr val="4D4D4D"/>
                          </a:solidFill>
                          <a:effectLst/>
                          <a:latin typeface="SABIC Typeface Text Light" panose="020B0303060202020204" pitchFamily="34" charset="0"/>
                          <a:cs typeface="+mn-cs"/>
                        </a:rPr>
                        <a:t>5.98</a:t>
                      </a:r>
                      <a:endParaRPr lang="en-US" sz="1600" kern="1200">
                        <a:solidFill>
                          <a:srgbClr val="4D4D4D"/>
                        </a:solidFill>
                        <a:effectLst/>
                        <a:latin typeface="SABIC Typeface Text Light" panose="020B0303060202020204" pitchFamily="34" charset="0"/>
                        <a:ea typeface="Calibri" panose="020F0502020204030204" pitchFamily="34" charset="0"/>
                        <a:cs typeface="+mn-cs"/>
                      </a:endParaRPr>
                    </a:p>
                  </a:txBody>
                  <a:tcPr marL="68580" marR="68580" marT="0" marB="0" anchor="b"/>
                </a:tc>
                <a:tc>
                  <a:txBody>
                    <a:bodyPr/>
                    <a:lstStyle/>
                    <a:p>
                      <a:pPr marL="0" marR="0">
                        <a:lnSpc>
                          <a:spcPct val="107000"/>
                        </a:lnSpc>
                        <a:spcBef>
                          <a:spcPts val="0"/>
                        </a:spcBef>
                        <a:spcAft>
                          <a:spcPts val="800"/>
                        </a:spcAft>
                      </a:pPr>
                      <a:r>
                        <a:rPr lang="en-US" sz="1600" kern="1200">
                          <a:solidFill>
                            <a:srgbClr val="4D4D4D"/>
                          </a:solidFill>
                          <a:effectLst/>
                          <a:latin typeface="SABIC Typeface Text Light" panose="020B0303060202020204" pitchFamily="34" charset="0"/>
                          <a:cs typeface="+mn-cs"/>
                        </a:rPr>
                        <a:t>31.10</a:t>
                      </a:r>
                      <a:endParaRPr lang="en-US" sz="1600" kern="1200">
                        <a:solidFill>
                          <a:srgbClr val="4D4D4D"/>
                        </a:solidFill>
                        <a:effectLst/>
                        <a:latin typeface="SABIC Typeface Text Light" panose="020B0303060202020204" pitchFamily="34" charset="0"/>
                        <a:ea typeface="Calibri" panose="020F0502020204030204" pitchFamily="34" charset="0"/>
                        <a:cs typeface="+mn-cs"/>
                      </a:endParaRPr>
                    </a:p>
                  </a:txBody>
                  <a:tcPr marL="68580" marR="68580" marT="0" marB="0" anchor="b"/>
                </a:tc>
                <a:tc>
                  <a:txBody>
                    <a:bodyPr/>
                    <a:lstStyle/>
                    <a:p>
                      <a:pPr marL="0" marR="0">
                        <a:lnSpc>
                          <a:spcPct val="107000"/>
                        </a:lnSpc>
                        <a:spcBef>
                          <a:spcPts val="0"/>
                        </a:spcBef>
                        <a:spcAft>
                          <a:spcPts val="800"/>
                        </a:spcAft>
                      </a:pPr>
                      <a:r>
                        <a:rPr lang="en-US" sz="1600" kern="1200">
                          <a:solidFill>
                            <a:srgbClr val="4D4D4D"/>
                          </a:solidFill>
                          <a:effectLst/>
                          <a:latin typeface="SABIC Typeface Text Light" panose="020B0303060202020204" pitchFamily="34" charset="0"/>
                          <a:cs typeface="+mn-cs"/>
                        </a:rPr>
                        <a:t>0.51</a:t>
                      </a:r>
                      <a:endParaRPr lang="en-US" sz="1600" kern="1200">
                        <a:solidFill>
                          <a:srgbClr val="4D4D4D"/>
                        </a:solidFill>
                        <a:effectLst/>
                        <a:latin typeface="SABIC Typeface Text Light" panose="020B0303060202020204" pitchFamily="34" charset="0"/>
                        <a:ea typeface="Calibri" panose="020F0502020204030204" pitchFamily="34" charset="0"/>
                        <a:cs typeface="+mn-cs"/>
                      </a:endParaRPr>
                    </a:p>
                  </a:txBody>
                  <a:tcPr marL="68580" marR="68580" marT="0" marB="0" anchor="b"/>
                </a:tc>
                <a:tc>
                  <a:txBody>
                    <a:bodyPr/>
                    <a:lstStyle/>
                    <a:p>
                      <a:pPr marL="0" marR="0">
                        <a:lnSpc>
                          <a:spcPct val="107000"/>
                        </a:lnSpc>
                        <a:spcBef>
                          <a:spcPts val="0"/>
                        </a:spcBef>
                        <a:spcAft>
                          <a:spcPts val="800"/>
                        </a:spcAft>
                      </a:pPr>
                      <a:r>
                        <a:rPr lang="en-US" sz="1600" kern="1200" dirty="0">
                          <a:solidFill>
                            <a:srgbClr val="4D4D4D"/>
                          </a:solidFill>
                          <a:effectLst/>
                          <a:latin typeface="SABIC Typeface Text Light" panose="020B0303060202020204" pitchFamily="34" charset="0"/>
                          <a:cs typeface="+mn-cs"/>
                        </a:rPr>
                        <a:t>1.46</a:t>
                      </a:r>
                      <a:endParaRPr lang="en-US" sz="1600" kern="1200" dirty="0">
                        <a:solidFill>
                          <a:srgbClr val="4D4D4D"/>
                        </a:solidFill>
                        <a:effectLst/>
                        <a:latin typeface="SABIC Typeface Text Light" panose="020B0303060202020204" pitchFamily="34" charset="0"/>
                        <a:ea typeface="Calibri" panose="020F0502020204030204" pitchFamily="34" charset="0"/>
                        <a:cs typeface="+mn-cs"/>
                      </a:endParaRPr>
                    </a:p>
                  </a:txBody>
                  <a:tcPr marL="68580" marR="68580" marT="0" marB="0" anchor="b"/>
                </a:tc>
                <a:tc>
                  <a:txBody>
                    <a:bodyPr/>
                    <a:lstStyle/>
                    <a:p>
                      <a:pPr marL="0" marR="0">
                        <a:lnSpc>
                          <a:spcPct val="107000"/>
                        </a:lnSpc>
                        <a:spcBef>
                          <a:spcPts val="0"/>
                        </a:spcBef>
                        <a:spcAft>
                          <a:spcPts val="800"/>
                        </a:spcAft>
                      </a:pPr>
                      <a:r>
                        <a:rPr lang="en-US" sz="1600" kern="1200" dirty="0">
                          <a:solidFill>
                            <a:srgbClr val="4D4D4D"/>
                          </a:solidFill>
                          <a:effectLst/>
                          <a:highlight>
                            <a:srgbClr val="FFFF00"/>
                          </a:highlight>
                          <a:latin typeface="SABIC Typeface Text Light" panose="020B0303060202020204" pitchFamily="34" charset="0"/>
                          <a:cs typeface="+mn-cs"/>
                        </a:rPr>
                        <a:t>10.18</a:t>
                      </a:r>
                      <a:endParaRPr lang="en-US" sz="1600" kern="1200" dirty="0">
                        <a:solidFill>
                          <a:srgbClr val="4D4D4D"/>
                        </a:solidFill>
                        <a:effectLst/>
                        <a:highlight>
                          <a:srgbClr val="FFFF00"/>
                        </a:highlight>
                        <a:latin typeface="SABIC Typeface Text Light" panose="020B0303060202020204" pitchFamily="34" charset="0"/>
                        <a:ea typeface="Calibri" panose="020F0502020204030204" pitchFamily="34" charset="0"/>
                        <a:cs typeface="+mn-cs"/>
                      </a:endParaRPr>
                    </a:p>
                  </a:txBody>
                  <a:tcPr marL="68580" marR="68580" marT="0" marB="0" anchor="b"/>
                </a:tc>
                <a:tc>
                  <a:txBody>
                    <a:bodyPr/>
                    <a:lstStyle/>
                    <a:p>
                      <a:pPr marL="0" marR="0">
                        <a:lnSpc>
                          <a:spcPct val="107000"/>
                        </a:lnSpc>
                        <a:spcBef>
                          <a:spcPts val="0"/>
                        </a:spcBef>
                        <a:spcAft>
                          <a:spcPts val="800"/>
                        </a:spcAft>
                      </a:pPr>
                      <a:r>
                        <a:rPr lang="en-US" sz="1600" kern="1200" dirty="0">
                          <a:solidFill>
                            <a:srgbClr val="4D4D4D"/>
                          </a:solidFill>
                          <a:effectLst/>
                          <a:latin typeface="SABIC Typeface Text Light" panose="020B0303060202020204" pitchFamily="34" charset="0"/>
                          <a:cs typeface="+mn-cs"/>
                        </a:rPr>
                        <a:t>0.37</a:t>
                      </a:r>
                      <a:endParaRPr lang="en-US" sz="1600" kern="1200" dirty="0">
                        <a:solidFill>
                          <a:srgbClr val="4D4D4D"/>
                        </a:solidFill>
                        <a:effectLst/>
                        <a:latin typeface="SABIC Typeface Text Light" panose="020B0303060202020204" pitchFamily="34" charset="0"/>
                        <a:ea typeface="Calibri" panose="020F0502020204030204" pitchFamily="34" charset="0"/>
                        <a:cs typeface="+mn-cs"/>
                      </a:endParaRPr>
                    </a:p>
                  </a:txBody>
                  <a:tcPr marL="68580" marR="68580" marT="0" marB="0" anchor="b"/>
                </a:tc>
                <a:tc>
                  <a:txBody>
                    <a:bodyPr/>
                    <a:lstStyle/>
                    <a:p>
                      <a:pPr marL="0" marR="0">
                        <a:lnSpc>
                          <a:spcPct val="107000"/>
                        </a:lnSpc>
                        <a:spcBef>
                          <a:spcPts val="0"/>
                        </a:spcBef>
                        <a:spcAft>
                          <a:spcPts val="800"/>
                        </a:spcAft>
                      </a:pPr>
                      <a:r>
                        <a:rPr lang="en-US" sz="1600" kern="1200" dirty="0">
                          <a:solidFill>
                            <a:srgbClr val="4D4D4D"/>
                          </a:solidFill>
                          <a:effectLst/>
                          <a:latin typeface="SABIC Typeface Text Light" panose="020B0303060202020204" pitchFamily="34" charset="0"/>
                          <a:cs typeface="+mn-cs"/>
                        </a:rPr>
                        <a:t>49.88</a:t>
                      </a:r>
                      <a:endParaRPr lang="en-US" sz="1600" kern="1200" dirty="0">
                        <a:solidFill>
                          <a:srgbClr val="4D4D4D"/>
                        </a:solidFill>
                        <a:effectLst/>
                        <a:latin typeface="SABIC Typeface Text Light" panose="020B0303060202020204" pitchFamily="34" charset="0"/>
                        <a:ea typeface="Calibri" panose="020F0502020204030204" pitchFamily="34" charset="0"/>
                        <a:cs typeface="+mn-cs"/>
                      </a:endParaRPr>
                    </a:p>
                  </a:txBody>
                  <a:tcPr marL="68580" marR="68580" marT="0" marB="0" anchor="b"/>
                </a:tc>
                <a:tc>
                  <a:txBody>
                    <a:bodyPr/>
                    <a:lstStyle/>
                    <a:p>
                      <a:pPr marL="0" marR="0">
                        <a:lnSpc>
                          <a:spcPct val="107000"/>
                        </a:lnSpc>
                        <a:spcBef>
                          <a:spcPts val="0"/>
                        </a:spcBef>
                        <a:spcAft>
                          <a:spcPts val="800"/>
                        </a:spcAft>
                      </a:pPr>
                      <a:r>
                        <a:rPr lang="en-US" sz="1600" kern="1200">
                          <a:solidFill>
                            <a:srgbClr val="4D4D4D"/>
                          </a:solidFill>
                          <a:effectLst/>
                          <a:latin typeface="SABIC Typeface Text Light" panose="020B0303060202020204" pitchFamily="34" charset="0"/>
                          <a:cs typeface="+mn-cs"/>
                        </a:rPr>
                        <a:t>0.52</a:t>
                      </a:r>
                      <a:endParaRPr lang="en-US" sz="1600" kern="1200">
                        <a:solidFill>
                          <a:srgbClr val="4D4D4D"/>
                        </a:solidFill>
                        <a:effectLst/>
                        <a:latin typeface="SABIC Typeface Text Light" panose="020B0303060202020204" pitchFamily="34" charset="0"/>
                        <a:ea typeface="Calibri" panose="020F0502020204030204" pitchFamily="34" charset="0"/>
                        <a:cs typeface="+mn-cs"/>
                      </a:endParaRPr>
                    </a:p>
                  </a:txBody>
                  <a:tcPr marL="68580" marR="68580" marT="0" marB="0" anchor="b"/>
                </a:tc>
                <a:extLst>
                  <a:ext uri="{0D108BD9-81ED-4DB2-BD59-A6C34878D82A}">
                    <a16:rowId xmlns:a16="http://schemas.microsoft.com/office/drawing/2014/main" val="804464923"/>
                  </a:ext>
                </a:extLst>
              </a:tr>
              <a:tr h="417331">
                <a:tc>
                  <a:txBody>
                    <a:bodyPr/>
                    <a:lstStyle/>
                    <a:p>
                      <a:pPr marL="0" marR="0">
                        <a:lnSpc>
                          <a:spcPct val="107000"/>
                        </a:lnSpc>
                        <a:spcBef>
                          <a:spcPts val="0"/>
                        </a:spcBef>
                        <a:spcAft>
                          <a:spcPts val="800"/>
                        </a:spcAft>
                      </a:pPr>
                      <a:r>
                        <a:rPr lang="en-US" sz="1600" kern="1200" dirty="0">
                          <a:solidFill>
                            <a:schemeClr val="bg1"/>
                          </a:solidFill>
                          <a:effectLst/>
                          <a:latin typeface="SABIC Typeface Text Light" panose="020B0303060202020204" pitchFamily="34" charset="0"/>
                          <a:cs typeface="+mn-cs"/>
                        </a:rPr>
                        <a:t>A3</a:t>
                      </a:r>
                      <a:endParaRPr lang="en-US" sz="1600" kern="1200" dirty="0">
                        <a:solidFill>
                          <a:schemeClr val="bg1"/>
                        </a:solidFill>
                        <a:effectLst/>
                        <a:latin typeface="SABIC Typeface Text Light" panose="020B0303060202020204" pitchFamily="34" charset="0"/>
                        <a:ea typeface="Calibri" panose="020F0502020204030204" pitchFamily="34" charset="0"/>
                        <a:cs typeface="+mn-cs"/>
                      </a:endParaRPr>
                    </a:p>
                  </a:txBody>
                  <a:tcPr marL="68580" marR="68580" marT="0" marB="0" anchor="b"/>
                </a:tc>
                <a:tc>
                  <a:txBody>
                    <a:bodyPr/>
                    <a:lstStyle/>
                    <a:p>
                      <a:pPr marL="0" marR="0">
                        <a:lnSpc>
                          <a:spcPct val="107000"/>
                        </a:lnSpc>
                        <a:spcBef>
                          <a:spcPts val="0"/>
                        </a:spcBef>
                        <a:spcAft>
                          <a:spcPts val="800"/>
                        </a:spcAft>
                      </a:pPr>
                      <a:r>
                        <a:rPr lang="en-US" sz="1600" kern="1200">
                          <a:solidFill>
                            <a:srgbClr val="4D4D4D"/>
                          </a:solidFill>
                          <a:effectLst/>
                          <a:latin typeface="SABIC Typeface Text Light" panose="020B0303060202020204" pitchFamily="34" charset="0"/>
                          <a:cs typeface="+mn-cs"/>
                        </a:rPr>
                        <a:t>6.33</a:t>
                      </a:r>
                      <a:endParaRPr lang="en-US" sz="1600" kern="1200">
                        <a:solidFill>
                          <a:srgbClr val="4D4D4D"/>
                        </a:solidFill>
                        <a:effectLst/>
                        <a:latin typeface="SABIC Typeface Text Light" panose="020B0303060202020204" pitchFamily="34" charset="0"/>
                        <a:ea typeface="Calibri" panose="020F0502020204030204" pitchFamily="34" charset="0"/>
                        <a:cs typeface="+mn-cs"/>
                      </a:endParaRPr>
                    </a:p>
                  </a:txBody>
                  <a:tcPr marL="68580" marR="68580" marT="0" marB="0" anchor="b"/>
                </a:tc>
                <a:tc>
                  <a:txBody>
                    <a:bodyPr/>
                    <a:lstStyle/>
                    <a:p>
                      <a:pPr marL="0" marR="0">
                        <a:lnSpc>
                          <a:spcPct val="107000"/>
                        </a:lnSpc>
                        <a:spcBef>
                          <a:spcPts val="0"/>
                        </a:spcBef>
                        <a:spcAft>
                          <a:spcPts val="800"/>
                        </a:spcAft>
                      </a:pPr>
                      <a:r>
                        <a:rPr lang="en-US" sz="1600" kern="1200">
                          <a:solidFill>
                            <a:srgbClr val="4D4D4D"/>
                          </a:solidFill>
                          <a:effectLst/>
                          <a:latin typeface="SABIC Typeface Text Light" panose="020B0303060202020204" pitchFamily="34" charset="0"/>
                          <a:cs typeface="+mn-cs"/>
                        </a:rPr>
                        <a:t>27.92</a:t>
                      </a:r>
                      <a:endParaRPr lang="en-US" sz="1600" kern="1200">
                        <a:solidFill>
                          <a:srgbClr val="4D4D4D"/>
                        </a:solidFill>
                        <a:effectLst/>
                        <a:latin typeface="SABIC Typeface Text Light" panose="020B0303060202020204" pitchFamily="34" charset="0"/>
                        <a:ea typeface="Calibri" panose="020F0502020204030204" pitchFamily="34" charset="0"/>
                        <a:cs typeface="+mn-cs"/>
                      </a:endParaRPr>
                    </a:p>
                  </a:txBody>
                  <a:tcPr marL="68580" marR="68580" marT="0" marB="0" anchor="b"/>
                </a:tc>
                <a:tc>
                  <a:txBody>
                    <a:bodyPr/>
                    <a:lstStyle/>
                    <a:p>
                      <a:pPr marL="0" marR="0">
                        <a:lnSpc>
                          <a:spcPct val="107000"/>
                        </a:lnSpc>
                        <a:spcBef>
                          <a:spcPts val="0"/>
                        </a:spcBef>
                        <a:spcAft>
                          <a:spcPts val="800"/>
                        </a:spcAft>
                      </a:pPr>
                      <a:r>
                        <a:rPr lang="en-US" sz="1600" kern="1200">
                          <a:solidFill>
                            <a:srgbClr val="4D4D4D"/>
                          </a:solidFill>
                          <a:effectLst/>
                          <a:latin typeface="SABIC Typeface Text Light" panose="020B0303060202020204" pitchFamily="34" charset="0"/>
                          <a:cs typeface="+mn-cs"/>
                        </a:rPr>
                        <a:t>0.59</a:t>
                      </a:r>
                      <a:endParaRPr lang="en-US" sz="1600" kern="1200">
                        <a:solidFill>
                          <a:srgbClr val="4D4D4D"/>
                        </a:solidFill>
                        <a:effectLst/>
                        <a:latin typeface="SABIC Typeface Text Light" panose="020B0303060202020204" pitchFamily="34" charset="0"/>
                        <a:ea typeface="Calibri" panose="020F0502020204030204" pitchFamily="34" charset="0"/>
                        <a:cs typeface="+mn-cs"/>
                      </a:endParaRPr>
                    </a:p>
                  </a:txBody>
                  <a:tcPr marL="68580" marR="68580" marT="0" marB="0" anchor="b"/>
                </a:tc>
                <a:tc>
                  <a:txBody>
                    <a:bodyPr/>
                    <a:lstStyle/>
                    <a:p>
                      <a:pPr marL="0" marR="0">
                        <a:lnSpc>
                          <a:spcPct val="107000"/>
                        </a:lnSpc>
                        <a:spcBef>
                          <a:spcPts val="0"/>
                        </a:spcBef>
                        <a:spcAft>
                          <a:spcPts val="800"/>
                        </a:spcAft>
                      </a:pPr>
                      <a:r>
                        <a:rPr lang="en-US" sz="1600" kern="1200">
                          <a:solidFill>
                            <a:srgbClr val="4D4D4D"/>
                          </a:solidFill>
                          <a:effectLst/>
                          <a:latin typeface="SABIC Typeface Text Light" panose="020B0303060202020204" pitchFamily="34" charset="0"/>
                          <a:cs typeface="+mn-cs"/>
                        </a:rPr>
                        <a:t>2.34</a:t>
                      </a:r>
                      <a:endParaRPr lang="en-US" sz="1600" kern="1200">
                        <a:solidFill>
                          <a:srgbClr val="4D4D4D"/>
                        </a:solidFill>
                        <a:effectLst/>
                        <a:latin typeface="SABIC Typeface Text Light" panose="020B0303060202020204" pitchFamily="34" charset="0"/>
                        <a:ea typeface="Calibri" panose="020F0502020204030204" pitchFamily="34" charset="0"/>
                        <a:cs typeface="+mn-cs"/>
                      </a:endParaRPr>
                    </a:p>
                  </a:txBody>
                  <a:tcPr marL="68580" marR="68580" marT="0" marB="0" anchor="b"/>
                </a:tc>
                <a:tc>
                  <a:txBody>
                    <a:bodyPr/>
                    <a:lstStyle/>
                    <a:p>
                      <a:pPr marL="0" marR="0">
                        <a:lnSpc>
                          <a:spcPct val="107000"/>
                        </a:lnSpc>
                        <a:spcBef>
                          <a:spcPts val="0"/>
                        </a:spcBef>
                        <a:spcAft>
                          <a:spcPts val="800"/>
                        </a:spcAft>
                      </a:pPr>
                      <a:r>
                        <a:rPr lang="en-US" sz="1600" kern="1200" dirty="0">
                          <a:solidFill>
                            <a:srgbClr val="4D4D4D"/>
                          </a:solidFill>
                          <a:effectLst/>
                          <a:highlight>
                            <a:srgbClr val="FFFF00"/>
                          </a:highlight>
                          <a:latin typeface="SABIC Typeface Text Light" panose="020B0303060202020204" pitchFamily="34" charset="0"/>
                          <a:cs typeface="+mn-cs"/>
                        </a:rPr>
                        <a:t>15.50</a:t>
                      </a:r>
                      <a:endParaRPr lang="en-US" sz="1600" kern="1200" dirty="0">
                        <a:solidFill>
                          <a:srgbClr val="4D4D4D"/>
                        </a:solidFill>
                        <a:effectLst/>
                        <a:highlight>
                          <a:srgbClr val="FFFF00"/>
                        </a:highlight>
                        <a:latin typeface="SABIC Typeface Text Light" panose="020B0303060202020204" pitchFamily="34" charset="0"/>
                        <a:ea typeface="Calibri" panose="020F0502020204030204" pitchFamily="34" charset="0"/>
                        <a:cs typeface="+mn-cs"/>
                      </a:endParaRPr>
                    </a:p>
                  </a:txBody>
                  <a:tcPr marL="68580" marR="68580" marT="0" marB="0" anchor="b"/>
                </a:tc>
                <a:tc>
                  <a:txBody>
                    <a:bodyPr/>
                    <a:lstStyle/>
                    <a:p>
                      <a:pPr marL="0" marR="0">
                        <a:lnSpc>
                          <a:spcPct val="107000"/>
                        </a:lnSpc>
                        <a:spcBef>
                          <a:spcPts val="0"/>
                        </a:spcBef>
                        <a:spcAft>
                          <a:spcPts val="800"/>
                        </a:spcAft>
                      </a:pPr>
                      <a:r>
                        <a:rPr lang="en-US" sz="1600" kern="1200" dirty="0">
                          <a:solidFill>
                            <a:srgbClr val="4D4D4D"/>
                          </a:solidFill>
                          <a:effectLst/>
                          <a:latin typeface="SABIC Typeface Text Light" panose="020B0303060202020204" pitchFamily="34" charset="0"/>
                          <a:cs typeface="+mn-cs"/>
                        </a:rPr>
                        <a:t> </a:t>
                      </a:r>
                      <a:endParaRPr lang="en-US" sz="1600" kern="1200" dirty="0">
                        <a:solidFill>
                          <a:srgbClr val="4D4D4D"/>
                        </a:solidFill>
                        <a:effectLst/>
                        <a:latin typeface="SABIC Typeface Text Light" panose="020B0303060202020204" pitchFamily="34" charset="0"/>
                        <a:ea typeface="Calibri" panose="020F0502020204030204" pitchFamily="34" charset="0"/>
                        <a:cs typeface="+mn-cs"/>
                      </a:endParaRPr>
                    </a:p>
                  </a:txBody>
                  <a:tcPr marL="68580" marR="68580" marT="0" marB="0" anchor="b"/>
                </a:tc>
                <a:tc>
                  <a:txBody>
                    <a:bodyPr/>
                    <a:lstStyle/>
                    <a:p>
                      <a:pPr marL="0" marR="0">
                        <a:lnSpc>
                          <a:spcPct val="107000"/>
                        </a:lnSpc>
                        <a:spcBef>
                          <a:spcPts val="0"/>
                        </a:spcBef>
                        <a:spcAft>
                          <a:spcPts val="800"/>
                        </a:spcAft>
                      </a:pPr>
                      <a:r>
                        <a:rPr lang="en-US" sz="1600" kern="1200" dirty="0">
                          <a:solidFill>
                            <a:srgbClr val="4D4D4D"/>
                          </a:solidFill>
                          <a:effectLst/>
                          <a:latin typeface="SABIC Typeface Text Light" panose="020B0303060202020204" pitchFamily="34" charset="0"/>
                          <a:cs typeface="+mn-cs"/>
                        </a:rPr>
                        <a:t>47.03</a:t>
                      </a:r>
                      <a:endParaRPr lang="en-US" sz="1600" kern="1200" dirty="0">
                        <a:solidFill>
                          <a:srgbClr val="4D4D4D"/>
                        </a:solidFill>
                        <a:effectLst/>
                        <a:latin typeface="SABIC Typeface Text Light" panose="020B0303060202020204" pitchFamily="34" charset="0"/>
                        <a:ea typeface="Calibri" panose="020F0502020204030204" pitchFamily="34" charset="0"/>
                        <a:cs typeface="+mn-cs"/>
                      </a:endParaRPr>
                    </a:p>
                  </a:txBody>
                  <a:tcPr marL="68580" marR="68580" marT="0" marB="0" anchor="b"/>
                </a:tc>
                <a:tc>
                  <a:txBody>
                    <a:bodyPr/>
                    <a:lstStyle/>
                    <a:p>
                      <a:pPr marL="0" marR="0">
                        <a:lnSpc>
                          <a:spcPct val="107000"/>
                        </a:lnSpc>
                        <a:spcBef>
                          <a:spcPts val="0"/>
                        </a:spcBef>
                        <a:spcAft>
                          <a:spcPts val="800"/>
                        </a:spcAft>
                      </a:pPr>
                      <a:r>
                        <a:rPr lang="en-US" sz="1600" kern="1200" dirty="0">
                          <a:solidFill>
                            <a:srgbClr val="4D4D4D"/>
                          </a:solidFill>
                          <a:effectLst/>
                          <a:latin typeface="SABIC Typeface Text Light" panose="020B0303060202020204" pitchFamily="34" charset="0"/>
                          <a:cs typeface="+mn-cs"/>
                        </a:rPr>
                        <a:t>0.28</a:t>
                      </a:r>
                      <a:endParaRPr lang="en-US" sz="1600" kern="1200" dirty="0">
                        <a:solidFill>
                          <a:srgbClr val="4D4D4D"/>
                        </a:solidFill>
                        <a:effectLst/>
                        <a:latin typeface="SABIC Typeface Text Light" panose="020B0303060202020204" pitchFamily="34" charset="0"/>
                        <a:ea typeface="Calibri" panose="020F0502020204030204" pitchFamily="34" charset="0"/>
                        <a:cs typeface="+mn-cs"/>
                      </a:endParaRPr>
                    </a:p>
                  </a:txBody>
                  <a:tcPr marL="68580" marR="68580" marT="0" marB="0" anchor="b"/>
                </a:tc>
                <a:extLst>
                  <a:ext uri="{0D108BD9-81ED-4DB2-BD59-A6C34878D82A}">
                    <a16:rowId xmlns:a16="http://schemas.microsoft.com/office/drawing/2014/main" val="2657622927"/>
                  </a:ext>
                </a:extLst>
              </a:tr>
              <a:tr h="417331">
                <a:tc>
                  <a:txBody>
                    <a:bodyPr/>
                    <a:lstStyle/>
                    <a:p>
                      <a:pPr marL="0" marR="0">
                        <a:lnSpc>
                          <a:spcPct val="107000"/>
                        </a:lnSpc>
                        <a:spcBef>
                          <a:spcPts val="0"/>
                        </a:spcBef>
                        <a:spcAft>
                          <a:spcPts val="800"/>
                        </a:spcAft>
                      </a:pPr>
                      <a:r>
                        <a:rPr lang="en-US" sz="1600" kern="1200" dirty="0">
                          <a:solidFill>
                            <a:schemeClr val="bg1"/>
                          </a:solidFill>
                          <a:effectLst/>
                          <a:latin typeface="SABIC Typeface Text Light" panose="020B0303060202020204" pitchFamily="34" charset="0"/>
                          <a:cs typeface="+mn-cs"/>
                        </a:rPr>
                        <a:t>A4</a:t>
                      </a:r>
                      <a:endParaRPr lang="en-US" sz="1600" kern="1200" dirty="0">
                        <a:solidFill>
                          <a:schemeClr val="bg1"/>
                        </a:solidFill>
                        <a:effectLst/>
                        <a:latin typeface="SABIC Typeface Text Light" panose="020B0303060202020204" pitchFamily="34" charset="0"/>
                        <a:ea typeface="Calibri" panose="020F0502020204030204" pitchFamily="34" charset="0"/>
                        <a:cs typeface="+mn-cs"/>
                      </a:endParaRPr>
                    </a:p>
                  </a:txBody>
                  <a:tcPr marL="68580" marR="68580" marT="0" marB="0" anchor="b"/>
                </a:tc>
                <a:tc>
                  <a:txBody>
                    <a:bodyPr/>
                    <a:lstStyle/>
                    <a:p>
                      <a:pPr marL="0" marR="0">
                        <a:lnSpc>
                          <a:spcPct val="107000"/>
                        </a:lnSpc>
                        <a:spcBef>
                          <a:spcPts val="0"/>
                        </a:spcBef>
                        <a:spcAft>
                          <a:spcPts val="800"/>
                        </a:spcAft>
                      </a:pPr>
                      <a:r>
                        <a:rPr lang="en-US" sz="1600" kern="1200">
                          <a:solidFill>
                            <a:srgbClr val="4D4D4D"/>
                          </a:solidFill>
                          <a:effectLst/>
                          <a:latin typeface="SABIC Typeface Text Light" panose="020B0303060202020204" pitchFamily="34" charset="0"/>
                          <a:cs typeface="+mn-cs"/>
                        </a:rPr>
                        <a:t>5.97</a:t>
                      </a:r>
                      <a:endParaRPr lang="en-US" sz="1600" kern="1200">
                        <a:solidFill>
                          <a:srgbClr val="4D4D4D"/>
                        </a:solidFill>
                        <a:effectLst/>
                        <a:latin typeface="SABIC Typeface Text Light" panose="020B0303060202020204" pitchFamily="34" charset="0"/>
                        <a:ea typeface="Calibri" panose="020F0502020204030204" pitchFamily="34" charset="0"/>
                        <a:cs typeface="+mn-cs"/>
                      </a:endParaRPr>
                    </a:p>
                  </a:txBody>
                  <a:tcPr marL="68580" marR="68580" marT="0" marB="0" anchor="b"/>
                </a:tc>
                <a:tc>
                  <a:txBody>
                    <a:bodyPr/>
                    <a:lstStyle/>
                    <a:p>
                      <a:pPr marL="0" marR="0">
                        <a:lnSpc>
                          <a:spcPct val="107000"/>
                        </a:lnSpc>
                        <a:spcBef>
                          <a:spcPts val="0"/>
                        </a:spcBef>
                        <a:spcAft>
                          <a:spcPts val="800"/>
                        </a:spcAft>
                      </a:pPr>
                      <a:r>
                        <a:rPr lang="en-US" sz="1600" kern="1200">
                          <a:solidFill>
                            <a:srgbClr val="4D4D4D"/>
                          </a:solidFill>
                          <a:effectLst/>
                          <a:latin typeface="SABIC Typeface Text Light" panose="020B0303060202020204" pitchFamily="34" charset="0"/>
                          <a:cs typeface="+mn-cs"/>
                        </a:rPr>
                        <a:t>54.99</a:t>
                      </a:r>
                      <a:endParaRPr lang="en-US" sz="1600" kern="1200">
                        <a:solidFill>
                          <a:srgbClr val="4D4D4D"/>
                        </a:solidFill>
                        <a:effectLst/>
                        <a:latin typeface="SABIC Typeface Text Light" panose="020B0303060202020204" pitchFamily="34" charset="0"/>
                        <a:ea typeface="Calibri" panose="020F0502020204030204" pitchFamily="34" charset="0"/>
                        <a:cs typeface="+mn-cs"/>
                      </a:endParaRPr>
                    </a:p>
                  </a:txBody>
                  <a:tcPr marL="68580" marR="68580" marT="0" marB="0" anchor="b"/>
                </a:tc>
                <a:tc>
                  <a:txBody>
                    <a:bodyPr/>
                    <a:lstStyle/>
                    <a:p>
                      <a:pPr marL="0" marR="0">
                        <a:lnSpc>
                          <a:spcPct val="107000"/>
                        </a:lnSpc>
                        <a:spcBef>
                          <a:spcPts val="0"/>
                        </a:spcBef>
                        <a:spcAft>
                          <a:spcPts val="800"/>
                        </a:spcAft>
                      </a:pPr>
                      <a:r>
                        <a:rPr lang="en-US" sz="1600" kern="1200">
                          <a:solidFill>
                            <a:srgbClr val="4D4D4D"/>
                          </a:solidFill>
                          <a:effectLst/>
                          <a:latin typeface="SABIC Typeface Text Light" panose="020B0303060202020204" pitchFamily="34" charset="0"/>
                          <a:cs typeface="+mn-cs"/>
                        </a:rPr>
                        <a:t>1.34</a:t>
                      </a:r>
                      <a:endParaRPr lang="en-US" sz="1600" kern="1200">
                        <a:solidFill>
                          <a:srgbClr val="4D4D4D"/>
                        </a:solidFill>
                        <a:effectLst/>
                        <a:latin typeface="SABIC Typeface Text Light" panose="020B0303060202020204" pitchFamily="34" charset="0"/>
                        <a:ea typeface="Calibri" panose="020F0502020204030204" pitchFamily="34" charset="0"/>
                        <a:cs typeface="+mn-cs"/>
                      </a:endParaRPr>
                    </a:p>
                  </a:txBody>
                  <a:tcPr marL="68580" marR="68580" marT="0" marB="0" anchor="b"/>
                </a:tc>
                <a:tc>
                  <a:txBody>
                    <a:bodyPr/>
                    <a:lstStyle/>
                    <a:p>
                      <a:pPr marL="0" marR="0">
                        <a:lnSpc>
                          <a:spcPct val="107000"/>
                        </a:lnSpc>
                        <a:spcBef>
                          <a:spcPts val="0"/>
                        </a:spcBef>
                        <a:spcAft>
                          <a:spcPts val="800"/>
                        </a:spcAft>
                      </a:pPr>
                      <a:r>
                        <a:rPr lang="en-US" sz="1600" kern="1200">
                          <a:solidFill>
                            <a:srgbClr val="4D4D4D"/>
                          </a:solidFill>
                          <a:effectLst/>
                          <a:latin typeface="SABIC Typeface Text Light" panose="020B0303060202020204" pitchFamily="34" charset="0"/>
                          <a:cs typeface="+mn-cs"/>
                        </a:rPr>
                        <a:t>5.11</a:t>
                      </a:r>
                      <a:endParaRPr lang="en-US" sz="1600" kern="1200">
                        <a:solidFill>
                          <a:srgbClr val="4D4D4D"/>
                        </a:solidFill>
                        <a:effectLst/>
                        <a:latin typeface="SABIC Typeface Text Light" panose="020B0303060202020204" pitchFamily="34" charset="0"/>
                        <a:ea typeface="Calibri" panose="020F0502020204030204" pitchFamily="34" charset="0"/>
                        <a:cs typeface="+mn-cs"/>
                      </a:endParaRPr>
                    </a:p>
                  </a:txBody>
                  <a:tcPr marL="68580" marR="68580" marT="0" marB="0" anchor="b"/>
                </a:tc>
                <a:tc>
                  <a:txBody>
                    <a:bodyPr/>
                    <a:lstStyle/>
                    <a:p>
                      <a:pPr marL="0" marR="0">
                        <a:lnSpc>
                          <a:spcPct val="107000"/>
                        </a:lnSpc>
                        <a:spcBef>
                          <a:spcPts val="0"/>
                        </a:spcBef>
                        <a:spcAft>
                          <a:spcPts val="800"/>
                        </a:spcAft>
                      </a:pPr>
                      <a:r>
                        <a:rPr lang="en-US" sz="1600" kern="1200" dirty="0">
                          <a:solidFill>
                            <a:srgbClr val="4D4D4D"/>
                          </a:solidFill>
                          <a:effectLst/>
                          <a:highlight>
                            <a:srgbClr val="FFFF00"/>
                          </a:highlight>
                          <a:latin typeface="SABIC Typeface Text Light" panose="020B0303060202020204" pitchFamily="34" charset="0"/>
                          <a:cs typeface="+mn-cs"/>
                        </a:rPr>
                        <a:t>15.36</a:t>
                      </a:r>
                      <a:endParaRPr lang="en-US" sz="1600" kern="1200" dirty="0">
                        <a:solidFill>
                          <a:srgbClr val="4D4D4D"/>
                        </a:solidFill>
                        <a:effectLst/>
                        <a:highlight>
                          <a:srgbClr val="FFFF00"/>
                        </a:highlight>
                        <a:latin typeface="SABIC Typeface Text Light" panose="020B0303060202020204" pitchFamily="34" charset="0"/>
                        <a:ea typeface="Calibri" panose="020F0502020204030204" pitchFamily="34" charset="0"/>
                        <a:cs typeface="+mn-cs"/>
                      </a:endParaRPr>
                    </a:p>
                  </a:txBody>
                  <a:tcPr marL="68580" marR="68580" marT="0" marB="0" anchor="b"/>
                </a:tc>
                <a:tc>
                  <a:txBody>
                    <a:bodyPr/>
                    <a:lstStyle/>
                    <a:p>
                      <a:pPr marL="0" marR="0">
                        <a:lnSpc>
                          <a:spcPct val="107000"/>
                        </a:lnSpc>
                        <a:spcBef>
                          <a:spcPts val="0"/>
                        </a:spcBef>
                        <a:spcAft>
                          <a:spcPts val="800"/>
                        </a:spcAft>
                      </a:pPr>
                      <a:r>
                        <a:rPr lang="en-US" sz="1600" kern="1200" dirty="0">
                          <a:solidFill>
                            <a:srgbClr val="4D4D4D"/>
                          </a:solidFill>
                          <a:effectLst/>
                          <a:latin typeface="SABIC Typeface Text Light" panose="020B0303060202020204" pitchFamily="34" charset="0"/>
                          <a:cs typeface="+mn-cs"/>
                        </a:rPr>
                        <a:t> </a:t>
                      </a:r>
                      <a:endParaRPr lang="en-US" sz="1600" kern="1200" dirty="0">
                        <a:solidFill>
                          <a:srgbClr val="4D4D4D"/>
                        </a:solidFill>
                        <a:effectLst/>
                        <a:latin typeface="SABIC Typeface Text Light" panose="020B0303060202020204" pitchFamily="34" charset="0"/>
                        <a:ea typeface="Calibri" panose="020F0502020204030204" pitchFamily="34" charset="0"/>
                        <a:cs typeface="+mn-cs"/>
                      </a:endParaRPr>
                    </a:p>
                  </a:txBody>
                  <a:tcPr marL="68580" marR="68580" marT="0" marB="0" anchor="b"/>
                </a:tc>
                <a:tc>
                  <a:txBody>
                    <a:bodyPr/>
                    <a:lstStyle/>
                    <a:p>
                      <a:pPr marL="0" marR="0">
                        <a:lnSpc>
                          <a:spcPct val="107000"/>
                        </a:lnSpc>
                        <a:spcBef>
                          <a:spcPts val="0"/>
                        </a:spcBef>
                        <a:spcAft>
                          <a:spcPts val="800"/>
                        </a:spcAft>
                      </a:pPr>
                      <a:r>
                        <a:rPr lang="en-US" sz="1600" kern="1200" dirty="0">
                          <a:solidFill>
                            <a:srgbClr val="4D4D4D"/>
                          </a:solidFill>
                          <a:effectLst/>
                          <a:latin typeface="SABIC Typeface Text Light" panose="020B0303060202020204" pitchFamily="34" charset="0"/>
                          <a:cs typeface="+mn-cs"/>
                        </a:rPr>
                        <a:t>16.30</a:t>
                      </a:r>
                      <a:endParaRPr lang="en-US" sz="1600" kern="1200" dirty="0">
                        <a:solidFill>
                          <a:srgbClr val="4D4D4D"/>
                        </a:solidFill>
                        <a:effectLst/>
                        <a:latin typeface="SABIC Typeface Text Light" panose="020B0303060202020204" pitchFamily="34" charset="0"/>
                        <a:ea typeface="Calibri" panose="020F0502020204030204" pitchFamily="34" charset="0"/>
                        <a:cs typeface="+mn-cs"/>
                      </a:endParaRPr>
                    </a:p>
                  </a:txBody>
                  <a:tcPr marL="68580" marR="68580" marT="0" marB="0" anchor="b"/>
                </a:tc>
                <a:tc>
                  <a:txBody>
                    <a:bodyPr/>
                    <a:lstStyle/>
                    <a:p>
                      <a:pPr marL="0" marR="0">
                        <a:lnSpc>
                          <a:spcPct val="107000"/>
                        </a:lnSpc>
                        <a:spcBef>
                          <a:spcPts val="0"/>
                        </a:spcBef>
                        <a:spcAft>
                          <a:spcPts val="800"/>
                        </a:spcAft>
                      </a:pPr>
                      <a:r>
                        <a:rPr lang="en-US" sz="1600" kern="1200" dirty="0">
                          <a:solidFill>
                            <a:srgbClr val="4D4D4D"/>
                          </a:solidFill>
                          <a:effectLst/>
                          <a:latin typeface="SABIC Typeface Text Light" panose="020B0303060202020204" pitchFamily="34" charset="0"/>
                          <a:cs typeface="+mn-cs"/>
                        </a:rPr>
                        <a:t>0.95</a:t>
                      </a:r>
                      <a:endParaRPr lang="en-US" sz="1600" kern="1200" dirty="0">
                        <a:solidFill>
                          <a:srgbClr val="4D4D4D"/>
                        </a:solidFill>
                        <a:effectLst/>
                        <a:latin typeface="SABIC Typeface Text Light" panose="020B0303060202020204" pitchFamily="34" charset="0"/>
                        <a:ea typeface="Calibri" panose="020F0502020204030204" pitchFamily="34" charset="0"/>
                        <a:cs typeface="+mn-cs"/>
                      </a:endParaRPr>
                    </a:p>
                  </a:txBody>
                  <a:tcPr marL="68580" marR="68580" marT="0" marB="0" anchor="b"/>
                </a:tc>
                <a:extLst>
                  <a:ext uri="{0D108BD9-81ED-4DB2-BD59-A6C34878D82A}">
                    <a16:rowId xmlns:a16="http://schemas.microsoft.com/office/drawing/2014/main" val="748149833"/>
                  </a:ext>
                </a:extLst>
              </a:tr>
            </a:tbl>
          </a:graphicData>
        </a:graphic>
      </p:graphicFrame>
      <p:pic>
        <p:nvPicPr>
          <p:cNvPr id="12" name="Picture 11">
            <a:extLst>
              <a:ext uri="{FF2B5EF4-FFF2-40B4-BE49-F238E27FC236}">
                <a16:creationId xmlns:a16="http://schemas.microsoft.com/office/drawing/2014/main" id="{528B4326-338F-EF01-EB8F-CFBF2B993DC2}"/>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0668000" y="3123970"/>
            <a:ext cx="4572000" cy="4572000"/>
          </a:xfrm>
          <a:prstGeom prst="rect">
            <a:avLst/>
          </a:prstGeom>
        </p:spPr>
      </p:pic>
      <p:graphicFrame>
        <p:nvGraphicFramePr>
          <p:cNvPr id="15" name="Table 14">
            <a:extLst>
              <a:ext uri="{FF2B5EF4-FFF2-40B4-BE49-F238E27FC236}">
                <a16:creationId xmlns:a16="http://schemas.microsoft.com/office/drawing/2014/main" id="{A3F3ED2E-2B2A-FC16-F9F2-F5380063AC9D}"/>
              </a:ext>
            </a:extLst>
          </p:cNvPr>
          <p:cNvGraphicFramePr>
            <a:graphicFrameLocks noGrp="1"/>
          </p:cNvGraphicFramePr>
          <p:nvPr>
            <p:extLst>
              <p:ext uri="{D42A27DB-BD31-4B8C-83A1-F6EECF244321}">
                <p14:modId xmlns:p14="http://schemas.microsoft.com/office/powerpoint/2010/main" val="1851912616"/>
              </p:ext>
            </p:extLst>
          </p:nvPr>
        </p:nvGraphicFramePr>
        <p:xfrm>
          <a:off x="9347853" y="7695970"/>
          <a:ext cx="8406746" cy="2019528"/>
        </p:xfrm>
        <a:graphic>
          <a:graphicData uri="http://schemas.openxmlformats.org/drawingml/2006/table">
            <a:tbl>
              <a:tblPr firstCol="1" bandRow="1" bandCol="1">
                <a:tableStyleId>{5C22544A-7EE6-4342-B048-85BDC9FD1C3A}</a:tableStyleId>
              </a:tblPr>
              <a:tblGrid>
                <a:gridCol w="1156557">
                  <a:extLst>
                    <a:ext uri="{9D8B030D-6E8A-4147-A177-3AD203B41FA5}">
                      <a16:colId xmlns:a16="http://schemas.microsoft.com/office/drawing/2014/main" val="1586266509"/>
                    </a:ext>
                  </a:extLst>
                </a:gridCol>
                <a:gridCol w="759963">
                  <a:extLst>
                    <a:ext uri="{9D8B030D-6E8A-4147-A177-3AD203B41FA5}">
                      <a16:colId xmlns:a16="http://schemas.microsoft.com/office/drawing/2014/main" val="2286513258"/>
                    </a:ext>
                  </a:extLst>
                </a:gridCol>
                <a:gridCol w="729591">
                  <a:extLst>
                    <a:ext uri="{9D8B030D-6E8A-4147-A177-3AD203B41FA5}">
                      <a16:colId xmlns:a16="http://schemas.microsoft.com/office/drawing/2014/main" val="3429202255"/>
                    </a:ext>
                  </a:extLst>
                </a:gridCol>
                <a:gridCol w="634910">
                  <a:extLst>
                    <a:ext uri="{9D8B030D-6E8A-4147-A177-3AD203B41FA5}">
                      <a16:colId xmlns:a16="http://schemas.microsoft.com/office/drawing/2014/main" val="3471472787"/>
                    </a:ext>
                  </a:extLst>
                </a:gridCol>
                <a:gridCol w="625976">
                  <a:extLst>
                    <a:ext uri="{9D8B030D-6E8A-4147-A177-3AD203B41FA5}">
                      <a16:colId xmlns:a16="http://schemas.microsoft.com/office/drawing/2014/main" val="309156425"/>
                    </a:ext>
                  </a:extLst>
                </a:gridCol>
                <a:gridCol w="615259">
                  <a:extLst>
                    <a:ext uri="{9D8B030D-6E8A-4147-A177-3AD203B41FA5}">
                      <a16:colId xmlns:a16="http://schemas.microsoft.com/office/drawing/2014/main" val="190363628"/>
                    </a:ext>
                  </a:extLst>
                </a:gridCol>
                <a:gridCol w="597395">
                  <a:extLst>
                    <a:ext uri="{9D8B030D-6E8A-4147-A177-3AD203B41FA5}">
                      <a16:colId xmlns:a16="http://schemas.microsoft.com/office/drawing/2014/main" val="1219813695"/>
                    </a:ext>
                  </a:extLst>
                </a:gridCol>
                <a:gridCol w="590248">
                  <a:extLst>
                    <a:ext uri="{9D8B030D-6E8A-4147-A177-3AD203B41FA5}">
                      <a16:colId xmlns:a16="http://schemas.microsoft.com/office/drawing/2014/main" val="3148582878"/>
                    </a:ext>
                  </a:extLst>
                </a:gridCol>
                <a:gridCol w="731379">
                  <a:extLst>
                    <a:ext uri="{9D8B030D-6E8A-4147-A177-3AD203B41FA5}">
                      <a16:colId xmlns:a16="http://schemas.microsoft.com/office/drawing/2014/main" val="834044176"/>
                    </a:ext>
                  </a:extLst>
                </a:gridCol>
                <a:gridCol w="611685">
                  <a:extLst>
                    <a:ext uri="{9D8B030D-6E8A-4147-A177-3AD203B41FA5}">
                      <a16:colId xmlns:a16="http://schemas.microsoft.com/office/drawing/2014/main" val="1797570165"/>
                    </a:ext>
                  </a:extLst>
                </a:gridCol>
                <a:gridCol w="742098">
                  <a:extLst>
                    <a:ext uri="{9D8B030D-6E8A-4147-A177-3AD203B41FA5}">
                      <a16:colId xmlns:a16="http://schemas.microsoft.com/office/drawing/2014/main" val="4117369987"/>
                    </a:ext>
                  </a:extLst>
                </a:gridCol>
                <a:gridCol w="611685">
                  <a:extLst>
                    <a:ext uri="{9D8B030D-6E8A-4147-A177-3AD203B41FA5}">
                      <a16:colId xmlns:a16="http://schemas.microsoft.com/office/drawing/2014/main" val="1093633137"/>
                    </a:ext>
                  </a:extLst>
                </a:gridCol>
              </a:tblGrid>
              <a:tr h="336588">
                <a:tc>
                  <a:txBody>
                    <a:bodyPr/>
                    <a:lstStyle/>
                    <a:p>
                      <a:pPr marL="0" marR="0" algn="l" defTabSz="914400" rtl="0" eaLnBrk="1" latinLnBrk="0" hangingPunct="1">
                        <a:lnSpc>
                          <a:spcPct val="107000"/>
                        </a:lnSpc>
                        <a:spcBef>
                          <a:spcPts val="0"/>
                        </a:spcBef>
                        <a:spcAft>
                          <a:spcPts val="800"/>
                        </a:spcAft>
                      </a:pPr>
                      <a:r>
                        <a:rPr lang="en-US" sz="1600" kern="1200" dirty="0" err="1">
                          <a:solidFill>
                            <a:schemeClr val="bg1"/>
                          </a:solidFill>
                          <a:effectLst/>
                          <a:latin typeface="SABIC Typeface Text Light" panose="020B0303060202020204" pitchFamily="34" charset="0"/>
                          <a:ea typeface="+mn-ea"/>
                          <a:cs typeface="+mn-cs"/>
                        </a:rPr>
                        <a:t>Spect</a:t>
                      </a:r>
                      <a:r>
                        <a:rPr lang="en-US" sz="1600" kern="1200" dirty="0">
                          <a:solidFill>
                            <a:schemeClr val="bg1"/>
                          </a:solidFill>
                          <a:effectLst/>
                          <a:latin typeface="SABIC Typeface Text Light" panose="020B0303060202020204" pitchFamily="34" charset="0"/>
                          <a:ea typeface="+mn-ea"/>
                          <a:cs typeface="+mn-cs"/>
                        </a:rPr>
                        <a:t>.</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b="1" kern="1200" dirty="0">
                          <a:solidFill>
                            <a:srgbClr val="4D4D4D"/>
                          </a:solidFill>
                          <a:effectLst/>
                          <a:latin typeface="SABIC Typeface Text Light" panose="020B0303060202020204" pitchFamily="34" charset="0"/>
                          <a:ea typeface="+mn-ea"/>
                          <a:cs typeface="+mn-cs"/>
                        </a:rPr>
                        <a:t>C</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b="1" kern="1200" dirty="0">
                          <a:solidFill>
                            <a:srgbClr val="4D4D4D"/>
                          </a:solidFill>
                          <a:effectLst/>
                          <a:latin typeface="SABIC Typeface Text Light" panose="020B0303060202020204" pitchFamily="34" charset="0"/>
                          <a:ea typeface="+mn-ea"/>
                          <a:cs typeface="+mn-cs"/>
                        </a:rPr>
                        <a:t>O</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b="1" kern="1200">
                          <a:solidFill>
                            <a:srgbClr val="4D4D4D"/>
                          </a:solidFill>
                          <a:effectLst/>
                          <a:latin typeface="SABIC Typeface Text Light" panose="020B0303060202020204" pitchFamily="34" charset="0"/>
                          <a:ea typeface="+mn-ea"/>
                          <a:cs typeface="+mn-cs"/>
                        </a:rPr>
                        <a:t>Na</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b="1" kern="1200">
                          <a:solidFill>
                            <a:srgbClr val="4D4D4D"/>
                          </a:solidFill>
                          <a:effectLst/>
                          <a:latin typeface="SABIC Typeface Text Light" panose="020B0303060202020204" pitchFamily="34" charset="0"/>
                          <a:ea typeface="+mn-ea"/>
                          <a:cs typeface="+mn-cs"/>
                        </a:rPr>
                        <a:t>Si</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b="1" kern="1200" dirty="0">
                          <a:solidFill>
                            <a:srgbClr val="4D4D4D"/>
                          </a:solidFill>
                          <a:effectLst/>
                          <a:latin typeface="SABIC Typeface Text Light" panose="020B0303060202020204" pitchFamily="34" charset="0"/>
                          <a:ea typeface="+mn-ea"/>
                          <a:cs typeface="+mn-cs"/>
                        </a:rPr>
                        <a:t>S</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b="1" kern="1200" dirty="0">
                          <a:solidFill>
                            <a:srgbClr val="4D4D4D"/>
                          </a:solidFill>
                          <a:effectLst/>
                          <a:latin typeface="SABIC Typeface Text Light" panose="020B0303060202020204" pitchFamily="34" charset="0"/>
                          <a:ea typeface="+mn-ea"/>
                          <a:cs typeface="+mn-cs"/>
                        </a:rPr>
                        <a:t>Ca</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b="1" kern="1200" dirty="0">
                          <a:solidFill>
                            <a:srgbClr val="4D4D4D"/>
                          </a:solidFill>
                          <a:effectLst/>
                          <a:latin typeface="SABIC Typeface Text Light" panose="020B0303060202020204" pitchFamily="34" charset="0"/>
                          <a:ea typeface="+mn-ea"/>
                          <a:cs typeface="+mn-cs"/>
                        </a:rPr>
                        <a:t>V</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b="1" kern="1200" dirty="0">
                          <a:solidFill>
                            <a:srgbClr val="4D4D4D"/>
                          </a:solidFill>
                          <a:effectLst/>
                          <a:latin typeface="SABIC Typeface Text Light" panose="020B0303060202020204" pitchFamily="34" charset="0"/>
                          <a:ea typeface="+mn-ea"/>
                          <a:cs typeface="+mn-cs"/>
                        </a:rPr>
                        <a:t>Cr</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b="1" kern="1200" dirty="0">
                          <a:solidFill>
                            <a:srgbClr val="4D4D4D"/>
                          </a:solidFill>
                          <a:effectLst/>
                          <a:latin typeface="SABIC Typeface Text Light" panose="020B0303060202020204" pitchFamily="34" charset="0"/>
                          <a:ea typeface="+mn-ea"/>
                          <a:cs typeface="+mn-cs"/>
                        </a:rPr>
                        <a:t>Mn</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b="1" kern="1200" dirty="0">
                          <a:solidFill>
                            <a:srgbClr val="4D4D4D"/>
                          </a:solidFill>
                          <a:effectLst/>
                          <a:latin typeface="SABIC Typeface Text Light" panose="020B0303060202020204" pitchFamily="34" charset="0"/>
                          <a:ea typeface="+mn-ea"/>
                          <a:cs typeface="+mn-cs"/>
                        </a:rPr>
                        <a:t>Fe</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b="1" kern="1200" dirty="0">
                          <a:solidFill>
                            <a:srgbClr val="4D4D4D"/>
                          </a:solidFill>
                          <a:effectLst/>
                          <a:latin typeface="SABIC Typeface Text Light" panose="020B0303060202020204" pitchFamily="34" charset="0"/>
                          <a:ea typeface="+mn-ea"/>
                          <a:cs typeface="+mn-cs"/>
                        </a:rPr>
                        <a:t>Cu</a:t>
                      </a:r>
                    </a:p>
                  </a:txBody>
                  <a:tcPr marL="68580" marR="68580" marT="0" marB="0" anchor="b"/>
                </a:tc>
                <a:extLst>
                  <a:ext uri="{0D108BD9-81ED-4DB2-BD59-A6C34878D82A}">
                    <a16:rowId xmlns:a16="http://schemas.microsoft.com/office/drawing/2014/main" val="3283801030"/>
                  </a:ext>
                </a:extLst>
              </a:tr>
              <a:tr h="336588">
                <a:tc>
                  <a:txBody>
                    <a:bodyPr/>
                    <a:lstStyle/>
                    <a:p>
                      <a:pPr marL="0" marR="0" algn="l" defTabSz="914400" rtl="0" eaLnBrk="1" latinLnBrk="0" hangingPunct="1">
                        <a:lnSpc>
                          <a:spcPct val="107000"/>
                        </a:lnSpc>
                        <a:spcBef>
                          <a:spcPts val="0"/>
                        </a:spcBef>
                        <a:spcAft>
                          <a:spcPts val="800"/>
                        </a:spcAft>
                      </a:pPr>
                      <a:r>
                        <a:rPr lang="en-US" sz="1600" kern="1200" dirty="0">
                          <a:solidFill>
                            <a:schemeClr val="bg1"/>
                          </a:solidFill>
                          <a:effectLst/>
                          <a:latin typeface="SABIC Typeface Text Light" panose="020B0303060202020204" pitchFamily="34" charset="0"/>
                          <a:ea typeface="+mn-ea"/>
                          <a:cs typeface="+mn-cs"/>
                        </a:rPr>
                        <a:t>A1</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dirty="0">
                          <a:solidFill>
                            <a:srgbClr val="4D4D4D"/>
                          </a:solidFill>
                          <a:effectLst/>
                          <a:latin typeface="SABIC Typeface Text Light" panose="020B0303060202020204" pitchFamily="34" charset="0"/>
                          <a:ea typeface="+mn-ea"/>
                          <a:cs typeface="+mn-cs"/>
                        </a:rPr>
                        <a:t>8.17</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a:solidFill>
                            <a:srgbClr val="4D4D4D"/>
                          </a:solidFill>
                          <a:effectLst/>
                          <a:latin typeface="SABIC Typeface Text Light" panose="020B0303060202020204" pitchFamily="34" charset="0"/>
                          <a:ea typeface="+mn-ea"/>
                          <a:cs typeface="+mn-cs"/>
                        </a:rPr>
                        <a:t>36.21</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dirty="0">
                          <a:solidFill>
                            <a:srgbClr val="4D4D4D"/>
                          </a:solidFill>
                          <a:effectLst/>
                          <a:latin typeface="SABIC Typeface Text Light" panose="020B0303060202020204" pitchFamily="34" charset="0"/>
                          <a:ea typeface="+mn-ea"/>
                          <a:cs typeface="+mn-cs"/>
                        </a:rPr>
                        <a:t>0.37</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dirty="0">
                          <a:solidFill>
                            <a:srgbClr val="4D4D4D"/>
                          </a:solidFill>
                          <a:effectLst/>
                          <a:latin typeface="SABIC Typeface Text Light" panose="020B0303060202020204" pitchFamily="34" charset="0"/>
                          <a:ea typeface="+mn-ea"/>
                          <a:cs typeface="+mn-cs"/>
                        </a:rPr>
                        <a:t>2.03</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a:solidFill>
                            <a:srgbClr val="4D4D4D"/>
                          </a:solidFill>
                          <a:effectLst/>
                          <a:latin typeface="SABIC Typeface Text Light" panose="020B0303060202020204" pitchFamily="34" charset="0"/>
                          <a:ea typeface="+mn-ea"/>
                          <a:cs typeface="+mn-cs"/>
                        </a:rPr>
                        <a:t>3.56</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a:solidFill>
                            <a:srgbClr val="4D4D4D"/>
                          </a:solidFill>
                          <a:effectLst/>
                          <a:latin typeface="SABIC Typeface Text Light" panose="020B0303060202020204" pitchFamily="34" charset="0"/>
                          <a:ea typeface="+mn-ea"/>
                          <a:cs typeface="+mn-cs"/>
                        </a:rPr>
                        <a:t> </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a:solidFill>
                            <a:srgbClr val="4D4D4D"/>
                          </a:solidFill>
                          <a:effectLst/>
                          <a:latin typeface="SABIC Typeface Text Light" panose="020B0303060202020204" pitchFamily="34" charset="0"/>
                          <a:ea typeface="+mn-ea"/>
                          <a:cs typeface="+mn-cs"/>
                        </a:rPr>
                        <a:t> </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dirty="0">
                          <a:solidFill>
                            <a:sysClr val="windowText" lastClr="000000"/>
                          </a:solidFill>
                          <a:effectLst/>
                          <a:highlight>
                            <a:srgbClr val="FFFF00"/>
                          </a:highlight>
                          <a:latin typeface="SABIC Typeface Text Light" panose="020B0303060202020204" pitchFamily="34" charset="0"/>
                          <a:ea typeface="+mn-ea"/>
                          <a:cs typeface="+mn-cs"/>
                        </a:rPr>
                        <a:t>26.12</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a:solidFill>
                            <a:srgbClr val="4D4D4D"/>
                          </a:solidFill>
                          <a:effectLst/>
                          <a:latin typeface="SABIC Typeface Text Light" panose="020B0303060202020204" pitchFamily="34" charset="0"/>
                          <a:ea typeface="+mn-ea"/>
                          <a:cs typeface="+mn-cs"/>
                        </a:rPr>
                        <a:t> </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a:solidFill>
                            <a:srgbClr val="4D4D4D"/>
                          </a:solidFill>
                          <a:effectLst/>
                          <a:latin typeface="SABIC Typeface Text Light" panose="020B0303060202020204" pitchFamily="34" charset="0"/>
                          <a:ea typeface="+mn-ea"/>
                          <a:cs typeface="+mn-cs"/>
                        </a:rPr>
                        <a:t>23.54</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a:solidFill>
                            <a:srgbClr val="4D4D4D"/>
                          </a:solidFill>
                          <a:effectLst/>
                          <a:latin typeface="SABIC Typeface Text Light" panose="020B0303060202020204" pitchFamily="34" charset="0"/>
                          <a:ea typeface="+mn-ea"/>
                          <a:cs typeface="+mn-cs"/>
                        </a:rPr>
                        <a:t> </a:t>
                      </a:r>
                    </a:p>
                  </a:txBody>
                  <a:tcPr marL="68580" marR="68580" marT="0" marB="0" anchor="b"/>
                </a:tc>
                <a:extLst>
                  <a:ext uri="{0D108BD9-81ED-4DB2-BD59-A6C34878D82A}">
                    <a16:rowId xmlns:a16="http://schemas.microsoft.com/office/drawing/2014/main" val="2879649689"/>
                  </a:ext>
                </a:extLst>
              </a:tr>
              <a:tr h="336588">
                <a:tc>
                  <a:txBody>
                    <a:bodyPr/>
                    <a:lstStyle/>
                    <a:p>
                      <a:pPr marL="0" marR="0" algn="l" defTabSz="914400" rtl="0" eaLnBrk="1" latinLnBrk="0" hangingPunct="1">
                        <a:lnSpc>
                          <a:spcPct val="107000"/>
                        </a:lnSpc>
                        <a:spcBef>
                          <a:spcPts val="0"/>
                        </a:spcBef>
                        <a:spcAft>
                          <a:spcPts val="800"/>
                        </a:spcAft>
                      </a:pPr>
                      <a:r>
                        <a:rPr lang="en-US" sz="1600" kern="1200" dirty="0">
                          <a:solidFill>
                            <a:schemeClr val="bg1"/>
                          </a:solidFill>
                          <a:effectLst/>
                          <a:latin typeface="SABIC Typeface Text Light" panose="020B0303060202020204" pitchFamily="34" charset="0"/>
                          <a:ea typeface="+mn-ea"/>
                          <a:cs typeface="+mn-cs"/>
                        </a:rPr>
                        <a:t>A2</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a:solidFill>
                            <a:srgbClr val="4D4D4D"/>
                          </a:solidFill>
                          <a:effectLst/>
                          <a:latin typeface="SABIC Typeface Text Light" panose="020B0303060202020204" pitchFamily="34" charset="0"/>
                          <a:ea typeface="+mn-ea"/>
                          <a:cs typeface="+mn-cs"/>
                        </a:rPr>
                        <a:t>20.80</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a:solidFill>
                            <a:srgbClr val="4D4D4D"/>
                          </a:solidFill>
                          <a:effectLst/>
                          <a:latin typeface="SABIC Typeface Text Light" panose="020B0303060202020204" pitchFamily="34" charset="0"/>
                          <a:ea typeface="+mn-ea"/>
                          <a:cs typeface="+mn-cs"/>
                        </a:rPr>
                        <a:t>49.34</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a:solidFill>
                            <a:srgbClr val="4D4D4D"/>
                          </a:solidFill>
                          <a:effectLst/>
                          <a:latin typeface="SABIC Typeface Text Light" panose="020B0303060202020204" pitchFamily="34" charset="0"/>
                          <a:ea typeface="+mn-ea"/>
                          <a:cs typeface="+mn-cs"/>
                        </a:rPr>
                        <a:t> </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a:solidFill>
                            <a:srgbClr val="4D4D4D"/>
                          </a:solidFill>
                          <a:effectLst/>
                          <a:latin typeface="SABIC Typeface Text Light" panose="020B0303060202020204" pitchFamily="34" charset="0"/>
                          <a:ea typeface="+mn-ea"/>
                          <a:cs typeface="+mn-cs"/>
                        </a:rPr>
                        <a:t>0.46</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dirty="0">
                          <a:solidFill>
                            <a:srgbClr val="4D4D4D"/>
                          </a:solidFill>
                          <a:effectLst/>
                          <a:latin typeface="SABIC Typeface Text Light" panose="020B0303060202020204" pitchFamily="34" charset="0"/>
                          <a:ea typeface="+mn-ea"/>
                          <a:cs typeface="+mn-cs"/>
                        </a:rPr>
                        <a:t>5.05</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dirty="0">
                          <a:solidFill>
                            <a:srgbClr val="4D4D4D"/>
                          </a:solidFill>
                          <a:effectLst/>
                          <a:latin typeface="SABIC Typeface Text Light" panose="020B0303060202020204" pitchFamily="34" charset="0"/>
                          <a:ea typeface="+mn-ea"/>
                          <a:cs typeface="+mn-cs"/>
                        </a:rPr>
                        <a:t> </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a:solidFill>
                            <a:srgbClr val="4D4D4D"/>
                          </a:solidFill>
                          <a:effectLst/>
                          <a:latin typeface="SABIC Typeface Text Light" panose="020B0303060202020204" pitchFamily="34" charset="0"/>
                          <a:ea typeface="+mn-ea"/>
                          <a:cs typeface="+mn-cs"/>
                        </a:rPr>
                        <a:t>0.15</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dirty="0">
                          <a:solidFill>
                            <a:sysClr val="windowText" lastClr="000000"/>
                          </a:solidFill>
                          <a:effectLst/>
                          <a:highlight>
                            <a:srgbClr val="FFFF00"/>
                          </a:highlight>
                          <a:latin typeface="SABIC Typeface Text Light" panose="020B0303060202020204" pitchFamily="34" charset="0"/>
                          <a:ea typeface="+mn-ea"/>
                          <a:cs typeface="+mn-cs"/>
                        </a:rPr>
                        <a:t>20.29</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a:solidFill>
                            <a:srgbClr val="4D4D4D"/>
                          </a:solidFill>
                          <a:effectLst/>
                          <a:latin typeface="SABIC Typeface Text Light" panose="020B0303060202020204" pitchFamily="34" charset="0"/>
                          <a:ea typeface="+mn-ea"/>
                          <a:cs typeface="+mn-cs"/>
                        </a:rPr>
                        <a:t> </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a:solidFill>
                            <a:srgbClr val="4D4D4D"/>
                          </a:solidFill>
                          <a:effectLst/>
                          <a:latin typeface="SABIC Typeface Text Light" panose="020B0303060202020204" pitchFamily="34" charset="0"/>
                          <a:ea typeface="+mn-ea"/>
                          <a:cs typeface="+mn-cs"/>
                        </a:rPr>
                        <a:t>3.66</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a:solidFill>
                            <a:srgbClr val="4D4D4D"/>
                          </a:solidFill>
                          <a:effectLst/>
                          <a:latin typeface="SABIC Typeface Text Light" panose="020B0303060202020204" pitchFamily="34" charset="0"/>
                          <a:ea typeface="+mn-ea"/>
                          <a:cs typeface="+mn-cs"/>
                        </a:rPr>
                        <a:t>0.25</a:t>
                      </a:r>
                    </a:p>
                  </a:txBody>
                  <a:tcPr marL="68580" marR="68580" marT="0" marB="0" anchor="b"/>
                </a:tc>
                <a:extLst>
                  <a:ext uri="{0D108BD9-81ED-4DB2-BD59-A6C34878D82A}">
                    <a16:rowId xmlns:a16="http://schemas.microsoft.com/office/drawing/2014/main" val="1237371916"/>
                  </a:ext>
                </a:extLst>
              </a:tr>
              <a:tr h="336588">
                <a:tc>
                  <a:txBody>
                    <a:bodyPr/>
                    <a:lstStyle/>
                    <a:p>
                      <a:pPr marL="0" marR="0" algn="l" defTabSz="914400" rtl="0" eaLnBrk="1" latinLnBrk="0" hangingPunct="1">
                        <a:lnSpc>
                          <a:spcPct val="107000"/>
                        </a:lnSpc>
                        <a:spcBef>
                          <a:spcPts val="0"/>
                        </a:spcBef>
                        <a:spcAft>
                          <a:spcPts val="800"/>
                        </a:spcAft>
                      </a:pPr>
                      <a:r>
                        <a:rPr lang="en-US" sz="1600" kern="1200" dirty="0">
                          <a:solidFill>
                            <a:schemeClr val="bg1"/>
                          </a:solidFill>
                          <a:effectLst/>
                          <a:latin typeface="SABIC Typeface Text Light" panose="020B0303060202020204" pitchFamily="34" charset="0"/>
                          <a:ea typeface="+mn-ea"/>
                          <a:cs typeface="+mn-cs"/>
                        </a:rPr>
                        <a:t>A3</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a:solidFill>
                            <a:srgbClr val="4D4D4D"/>
                          </a:solidFill>
                          <a:effectLst/>
                          <a:latin typeface="SABIC Typeface Text Light" panose="020B0303060202020204" pitchFamily="34" charset="0"/>
                          <a:ea typeface="+mn-ea"/>
                          <a:cs typeface="+mn-cs"/>
                        </a:rPr>
                        <a:t>8.34</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a:solidFill>
                            <a:srgbClr val="4D4D4D"/>
                          </a:solidFill>
                          <a:effectLst/>
                          <a:latin typeface="SABIC Typeface Text Light" panose="020B0303060202020204" pitchFamily="34" charset="0"/>
                          <a:ea typeface="+mn-ea"/>
                          <a:cs typeface="+mn-cs"/>
                        </a:rPr>
                        <a:t>20.55</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a:solidFill>
                            <a:srgbClr val="4D4D4D"/>
                          </a:solidFill>
                          <a:effectLst/>
                          <a:latin typeface="SABIC Typeface Text Light" panose="020B0303060202020204" pitchFamily="34" charset="0"/>
                          <a:ea typeface="+mn-ea"/>
                          <a:cs typeface="+mn-cs"/>
                        </a:rPr>
                        <a:t> </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a:solidFill>
                            <a:srgbClr val="4D4D4D"/>
                          </a:solidFill>
                          <a:effectLst/>
                          <a:latin typeface="SABIC Typeface Text Light" panose="020B0303060202020204" pitchFamily="34" charset="0"/>
                          <a:ea typeface="+mn-ea"/>
                          <a:cs typeface="+mn-cs"/>
                        </a:rPr>
                        <a:t>0.55</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a:solidFill>
                            <a:srgbClr val="4D4D4D"/>
                          </a:solidFill>
                          <a:effectLst/>
                          <a:latin typeface="SABIC Typeface Text Light" panose="020B0303060202020204" pitchFamily="34" charset="0"/>
                          <a:ea typeface="+mn-ea"/>
                          <a:cs typeface="+mn-cs"/>
                        </a:rPr>
                        <a:t>2.11</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a:solidFill>
                            <a:srgbClr val="4D4D4D"/>
                          </a:solidFill>
                          <a:effectLst/>
                          <a:latin typeface="SABIC Typeface Text Light" panose="020B0303060202020204" pitchFamily="34" charset="0"/>
                          <a:ea typeface="+mn-ea"/>
                          <a:cs typeface="+mn-cs"/>
                        </a:rPr>
                        <a:t>0.19</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dirty="0">
                          <a:solidFill>
                            <a:srgbClr val="4D4D4D"/>
                          </a:solidFill>
                          <a:effectLst/>
                          <a:latin typeface="SABIC Typeface Text Light" panose="020B0303060202020204" pitchFamily="34" charset="0"/>
                          <a:ea typeface="+mn-ea"/>
                          <a:cs typeface="+mn-cs"/>
                        </a:rPr>
                        <a:t> </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dirty="0">
                          <a:solidFill>
                            <a:sysClr val="windowText" lastClr="000000"/>
                          </a:solidFill>
                          <a:effectLst/>
                          <a:highlight>
                            <a:srgbClr val="FFFF00"/>
                          </a:highlight>
                          <a:latin typeface="SABIC Typeface Text Light" panose="020B0303060202020204" pitchFamily="34" charset="0"/>
                          <a:ea typeface="+mn-ea"/>
                          <a:cs typeface="+mn-cs"/>
                        </a:rPr>
                        <a:t>18.18</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a:solidFill>
                            <a:srgbClr val="4D4D4D"/>
                          </a:solidFill>
                          <a:effectLst/>
                          <a:latin typeface="SABIC Typeface Text Light" panose="020B0303060202020204" pitchFamily="34" charset="0"/>
                          <a:ea typeface="+mn-ea"/>
                          <a:cs typeface="+mn-cs"/>
                        </a:rPr>
                        <a:t>0.52</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a:solidFill>
                            <a:srgbClr val="4D4D4D"/>
                          </a:solidFill>
                          <a:effectLst/>
                          <a:latin typeface="SABIC Typeface Text Light" panose="020B0303060202020204" pitchFamily="34" charset="0"/>
                          <a:ea typeface="+mn-ea"/>
                          <a:cs typeface="+mn-cs"/>
                        </a:rPr>
                        <a:t>49.58</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a:solidFill>
                            <a:srgbClr val="4D4D4D"/>
                          </a:solidFill>
                          <a:effectLst/>
                          <a:latin typeface="SABIC Typeface Text Light" panose="020B0303060202020204" pitchFamily="34" charset="0"/>
                          <a:ea typeface="+mn-ea"/>
                          <a:cs typeface="+mn-cs"/>
                        </a:rPr>
                        <a:t> </a:t>
                      </a:r>
                    </a:p>
                  </a:txBody>
                  <a:tcPr marL="68580" marR="68580" marT="0" marB="0" anchor="b"/>
                </a:tc>
                <a:extLst>
                  <a:ext uri="{0D108BD9-81ED-4DB2-BD59-A6C34878D82A}">
                    <a16:rowId xmlns:a16="http://schemas.microsoft.com/office/drawing/2014/main" val="230907787"/>
                  </a:ext>
                </a:extLst>
              </a:tr>
              <a:tr h="336588">
                <a:tc>
                  <a:txBody>
                    <a:bodyPr/>
                    <a:lstStyle/>
                    <a:p>
                      <a:pPr marL="0" marR="0" algn="l" defTabSz="914400" rtl="0" eaLnBrk="1" latinLnBrk="0" hangingPunct="1">
                        <a:lnSpc>
                          <a:spcPct val="107000"/>
                        </a:lnSpc>
                        <a:spcBef>
                          <a:spcPts val="0"/>
                        </a:spcBef>
                        <a:spcAft>
                          <a:spcPts val="800"/>
                        </a:spcAft>
                      </a:pPr>
                      <a:r>
                        <a:rPr lang="en-US" sz="1600" kern="1200" dirty="0">
                          <a:solidFill>
                            <a:schemeClr val="bg1"/>
                          </a:solidFill>
                          <a:effectLst/>
                          <a:latin typeface="SABIC Typeface Text Light" panose="020B0303060202020204" pitchFamily="34" charset="0"/>
                          <a:ea typeface="+mn-ea"/>
                          <a:cs typeface="+mn-cs"/>
                        </a:rPr>
                        <a:t>A4</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a:solidFill>
                            <a:srgbClr val="4D4D4D"/>
                          </a:solidFill>
                          <a:effectLst/>
                          <a:latin typeface="SABIC Typeface Text Light" panose="020B0303060202020204" pitchFamily="34" charset="0"/>
                          <a:ea typeface="+mn-ea"/>
                          <a:cs typeface="+mn-cs"/>
                        </a:rPr>
                        <a:t>8.59</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a:solidFill>
                            <a:srgbClr val="4D4D4D"/>
                          </a:solidFill>
                          <a:effectLst/>
                          <a:latin typeface="SABIC Typeface Text Light" panose="020B0303060202020204" pitchFamily="34" charset="0"/>
                          <a:ea typeface="+mn-ea"/>
                          <a:cs typeface="+mn-cs"/>
                        </a:rPr>
                        <a:t>36.24</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a:solidFill>
                            <a:srgbClr val="4D4D4D"/>
                          </a:solidFill>
                          <a:effectLst/>
                          <a:latin typeface="SABIC Typeface Text Light" panose="020B0303060202020204" pitchFamily="34" charset="0"/>
                          <a:ea typeface="+mn-ea"/>
                          <a:cs typeface="+mn-cs"/>
                        </a:rPr>
                        <a:t>0.30</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a:solidFill>
                            <a:srgbClr val="4D4D4D"/>
                          </a:solidFill>
                          <a:effectLst/>
                          <a:latin typeface="SABIC Typeface Text Light" panose="020B0303060202020204" pitchFamily="34" charset="0"/>
                          <a:ea typeface="+mn-ea"/>
                          <a:cs typeface="+mn-cs"/>
                        </a:rPr>
                        <a:t>2.84</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a:solidFill>
                            <a:srgbClr val="4D4D4D"/>
                          </a:solidFill>
                          <a:effectLst/>
                          <a:latin typeface="SABIC Typeface Text Light" panose="020B0303060202020204" pitchFamily="34" charset="0"/>
                          <a:ea typeface="+mn-ea"/>
                          <a:cs typeface="+mn-cs"/>
                        </a:rPr>
                        <a:t>4.24</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a:solidFill>
                            <a:srgbClr val="4D4D4D"/>
                          </a:solidFill>
                          <a:effectLst/>
                          <a:latin typeface="SABIC Typeface Text Light" panose="020B0303060202020204" pitchFamily="34" charset="0"/>
                          <a:ea typeface="+mn-ea"/>
                          <a:cs typeface="+mn-cs"/>
                        </a:rPr>
                        <a:t> </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a:solidFill>
                            <a:srgbClr val="4D4D4D"/>
                          </a:solidFill>
                          <a:effectLst/>
                          <a:latin typeface="SABIC Typeface Text Light" panose="020B0303060202020204" pitchFamily="34" charset="0"/>
                          <a:ea typeface="+mn-ea"/>
                          <a:cs typeface="+mn-cs"/>
                        </a:rPr>
                        <a:t> </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dirty="0">
                          <a:solidFill>
                            <a:sysClr val="windowText" lastClr="000000"/>
                          </a:solidFill>
                          <a:effectLst/>
                          <a:highlight>
                            <a:srgbClr val="FFFF00"/>
                          </a:highlight>
                          <a:latin typeface="SABIC Typeface Text Light" panose="020B0303060202020204" pitchFamily="34" charset="0"/>
                          <a:ea typeface="+mn-ea"/>
                          <a:cs typeface="+mn-cs"/>
                        </a:rPr>
                        <a:t>24.03</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dirty="0">
                          <a:solidFill>
                            <a:srgbClr val="4D4D4D"/>
                          </a:solidFill>
                          <a:effectLst/>
                          <a:latin typeface="SABIC Typeface Text Light" panose="020B0303060202020204" pitchFamily="34" charset="0"/>
                          <a:ea typeface="+mn-ea"/>
                          <a:cs typeface="+mn-cs"/>
                        </a:rPr>
                        <a:t> </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a:solidFill>
                            <a:srgbClr val="4D4D4D"/>
                          </a:solidFill>
                          <a:effectLst/>
                          <a:latin typeface="SABIC Typeface Text Light" panose="020B0303060202020204" pitchFamily="34" charset="0"/>
                          <a:ea typeface="+mn-ea"/>
                          <a:cs typeface="+mn-cs"/>
                        </a:rPr>
                        <a:t>23.77</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a:solidFill>
                            <a:srgbClr val="4D4D4D"/>
                          </a:solidFill>
                          <a:effectLst/>
                          <a:latin typeface="SABIC Typeface Text Light" panose="020B0303060202020204" pitchFamily="34" charset="0"/>
                          <a:ea typeface="+mn-ea"/>
                          <a:cs typeface="+mn-cs"/>
                        </a:rPr>
                        <a:t> </a:t>
                      </a:r>
                    </a:p>
                  </a:txBody>
                  <a:tcPr marL="68580" marR="68580" marT="0" marB="0" anchor="b"/>
                </a:tc>
                <a:extLst>
                  <a:ext uri="{0D108BD9-81ED-4DB2-BD59-A6C34878D82A}">
                    <a16:rowId xmlns:a16="http://schemas.microsoft.com/office/drawing/2014/main" val="3642869484"/>
                  </a:ext>
                </a:extLst>
              </a:tr>
              <a:tr h="336588">
                <a:tc>
                  <a:txBody>
                    <a:bodyPr/>
                    <a:lstStyle/>
                    <a:p>
                      <a:pPr marL="0" marR="0" algn="l" defTabSz="914400" rtl="0" eaLnBrk="1" latinLnBrk="0" hangingPunct="1">
                        <a:lnSpc>
                          <a:spcPct val="107000"/>
                        </a:lnSpc>
                        <a:spcBef>
                          <a:spcPts val="0"/>
                        </a:spcBef>
                        <a:spcAft>
                          <a:spcPts val="800"/>
                        </a:spcAft>
                      </a:pPr>
                      <a:r>
                        <a:rPr lang="en-US" sz="1600" kern="1200" dirty="0">
                          <a:solidFill>
                            <a:schemeClr val="bg1"/>
                          </a:solidFill>
                          <a:effectLst/>
                          <a:latin typeface="SABIC Typeface Text Light" panose="020B0303060202020204" pitchFamily="34" charset="0"/>
                          <a:ea typeface="+mn-ea"/>
                          <a:cs typeface="+mn-cs"/>
                        </a:rPr>
                        <a:t>A5</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a:solidFill>
                            <a:srgbClr val="4D4D4D"/>
                          </a:solidFill>
                          <a:effectLst/>
                          <a:latin typeface="SABIC Typeface Text Light" panose="020B0303060202020204" pitchFamily="34" charset="0"/>
                          <a:ea typeface="+mn-ea"/>
                          <a:cs typeface="+mn-cs"/>
                        </a:rPr>
                        <a:t>6.43</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a:solidFill>
                            <a:srgbClr val="4D4D4D"/>
                          </a:solidFill>
                          <a:effectLst/>
                          <a:latin typeface="SABIC Typeface Text Light" panose="020B0303060202020204" pitchFamily="34" charset="0"/>
                          <a:ea typeface="+mn-ea"/>
                          <a:cs typeface="+mn-cs"/>
                        </a:rPr>
                        <a:t> </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a:solidFill>
                            <a:srgbClr val="4D4D4D"/>
                          </a:solidFill>
                          <a:effectLst/>
                          <a:latin typeface="SABIC Typeface Text Light" panose="020B0303060202020204" pitchFamily="34" charset="0"/>
                          <a:ea typeface="+mn-ea"/>
                          <a:cs typeface="+mn-cs"/>
                        </a:rPr>
                        <a:t> </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a:solidFill>
                            <a:srgbClr val="4D4D4D"/>
                          </a:solidFill>
                          <a:effectLst/>
                          <a:latin typeface="SABIC Typeface Text Light" panose="020B0303060202020204" pitchFamily="34" charset="0"/>
                          <a:ea typeface="+mn-ea"/>
                          <a:cs typeface="+mn-cs"/>
                        </a:rPr>
                        <a:t>0.51</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a:solidFill>
                            <a:srgbClr val="4D4D4D"/>
                          </a:solidFill>
                          <a:effectLst/>
                          <a:latin typeface="SABIC Typeface Text Light" panose="020B0303060202020204" pitchFamily="34" charset="0"/>
                          <a:ea typeface="+mn-ea"/>
                          <a:cs typeface="+mn-cs"/>
                        </a:rPr>
                        <a:t> </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a:solidFill>
                            <a:srgbClr val="4D4D4D"/>
                          </a:solidFill>
                          <a:effectLst/>
                          <a:latin typeface="SABIC Typeface Text Light" panose="020B0303060202020204" pitchFamily="34" charset="0"/>
                          <a:ea typeface="+mn-ea"/>
                          <a:cs typeface="+mn-cs"/>
                        </a:rPr>
                        <a:t> </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a:solidFill>
                            <a:srgbClr val="4D4D4D"/>
                          </a:solidFill>
                          <a:effectLst/>
                          <a:latin typeface="SABIC Typeface Text Light" panose="020B0303060202020204" pitchFamily="34" charset="0"/>
                          <a:ea typeface="+mn-ea"/>
                          <a:cs typeface="+mn-cs"/>
                        </a:rPr>
                        <a:t> </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dirty="0">
                          <a:solidFill>
                            <a:sysClr val="windowText" lastClr="000000"/>
                          </a:solidFill>
                          <a:effectLst/>
                          <a:highlight>
                            <a:srgbClr val="FFFF00"/>
                          </a:highlight>
                          <a:latin typeface="SABIC Typeface Text Light" panose="020B0303060202020204" pitchFamily="34" charset="0"/>
                          <a:ea typeface="+mn-ea"/>
                          <a:cs typeface="+mn-cs"/>
                        </a:rPr>
                        <a:t>12.29</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a:solidFill>
                            <a:srgbClr val="4D4D4D"/>
                          </a:solidFill>
                          <a:effectLst/>
                          <a:latin typeface="SABIC Typeface Text Light" panose="020B0303060202020204" pitchFamily="34" charset="0"/>
                          <a:ea typeface="+mn-ea"/>
                          <a:cs typeface="+mn-cs"/>
                        </a:rPr>
                        <a:t>0.52</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dirty="0">
                          <a:solidFill>
                            <a:srgbClr val="4D4D4D"/>
                          </a:solidFill>
                          <a:effectLst/>
                          <a:latin typeface="SABIC Typeface Text Light" panose="020B0303060202020204" pitchFamily="34" charset="0"/>
                          <a:ea typeface="+mn-ea"/>
                          <a:cs typeface="+mn-cs"/>
                        </a:rPr>
                        <a:t>80.25</a:t>
                      </a:r>
                    </a:p>
                  </a:txBody>
                  <a:tcPr marL="68580" marR="68580" marT="0" marB="0" anchor="b"/>
                </a:tc>
                <a:tc>
                  <a:txBody>
                    <a:bodyPr/>
                    <a:lstStyle/>
                    <a:p>
                      <a:pPr marL="0" marR="0" algn="l" defTabSz="914400" rtl="0" eaLnBrk="1" latinLnBrk="0" hangingPunct="1">
                        <a:lnSpc>
                          <a:spcPct val="107000"/>
                        </a:lnSpc>
                        <a:spcBef>
                          <a:spcPts val="0"/>
                        </a:spcBef>
                        <a:spcAft>
                          <a:spcPts val="800"/>
                        </a:spcAft>
                      </a:pPr>
                      <a:r>
                        <a:rPr lang="en-US" sz="1600" kern="1200" dirty="0">
                          <a:solidFill>
                            <a:srgbClr val="4D4D4D"/>
                          </a:solidFill>
                          <a:effectLst/>
                          <a:latin typeface="SABIC Typeface Text Light" panose="020B0303060202020204" pitchFamily="34" charset="0"/>
                          <a:ea typeface="+mn-ea"/>
                          <a:cs typeface="+mn-cs"/>
                        </a:rPr>
                        <a:t> </a:t>
                      </a:r>
                    </a:p>
                  </a:txBody>
                  <a:tcPr marL="68580" marR="68580" marT="0" marB="0" anchor="b"/>
                </a:tc>
                <a:extLst>
                  <a:ext uri="{0D108BD9-81ED-4DB2-BD59-A6C34878D82A}">
                    <a16:rowId xmlns:a16="http://schemas.microsoft.com/office/drawing/2014/main" val="562049597"/>
                  </a:ext>
                </a:extLst>
              </a:tr>
            </a:tbl>
          </a:graphicData>
        </a:graphic>
      </p:graphicFrame>
    </p:spTree>
    <p:extLst>
      <p:ext uri="{BB962C8B-B14F-4D97-AF65-F5344CB8AC3E}">
        <p14:creationId xmlns:p14="http://schemas.microsoft.com/office/powerpoint/2010/main" val="2245688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3">
            <a:extLst>
              <a:ext uri="{FF2B5EF4-FFF2-40B4-BE49-F238E27FC236}">
                <a16:creationId xmlns:a16="http://schemas.microsoft.com/office/drawing/2014/main" id="{9FA39CD5-7444-BA8E-277A-41428C13B714}"/>
              </a:ext>
            </a:extLst>
          </p:cNvPr>
          <p:cNvSpPr txBox="1"/>
          <p:nvPr/>
        </p:nvSpPr>
        <p:spPr>
          <a:xfrm>
            <a:off x="914400" y="495300"/>
            <a:ext cx="8001000" cy="739754"/>
          </a:xfrm>
          <a:prstGeom prst="rect">
            <a:avLst/>
          </a:prstGeom>
          <a:noFill/>
        </p:spPr>
        <p:txBody>
          <a:bodyPr wrap="square">
            <a:spAutoFit/>
          </a:bodyPr>
          <a:lstStyle/>
          <a:p>
            <a:pPr marL="0" lvl="2">
              <a:lnSpc>
                <a:spcPct val="150000"/>
              </a:lnSpc>
              <a:spcBef>
                <a:spcPts val="200"/>
              </a:spcBef>
              <a:buClr>
                <a:srgbClr val="009FDF"/>
              </a:buClr>
              <a:buSzPts val="1200"/>
            </a:pPr>
            <a:r>
              <a:rPr lang="en-GB" sz="3200" spc="195" dirty="0">
                <a:solidFill>
                  <a:schemeClr val="accent6"/>
                </a:solidFill>
                <a:latin typeface="Arial" panose="020B0604020202020204" pitchFamily="34" charset="0"/>
                <a:cs typeface="Arial" panose="020B0604020202020204" pitchFamily="34" charset="0"/>
              </a:rPr>
              <a:t>Conclusions</a:t>
            </a:r>
            <a:endParaRPr lang="en-US" sz="3200" spc="195" dirty="0">
              <a:solidFill>
                <a:schemeClr val="accent6"/>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9A11D0D-380C-E71B-28E3-EB3D2FE2C2CA}"/>
              </a:ext>
            </a:extLst>
          </p:cNvPr>
          <p:cNvSpPr txBox="1"/>
          <p:nvPr/>
        </p:nvSpPr>
        <p:spPr>
          <a:xfrm>
            <a:off x="914400" y="1485900"/>
            <a:ext cx="14706600" cy="8402300"/>
          </a:xfrm>
          <a:prstGeom prst="rect">
            <a:avLst/>
          </a:prstGeom>
          <a:noFill/>
        </p:spPr>
        <p:txBody>
          <a:bodyPr wrap="square">
            <a:spAutoFit/>
          </a:bodyPr>
          <a:lstStyle/>
          <a:p>
            <a:pPr marL="285750" marR="0" indent="-285750">
              <a:lnSpc>
                <a:spcPct val="150000"/>
              </a:lnSpc>
              <a:spcBef>
                <a:spcPts val="0"/>
              </a:spcBef>
              <a:spcAft>
                <a:spcPts val="0"/>
              </a:spcAft>
              <a:buFont typeface="Arial" panose="020B0604020202020204" pitchFamily="34" charset="0"/>
              <a:buChar char="•"/>
            </a:pPr>
            <a:r>
              <a:rPr lang="en-US" sz="2000" dirty="0">
                <a:solidFill>
                  <a:srgbClr val="53565A"/>
                </a:solidFill>
                <a:effectLst/>
                <a:latin typeface="SABIC Typeface Text Light" panose="020B0303060202020204" pitchFamily="34" charset="0"/>
                <a:ea typeface="Calibri" panose="020F0502020204030204" pitchFamily="34" charset="0"/>
              </a:rPr>
              <a:t>The PSV disc holder, made of 2Cr13, meets the Chinese standard (GB-T-1220) and AISI 420 SS specifications.</a:t>
            </a:r>
          </a:p>
          <a:p>
            <a:pPr marL="0" marR="0">
              <a:lnSpc>
                <a:spcPct val="150000"/>
              </a:lnSpc>
              <a:spcBef>
                <a:spcPts val="0"/>
              </a:spcBef>
              <a:spcAft>
                <a:spcPts val="0"/>
              </a:spcAft>
            </a:pPr>
            <a:r>
              <a:rPr lang="en-US" sz="2000" dirty="0">
                <a:solidFill>
                  <a:srgbClr val="53565A"/>
                </a:solidFill>
                <a:effectLst/>
                <a:latin typeface="SABIC Typeface Text Light" panose="020B0303060202020204" pitchFamily="34" charset="0"/>
                <a:ea typeface="Calibri" panose="020F0502020204030204" pitchFamily="34" charset="0"/>
              </a:rPr>
              <a:t> </a:t>
            </a:r>
          </a:p>
          <a:p>
            <a:pPr marL="285750" marR="0" indent="-285750">
              <a:lnSpc>
                <a:spcPct val="150000"/>
              </a:lnSpc>
              <a:spcBef>
                <a:spcPts val="0"/>
              </a:spcBef>
              <a:spcAft>
                <a:spcPts val="0"/>
              </a:spcAft>
              <a:buFont typeface="Arial" panose="020B0604020202020204" pitchFamily="34" charset="0"/>
              <a:buChar char="•"/>
            </a:pPr>
            <a:r>
              <a:rPr lang="en-US" sz="2000" dirty="0">
                <a:solidFill>
                  <a:srgbClr val="53565A"/>
                </a:solidFill>
                <a:effectLst/>
                <a:latin typeface="SABIC Typeface Text Light" panose="020B0303060202020204" pitchFamily="34" charset="0"/>
                <a:ea typeface="Calibri" panose="020F0502020204030204" pitchFamily="34" charset="0"/>
              </a:rPr>
              <a:t>The construction material of the internal parts of PSVs (2Cr13) is deemed unsuitable due to its potential exposure to corrosive environments containing sulfur and chlorides.</a:t>
            </a:r>
          </a:p>
          <a:p>
            <a:pPr marL="0" marR="0">
              <a:lnSpc>
                <a:spcPct val="150000"/>
              </a:lnSpc>
              <a:spcBef>
                <a:spcPts val="0"/>
              </a:spcBef>
              <a:spcAft>
                <a:spcPts val="0"/>
              </a:spcAft>
            </a:pPr>
            <a:r>
              <a:rPr lang="en-US" sz="2000" dirty="0">
                <a:solidFill>
                  <a:srgbClr val="53565A"/>
                </a:solidFill>
                <a:effectLst/>
                <a:latin typeface="SABIC Typeface Text Light" panose="020B0303060202020204" pitchFamily="34" charset="0"/>
                <a:ea typeface="Calibri" panose="020F0502020204030204" pitchFamily="34" charset="0"/>
              </a:rPr>
              <a:t> </a:t>
            </a:r>
          </a:p>
          <a:p>
            <a:pPr marL="285750" marR="0" indent="-285750">
              <a:lnSpc>
                <a:spcPct val="150000"/>
              </a:lnSpc>
              <a:spcBef>
                <a:spcPts val="0"/>
              </a:spcBef>
              <a:spcAft>
                <a:spcPts val="0"/>
              </a:spcAft>
              <a:buFont typeface="Arial" panose="020B0604020202020204" pitchFamily="34" charset="0"/>
              <a:buChar char="•"/>
            </a:pPr>
            <a:r>
              <a:rPr lang="en-US" sz="2000" dirty="0">
                <a:solidFill>
                  <a:srgbClr val="53565A"/>
                </a:solidFill>
                <a:latin typeface="SABIC Typeface Text Light" panose="020B0303060202020204" pitchFamily="34" charset="0"/>
              </a:rPr>
              <a:t>The construction of PSVs downstream piping using stainless steel 304 is insufficient due to the presence of acid gases, which can cause pitting and stress corrosion cracking</a:t>
            </a:r>
            <a:r>
              <a:rPr lang="en-US" sz="2000" dirty="0">
                <a:solidFill>
                  <a:srgbClr val="53565A"/>
                </a:solidFill>
                <a:effectLst/>
                <a:latin typeface="SABIC Typeface Text Light" panose="020B0303060202020204" pitchFamily="34" charset="0"/>
                <a:ea typeface="Calibri" panose="020F0502020204030204" pitchFamily="34" charset="0"/>
              </a:rPr>
              <a:t>.</a:t>
            </a:r>
          </a:p>
          <a:p>
            <a:pPr marL="0" marR="0">
              <a:lnSpc>
                <a:spcPct val="150000"/>
              </a:lnSpc>
              <a:spcBef>
                <a:spcPts val="0"/>
              </a:spcBef>
              <a:spcAft>
                <a:spcPts val="0"/>
              </a:spcAft>
            </a:pPr>
            <a:r>
              <a:rPr lang="en-US" sz="2000" dirty="0">
                <a:solidFill>
                  <a:srgbClr val="53565A"/>
                </a:solidFill>
                <a:effectLst/>
                <a:latin typeface="SABIC Typeface Text Light" panose="020B0303060202020204" pitchFamily="34" charset="0"/>
                <a:ea typeface="Calibri" panose="020F0502020204030204" pitchFamily="34" charset="0"/>
              </a:rPr>
              <a:t> </a:t>
            </a:r>
          </a:p>
          <a:p>
            <a:pPr marL="285750" marR="0" indent="-285750">
              <a:lnSpc>
                <a:spcPct val="150000"/>
              </a:lnSpc>
              <a:spcBef>
                <a:spcPts val="0"/>
              </a:spcBef>
              <a:spcAft>
                <a:spcPts val="0"/>
              </a:spcAft>
              <a:buFont typeface="Arial" panose="020B0604020202020204" pitchFamily="34" charset="0"/>
              <a:buChar char="•"/>
            </a:pPr>
            <a:r>
              <a:rPr lang="en-US" sz="2000" dirty="0">
                <a:solidFill>
                  <a:srgbClr val="53565A"/>
                </a:solidFill>
                <a:effectLst/>
                <a:latin typeface="SABIC Typeface Text Light" panose="020B0303060202020204" pitchFamily="34" charset="0"/>
                <a:ea typeface="Calibri" panose="020F0502020204030204" pitchFamily="34" charset="0"/>
              </a:rPr>
              <a:t>PSVs at some plants discharge clean process water into the wastewater header, a loss, while similar plants return water to the process water tank.</a:t>
            </a:r>
          </a:p>
          <a:p>
            <a:pPr marL="0" marR="0">
              <a:lnSpc>
                <a:spcPct val="150000"/>
              </a:lnSpc>
              <a:spcBef>
                <a:spcPts val="0"/>
              </a:spcBef>
              <a:spcAft>
                <a:spcPts val="0"/>
              </a:spcAft>
            </a:pPr>
            <a:r>
              <a:rPr lang="en-US" sz="2000" dirty="0">
                <a:solidFill>
                  <a:srgbClr val="53565A"/>
                </a:solidFill>
                <a:effectLst/>
                <a:latin typeface="SABIC Typeface Text Light" panose="020B0303060202020204" pitchFamily="34" charset="0"/>
                <a:ea typeface="Calibri" panose="020F0502020204030204" pitchFamily="34" charset="0"/>
              </a:rPr>
              <a:t> </a:t>
            </a:r>
          </a:p>
          <a:p>
            <a:pPr marL="285750" marR="0" indent="-285750">
              <a:lnSpc>
                <a:spcPct val="150000"/>
              </a:lnSpc>
              <a:spcBef>
                <a:spcPts val="0"/>
              </a:spcBef>
              <a:spcAft>
                <a:spcPts val="0"/>
              </a:spcAft>
              <a:buFont typeface="Arial" panose="020B0604020202020204" pitchFamily="34" charset="0"/>
              <a:buChar char="•"/>
            </a:pPr>
            <a:r>
              <a:rPr lang="en-US" sz="2000" dirty="0">
                <a:solidFill>
                  <a:srgbClr val="53565A"/>
                </a:solidFill>
                <a:effectLst/>
                <a:latin typeface="SABIC Typeface Text Light" panose="020B0303060202020204" pitchFamily="34" charset="0"/>
                <a:ea typeface="Calibri" panose="020F0502020204030204" pitchFamily="34" charset="0"/>
              </a:rPr>
              <a:t>PSV blockage is caused by corrosion products containing iron and chromium oxides, which result from the internal parts' corrosion mechanism.</a:t>
            </a:r>
          </a:p>
          <a:p>
            <a:pPr marL="285750" indent="-285750">
              <a:lnSpc>
                <a:spcPct val="150000"/>
              </a:lnSpc>
              <a:buFont typeface="Arial" panose="020B0604020202020204" pitchFamily="34" charset="0"/>
              <a:buChar char="•"/>
            </a:pPr>
            <a:endParaRPr lang="en-US" sz="2000" dirty="0">
              <a:solidFill>
                <a:srgbClr val="4D4D4D"/>
              </a:solidFill>
              <a:effectLst/>
              <a:latin typeface="SABIC Typeface Text Light" panose="020B0303060202020204" pitchFamily="34" charset="0"/>
              <a:ea typeface="Times New Roman" panose="02020603050405020304" pitchFamily="18" charset="0"/>
            </a:endParaRPr>
          </a:p>
          <a:p>
            <a:pPr marL="285750" indent="-285750">
              <a:lnSpc>
                <a:spcPct val="150000"/>
              </a:lnSpc>
              <a:buFont typeface="Arial" panose="020B0604020202020204" pitchFamily="34" charset="0"/>
              <a:buChar char="•"/>
            </a:pPr>
            <a:r>
              <a:rPr lang="en-US" sz="2000" dirty="0">
                <a:solidFill>
                  <a:srgbClr val="4D4D4D"/>
                </a:solidFill>
                <a:effectLst/>
                <a:latin typeface="SABIC Typeface Text Light" panose="020B0303060202020204" pitchFamily="34" charset="0"/>
                <a:ea typeface="Times New Roman" panose="02020603050405020304" pitchFamily="18" charset="0"/>
              </a:rPr>
              <a:t>The microstructure which is mainly martensitic with some retained austenite.</a:t>
            </a:r>
          </a:p>
          <a:p>
            <a:pPr marL="285750" indent="-285750">
              <a:lnSpc>
                <a:spcPct val="150000"/>
              </a:lnSpc>
              <a:buFont typeface="Arial" panose="020B0604020202020204" pitchFamily="34" charset="0"/>
              <a:buChar char="•"/>
            </a:pPr>
            <a:endParaRPr lang="en-US" sz="2000" dirty="0">
              <a:solidFill>
                <a:srgbClr val="4D4D4D"/>
              </a:solidFill>
              <a:latin typeface="SABIC Typeface Text Light" panose="020B0303060202020204" pitchFamily="34" charset="0"/>
              <a:ea typeface="Calibri" panose="020F0502020204030204" pitchFamily="34" charset="0"/>
            </a:endParaRPr>
          </a:p>
          <a:p>
            <a:pPr marL="285750" marR="0" indent="-285750" algn="just">
              <a:lnSpc>
                <a:spcPct val="150000"/>
              </a:lnSpc>
              <a:spcBef>
                <a:spcPts val="0"/>
              </a:spcBef>
              <a:spcAft>
                <a:spcPts val="0"/>
              </a:spcAft>
              <a:buFont typeface="Arial" panose="020B0604020202020204" pitchFamily="34" charset="0"/>
              <a:buChar char="•"/>
            </a:pPr>
            <a:r>
              <a:rPr lang="en-US" sz="2000" dirty="0">
                <a:solidFill>
                  <a:srgbClr val="4D4D4D"/>
                </a:solidFill>
                <a:effectLst/>
                <a:latin typeface="SABIC Typeface Text Light" panose="020B0303060202020204" pitchFamily="34" charset="0"/>
                <a:ea typeface="Times New Roman" panose="02020603050405020304" pitchFamily="18" charset="0"/>
              </a:rPr>
              <a:t>SEM analysis shows several intergranular cracks and pitting, </a:t>
            </a:r>
            <a:r>
              <a:rPr lang="en-US" sz="2000" dirty="0">
                <a:solidFill>
                  <a:srgbClr val="4D4D4D"/>
                </a:solidFill>
                <a:latin typeface="SABIC Typeface Text Light" panose="020B0303060202020204" pitchFamily="34" charset="0"/>
                <a:ea typeface="Times New Roman" panose="02020603050405020304" pitchFamily="18" charset="0"/>
              </a:rPr>
              <a:t>Also observed is the degradation of the grains</a:t>
            </a:r>
            <a:endParaRPr lang="en-US" sz="2000" dirty="0">
              <a:solidFill>
                <a:srgbClr val="53565A"/>
              </a:solidFill>
              <a:effectLst/>
              <a:latin typeface="SABIC Typeface Text Light" panose="020B0303060202020204" pitchFamily="34" charset="0"/>
              <a:ea typeface="Calibri" panose="020F0502020204030204" pitchFamily="34" charset="0"/>
            </a:endParaRPr>
          </a:p>
          <a:p>
            <a:pPr marL="0" marR="0">
              <a:lnSpc>
                <a:spcPct val="150000"/>
              </a:lnSpc>
              <a:spcBef>
                <a:spcPts val="0"/>
              </a:spcBef>
              <a:spcAft>
                <a:spcPts val="0"/>
              </a:spcAft>
            </a:pPr>
            <a:r>
              <a:rPr lang="en-US" sz="2000" dirty="0">
                <a:solidFill>
                  <a:srgbClr val="53565A"/>
                </a:solidFill>
                <a:effectLst/>
                <a:latin typeface="SABIC Typeface Text Light" panose="020B0303060202020204" pitchFamily="34" charset="0"/>
                <a:ea typeface="Calibri" panose="020F0502020204030204" pitchFamily="34" charset="0"/>
              </a:rPr>
              <a:t> </a:t>
            </a:r>
          </a:p>
        </p:txBody>
      </p:sp>
    </p:spTree>
    <p:extLst>
      <p:ext uri="{BB962C8B-B14F-4D97-AF65-F5344CB8AC3E}">
        <p14:creationId xmlns:p14="http://schemas.microsoft.com/office/powerpoint/2010/main" val="1414423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2">
            <a:extLst>
              <a:ext uri="{FF2B5EF4-FFF2-40B4-BE49-F238E27FC236}">
                <a16:creationId xmlns:a16="http://schemas.microsoft.com/office/drawing/2014/main" id="{B8EE12BD-5D3E-82BF-9956-0C5094EEDC31}"/>
              </a:ext>
            </a:extLst>
          </p:cNvPr>
          <p:cNvSpPr txBox="1"/>
          <p:nvPr/>
        </p:nvSpPr>
        <p:spPr>
          <a:xfrm>
            <a:off x="565244" y="1396893"/>
            <a:ext cx="13455556" cy="10248960"/>
          </a:xfrm>
          <a:prstGeom prst="rect">
            <a:avLst/>
          </a:prstGeom>
          <a:noFill/>
        </p:spPr>
        <p:txBody>
          <a:bodyPr wrap="square">
            <a:spAutoFit/>
          </a:bodyPr>
          <a:lstStyle/>
          <a:p>
            <a:pPr marL="285750" marR="0" indent="-285750" algn="just">
              <a:lnSpc>
                <a:spcPct val="150000"/>
              </a:lnSpc>
              <a:spcBef>
                <a:spcPts val="0"/>
              </a:spcBef>
              <a:spcAft>
                <a:spcPts val="0"/>
              </a:spcAft>
              <a:buFont typeface="Arial" panose="020B0604020202020204" pitchFamily="34" charset="0"/>
              <a:buChar char="•"/>
            </a:pPr>
            <a:r>
              <a:rPr lang="en-US" sz="2000" dirty="0">
                <a:solidFill>
                  <a:srgbClr val="4D4D4D"/>
                </a:solidFill>
                <a:latin typeface="SABIC Typeface Text Light" panose="020B0303060202020204" pitchFamily="34" charset="0"/>
              </a:rPr>
              <a:t>To prevent corrosion of the internal parts of the PSV and avoid similar blockage scenario, one of the following recommendations should be implemented:</a:t>
            </a:r>
          </a:p>
          <a:p>
            <a:pPr marR="0" algn="just">
              <a:lnSpc>
                <a:spcPct val="150000"/>
              </a:lnSpc>
              <a:spcBef>
                <a:spcPts val="0"/>
              </a:spcBef>
              <a:spcAft>
                <a:spcPts val="0"/>
              </a:spcAft>
            </a:pPr>
            <a:r>
              <a:rPr lang="en-US" sz="2000" dirty="0">
                <a:solidFill>
                  <a:srgbClr val="4D4D4D"/>
                </a:solidFill>
                <a:latin typeface="SABIC Typeface Text Light" panose="020B0303060202020204" pitchFamily="34" charset="0"/>
              </a:rPr>
              <a:t> </a:t>
            </a:r>
          </a:p>
          <a:p>
            <a:pPr marL="285750" marR="0" indent="-285750" algn="just">
              <a:lnSpc>
                <a:spcPct val="150000"/>
              </a:lnSpc>
              <a:spcBef>
                <a:spcPts val="0"/>
              </a:spcBef>
              <a:spcAft>
                <a:spcPts val="0"/>
              </a:spcAft>
              <a:buFont typeface="Arial" panose="020B0604020202020204" pitchFamily="34" charset="0"/>
              <a:buChar char="•"/>
            </a:pPr>
            <a:r>
              <a:rPr lang="en-US" sz="2000" dirty="0">
                <a:solidFill>
                  <a:srgbClr val="4D4D4D"/>
                </a:solidFill>
                <a:latin typeface="SABIC Typeface Text Light" panose="020B0303060202020204" pitchFamily="34" charset="0"/>
              </a:rPr>
              <a:t>Upgrade the PSVs body and internal parts material of construction to ASTM 904L (UNS: N08904) which is a low carbon high-alloy austenitic stainless steel intended for use under severe corrosive conditions (attacks in acidic environments). The downstream piping must be upgraded to more resistant carbon steel as well as the wastewater header.</a:t>
            </a:r>
          </a:p>
          <a:p>
            <a:pPr marL="342900" marR="0" indent="-342900" algn="just">
              <a:lnSpc>
                <a:spcPct val="150000"/>
              </a:lnSpc>
              <a:spcBef>
                <a:spcPts val="0"/>
              </a:spcBef>
              <a:spcAft>
                <a:spcPts val="0"/>
              </a:spcAft>
              <a:buFont typeface="+mj-lt"/>
              <a:buAutoNum type="arabicPeriod"/>
            </a:pPr>
            <a:endParaRPr lang="en-US" sz="2000" dirty="0">
              <a:solidFill>
                <a:srgbClr val="4D4D4D"/>
              </a:solidFill>
              <a:latin typeface="SABIC Typeface Text Light" panose="020B0303060202020204" pitchFamily="34" charset="0"/>
            </a:endParaRPr>
          </a:p>
          <a:p>
            <a:pPr marL="285750" indent="-285750" algn="just">
              <a:lnSpc>
                <a:spcPct val="150000"/>
              </a:lnSpc>
              <a:buFont typeface="Arial" panose="020B0604020202020204" pitchFamily="34" charset="0"/>
              <a:buChar char="•"/>
            </a:pPr>
            <a:r>
              <a:rPr lang="en-US" sz="2000" dirty="0">
                <a:solidFill>
                  <a:srgbClr val="4D4D4D"/>
                </a:solidFill>
                <a:latin typeface="SABIC Typeface Text Light" panose="020B0303060202020204" pitchFamily="34" charset="0"/>
              </a:rPr>
              <a:t>Install a non-metallic (example: graphite) rupture disc directly downstream PSVs A and PSVs B to prevent the acid gases to reach the PSV internal parts. The downstream piping should be upgraded </a:t>
            </a:r>
            <a:r>
              <a:rPr lang="en-US" sz="2000">
                <a:solidFill>
                  <a:srgbClr val="4D4D4D"/>
                </a:solidFill>
                <a:latin typeface="SABIC Typeface Text Light" panose="020B0303060202020204" pitchFamily="34" charset="0"/>
              </a:rPr>
              <a:t>to higher specification </a:t>
            </a:r>
            <a:r>
              <a:rPr lang="en-US" sz="2000" dirty="0">
                <a:solidFill>
                  <a:srgbClr val="4D4D4D"/>
                </a:solidFill>
                <a:latin typeface="SABIC Typeface Text Light" panose="020B0303060202020204" pitchFamily="34" charset="0"/>
              </a:rPr>
              <a:t>as it will be still subject to corrosion.</a:t>
            </a:r>
          </a:p>
          <a:p>
            <a:pPr marL="342900" indent="-342900" algn="just">
              <a:lnSpc>
                <a:spcPct val="150000"/>
              </a:lnSpc>
              <a:buFont typeface="+mj-lt"/>
              <a:buAutoNum type="arabicPeriod"/>
            </a:pPr>
            <a:endParaRPr lang="en-US" sz="2000" dirty="0">
              <a:solidFill>
                <a:srgbClr val="4D4D4D"/>
              </a:solidFill>
              <a:latin typeface="SABIC Typeface Text Light" panose="020B0303060202020204" pitchFamily="34" charset="0"/>
            </a:endParaRPr>
          </a:p>
          <a:p>
            <a:pPr marL="285750" indent="-285750" algn="just">
              <a:lnSpc>
                <a:spcPct val="150000"/>
              </a:lnSpc>
              <a:buFont typeface="Arial" panose="020B0604020202020204" pitchFamily="34" charset="0"/>
              <a:buChar char="•"/>
            </a:pPr>
            <a:r>
              <a:rPr lang="en-US" sz="2000" dirty="0">
                <a:solidFill>
                  <a:srgbClr val="4D4D4D"/>
                </a:solidFill>
                <a:latin typeface="SABIC Typeface Text Light" panose="020B0303060202020204" pitchFamily="34" charset="0"/>
              </a:rPr>
              <a:t>Re-direct the PSVs discharge piping to the process water tank instead of the wastewater header similarly to other EG plants. This option will avoid upgrading the PSVs and the downstream piping to higher resistant alloy. This will save considerable volume of clean water which could have been discharged to the waste steam in case of PSV opening.</a:t>
            </a:r>
          </a:p>
          <a:p>
            <a:pPr marR="0" algn="just">
              <a:lnSpc>
                <a:spcPct val="150000"/>
              </a:lnSpc>
              <a:spcBef>
                <a:spcPts val="0"/>
              </a:spcBef>
              <a:spcAft>
                <a:spcPts val="0"/>
              </a:spcAft>
            </a:pPr>
            <a:endParaRPr lang="en-US" sz="2000" dirty="0">
              <a:solidFill>
                <a:srgbClr val="4D4D4D"/>
              </a:solidFill>
              <a:effectLst/>
              <a:latin typeface="SABIC Typeface Text Light" panose="020B0303060202020204" pitchFamily="34" charset="0"/>
              <a:ea typeface="Times New Roman" panose="02020603050405020304" pitchFamily="18" charset="0"/>
            </a:endParaRPr>
          </a:p>
          <a:p>
            <a:pPr marL="342900" marR="0" indent="-342900" algn="just">
              <a:lnSpc>
                <a:spcPct val="150000"/>
              </a:lnSpc>
              <a:spcBef>
                <a:spcPts val="0"/>
              </a:spcBef>
              <a:spcAft>
                <a:spcPts val="0"/>
              </a:spcAft>
              <a:buFont typeface="+mj-lt"/>
              <a:buAutoNum type="arabicPeriod"/>
            </a:pPr>
            <a:endParaRPr lang="en-US" sz="2000" dirty="0">
              <a:solidFill>
                <a:srgbClr val="4D4D4D"/>
              </a:solidFill>
              <a:effectLst/>
              <a:latin typeface="SABIC Typeface Text Light" panose="020B0303060202020204" pitchFamily="34" charset="0"/>
              <a:ea typeface="Times New Roman" panose="02020603050405020304" pitchFamily="18" charset="0"/>
            </a:endParaRPr>
          </a:p>
          <a:p>
            <a:pPr marL="342900" marR="0" indent="-342900" algn="just">
              <a:lnSpc>
                <a:spcPct val="150000"/>
              </a:lnSpc>
              <a:spcBef>
                <a:spcPts val="0"/>
              </a:spcBef>
              <a:spcAft>
                <a:spcPts val="0"/>
              </a:spcAft>
              <a:buFont typeface="+mj-lt"/>
              <a:buAutoNum type="arabicPeriod"/>
            </a:pPr>
            <a:endParaRPr lang="en-US" sz="2000" dirty="0">
              <a:solidFill>
                <a:srgbClr val="4D4D4D"/>
              </a:solidFill>
              <a:effectLst/>
              <a:latin typeface="SABIC Typeface Text Light" panose="020B0303060202020204" pitchFamily="34" charset="0"/>
              <a:ea typeface="Times New Roman" panose="02020603050405020304" pitchFamily="18" charset="0"/>
            </a:endParaRPr>
          </a:p>
          <a:p>
            <a:pPr marR="0" algn="just">
              <a:lnSpc>
                <a:spcPct val="150000"/>
              </a:lnSpc>
              <a:spcBef>
                <a:spcPts val="0"/>
              </a:spcBef>
              <a:spcAft>
                <a:spcPts val="0"/>
              </a:spcAft>
            </a:pPr>
            <a:r>
              <a:rPr lang="en-US" sz="2000" dirty="0">
                <a:solidFill>
                  <a:srgbClr val="4D4D4D"/>
                </a:solidFill>
                <a:effectLst/>
                <a:latin typeface="SABIC Typeface Text Light" panose="020B0303060202020204" pitchFamily="34" charset="0"/>
                <a:ea typeface="Times New Roman" panose="02020603050405020304" pitchFamily="18" charset="0"/>
              </a:rPr>
              <a:t> </a:t>
            </a:r>
            <a:r>
              <a:rPr lang="en-US" sz="2000" dirty="0">
                <a:solidFill>
                  <a:srgbClr val="009FDF"/>
                </a:solidFill>
                <a:effectLst/>
                <a:latin typeface="SABIC Typeface Text Light" panose="020B0303060202020204" pitchFamily="34" charset="0"/>
                <a:ea typeface="Times New Roman" panose="02020603050405020304" pitchFamily="18" charset="0"/>
                <a:cs typeface="SABIC Typeface Text" panose="020B0603060202020204" pitchFamily="34" charset="0"/>
              </a:rPr>
              <a:t> </a:t>
            </a:r>
          </a:p>
          <a:p>
            <a:pPr marL="137160" marR="0" indent="-137160">
              <a:lnSpc>
                <a:spcPct val="150000"/>
              </a:lnSpc>
              <a:spcBef>
                <a:spcPts val="0"/>
              </a:spcBef>
              <a:spcAft>
                <a:spcPts val="0"/>
              </a:spcAft>
            </a:pPr>
            <a:br>
              <a:rPr lang="en-US" sz="2000" dirty="0">
                <a:effectLst/>
                <a:latin typeface="SABIC Typeface Text Light" panose="020B0303060202020204" pitchFamily="34" charset="0"/>
                <a:ea typeface="Times New Roman" panose="02020603050405020304" pitchFamily="18" charset="0"/>
                <a:cs typeface="SABIC Typeface Text" panose="020B0603060202020204" pitchFamily="34" charset="0"/>
              </a:rPr>
            </a:br>
            <a:r>
              <a:rPr lang="en-GB" sz="2000" kern="1600" dirty="0">
                <a:solidFill>
                  <a:srgbClr val="009FDF"/>
                </a:solidFill>
                <a:effectLst/>
                <a:latin typeface="SABIC Typeface Text Light" panose="020B0303060202020204" pitchFamily="34" charset="0"/>
                <a:ea typeface="Times New Roman" panose="02020603050405020304" pitchFamily="18" charset="0"/>
                <a:cs typeface="SABIC Typeface Text Light" panose="020B0303060202020204" pitchFamily="34" charset="0"/>
              </a:rPr>
              <a:t> </a:t>
            </a:r>
            <a:endParaRPr lang="en-US" sz="2000" dirty="0">
              <a:solidFill>
                <a:srgbClr val="009FDF"/>
              </a:solidFill>
              <a:effectLst/>
              <a:latin typeface="SABIC Typeface Text Light" panose="020B0303060202020204" pitchFamily="34" charset="0"/>
              <a:ea typeface="Times New Roman" panose="02020603050405020304" pitchFamily="18" charset="0"/>
              <a:cs typeface="SABIC Typeface Text" panose="020B0603060202020204" pitchFamily="34" charset="0"/>
            </a:endParaRPr>
          </a:p>
        </p:txBody>
      </p:sp>
      <p:sp>
        <p:nvSpPr>
          <p:cNvPr id="5" name="TextBox 4">
            <a:extLst>
              <a:ext uri="{FF2B5EF4-FFF2-40B4-BE49-F238E27FC236}">
                <a16:creationId xmlns:a16="http://schemas.microsoft.com/office/drawing/2014/main" id="{4D0206AE-68CE-DCE7-E351-9AE74E0C6DDC}"/>
              </a:ext>
            </a:extLst>
          </p:cNvPr>
          <p:cNvSpPr txBox="1"/>
          <p:nvPr/>
        </p:nvSpPr>
        <p:spPr>
          <a:xfrm>
            <a:off x="685800" y="495300"/>
            <a:ext cx="9144000" cy="610488"/>
          </a:xfrm>
          <a:prstGeom prst="rect">
            <a:avLst/>
          </a:prstGeom>
          <a:noFill/>
        </p:spPr>
        <p:txBody>
          <a:bodyPr wrap="square">
            <a:spAutoFit/>
          </a:bodyPr>
          <a:lstStyle/>
          <a:p>
            <a:pPr marR="0" lvl="0" algn="just">
              <a:lnSpc>
                <a:spcPct val="115000"/>
              </a:lnSpc>
              <a:spcBef>
                <a:spcPts val="0"/>
              </a:spcBef>
              <a:spcAft>
                <a:spcPts val="600"/>
              </a:spcAft>
              <a:buSzPts val="1200"/>
            </a:pPr>
            <a:r>
              <a:rPr lang="en-GB" sz="3200" spc="195" dirty="0">
                <a:solidFill>
                  <a:schemeClr val="accent6"/>
                </a:solidFill>
                <a:latin typeface="Arial" panose="020B0604020202020204" pitchFamily="34" charset="0"/>
                <a:cs typeface="Arial" panose="020B0604020202020204" pitchFamily="34" charset="0"/>
              </a:rPr>
              <a:t>Recommendations</a:t>
            </a:r>
            <a:endParaRPr lang="en-US" sz="3200" spc="195"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0759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3">
            <a:extLst>
              <a:ext uri="{FF2B5EF4-FFF2-40B4-BE49-F238E27FC236}">
                <a16:creationId xmlns:a16="http://schemas.microsoft.com/office/drawing/2014/main" id="{392524B3-1A99-E271-3263-E97FCCD116AC}"/>
              </a:ext>
            </a:extLst>
          </p:cNvPr>
          <p:cNvSpPr txBox="1"/>
          <p:nvPr/>
        </p:nvSpPr>
        <p:spPr>
          <a:xfrm>
            <a:off x="762000" y="800100"/>
            <a:ext cx="9144000" cy="610488"/>
          </a:xfrm>
          <a:prstGeom prst="rect">
            <a:avLst/>
          </a:prstGeom>
          <a:noFill/>
        </p:spPr>
        <p:txBody>
          <a:bodyPr wrap="square">
            <a:spAutoFit/>
          </a:bodyPr>
          <a:lstStyle/>
          <a:p>
            <a:pPr marR="0" lvl="0" algn="just">
              <a:lnSpc>
                <a:spcPct val="115000"/>
              </a:lnSpc>
              <a:spcBef>
                <a:spcPts val="0"/>
              </a:spcBef>
              <a:spcAft>
                <a:spcPts val="600"/>
              </a:spcAft>
              <a:buSzPts val="1200"/>
            </a:pPr>
            <a:r>
              <a:rPr lang="en-GB" sz="3200" spc="195" dirty="0">
                <a:solidFill>
                  <a:schemeClr val="accent6"/>
                </a:solidFill>
                <a:latin typeface="Arial" panose="020B0604020202020204" pitchFamily="34" charset="0"/>
                <a:cs typeface="Arial" panose="020B0604020202020204" pitchFamily="34" charset="0"/>
              </a:rPr>
              <a:t>References</a:t>
            </a:r>
            <a:endParaRPr lang="en-US" sz="3200" spc="195" dirty="0">
              <a:solidFill>
                <a:schemeClr val="accent6"/>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3311CAC-70CF-C331-2C8C-BF6F694CAB6F}"/>
              </a:ext>
            </a:extLst>
          </p:cNvPr>
          <p:cNvSpPr txBox="1"/>
          <p:nvPr/>
        </p:nvSpPr>
        <p:spPr>
          <a:xfrm>
            <a:off x="762000" y="1638300"/>
            <a:ext cx="15087600" cy="5632311"/>
          </a:xfrm>
          <a:prstGeom prst="rect">
            <a:avLst/>
          </a:prstGeom>
          <a:noFill/>
        </p:spPr>
        <p:txBody>
          <a:bodyPr wrap="square">
            <a:spAutoFit/>
          </a:bodyPr>
          <a:lstStyle/>
          <a:p>
            <a:pPr marL="342900" marR="0" lvl="0" indent="-342900" algn="just" rtl="0">
              <a:lnSpc>
                <a:spcPct val="200000"/>
              </a:lnSpc>
              <a:spcBef>
                <a:spcPts val="0"/>
              </a:spcBef>
              <a:spcAft>
                <a:spcPts val="0"/>
              </a:spcAft>
              <a:buFont typeface="Arial" panose="020B0604020202020204" pitchFamily="34" charset="0"/>
              <a:buChar char="-"/>
            </a:pPr>
            <a:r>
              <a:rPr lang="en-US" sz="2000" dirty="0">
                <a:solidFill>
                  <a:srgbClr val="4D4D4D"/>
                </a:solidFill>
                <a:effectLst/>
                <a:latin typeface="SABIC Typeface Text Light" panose="020B0303060202020204" pitchFamily="34" charset="0"/>
                <a:ea typeface="Times New Roman" panose="02020603050405020304" pitchFamily="18" charset="0"/>
                <a:cs typeface="Times New Roman" panose="02020603050405020304" pitchFamily="18" charset="0"/>
              </a:rPr>
              <a:t>API 571: Damage Mechanisms Affecting Fixed Equipment in the Refining Industry</a:t>
            </a:r>
          </a:p>
          <a:p>
            <a:pPr marL="342900" marR="0" lvl="0" indent="-342900" algn="just">
              <a:lnSpc>
                <a:spcPct val="200000"/>
              </a:lnSpc>
              <a:spcBef>
                <a:spcPts val="0"/>
              </a:spcBef>
              <a:spcAft>
                <a:spcPts val="0"/>
              </a:spcAft>
              <a:buFont typeface="Arial" panose="020B0604020202020204" pitchFamily="34" charset="0"/>
              <a:buChar char="-"/>
            </a:pPr>
            <a:r>
              <a:rPr lang="en-US" sz="2000" dirty="0">
                <a:solidFill>
                  <a:srgbClr val="4D4D4D"/>
                </a:solidFill>
                <a:effectLst/>
                <a:latin typeface="SABIC Typeface Text Light" panose="020B0303060202020204" pitchFamily="34" charset="0"/>
                <a:ea typeface="Times New Roman" panose="02020603050405020304" pitchFamily="18" charset="0"/>
                <a:cs typeface="Times New Roman" panose="02020603050405020304" pitchFamily="18" charset="0"/>
              </a:rPr>
              <a:t>GB-T-1220: Stainless Steel Bars (Chinese Standard)</a:t>
            </a:r>
          </a:p>
          <a:p>
            <a:pPr marL="342900" marR="0" lvl="0" indent="-342900" algn="just">
              <a:lnSpc>
                <a:spcPct val="200000"/>
              </a:lnSpc>
              <a:spcBef>
                <a:spcPts val="0"/>
              </a:spcBef>
              <a:spcAft>
                <a:spcPts val="0"/>
              </a:spcAft>
              <a:buFont typeface="Arial" panose="020B0604020202020204" pitchFamily="34" charset="0"/>
              <a:buChar char="-"/>
            </a:pPr>
            <a:r>
              <a:rPr lang="en-US" sz="2000" dirty="0">
                <a:solidFill>
                  <a:srgbClr val="4D4D4D"/>
                </a:solidFill>
                <a:effectLst/>
                <a:latin typeface="SABIC Typeface Text Light" panose="020B0303060202020204" pitchFamily="34" charset="0"/>
                <a:ea typeface="Times New Roman" panose="02020603050405020304" pitchFamily="18" charset="0"/>
                <a:cs typeface="Times New Roman" panose="02020603050405020304" pitchFamily="18" charset="0"/>
              </a:rPr>
              <a:t>ASTM A0276/A0276M-23 Standard Specification for Stainless Steel Bars and Shapes</a:t>
            </a:r>
          </a:p>
          <a:p>
            <a:pPr marL="342900" marR="0" lvl="0" indent="-342900" algn="just">
              <a:lnSpc>
                <a:spcPct val="200000"/>
              </a:lnSpc>
              <a:spcBef>
                <a:spcPts val="0"/>
              </a:spcBef>
              <a:spcAft>
                <a:spcPts val="0"/>
              </a:spcAft>
              <a:buFont typeface="Arial" panose="020B0604020202020204" pitchFamily="34" charset="0"/>
              <a:buChar char="-"/>
            </a:pPr>
            <a:r>
              <a:rPr lang="en-US" sz="2000" dirty="0">
                <a:solidFill>
                  <a:srgbClr val="4D4D4D"/>
                </a:solidFill>
                <a:effectLst/>
                <a:latin typeface="SABIC Typeface Text Light" panose="020B0303060202020204" pitchFamily="34" charset="0"/>
                <a:ea typeface="Times New Roman" panose="02020603050405020304" pitchFamily="18" charset="0"/>
                <a:cs typeface="Times New Roman" panose="02020603050405020304" pitchFamily="18" charset="0"/>
              </a:rPr>
              <a:t>BS EN 10088-3:2005 Stainless steels Part 3: Technical delivery conditions for semi-finished products, bars, rods, wire, sections and bright products of corrosion resisting steels for general purposes</a:t>
            </a:r>
          </a:p>
          <a:p>
            <a:pPr marL="342900" marR="0" lvl="0" indent="-342900" algn="just">
              <a:lnSpc>
                <a:spcPct val="200000"/>
              </a:lnSpc>
              <a:spcBef>
                <a:spcPts val="0"/>
              </a:spcBef>
              <a:spcAft>
                <a:spcPts val="0"/>
              </a:spcAft>
              <a:buFont typeface="Arial" panose="020B0604020202020204" pitchFamily="34" charset="0"/>
              <a:buChar char="-"/>
            </a:pPr>
            <a:r>
              <a:rPr lang="en-US" sz="2000" dirty="0">
                <a:solidFill>
                  <a:srgbClr val="4D4D4D"/>
                </a:solidFill>
                <a:effectLst/>
                <a:latin typeface="SABIC Typeface Text Light" panose="020B0303060202020204" pitchFamily="34" charset="0"/>
                <a:ea typeface="Times New Roman" panose="02020603050405020304" pitchFamily="18" charset="0"/>
                <a:cs typeface="Times New Roman" panose="02020603050405020304" pitchFamily="18" charset="0"/>
              </a:rPr>
              <a:t>ASM Handbook Volume 13 - Corrosion </a:t>
            </a:r>
          </a:p>
          <a:p>
            <a:pPr marL="342900" marR="0" lvl="0" indent="-342900" algn="just">
              <a:lnSpc>
                <a:spcPct val="200000"/>
              </a:lnSpc>
              <a:spcBef>
                <a:spcPts val="0"/>
              </a:spcBef>
              <a:spcAft>
                <a:spcPts val="0"/>
              </a:spcAft>
              <a:buFont typeface="Arial" panose="020B0604020202020204" pitchFamily="34" charset="0"/>
              <a:buChar char="-"/>
            </a:pPr>
            <a:r>
              <a:rPr lang="en-US" sz="2000" dirty="0">
                <a:solidFill>
                  <a:srgbClr val="4D4D4D"/>
                </a:solidFill>
                <a:effectLst/>
                <a:latin typeface="SABIC Typeface Text Light" panose="020B0303060202020204" pitchFamily="34" charset="0"/>
                <a:ea typeface="Times New Roman" panose="02020603050405020304" pitchFamily="18" charset="0"/>
                <a:cs typeface="Times New Roman" panose="02020603050405020304" pitchFamily="18" charset="0"/>
              </a:rPr>
              <a:t>ASM Handbook Volume 11 - Failure Analysis and Prevention</a:t>
            </a:r>
          </a:p>
          <a:p>
            <a:pPr marL="342900" marR="0" lvl="0" indent="-342900" algn="just">
              <a:lnSpc>
                <a:spcPct val="200000"/>
              </a:lnSpc>
              <a:spcBef>
                <a:spcPts val="0"/>
              </a:spcBef>
              <a:spcAft>
                <a:spcPts val="0"/>
              </a:spcAft>
              <a:buFont typeface="Arial" panose="020B0604020202020204" pitchFamily="34" charset="0"/>
              <a:buChar char="-"/>
            </a:pPr>
            <a:r>
              <a:rPr lang="en-US" sz="2000" dirty="0">
                <a:solidFill>
                  <a:srgbClr val="4D4D4D"/>
                </a:solidFill>
                <a:effectLst/>
                <a:latin typeface="SABIC Typeface Text Light" panose="020B0303060202020204" pitchFamily="34" charset="0"/>
                <a:ea typeface="Times New Roman" panose="02020603050405020304" pitchFamily="18" charset="0"/>
                <a:cs typeface="Times New Roman" panose="02020603050405020304" pitchFamily="18" charset="0"/>
              </a:rPr>
              <a:t>ASM Metals Handbook Volume 12 - Fractography</a:t>
            </a:r>
          </a:p>
          <a:p>
            <a:pPr marL="342900" marR="0" lvl="0" indent="-342900" algn="just">
              <a:lnSpc>
                <a:spcPct val="200000"/>
              </a:lnSpc>
              <a:spcBef>
                <a:spcPts val="0"/>
              </a:spcBef>
              <a:spcAft>
                <a:spcPts val="0"/>
              </a:spcAft>
              <a:buFont typeface="Arial" panose="020B0604020202020204" pitchFamily="34" charset="0"/>
              <a:buChar char="-"/>
            </a:pPr>
            <a:r>
              <a:rPr lang="en-US" sz="2000" dirty="0">
                <a:solidFill>
                  <a:srgbClr val="4D4D4D"/>
                </a:solidFill>
                <a:effectLst/>
                <a:latin typeface="SABIC Typeface Text Light" panose="020B0303060202020204" pitchFamily="34" charset="0"/>
                <a:ea typeface="Times New Roman" panose="02020603050405020304" pitchFamily="18" charset="0"/>
                <a:cs typeface="Times New Roman" panose="02020603050405020304" pitchFamily="18" charset="0"/>
              </a:rPr>
              <a:t>SABIC Manual _ Static Equipment Failure Prevention and Avoidance_V1</a:t>
            </a:r>
          </a:p>
        </p:txBody>
      </p:sp>
    </p:spTree>
    <p:extLst>
      <p:ext uri="{BB962C8B-B14F-4D97-AF65-F5344CB8AC3E}">
        <p14:creationId xmlns:p14="http://schemas.microsoft.com/office/powerpoint/2010/main" val="2580563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5805573" y="5992804"/>
            <a:ext cx="6676854" cy="551433"/>
          </a:xfrm>
          <a:prstGeom prst="rect">
            <a:avLst/>
          </a:prstGeom>
        </p:spPr>
        <p:txBody>
          <a:bodyPr lIns="0" tIns="0" rIns="0" bIns="0" rtlCol="0" anchor="t">
            <a:spAutoFit/>
          </a:bodyPr>
          <a:lstStyle/>
          <a:p>
            <a:pPr algn="ctr">
              <a:lnSpc>
                <a:spcPts val="4312"/>
              </a:lnSpc>
            </a:pPr>
            <a:r>
              <a:rPr lang="en-US" sz="3593" spc="125" dirty="0">
                <a:solidFill>
                  <a:srgbClr val="E28126"/>
                </a:solidFill>
                <a:latin typeface="Codec Pro ExtraBold"/>
              </a:rPr>
              <a:t>Reach out.</a:t>
            </a:r>
          </a:p>
        </p:txBody>
      </p:sp>
      <p:sp>
        <p:nvSpPr>
          <p:cNvPr id="4" name="TextBox 4"/>
          <p:cNvSpPr txBox="1"/>
          <p:nvPr/>
        </p:nvSpPr>
        <p:spPr>
          <a:xfrm>
            <a:off x="5805573" y="4070789"/>
            <a:ext cx="6676854" cy="1336871"/>
          </a:xfrm>
          <a:prstGeom prst="rect">
            <a:avLst/>
          </a:prstGeom>
        </p:spPr>
        <p:txBody>
          <a:bodyPr lIns="0" tIns="0" rIns="0" bIns="0" rtlCol="0" anchor="t">
            <a:spAutoFit/>
          </a:bodyPr>
          <a:lstStyle/>
          <a:p>
            <a:pPr algn="l">
              <a:lnSpc>
                <a:spcPts val="9220"/>
              </a:lnSpc>
            </a:pPr>
            <a:r>
              <a:rPr lang="en-US" sz="8781" spc="184" dirty="0">
                <a:solidFill>
                  <a:srgbClr val="0C3E5B"/>
                </a:solidFill>
                <a:latin typeface="Codec Pro ExtraBold"/>
              </a:rPr>
              <a:t>THANK YOU</a:t>
            </a:r>
          </a:p>
        </p:txBody>
      </p:sp>
      <p:sp>
        <p:nvSpPr>
          <p:cNvPr id="6" name="TextBox 6"/>
          <p:cNvSpPr txBox="1"/>
          <p:nvPr/>
        </p:nvSpPr>
        <p:spPr>
          <a:xfrm>
            <a:off x="8763000" y="7866608"/>
            <a:ext cx="4139067" cy="798424"/>
          </a:xfrm>
          <a:prstGeom prst="rect">
            <a:avLst/>
          </a:prstGeom>
        </p:spPr>
        <p:txBody>
          <a:bodyPr wrap="square" lIns="0" tIns="0" rIns="0" bIns="0" rtlCol="0" anchor="t">
            <a:spAutoFit/>
          </a:bodyPr>
          <a:lstStyle/>
          <a:p>
            <a:pPr algn="ctr">
              <a:lnSpc>
                <a:spcPts val="3212"/>
              </a:lnSpc>
            </a:pPr>
            <a:r>
              <a:rPr lang="en-US" sz="2294" dirty="0">
                <a:solidFill>
                  <a:srgbClr val="E28126"/>
                </a:solidFill>
                <a:latin typeface="Canva Sans"/>
              </a:rPr>
              <a:t>Email</a:t>
            </a:r>
          </a:p>
          <a:p>
            <a:pPr algn="ctr">
              <a:lnSpc>
                <a:spcPts val="3212"/>
              </a:lnSpc>
            </a:pPr>
            <a:r>
              <a:rPr lang="en-US" sz="2400" spc="184" dirty="0">
                <a:solidFill>
                  <a:srgbClr val="0C3E5B"/>
                </a:solidFill>
                <a:latin typeface="Codec Pro ExtraBold"/>
              </a:rPr>
              <a:t>Alharbiaaa@SABIC.com</a:t>
            </a:r>
          </a:p>
        </p:txBody>
      </p:sp>
      <p:sp>
        <p:nvSpPr>
          <p:cNvPr id="7" name="TextBox 7"/>
          <p:cNvSpPr txBox="1"/>
          <p:nvPr/>
        </p:nvSpPr>
        <p:spPr>
          <a:xfrm>
            <a:off x="5181600" y="7866295"/>
            <a:ext cx="2744896" cy="798424"/>
          </a:xfrm>
          <a:prstGeom prst="rect">
            <a:avLst/>
          </a:prstGeom>
        </p:spPr>
        <p:txBody>
          <a:bodyPr lIns="0" tIns="0" rIns="0" bIns="0" rtlCol="0" anchor="t">
            <a:spAutoFit/>
          </a:bodyPr>
          <a:lstStyle/>
          <a:p>
            <a:pPr algn="ctr">
              <a:lnSpc>
                <a:spcPts val="3212"/>
              </a:lnSpc>
            </a:pPr>
            <a:r>
              <a:rPr lang="en-US" sz="2294" dirty="0">
                <a:solidFill>
                  <a:srgbClr val="E28126"/>
                </a:solidFill>
                <a:latin typeface="Canva Sans"/>
              </a:rPr>
              <a:t>Phone</a:t>
            </a:r>
          </a:p>
          <a:p>
            <a:pPr algn="ctr">
              <a:lnSpc>
                <a:spcPts val="3212"/>
              </a:lnSpc>
            </a:pPr>
            <a:r>
              <a:rPr lang="en-US" sz="2400" spc="184" dirty="0">
                <a:solidFill>
                  <a:srgbClr val="0C3E5B"/>
                </a:solidFill>
                <a:latin typeface="Codec Pro ExtraBold"/>
              </a:rPr>
              <a:t>+966554612515</a:t>
            </a:r>
          </a:p>
        </p:txBody>
      </p:sp>
      <p:sp>
        <p:nvSpPr>
          <p:cNvPr id="8" name="Freeform 8"/>
          <p:cNvSpPr/>
          <p:nvPr/>
        </p:nvSpPr>
        <p:spPr>
          <a:xfrm>
            <a:off x="6204642" y="7129381"/>
            <a:ext cx="698813" cy="698813"/>
          </a:xfrm>
          <a:custGeom>
            <a:avLst/>
            <a:gdLst/>
            <a:ahLst/>
            <a:cxnLst/>
            <a:rect l="l" t="t" r="r" b="b"/>
            <a:pathLst>
              <a:path w="698813" h="698813">
                <a:moveTo>
                  <a:pt x="0" y="0"/>
                </a:moveTo>
                <a:lnTo>
                  <a:pt x="698813" y="0"/>
                </a:lnTo>
                <a:lnTo>
                  <a:pt x="698813" y="698814"/>
                </a:lnTo>
                <a:lnTo>
                  <a:pt x="0" y="6988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10483126" y="7143814"/>
            <a:ext cx="698813" cy="698813"/>
          </a:xfrm>
          <a:custGeom>
            <a:avLst/>
            <a:gdLst/>
            <a:ahLst/>
            <a:cxnLst/>
            <a:rect l="l" t="t" r="r" b="b"/>
            <a:pathLst>
              <a:path w="699127" h="699127">
                <a:moveTo>
                  <a:pt x="0" y="0"/>
                </a:moveTo>
                <a:lnTo>
                  <a:pt x="699126" y="0"/>
                </a:lnTo>
                <a:lnTo>
                  <a:pt x="699126" y="699127"/>
                </a:lnTo>
                <a:lnTo>
                  <a:pt x="0" y="6991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1" name="Group 11"/>
          <p:cNvGrpSpPr/>
          <p:nvPr/>
        </p:nvGrpSpPr>
        <p:grpSpPr>
          <a:xfrm>
            <a:off x="381000" y="216400"/>
            <a:ext cx="6676854" cy="2218588"/>
            <a:chOff x="0" y="0"/>
            <a:chExt cx="8902472" cy="2958117"/>
          </a:xfrm>
        </p:grpSpPr>
        <p:sp>
          <p:nvSpPr>
            <p:cNvPr id="12" name="TextBox 12"/>
            <p:cNvSpPr txBox="1"/>
            <p:nvPr/>
          </p:nvSpPr>
          <p:spPr>
            <a:xfrm>
              <a:off x="46032" y="-390525"/>
              <a:ext cx="7647784" cy="2465942"/>
            </a:xfrm>
            <a:prstGeom prst="rect">
              <a:avLst/>
            </a:prstGeom>
          </p:spPr>
          <p:txBody>
            <a:bodyPr lIns="0" tIns="0" rIns="0" bIns="0" rtlCol="0" anchor="t">
              <a:spAutoFit/>
            </a:bodyPr>
            <a:lstStyle/>
            <a:p>
              <a:pPr algn="ctr">
                <a:lnSpc>
                  <a:spcPts val="14360"/>
                </a:lnSpc>
              </a:pPr>
              <a:r>
                <a:rPr lang="en-US" sz="10257" dirty="0">
                  <a:solidFill>
                    <a:srgbClr val="0C3E5A"/>
                  </a:solidFill>
                  <a:latin typeface="Tabarra Sans Heavy"/>
                </a:rPr>
                <a:t>JUBCOR</a:t>
              </a:r>
            </a:p>
          </p:txBody>
        </p:sp>
        <p:grpSp>
          <p:nvGrpSpPr>
            <p:cNvPr id="13" name="Group 13"/>
            <p:cNvGrpSpPr/>
            <p:nvPr/>
          </p:nvGrpSpPr>
          <p:grpSpPr>
            <a:xfrm>
              <a:off x="46032" y="1703085"/>
              <a:ext cx="8856440" cy="757183"/>
              <a:chOff x="0" y="0"/>
              <a:chExt cx="1782556" cy="152400"/>
            </a:xfrm>
          </p:grpSpPr>
          <p:sp>
            <p:nvSpPr>
              <p:cNvPr id="14" name="Freeform 14"/>
              <p:cNvSpPr/>
              <p:nvPr/>
            </p:nvSpPr>
            <p:spPr>
              <a:xfrm>
                <a:off x="0" y="0"/>
                <a:ext cx="1782556" cy="152400"/>
              </a:xfrm>
              <a:custGeom>
                <a:avLst/>
                <a:gdLst/>
                <a:ahLst/>
                <a:cxnLst/>
                <a:rect l="l" t="t" r="r" b="b"/>
                <a:pathLst>
                  <a:path w="1782556" h="152400">
                    <a:moveTo>
                      <a:pt x="0" y="0"/>
                    </a:moveTo>
                    <a:lnTo>
                      <a:pt x="1782556" y="0"/>
                    </a:lnTo>
                    <a:lnTo>
                      <a:pt x="1782556" y="152400"/>
                    </a:lnTo>
                    <a:lnTo>
                      <a:pt x="0" y="152400"/>
                    </a:lnTo>
                    <a:close/>
                  </a:path>
                </a:pathLst>
              </a:custGeom>
              <a:solidFill>
                <a:srgbClr val="E28126"/>
              </a:solidFill>
            </p:spPr>
          </p:sp>
        </p:grpSp>
        <p:grpSp>
          <p:nvGrpSpPr>
            <p:cNvPr id="15" name="Group 15"/>
            <p:cNvGrpSpPr/>
            <p:nvPr/>
          </p:nvGrpSpPr>
          <p:grpSpPr>
            <a:xfrm rot="5400000">
              <a:off x="7220653" y="778449"/>
              <a:ext cx="2277074" cy="1086564"/>
              <a:chOff x="0" y="0"/>
              <a:chExt cx="458312" cy="218695"/>
            </a:xfrm>
          </p:grpSpPr>
          <p:sp>
            <p:nvSpPr>
              <p:cNvPr id="16" name="Freeform 16"/>
              <p:cNvSpPr/>
              <p:nvPr/>
            </p:nvSpPr>
            <p:spPr>
              <a:xfrm>
                <a:off x="0" y="0"/>
                <a:ext cx="458312" cy="218695"/>
              </a:xfrm>
              <a:custGeom>
                <a:avLst/>
                <a:gdLst/>
                <a:ahLst/>
                <a:cxnLst/>
                <a:rect l="l" t="t" r="r" b="b"/>
                <a:pathLst>
                  <a:path w="458312" h="218695">
                    <a:moveTo>
                      <a:pt x="0" y="0"/>
                    </a:moveTo>
                    <a:lnTo>
                      <a:pt x="458312" y="0"/>
                    </a:lnTo>
                    <a:lnTo>
                      <a:pt x="458312" y="218695"/>
                    </a:lnTo>
                    <a:lnTo>
                      <a:pt x="0" y="218695"/>
                    </a:lnTo>
                    <a:close/>
                  </a:path>
                </a:pathLst>
              </a:custGeom>
              <a:solidFill>
                <a:srgbClr val="0C3E5B"/>
              </a:solidFill>
            </p:spPr>
          </p:sp>
        </p:grpSp>
        <p:sp>
          <p:nvSpPr>
            <p:cNvPr id="17" name="TextBox 17"/>
            <p:cNvSpPr txBox="1"/>
            <p:nvPr/>
          </p:nvSpPr>
          <p:spPr>
            <a:xfrm>
              <a:off x="0" y="1745158"/>
              <a:ext cx="7693816" cy="715110"/>
            </a:xfrm>
            <a:prstGeom prst="rect">
              <a:avLst/>
            </a:prstGeom>
          </p:spPr>
          <p:txBody>
            <a:bodyPr lIns="0" tIns="0" rIns="0" bIns="0" rtlCol="0" anchor="t">
              <a:spAutoFit/>
            </a:bodyPr>
            <a:lstStyle/>
            <a:p>
              <a:pPr algn="ctr">
                <a:lnSpc>
                  <a:spcPts val="4160"/>
                </a:lnSpc>
              </a:pPr>
              <a:r>
                <a:rPr lang="en-US" sz="2972" dirty="0">
                  <a:solidFill>
                    <a:srgbClr val="FFFFFF"/>
                  </a:solidFill>
                  <a:latin typeface="Tabarra Sans"/>
                </a:rPr>
                <a:t>CONFERENCE &amp; EXHIBITION</a:t>
              </a:r>
            </a:p>
          </p:txBody>
        </p:sp>
        <p:sp>
          <p:nvSpPr>
            <p:cNvPr id="18" name="TextBox 18"/>
            <p:cNvSpPr txBox="1"/>
            <p:nvPr/>
          </p:nvSpPr>
          <p:spPr>
            <a:xfrm rot="5400000">
              <a:off x="7366586" y="753233"/>
              <a:ext cx="2175660" cy="1136996"/>
            </a:xfrm>
            <a:prstGeom prst="rect">
              <a:avLst/>
            </a:prstGeom>
          </p:spPr>
          <p:txBody>
            <a:bodyPr lIns="0" tIns="0" rIns="0" bIns="0" rtlCol="0" anchor="t">
              <a:spAutoFit/>
            </a:bodyPr>
            <a:lstStyle/>
            <a:p>
              <a:pPr algn="ctr">
                <a:lnSpc>
                  <a:spcPts val="6623"/>
                </a:lnSpc>
              </a:pPr>
              <a:r>
                <a:rPr lang="en-US" sz="4731" spc="146">
                  <a:solidFill>
                    <a:srgbClr val="FFFFFF"/>
                  </a:solidFill>
                  <a:latin typeface="Tabarra Sans Heavy"/>
                </a:rPr>
                <a:t>2024</a:t>
              </a:r>
            </a:p>
          </p:txBody>
        </p:sp>
        <p:sp>
          <p:nvSpPr>
            <p:cNvPr id="19" name="TextBox 19"/>
            <p:cNvSpPr txBox="1"/>
            <p:nvPr/>
          </p:nvSpPr>
          <p:spPr>
            <a:xfrm>
              <a:off x="30747" y="2522888"/>
              <a:ext cx="8871725" cy="435229"/>
            </a:xfrm>
            <a:prstGeom prst="rect">
              <a:avLst/>
            </a:prstGeom>
          </p:spPr>
          <p:txBody>
            <a:bodyPr lIns="0" tIns="0" rIns="0" bIns="0" rtlCol="0" anchor="t">
              <a:spAutoFit/>
            </a:bodyPr>
            <a:lstStyle/>
            <a:p>
              <a:pPr algn="ctr">
                <a:lnSpc>
                  <a:spcPts val="2822"/>
                </a:lnSpc>
                <a:spcBef>
                  <a:spcPct val="0"/>
                </a:spcBef>
              </a:pPr>
              <a:r>
                <a:rPr lang="en-US" sz="2016">
                  <a:solidFill>
                    <a:srgbClr val="0C3E5B"/>
                  </a:solidFill>
                  <a:latin typeface="Glacial Indifference Bold"/>
                </a:rPr>
                <a:t>INNOVATIVE SOLUTIONS FOR CORROSION CHALLENGES</a:t>
              </a:r>
            </a:p>
          </p:txBody>
        </p:sp>
      </p:grpSp>
      <p:sp>
        <p:nvSpPr>
          <p:cNvPr id="21" name="Freeform 21"/>
          <p:cNvSpPr/>
          <p:nvPr/>
        </p:nvSpPr>
        <p:spPr>
          <a:xfrm>
            <a:off x="15813171" y="1325694"/>
            <a:ext cx="482144" cy="467032"/>
          </a:xfrm>
          <a:custGeom>
            <a:avLst/>
            <a:gdLst/>
            <a:ahLst/>
            <a:cxnLst/>
            <a:rect l="l" t="t" r="r" b="b"/>
            <a:pathLst>
              <a:path w="482144" h="467032">
                <a:moveTo>
                  <a:pt x="0" y="0"/>
                </a:moveTo>
                <a:lnTo>
                  <a:pt x="482144" y="0"/>
                </a:lnTo>
                <a:lnTo>
                  <a:pt x="482144" y="467032"/>
                </a:lnTo>
                <a:lnTo>
                  <a:pt x="0" y="4670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2" name="Picture 1">
            <a:extLst>
              <a:ext uri="{FF2B5EF4-FFF2-40B4-BE49-F238E27FC236}">
                <a16:creationId xmlns:a16="http://schemas.microsoft.com/office/drawing/2014/main" id="{961BBBDE-8515-E9E2-7A80-F1AF68181101}"/>
              </a:ext>
            </a:extLst>
          </p:cNvPr>
          <p:cNvPicPr>
            <a:picLocks noChangeAspect="1"/>
          </p:cNvPicPr>
          <p:nvPr/>
        </p:nvPicPr>
        <p:blipFill>
          <a:blip r:embed="rId8"/>
          <a:stretch>
            <a:fillRect/>
          </a:stretch>
        </p:blipFill>
        <p:spPr>
          <a:xfrm>
            <a:off x="14316195" y="353795"/>
            <a:ext cx="3476096" cy="218273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sp>
        <p:nvSpPr>
          <p:cNvPr id="2" name="Freeform 2"/>
          <p:cNvSpPr/>
          <p:nvPr/>
        </p:nvSpPr>
        <p:spPr>
          <a:xfrm>
            <a:off x="0" y="732854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Rectangle 5">
            <a:extLst>
              <a:ext uri="{FF2B5EF4-FFF2-40B4-BE49-F238E27FC236}">
                <a16:creationId xmlns:a16="http://schemas.microsoft.com/office/drawing/2014/main" id="{2DE827BB-2FA2-032C-69C5-36DA7029651E}"/>
              </a:ext>
            </a:extLst>
          </p:cNvPr>
          <p:cNvSpPr/>
          <p:nvPr/>
        </p:nvSpPr>
        <p:spPr bwMode="auto">
          <a:xfrm>
            <a:off x="1143000" y="1943100"/>
            <a:ext cx="5410200" cy="5895836"/>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000" tIns="72000" rIns="72000" bIns="72000" numCol="1" rtlCol="0" anchor="ctr" anchorCtr="0" compatLnSpc="1">
            <a:prstTxWarp prst="textNoShape">
              <a:avLst/>
            </a:prstTxWarp>
          </a:bodyPr>
          <a:lstStyle/>
          <a:p>
            <a:pPr marL="285750" indent="-285750" fontAlgn="base">
              <a:lnSpc>
                <a:spcPct val="150000"/>
              </a:lnSpc>
              <a:spcBef>
                <a:spcPct val="0"/>
              </a:spcBef>
              <a:spcAft>
                <a:spcPct val="0"/>
              </a:spcAft>
              <a:buFont typeface="Arial" panose="020B0604020202020204" pitchFamily="34" charset="0"/>
              <a:buChar char="•"/>
            </a:pPr>
            <a:r>
              <a:rPr lang="en-US" sz="2800" b="1" dirty="0">
                <a:solidFill>
                  <a:srgbClr val="4D4D4D"/>
                </a:solidFill>
                <a:latin typeface="SABIC Typeface Text Light" panose="020B0303060202020204" pitchFamily="34" charset="0"/>
              </a:rPr>
              <a:t>Background </a:t>
            </a:r>
          </a:p>
          <a:p>
            <a:pPr marL="285750" indent="-285750" fontAlgn="base">
              <a:lnSpc>
                <a:spcPct val="150000"/>
              </a:lnSpc>
              <a:spcBef>
                <a:spcPct val="0"/>
              </a:spcBef>
              <a:spcAft>
                <a:spcPct val="0"/>
              </a:spcAft>
              <a:buFont typeface="Arial" panose="020B0604020202020204" pitchFamily="34" charset="0"/>
              <a:buChar char="•"/>
            </a:pPr>
            <a:r>
              <a:rPr lang="en-US" sz="2800" b="1" dirty="0">
                <a:solidFill>
                  <a:srgbClr val="4D4D4D"/>
                </a:solidFill>
                <a:latin typeface="SABIC Typeface Text Light" panose="020B0303060202020204" pitchFamily="34" charset="0"/>
              </a:rPr>
              <a:t>Process Description</a:t>
            </a:r>
          </a:p>
          <a:p>
            <a:pPr marL="285750" indent="-285750" fontAlgn="base">
              <a:lnSpc>
                <a:spcPct val="150000"/>
              </a:lnSpc>
              <a:spcBef>
                <a:spcPct val="0"/>
              </a:spcBef>
              <a:spcAft>
                <a:spcPct val="0"/>
              </a:spcAft>
              <a:buFont typeface="Arial" panose="020B0604020202020204" pitchFamily="34" charset="0"/>
              <a:buChar char="•"/>
            </a:pPr>
            <a:r>
              <a:rPr lang="en-US" sz="2800" b="1" dirty="0">
                <a:solidFill>
                  <a:srgbClr val="4D4D4D"/>
                </a:solidFill>
                <a:latin typeface="SABIC Typeface Text Light" panose="020B0303060202020204" pitchFamily="34" charset="0"/>
              </a:rPr>
              <a:t>Technical Evaluation</a:t>
            </a:r>
          </a:p>
          <a:p>
            <a:pPr marL="285750" indent="-285750" fontAlgn="base">
              <a:lnSpc>
                <a:spcPct val="150000"/>
              </a:lnSpc>
              <a:spcBef>
                <a:spcPct val="0"/>
              </a:spcBef>
              <a:spcAft>
                <a:spcPct val="0"/>
              </a:spcAft>
              <a:buFont typeface="Arial" panose="020B0604020202020204" pitchFamily="34" charset="0"/>
              <a:buChar char="•"/>
            </a:pPr>
            <a:r>
              <a:rPr lang="en-GB" sz="2800" b="1" dirty="0">
                <a:solidFill>
                  <a:srgbClr val="4D4D4D"/>
                </a:solidFill>
                <a:latin typeface="SABIC Typeface Text Light" panose="020B0303060202020204" pitchFamily="34" charset="0"/>
              </a:rPr>
              <a:t>Methodology</a:t>
            </a:r>
            <a:endParaRPr lang="en-US" sz="2800" b="1" dirty="0">
              <a:solidFill>
                <a:srgbClr val="4D4D4D"/>
              </a:solidFill>
              <a:latin typeface="SABIC Typeface Text Light" panose="020B0303060202020204" pitchFamily="34" charset="0"/>
            </a:endParaRPr>
          </a:p>
          <a:p>
            <a:pPr marL="285750" indent="-285750" fontAlgn="base">
              <a:lnSpc>
                <a:spcPct val="150000"/>
              </a:lnSpc>
              <a:spcBef>
                <a:spcPct val="0"/>
              </a:spcBef>
              <a:spcAft>
                <a:spcPct val="0"/>
              </a:spcAft>
              <a:buFont typeface="Arial" panose="020B0604020202020204" pitchFamily="34" charset="0"/>
              <a:buChar char="•"/>
            </a:pPr>
            <a:r>
              <a:rPr lang="en-US" sz="2800" b="1" dirty="0">
                <a:solidFill>
                  <a:srgbClr val="4D4D4D"/>
                </a:solidFill>
                <a:latin typeface="SABIC Typeface Text Light" panose="020B0303060202020204" pitchFamily="34" charset="0"/>
              </a:rPr>
              <a:t>Laboratory Failure Analysis</a:t>
            </a:r>
          </a:p>
          <a:p>
            <a:pPr marL="285750" indent="-285750" fontAlgn="base">
              <a:lnSpc>
                <a:spcPct val="150000"/>
              </a:lnSpc>
              <a:spcBef>
                <a:spcPct val="0"/>
              </a:spcBef>
              <a:spcAft>
                <a:spcPct val="0"/>
              </a:spcAft>
              <a:buFont typeface="Arial" panose="020B0604020202020204" pitchFamily="34" charset="0"/>
              <a:buChar char="•"/>
            </a:pPr>
            <a:r>
              <a:rPr lang="en-US" sz="2800" b="1" dirty="0">
                <a:solidFill>
                  <a:srgbClr val="4D4D4D"/>
                </a:solidFill>
                <a:latin typeface="SABIC Typeface Text Light" panose="020B0303060202020204" pitchFamily="34" charset="0"/>
              </a:rPr>
              <a:t>Conclusion</a:t>
            </a:r>
          </a:p>
          <a:p>
            <a:pPr marL="285750" indent="-285750" fontAlgn="base">
              <a:lnSpc>
                <a:spcPct val="150000"/>
              </a:lnSpc>
              <a:spcBef>
                <a:spcPct val="0"/>
              </a:spcBef>
              <a:spcAft>
                <a:spcPct val="0"/>
              </a:spcAft>
              <a:buFont typeface="Arial" panose="020B0604020202020204" pitchFamily="34" charset="0"/>
              <a:buChar char="•"/>
            </a:pPr>
            <a:r>
              <a:rPr lang="en-US" sz="2800" b="1" dirty="0">
                <a:solidFill>
                  <a:srgbClr val="4D4D4D"/>
                </a:solidFill>
                <a:latin typeface="SABIC Typeface Text Light" panose="020B0303060202020204" pitchFamily="34" charset="0"/>
              </a:rPr>
              <a:t>Recommendations</a:t>
            </a:r>
          </a:p>
          <a:p>
            <a:pPr marL="285750" indent="-285750" fontAlgn="base">
              <a:lnSpc>
                <a:spcPct val="150000"/>
              </a:lnSpc>
              <a:spcBef>
                <a:spcPct val="0"/>
              </a:spcBef>
              <a:spcAft>
                <a:spcPct val="0"/>
              </a:spcAft>
              <a:buFont typeface="Arial" panose="020B0604020202020204" pitchFamily="34" charset="0"/>
              <a:buChar char="•"/>
            </a:pPr>
            <a:r>
              <a:rPr lang="en-US" sz="2800" b="1" dirty="0">
                <a:solidFill>
                  <a:srgbClr val="4D4D4D"/>
                </a:solidFill>
                <a:latin typeface="SABIC Typeface Text Light" panose="020B0303060202020204" pitchFamily="34" charset="0"/>
              </a:rPr>
              <a:t>References</a:t>
            </a:r>
          </a:p>
          <a:p>
            <a:pPr marL="285750" indent="-285750" fontAlgn="base">
              <a:lnSpc>
                <a:spcPct val="150000"/>
              </a:lnSpc>
              <a:spcBef>
                <a:spcPct val="0"/>
              </a:spcBef>
              <a:spcAft>
                <a:spcPct val="0"/>
              </a:spcAft>
              <a:buFont typeface="Arial" panose="020B0604020202020204" pitchFamily="34" charset="0"/>
              <a:buChar char="•"/>
            </a:pPr>
            <a:r>
              <a:rPr lang="en-US" sz="2800" b="1" dirty="0">
                <a:solidFill>
                  <a:srgbClr val="4D4D4D"/>
                </a:solidFill>
                <a:latin typeface="SABIC Typeface Text Light" panose="020B0303060202020204" pitchFamily="34" charset="0"/>
              </a:rPr>
              <a:t>Q&amp;A</a:t>
            </a:r>
          </a:p>
        </p:txBody>
      </p:sp>
      <p:sp>
        <p:nvSpPr>
          <p:cNvPr id="9" name="TextBox 8">
            <a:extLst>
              <a:ext uri="{FF2B5EF4-FFF2-40B4-BE49-F238E27FC236}">
                <a16:creationId xmlns:a16="http://schemas.microsoft.com/office/drawing/2014/main" id="{39B674A4-9D88-2ABB-26A2-071EB7225DCA}"/>
              </a:ext>
            </a:extLst>
          </p:cNvPr>
          <p:cNvSpPr txBox="1"/>
          <p:nvPr/>
        </p:nvSpPr>
        <p:spPr>
          <a:xfrm>
            <a:off x="762000" y="647700"/>
            <a:ext cx="9144000" cy="584775"/>
          </a:xfrm>
          <a:prstGeom prst="rect">
            <a:avLst/>
          </a:prstGeom>
          <a:noFill/>
        </p:spPr>
        <p:txBody>
          <a:bodyPr wrap="square">
            <a:spAutoFit/>
          </a:bodyPr>
          <a:lstStyle/>
          <a:p>
            <a:r>
              <a:rPr lang="en-US" sz="3200" spc="195" dirty="0">
                <a:solidFill>
                  <a:schemeClr val="accent6"/>
                </a:solidFill>
                <a:latin typeface="Arial" panose="020B0604020202020204" pitchFamily="34" charset="0"/>
                <a:cs typeface="Arial" panose="020B0604020202020204" pitchFamily="34" charset="0"/>
              </a:rPr>
              <a:t>Contents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Rectangle 2">
            <a:extLst>
              <a:ext uri="{FF2B5EF4-FFF2-40B4-BE49-F238E27FC236}">
                <a16:creationId xmlns:a16="http://schemas.microsoft.com/office/drawing/2014/main" id="{905C977A-C47A-2611-E2C4-43539306214C}"/>
              </a:ext>
            </a:extLst>
          </p:cNvPr>
          <p:cNvSpPr/>
          <p:nvPr/>
        </p:nvSpPr>
        <p:spPr>
          <a:xfrm>
            <a:off x="168611" y="325012"/>
            <a:ext cx="2621230" cy="610488"/>
          </a:xfrm>
          <a:prstGeom prst="rect">
            <a:avLst/>
          </a:prstGeom>
        </p:spPr>
        <p:txBody>
          <a:bodyPr wrap="none">
            <a:spAutoFit/>
          </a:bodyPr>
          <a:lstStyle/>
          <a:p>
            <a:pPr algn="just" fontAlgn="base">
              <a:lnSpc>
                <a:spcPct val="115000"/>
              </a:lnSpc>
              <a:spcAft>
                <a:spcPts val="1200"/>
              </a:spcAft>
              <a:buSzPts val="1200"/>
            </a:pPr>
            <a:r>
              <a:rPr lang="en-US" sz="3200" spc="195" dirty="0">
                <a:solidFill>
                  <a:schemeClr val="accent6"/>
                </a:solidFill>
                <a:latin typeface="Arial" panose="020B0604020202020204" pitchFamily="34" charset="0"/>
                <a:cs typeface="Arial" panose="020B0604020202020204" pitchFamily="34" charset="0"/>
              </a:rPr>
              <a:t>Background</a:t>
            </a:r>
          </a:p>
        </p:txBody>
      </p:sp>
      <p:pic>
        <p:nvPicPr>
          <p:cNvPr id="8" name="Picture 7">
            <a:extLst>
              <a:ext uri="{FF2B5EF4-FFF2-40B4-BE49-F238E27FC236}">
                <a16:creationId xmlns:a16="http://schemas.microsoft.com/office/drawing/2014/main" id="{EDBA34EE-4DBB-33AC-B276-A0C6D1C9EAB3}"/>
              </a:ext>
            </a:extLst>
          </p:cNvPr>
          <p:cNvPicPr>
            <a:picLocks noChangeAspect="1"/>
          </p:cNvPicPr>
          <p:nvPr/>
        </p:nvPicPr>
        <p:blipFill>
          <a:blip r:embed="rId4"/>
          <a:stretch>
            <a:fillRect/>
          </a:stretch>
        </p:blipFill>
        <p:spPr>
          <a:xfrm>
            <a:off x="11734800" y="607612"/>
            <a:ext cx="3962400" cy="2867046"/>
          </a:xfrm>
          <a:prstGeom prst="rect">
            <a:avLst/>
          </a:prstGeom>
        </p:spPr>
      </p:pic>
      <p:pic>
        <p:nvPicPr>
          <p:cNvPr id="9" name="Picture 8">
            <a:extLst>
              <a:ext uri="{FF2B5EF4-FFF2-40B4-BE49-F238E27FC236}">
                <a16:creationId xmlns:a16="http://schemas.microsoft.com/office/drawing/2014/main" id="{A1CC8E6B-5E95-1843-AA00-2D06374002A0}"/>
              </a:ext>
            </a:extLst>
          </p:cNvPr>
          <p:cNvPicPr>
            <a:picLocks noChangeAspect="1"/>
          </p:cNvPicPr>
          <p:nvPr/>
        </p:nvPicPr>
        <p:blipFill>
          <a:blip r:embed="rId5"/>
          <a:stretch>
            <a:fillRect/>
          </a:stretch>
        </p:blipFill>
        <p:spPr>
          <a:xfrm>
            <a:off x="11734799" y="3928115"/>
            <a:ext cx="3962401" cy="2970513"/>
          </a:xfrm>
          <a:prstGeom prst="rect">
            <a:avLst/>
          </a:prstGeom>
        </p:spPr>
      </p:pic>
      <p:pic>
        <p:nvPicPr>
          <p:cNvPr id="10" name="Picture 9">
            <a:extLst>
              <a:ext uri="{FF2B5EF4-FFF2-40B4-BE49-F238E27FC236}">
                <a16:creationId xmlns:a16="http://schemas.microsoft.com/office/drawing/2014/main" id="{1C0307B1-E758-4F6F-679E-07B6C84240D4}"/>
              </a:ext>
            </a:extLst>
          </p:cNvPr>
          <p:cNvPicPr>
            <a:picLocks noChangeAspect="1"/>
          </p:cNvPicPr>
          <p:nvPr/>
        </p:nvPicPr>
        <p:blipFill>
          <a:blip r:embed="rId6"/>
          <a:stretch>
            <a:fillRect/>
          </a:stretch>
        </p:blipFill>
        <p:spPr>
          <a:xfrm>
            <a:off x="11734799" y="7200900"/>
            <a:ext cx="4038229" cy="2857261"/>
          </a:xfrm>
          <a:prstGeom prst="rect">
            <a:avLst/>
          </a:prstGeom>
        </p:spPr>
      </p:pic>
      <p:sp>
        <p:nvSpPr>
          <p:cNvPr id="12" name="TextBox 11">
            <a:extLst>
              <a:ext uri="{FF2B5EF4-FFF2-40B4-BE49-F238E27FC236}">
                <a16:creationId xmlns:a16="http://schemas.microsoft.com/office/drawing/2014/main" id="{091ADE40-460B-90F5-4811-CBF3F299FD1E}"/>
              </a:ext>
            </a:extLst>
          </p:cNvPr>
          <p:cNvSpPr txBox="1"/>
          <p:nvPr/>
        </p:nvSpPr>
        <p:spPr>
          <a:xfrm>
            <a:off x="838200" y="1257300"/>
            <a:ext cx="9144000" cy="6041590"/>
          </a:xfrm>
          <a:prstGeom prst="rect">
            <a:avLst/>
          </a:prstGeom>
          <a:noFill/>
        </p:spPr>
        <p:txBody>
          <a:bodyPr wrap="square">
            <a:spAutoFit/>
          </a:bodyPr>
          <a:lstStyle/>
          <a:p>
            <a:pPr marL="342900" marR="0" indent="-342900" algn="just">
              <a:lnSpc>
                <a:spcPct val="150000"/>
              </a:lnSpc>
              <a:spcBef>
                <a:spcPts val="0"/>
              </a:spcBef>
              <a:spcAft>
                <a:spcPts val="0"/>
              </a:spcAft>
              <a:buFont typeface="Arial" panose="020B0604020202020204" pitchFamily="34" charset="0"/>
              <a:buChar char="•"/>
            </a:pPr>
            <a:r>
              <a:rPr lang="en-US" sz="2000" dirty="0">
                <a:solidFill>
                  <a:srgbClr val="4D4D4D"/>
                </a:solidFill>
                <a:latin typeface="SABIC Typeface Text Light" panose="020B0303060202020204" pitchFamily="34" charset="0"/>
              </a:rPr>
              <a:t>At one of the SABIC Affiliates. Pressure Safety Valve (PSV) was found stuck due to suspected internal corrosion of the disk holder that caused heavy accumulation of corrosion products.</a:t>
            </a:r>
          </a:p>
          <a:p>
            <a:pPr marL="342900" marR="0" indent="-342900" algn="just">
              <a:lnSpc>
                <a:spcPct val="150000"/>
              </a:lnSpc>
              <a:spcBef>
                <a:spcPts val="0"/>
              </a:spcBef>
              <a:spcAft>
                <a:spcPts val="0"/>
              </a:spcAft>
              <a:buFont typeface="Arial" panose="020B0604020202020204" pitchFamily="34" charset="0"/>
              <a:buChar char="•"/>
            </a:pPr>
            <a:endParaRPr lang="en-US" sz="2000" dirty="0">
              <a:solidFill>
                <a:srgbClr val="4D4D4D"/>
              </a:solidFill>
              <a:latin typeface="SABIC Typeface Text Light" panose="020B0303060202020204" pitchFamily="34" charset="0"/>
            </a:endParaRPr>
          </a:p>
          <a:p>
            <a:pPr marL="342900" marR="0" indent="-342900" algn="just">
              <a:lnSpc>
                <a:spcPct val="150000"/>
              </a:lnSpc>
              <a:spcBef>
                <a:spcPts val="0"/>
              </a:spcBef>
              <a:spcAft>
                <a:spcPts val="0"/>
              </a:spcAft>
              <a:buFont typeface="Arial" panose="020B0604020202020204" pitchFamily="34" charset="0"/>
              <a:buChar char="•"/>
            </a:pPr>
            <a:r>
              <a:rPr lang="en-US" sz="2000" dirty="0">
                <a:solidFill>
                  <a:srgbClr val="4D4D4D"/>
                </a:solidFill>
                <a:latin typeface="SABIC Typeface Text Light" panose="020B0303060202020204" pitchFamily="34" charset="0"/>
              </a:rPr>
              <a:t> The PSV is mounted on the process water line going to cation beds of the deionization unit. </a:t>
            </a:r>
          </a:p>
          <a:p>
            <a:pPr marL="342900" marR="0" indent="-342900" algn="just">
              <a:lnSpc>
                <a:spcPct val="150000"/>
              </a:lnSpc>
              <a:spcBef>
                <a:spcPts val="0"/>
              </a:spcBef>
              <a:spcAft>
                <a:spcPts val="0"/>
              </a:spcAft>
              <a:buFont typeface="Arial" panose="020B0604020202020204" pitchFamily="34" charset="0"/>
              <a:buChar char="•"/>
            </a:pPr>
            <a:endParaRPr lang="en-US" sz="2000" dirty="0">
              <a:solidFill>
                <a:srgbClr val="4D4D4D"/>
              </a:solidFill>
              <a:latin typeface="SABIC Typeface Text Light" panose="020B0303060202020204" pitchFamily="34" charset="0"/>
            </a:endParaRPr>
          </a:p>
          <a:p>
            <a:pPr marL="342900" marR="0" indent="-342900" algn="just">
              <a:lnSpc>
                <a:spcPct val="150000"/>
              </a:lnSpc>
              <a:spcBef>
                <a:spcPts val="0"/>
              </a:spcBef>
              <a:spcAft>
                <a:spcPts val="0"/>
              </a:spcAft>
              <a:buFont typeface="Arial" panose="020B0604020202020204" pitchFamily="34" charset="0"/>
              <a:buChar char="•"/>
            </a:pPr>
            <a:r>
              <a:rPr lang="en-US" sz="2000" dirty="0">
                <a:solidFill>
                  <a:srgbClr val="4D4D4D"/>
                </a:solidFill>
                <a:latin typeface="SABIC Typeface Text Light" panose="020B0303060202020204" pitchFamily="34" charset="0"/>
              </a:rPr>
              <a:t>The PSV downstream line discharge water into the wastewater common header, which is connected to neutralization sump.</a:t>
            </a:r>
          </a:p>
          <a:p>
            <a:pPr marL="342900" marR="0" indent="-342900" algn="just">
              <a:lnSpc>
                <a:spcPct val="150000"/>
              </a:lnSpc>
              <a:spcBef>
                <a:spcPts val="0"/>
              </a:spcBef>
              <a:spcAft>
                <a:spcPts val="0"/>
              </a:spcAft>
              <a:buFont typeface="Arial" panose="020B0604020202020204" pitchFamily="34" charset="0"/>
              <a:buChar char="•"/>
            </a:pPr>
            <a:endParaRPr lang="en-US" sz="2000" dirty="0">
              <a:solidFill>
                <a:srgbClr val="4D4D4D"/>
              </a:solidFill>
              <a:latin typeface="SABIC Typeface Text Light" panose="020B0303060202020204" pitchFamily="34" charset="0"/>
            </a:endParaRPr>
          </a:p>
          <a:p>
            <a:pPr marL="342900" marR="0" indent="-342900" algn="just">
              <a:lnSpc>
                <a:spcPct val="150000"/>
              </a:lnSpc>
              <a:spcBef>
                <a:spcPts val="0"/>
              </a:spcBef>
              <a:spcAft>
                <a:spcPts val="0"/>
              </a:spcAft>
              <a:buFont typeface="Arial" panose="020B0604020202020204" pitchFamily="34" charset="0"/>
              <a:buChar char="•"/>
            </a:pPr>
            <a:r>
              <a:rPr lang="en-US" sz="2000" dirty="0">
                <a:solidFill>
                  <a:srgbClr val="4D4D4D"/>
                </a:solidFill>
                <a:latin typeface="SABIC Typeface Text Light" panose="020B0303060202020204" pitchFamily="34" charset="0"/>
              </a:rPr>
              <a:t> The header contains HCl and other contaminants where acid vapors are assumed to reach the PSV parts which are made of stainless steel 420 and result in its corrosion.</a:t>
            </a:r>
          </a:p>
        </p:txBody>
      </p:sp>
    </p:spTree>
    <p:extLst>
      <p:ext uri="{BB962C8B-B14F-4D97-AF65-F5344CB8AC3E}">
        <p14:creationId xmlns:p14="http://schemas.microsoft.com/office/powerpoint/2010/main" val="4212183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
            <a:extLst>
              <a:ext uri="{FF2B5EF4-FFF2-40B4-BE49-F238E27FC236}">
                <a16:creationId xmlns:a16="http://schemas.microsoft.com/office/drawing/2014/main" id="{AAA831B9-3915-54A2-2172-AD263952A91F}"/>
              </a:ext>
            </a:extLst>
          </p:cNvPr>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8" name="TextBox 27">
            <a:extLst>
              <a:ext uri="{FF2B5EF4-FFF2-40B4-BE49-F238E27FC236}">
                <a16:creationId xmlns:a16="http://schemas.microsoft.com/office/drawing/2014/main" id="{2F89DCE4-950E-42B6-87DF-BBCC30438CEC}"/>
              </a:ext>
            </a:extLst>
          </p:cNvPr>
          <p:cNvSpPr txBox="1"/>
          <p:nvPr/>
        </p:nvSpPr>
        <p:spPr>
          <a:xfrm>
            <a:off x="328406" y="480377"/>
            <a:ext cx="8486553" cy="610488"/>
          </a:xfrm>
          <a:prstGeom prst="rect">
            <a:avLst/>
          </a:prstGeom>
          <a:noFill/>
        </p:spPr>
        <p:txBody>
          <a:bodyPr wrap="square">
            <a:spAutoFit/>
          </a:bodyPr>
          <a:lstStyle/>
          <a:p>
            <a:pPr marL="0" marR="0" lvl="1" algn="just">
              <a:lnSpc>
                <a:spcPct val="115000"/>
              </a:lnSpc>
              <a:spcBef>
                <a:spcPts val="0"/>
              </a:spcBef>
              <a:spcAft>
                <a:spcPts val="0"/>
              </a:spcAft>
              <a:buSzPts val="1200"/>
            </a:pPr>
            <a:r>
              <a:rPr lang="en-US" sz="3200" spc="195" dirty="0">
                <a:solidFill>
                  <a:schemeClr val="accent6"/>
                </a:solidFill>
                <a:latin typeface="Arial" panose="020B0604020202020204" pitchFamily="34" charset="0"/>
                <a:cs typeface="Arial" panose="020B0604020202020204" pitchFamily="34" charset="0"/>
              </a:rPr>
              <a:t>Process Description</a:t>
            </a:r>
          </a:p>
        </p:txBody>
      </p:sp>
      <p:sp>
        <p:nvSpPr>
          <p:cNvPr id="121" name="TextBox 120">
            <a:extLst>
              <a:ext uri="{FF2B5EF4-FFF2-40B4-BE49-F238E27FC236}">
                <a16:creationId xmlns:a16="http://schemas.microsoft.com/office/drawing/2014/main" id="{2F89DCE4-950E-42B6-87DF-BBCC30438CEC}"/>
              </a:ext>
            </a:extLst>
          </p:cNvPr>
          <p:cNvSpPr txBox="1"/>
          <p:nvPr/>
        </p:nvSpPr>
        <p:spPr>
          <a:xfrm>
            <a:off x="5794156" y="8533251"/>
            <a:ext cx="6699688" cy="355162"/>
          </a:xfrm>
          <a:prstGeom prst="rect">
            <a:avLst/>
          </a:prstGeom>
          <a:noFill/>
        </p:spPr>
        <p:txBody>
          <a:bodyPr wrap="square">
            <a:spAutoFit/>
          </a:bodyPr>
          <a:lstStyle/>
          <a:p>
            <a:pPr marL="0" lvl="1" algn="ctr">
              <a:lnSpc>
                <a:spcPct val="115000"/>
              </a:lnSpc>
              <a:buSzPts val="1200"/>
            </a:pPr>
            <a:r>
              <a:rPr lang="en-US" sz="1600" b="1" dirty="0">
                <a:solidFill>
                  <a:srgbClr val="4D4D4D"/>
                </a:solidFill>
                <a:latin typeface="SABIC Typeface Text Light" panose="020B0303060202020204" pitchFamily="34" charset="0"/>
              </a:rPr>
              <a:t>Schematics of the Process Description</a:t>
            </a:r>
          </a:p>
        </p:txBody>
      </p:sp>
      <p:pic>
        <p:nvPicPr>
          <p:cNvPr id="2" name="Picture 1"/>
          <p:cNvPicPr>
            <a:picLocks noChangeAspect="1"/>
          </p:cNvPicPr>
          <p:nvPr/>
        </p:nvPicPr>
        <p:blipFill>
          <a:blip r:embed="rId4"/>
          <a:stretch>
            <a:fillRect/>
          </a:stretch>
        </p:blipFill>
        <p:spPr>
          <a:xfrm>
            <a:off x="965741" y="2019300"/>
            <a:ext cx="14942719" cy="62484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150068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2">
            <a:extLst>
              <a:ext uri="{FF2B5EF4-FFF2-40B4-BE49-F238E27FC236}">
                <a16:creationId xmlns:a16="http://schemas.microsoft.com/office/drawing/2014/main" id="{FF803529-8E4F-DBEB-73AC-0DE63165C8B2}"/>
              </a:ext>
            </a:extLst>
          </p:cNvPr>
          <p:cNvSpPr txBox="1"/>
          <p:nvPr/>
        </p:nvSpPr>
        <p:spPr bwMode="auto">
          <a:xfrm>
            <a:off x="685799" y="970538"/>
            <a:ext cx="5094514" cy="420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2" algn="just">
              <a:lnSpc>
                <a:spcPct val="115000"/>
              </a:lnSpc>
              <a:spcBef>
                <a:spcPts val="0"/>
              </a:spcBef>
              <a:spcAft>
                <a:spcPts val="0"/>
              </a:spcAft>
              <a:buClr>
                <a:srgbClr val="009FDF"/>
              </a:buClr>
              <a:buSzPts val="1200"/>
            </a:pPr>
            <a:r>
              <a:rPr lang="en-GB" sz="2000" b="1" u="sng" dirty="0">
                <a:solidFill>
                  <a:srgbClr val="002060"/>
                </a:solidFill>
                <a:latin typeface="SABIC Typeface Text Light" panose="020B0303060202020204" pitchFamily="34" charset="0"/>
              </a:rPr>
              <a:t>Condition of the Connected Piping </a:t>
            </a:r>
            <a:endParaRPr lang="en-US" sz="2000" b="1" u="sng" dirty="0">
              <a:solidFill>
                <a:srgbClr val="002060"/>
              </a:solidFill>
              <a:latin typeface="SABIC Typeface Text Light" panose="020B0303060202020204" pitchFamily="34" charset="0"/>
            </a:endParaRPr>
          </a:p>
        </p:txBody>
      </p:sp>
      <p:sp>
        <p:nvSpPr>
          <p:cNvPr id="6" name="TextBox 5">
            <a:extLst>
              <a:ext uri="{FF2B5EF4-FFF2-40B4-BE49-F238E27FC236}">
                <a16:creationId xmlns:a16="http://schemas.microsoft.com/office/drawing/2014/main" id="{B275E35F-19B7-1A29-E8F3-ADCB75F9110A}"/>
              </a:ext>
            </a:extLst>
          </p:cNvPr>
          <p:cNvSpPr txBox="1"/>
          <p:nvPr/>
        </p:nvSpPr>
        <p:spPr bwMode="auto">
          <a:xfrm>
            <a:off x="685799" y="1394018"/>
            <a:ext cx="9106845" cy="3000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marR="0" indent="-285750" algn="just">
              <a:lnSpc>
                <a:spcPct val="150000"/>
              </a:lnSpc>
              <a:spcBef>
                <a:spcPts val="0"/>
              </a:spcBef>
              <a:spcAft>
                <a:spcPts val="0"/>
              </a:spcAft>
              <a:buFont typeface="Arial" panose="020B0604020202020204" pitchFamily="34" charset="0"/>
              <a:buChar char="•"/>
            </a:pPr>
            <a:r>
              <a:rPr lang="en-US" dirty="0">
                <a:solidFill>
                  <a:srgbClr val="4D4D4D"/>
                </a:solidFill>
                <a:latin typeface="SABIC Typeface Text Light" panose="020B0303060202020204" pitchFamily="34" charset="0"/>
              </a:rPr>
              <a:t>The history indicated that the PSVs discharge lines made of austenitic stainless steel 304 were subject to internal localized corrosion in the form of isolated pitting that sometimes led to leakage.</a:t>
            </a:r>
          </a:p>
          <a:p>
            <a:pPr marL="285750" marR="0" indent="-285750" algn="just">
              <a:lnSpc>
                <a:spcPct val="150000"/>
              </a:lnSpc>
              <a:spcBef>
                <a:spcPts val="0"/>
              </a:spcBef>
              <a:spcAft>
                <a:spcPts val="0"/>
              </a:spcAft>
              <a:buFont typeface="Arial" panose="020B0604020202020204" pitchFamily="34" charset="0"/>
              <a:buChar char="•"/>
            </a:pPr>
            <a:r>
              <a:rPr lang="en-US" dirty="0">
                <a:solidFill>
                  <a:srgbClr val="4D4D4D"/>
                </a:solidFill>
                <a:latin typeface="SABIC Typeface Text Light" panose="020B0303060202020204" pitchFamily="34" charset="0"/>
              </a:rPr>
              <a:t>Corrosion is expected to occur because of corrosive gases that are generated from the neutralization sump and present in the wastewater header.</a:t>
            </a:r>
          </a:p>
          <a:p>
            <a:pPr marL="285750" marR="0" indent="-285750" algn="just">
              <a:lnSpc>
                <a:spcPct val="150000"/>
              </a:lnSpc>
              <a:spcBef>
                <a:spcPts val="0"/>
              </a:spcBef>
              <a:spcAft>
                <a:spcPts val="0"/>
              </a:spcAft>
              <a:buFont typeface="Arial" panose="020B0604020202020204" pitchFamily="34" charset="0"/>
              <a:buChar char="•"/>
            </a:pPr>
            <a:r>
              <a:rPr lang="en-US" dirty="0">
                <a:solidFill>
                  <a:srgbClr val="4D4D4D"/>
                </a:solidFill>
                <a:latin typeface="SABIC Typeface Text Light" panose="020B0303060202020204" pitchFamily="34" charset="0"/>
              </a:rPr>
              <a:t>To prevent this, the plant has modified the line going to the sump by increasing its length until the liquid level.</a:t>
            </a:r>
          </a:p>
        </p:txBody>
      </p:sp>
      <p:sp>
        <p:nvSpPr>
          <p:cNvPr id="9" name="TextBox 8">
            <a:extLst>
              <a:ext uri="{FF2B5EF4-FFF2-40B4-BE49-F238E27FC236}">
                <a16:creationId xmlns:a16="http://schemas.microsoft.com/office/drawing/2014/main" id="{F1AC3CD9-1A7E-759F-37A9-7A93F920B681}"/>
              </a:ext>
            </a:extLst>
          </p:cNvPr>
          <p:cNvSpPr txBox="1"/>
          <p:nvPr/>
        </p:nvSpPr>
        <p:spPr bwMode="auto">
          <a:xfrm>
            <a:off x="12344400" y="4661823"/>
            <a:ext cx="2971800" cy="35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115000"/>
              </a:lnSpc>
            </a:pPr>
            <a:r>
              <a:rPr lang="en-GB" sz="1600" b="1" dirty="0">
                <a:solidFill>
                  <a:srgbClr val="4D4D4D"/>
                </a:solidFill>
                <a:latin typeface="SABIC Typeface Text Light" panose="020B0303060202020204" pitchFamily="34" charset="0"/>
              </a:rPr>
              <a:t>Before Modification</a:t>
            </a:r>
            <a:endParaRPr lang="en-US" sz="1600" b="1" dirty="0">
              <a:solidFill>
                <a:srgbClr val="4D4D4D"/>
              </a:solidFill>
              <a:latin typeface="SABIC Typeface Text Light" panose="020B0303060202020204" pitchFamily="34" charset="0"/>
            </a:endParaRPr>
          </a:p>
        </p:txBody>
      </p:sp>
      <p:sp>
        <p:nvSpPr>
          <p:cNvPr id="10" name="TextBox 9">
            <a:extLst>
              <a:ext uri="{FF2B5EF4-FFF2-40B4-BE49-F238E27FC236}">
                <a16:creationId xmlns:a16="http://schemas.microsoft.com/office/drawing/2014/main" id="{4C3D583E-F0C1-4B2F-59DA-B77649852E20}"/>
              </a:ext>
            </a:extLst>
          </p:cNvPr>
          <p:cNvSpPr txBox="1"/>
          <p:nvPr/>
        </p:nvSpPr>
        <p:spPr bwMode="auto">
          <a:xfrm>
            <a:off x="12685037" y="9472148"/>
            <a:ext cx="2290526" cy="35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R="0" algn="ctr">
              <a:lnSpc>
                <a:spcPct val="115000"/>
              </a:lnSpc>
              <a:spcBef>
                <a:spcPts val="0"/>
              </a:spcBef>
              <a:spcAft>
                <a:spcPts val="0"/>
              </a:spcAft>
            </a:pPr>
            <a:r>
              <a:rPr lang="en-GB" sz="1600" b="1" dirty="0">
                <a:solidFill>
                  <a:srgbClr val="4D4D4D"/>
                </a:solidFill>
                <a:latin typeface="SABIC Typeface Text Light" panose="020B0303060202020204" pitchFamily="34" charset="0"/>
              </a:rPr>
              <a:t>After Modification</a:t>
            </a:r>
            <a:endParaRPr lang="en-US" sz="1600" b="1" dirty="0">
              <a:solidFill>
                <a:srgbClr val="4D4D4D"/>
              </a:solidFill>
              <a:latin typeface="SABIC Typeface Text Light" panose="020B0303060202020204" pitchFamily="34" charset="0"/>
            </a:endParaRPr>
          </a:p>
        </p:txBody>
      </p:sp>
      <p:sp>
        <p:nvSpPr>
          <p:cNvPr id="4" name="Rectangle 3">
            <a:extLst>
              <a:ext uri="{FF2B5EF4-FFF2-40B4-BE49-F238E27FC236}">
                <a16:creationId xmlns:a16="http://schemas.microsoft.com/office/drawing/2014/main" id="{0AB48923-3E48-D245-D5B6-DA06E714197C}"/>
              </a:ext>
            </a:extLst>
          </p:cNvPr>
          <p:cNvSpPr/>
          <p:nvPr/>
        </p:nvSpPr>
        <p:spPr>
          <a:xfrm>
            <a:off x="533400" y="321658"/>
            <a:ext cx="4420826" cy="610488"/>
          </a:xfrm>
          <a:prstGeom prst="rect">
            <a:avLst/>
          </a:prstGeom>
        </p:spPr>
        <p:txBody>
          <a:bodyPr wrap="none">
            <a:spAutoFit/>
          </a:bodyPr>
          <a:lstStyle/>
          <a:p>
            <a:pPr marR="0" lvl="0" algn="just" fontAlgn="base">
              <a:lnSpc>
                <a:spcPct val="115000"/>
              </a:lnSpc>
              <a:spcBef>
                <a:spcPts val="0"/>
              </a:spcBef>
              <a:spcAft>
                <a:spcPts val="1200"/>
              </a:spcAft>
              <a:buSzPts val="1200"/>
            </a:pPr>
            <a:r>
              <a:rPr lang="en-GB" sz="3200" spc="195" dirty="0">
                <a:solidFill>
                  <a:schemeClr val="accent6"/>
                </a:solidFill>
                <a:latin typeface="Arial" panose="020B0604020202020204" pitchFamily="34" charset="0"/>
                <a:cs typeface="Arial" panose="020B0604020202020204" pitchFamily="34" charset="0"/>
              </a:rPr>
              <a:t>Technical Evaluation</a:t>
            </a:r>
            <a:endParaRPr lang="en-US" sz="3200" spc="195" dirty="0">
              <a:solidFill>
                <a:schemeClr val="accent6"/>
              </a:solidFill>
              <a:latin typeface="Arial" panose="020B0604020202020204" pitchFamily="34" charset="0"/>
              <a:cs typeface="Arial" panose="020B0604020202020204"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4219224066"/>
              </p:ext>
            </p:extLst>
          </p:nvPr>
        </p:nvGraphicFramePr>
        <p:xfrm>
          <a:off x="857878" y="7657990"/>
          <a:ext cx="5719204" cy="2225040"/>
        </p:xfrm>
        <a:graphic>
          <a:graphicData uri="http://schemas.openxmlformats.org/drawingml/2006/table">
            <a:tbl>
              <a:tblPr firstRow="1" bandRow="1">
                <a:tableStyleId>{7DF18680-E054-41AD-8BC1-D1AEF772440D}</a:tableStyleId>
              </a:tblPr>
              <a:tblGrid>
                <a:gridCol w="3204604">
                  <a:extLst>
                    <a:ext uri="{9D8B030D-6E8A-4147-A177-3AD203B41FA5}">
                      <a16:colId xmlns:a16="http://schemas.microsoft.com/office/drawing/2014/main" val="1846889687"/>
                    </a:ext>
                  </a:extLst>
                </a:gridCol>
                <a:gridCol w="1219200">
                  <a:extLst>
                    <a:ext uri="{9D8B030D-6E8A-4147-A177-3AD203B41FA5}">
                      <a16:colId xmlns:a16="http://schemas.microsoft.com/office/drawing/2014/main" val="1876287464"/>
                    </a:ext>
                  </a:extLst>
                </a:gridCol>
                <a:gridCol w="1295400">
                  <a:extLst>
                    <a:ext uri="{9D8B030D-6E8A-4147-A177-3AD203B41FA5}">
                      <a16:colId xmlns:a16="http://schemas.microsoft.com/office/drawing/2014/main" val="1599762208"/>
                    </a:ext>
                  </a:extLst>
                </a:gridCol>
              </a:tblGrid>
              <a:tr h="370840">
                <a:tc>
                  <a:txBody>
                    <a:bodyPr/>
                    <a:lstStyle/>
                    <a:p>
                      <a:r>
                        <a:rPr lang="en-US" dirty="0"/>
                        <a:t>Parameters</a:t>
                      </a:r>
                    </a:p>
                  </a:txBody>
                  <a:tcPr/>
                </a:tc>
                <a:tc>
                  <a:txBody>
                    <a:bodyPr/>
                    <a:lstStyle/>
                    <a:p>
                      <a:r>
                        <a:rPr lang="en-US" dirty="0"/>
                        <a:t>Values</a:t>
                      </a:r>
                    </a:p>
                  </a:txBody>
                  <a:tcPr/>
                </a:tc>
                <a:tc>
                  <a:txBody>
                    <a:bodyPr/>
                    <a:lstStyle/>
                    <a:p>
                      <a:r>
                        <a:rPr lang="en-US" dirty="0"/>
                        <a:t>Unit</a:t>
                      </a:r>
                    </a:p>
                  </a:txBody>
                  <a:tcPr/>
                </a:tc>
                <a:extLst>
                  <a:ext uri="{0D108BD9-81ED-4DB2-BD59-A6C34878D82A}">
                    <a16:rowId xmlns:a16="http://schemas.microsoft.com/office/drawing/2014/main" val="3504186070"/>
                  </a:ext>
                </a:extLst>
              </a:tr>
              <a:tr h="370840">
                <a:tc>
                  <a:txBody>
                    <a:bodyPr/>
                    <a:lstStyle/>
                    <a:p>
                      <a:r>
                        <a:rPr lang="en-US" dirty="0"/>
                        <a:t>pH</a:t>
                      </a:r>
                    </a:p>
                  </a:txBody>
                  <a:tcPr/>
                </a:tc>
                <a:tc>
                  <a:txBody>
                    <a:bodyPr/>
                    <a:lstStyle/>
                    <a:p>
                      <a:r>
                        <a:rPr lang="en-US" dirty="0"/>
                        <a:t>12</a:t>
                      </a:r>
                    </a:p>
                  </a:txBody>
                  <a:tcPr/>
                </a:tc>
                <a:tc>
                  <a:txBody>
                    <a:bodyPr/>
                    <a:lstStyle/>
                    <a:p>
                      <a:r>
                        <a:rPr lang="en-US" dirty="0"/>
                        <a:t>-</a:t>
                      </a:r>
                    </a:p>
                  </a:txBody>
                  <a:tcPr/>
                </a:tc>
                <a:extLst>
                  <a:ext uri="{0D108BD9-81ED-4DB2-BD59-A6C34878D82A}">
                    <a16:rowId xmlns:a16="http://schemas.microsoft.com/office/drawing/2014/main" val="3718477451"/>
                  </a:ext>
                </a:extLst>
              </a:tr>
              <a:tr h="370840">
                <a:tc>
                  <a:txBody>
                    <a:bodyPr/>
                    <a:lstStyle/>
                    <a:p>
                      <a:r>
                        <a:rPr lang="en-US" dirty="0"/>
                        <a:t>Temperature</a:t>
                      </a:r>
                    </a:p>
                  </a:txBody>
                  <a:tcPr/>
                </a:tc>
                <a:tc>
                  <a:txBody>
                    <a:bodyPr/>
                    <a:lstStyle/>
                    <a:p>
                      <a:r>
                        <a:rPr lang="en-US" dirty="0"/>
                        <a:t>22</a:t>
                      </a:r>
                    </a:p>
                  </a:txBody>
                  <a:tcPr/>
                </a:tc>
                <a:tc>
                  <a:txBody>
                    <a:bodyPr/>
                    <a:lstStyle/>
                    <a:p>
                      <a:r>
                        <a:rPr lang="en-US" baseline="30000" dirty="0"/>
                        <a:t>o</a:t>
                      </a:r>
                      <a:r>
                        <a:rPr lang="en-US" dirty="0"/>
                        <a:t>C</a:t>
                      </a:r>
                    </a:p>
                  </a:txBody>
                  <a:tcPr/>
                </a:tc>
                <a:extLst>
                  <a:ext uri="{0D108BD9-81ED-4DB2-BD59-A6C34878D82A}">
                    <a16:rowId xmlns:a16="http://schemas.microsoft.com/office/drawing/2014/main" val="1921637734"/>
                  </a:ext>
                </a:extLst>
              </a:tr>
              <a:tr h="370840">
                <a:tc>
                  <a:txBody>
                    <a:bodyPr/>
                    <a:lstStyle/>
                    <a:p>
                      <a:r>
                        <a:rPr lang="en-US" dirty="0"/>
                        <a:t>Total dissolved solids (TDS)</a:t>
                      </a:r>
                    </a:p>
                  </a:txBody>
                  <a:tcPr/>
                </a:tc>
                <a:tc>
                  <a:txBody>
                    <a:bodyPr/>
                    <a:lstStyle/>
                    <a:p>
                      <a:r>
                        <a:rPr lang="en-US" dirty="0"/>
                        <a:t>6249.10</a:t>
                      </a:r>
                    </a:p>
                  </a:txBody>
                  <a:tcPr/>
                </a:tc>
                <a:tc>
                  <a:txBody>
                    <a:bodyPr/>
                    <a:lstStyle/>
                    <a:p>
                      <a:r>
                        <a:rPr lang="en-US" dirty="0"/>
                        <a:t>ppm</a:t>
                      </a:r>
                    </a:p>
                  </a:txBody>
                  <a:tcPr/>
                </a:tc>
                <a:extLst>
                  <a:ext uri="{0D108BD9-81ED-4DB2-BD59-A6C34878D82A}">
                    <a16:rowId xmlns:a16="http://schemas.microsoft.com/office/drawing/2014/main" val="204864805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Total Organic carbon (TOC)</a:t>
                      </a:r>
                    </a:p>
                  </a:txBody>
                  <a:tcPr/>
                </a:tc>
                <a:tc>
                  <a:txBody>
                    <a:bodyPr/>
                    <a:lstStyle/>
                    <a:p>
                      <a:r>
                        <a:rPr lang="en-US" dirty="0"/>
                        <a:t>1355</a:t>
                      </a:r>
                    </a:p>
                  </a:txBody>
                  <a:tcPr/>
                </a:tc>
                <a:tc>
                  <a:txBody>
                    <a:bodyPr/>
                    <a:lstStyle/>
                    <a:p>
                      <a:r>
                        <a:rPr lang="en-US" dirty="0"/>
                        <a:t>ppm</a:t>
                      </a:r>
                    </a:p>
                  </a:txBody>
                  <a:tcPr/>
                </a:tc>
                <a:extLst>
                  <a:ext uri="{0D108BD9-81ED-4DB2-BD59-A6C34878D82A}">
                    <a16:rowId xmlns:a16="http://schemas.microsoft.com/office/drawing/2014/main" val="77943918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Total suspended solids (TSS)</a:t>
                      </a:r>
                    </a:p>
                  </a:txBody>
                  <a:tcPr/>
                </a:tc>
                <a:tc>
                  <a:txBody>
                    <a:bodyPr/>
                    <a:lstStyle/>
                    <a:p>
                      <a:r>
                        <a:rPr lang="en-US" dirty="0"/>
                        <a:t>6.0</a:t>
                      </a:r>
                    </a:p>
                  </a:txBody>
                  <a:tcPr/>
                </a:tc>
                <a:tc>
                  <a:txBody>
                    <a:bodyPr/>
                    <a:lstStyle/>
                    <a:p>
                      <a:r>
                        <a:rPr lang="en-US" dirty="0"/>
                        <a:t>ppm</a:t>
                      </a:r>
                    </a:p>
                  </a:txBody>
                  <a:tcPr/>
                </a:tc>
                <a:extLst>
                  <a:ext uri="{0D108BD9-81ED-4DB2-BD59-A6C34878D82A}">
                    <a16:rowId xmlns:a16="http://schemas.microsoft.com/office/drawing/2014/main" val="1043659284"/>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3024077215"/>
              </p:ext>
            </p:extLst>
          </p:nvPr>
        </p:nvGraphicFramePr>
        <p:xfrm>
          <a:off x="857878" y="4906632"/>
          <a:ext cx="5719204" cy="2225040"/>
        </p:xfrm>
        <a:graphic>
          <a:graphicData uri="http://schemas.openxmlformats.org/drawingml/2006/table">
            <a:tbl>
              <a:tblPr firstRow="1" bandRow="1">
                <a:tableStyleId>{21E4AEA4-8DFA-4A89-87EB-49C32662AFE0}</a:tableStyleId>
              </a:tblPr>
              <a:tblGrid>
                <a:gridCol w="3204604">
                  <a:extLst>
                    <a:ext uri="{9D8B030D-6E8A-4147-A177-3AD203B41FA5}">
                      <a16:colId xmlns:a16="http://schemas.microsoft.com/office/drawing/2014/main" val="1846889687"/>
                    </a:ext>
                  </a:extLst>
                </a:gridCol>
                <a:gridCol w="1219200">
                  <a:extLst>
                    <a:ext uri="{9D8B030D-6E8A-4147-A177-3AD203B41FA5}">
                      <a16:colId xmlns:a16="http://schemas.microsoft.com/office/drawing/2014/main" val="1876287464"/>
                    </a:ext>
                  </a:extLst>
                </a:gridCol>
                <a:gridCol w="1295400">
                  <a:extLst>
                    <a:ext uri="{9D8B030D-6E8A-4147-A177-3AD203B41FA5}">
                      <a16:colId xmlns:a16="http://schemas.microsoft.com/office/drawing/2014/main" val="1599762208"/>
                    </a:ext>
                  </a:extLst>
                </a:gridCol>
              </a:tblGrid>
              <a:tr h="370840">
                <a:tc>
                  <a:txBody>
                    <a:bodyPr/>
                    <a:lstStyle/>
                    <a:p>
                      <a:r>
                        <a:rPr lang="en-US" dirty="0"/>
                        <a:t>Parameters</a:t>
                      </a:r>
                    </a:p>
                  </a:txBody>
                  <a:tcPr/>
                </a:tc>
                <a:tc>
                  <a:txBody>
                    <a:bodyPr/>
                    <a:lstStyle/>
                    <a:p>
                      <a:r>
                        <a:rPr lang="en-US" dirty="0"/>
                        <a:t>Values</a:t>
                      </a:r>
                    </a:p>
                  </a:txBody>
                  <a:tcPr/>
                </a:tc>
                <a:tc>
                  <a:txBody>
                    <a:bodyPr/>
                    <a:lstStyle/>
                    <a:p>
                      <a:r>
                        <a:rPr lang="en-US" dirty="0"/>
                        <a:t>Unit</a:t>
                      </a:r>
                    </a:p>
                  </a:txBody>
                  <a:tcPr/>
                </a:tc>
                <a:extLst>
                  <a:ext uri="{0D108BD9-81ED-4DB2-BD59-A6C34878D82A}">
                    <a16:rowId xmlns:a16="http://schemas.microsoft.com/office/drawing/2014/main" val="3504186070"/>
                  </a:ext>
                </a:extLst>
              </a:tr>
              <a:tr h="370840">
                <a:tc>
                  <a:txBody>
                    <a:bodyPr/>
                    <a:lstStyle/>
                    <a:p>
                      <a:r>
                        <a:rPr lang="en-US" dirty="0"/>
                        <a:t>pH</a:t>
                      </a:r>
                    </a:p>
                  </a:txBody>
                  <a:tcPr/>
                </a:tc>
                <a:tc>
                  <a:txBody>
                    <a:bodyPr/>
                    <a:lstStyle/>
                    <a:p>
                      <a:r>
                        <a:rPr lang="en-US" dirty="0"/>
                        <a:t>4</a:t>
                      </a:r>
                    </a:p>
                  </a:txBody>
                  <a:tcPr/>
                </a:tc>
                <a:tc>
                  <a:txBody>
                    <a:bodyPr/>
                    <a:lstStyle/>
                    <a:p>
                      <a:r>
                        <a:rPr lang="en-US" dirty="0"/>
                        <a:t>-</a:t>
                      </a:r>
                    </a:p>
                  </a:txBody>
                  <a:tcPr/>
                </a:tc>
                <a:extLst>
                  <a:ext uri="{0D108BD9-81ED-4DB2-BD59-A6C34878D82A}">
                    <a16:rowId xmlns:a16="http://schemas.microsoft.com/office/drawing/2014/main" val="3718477451"/>
                  </a:ext>
                </a:extLst>
              </a:tr>
              <a:tr h="370840">
                <a:tc>
                  <a:txBody>
                    <a:bodyPr/>
                    <a:lstStyle/>
                    <a:p>
                      <a:r>
                        <a:rPr lang="en-US" dirty="0"/>
                        <a:t>Temperature</a:t>
                      </a:r>
                    </a:p>
                  </a:txBody>
                  <a:tcPr/>
                </a:tc>
                <a:tc>
                  <a:txBody>
                    <a:bodyPr/>
                    <a:lstStyle/>
                    <a:p>
                      <a:r>
                        <a:rPr lang="en-US" dirty="0"/>
                        <a:t>23</a:t>
                      </a:r>
                    </a:p>
                  </a:txBody>
                  <a:tcPr/>
                </a:tc>
                <a:tc>
                  <a:txBody>
                    <a:bodyPr/>
                    <a:lstStyle/>
                    <a:p>
                      <a:r>
                        <a:rPr lang="en-US" baseline="30000" dirty="0"/>
                        <a:t>o</a:t>
                      </a:r>
                      <a:r>
                        <a:rPr lang="en-US" dirty="0"/>
                        <a:t>C</a:t>
                      </a:r>
                    </a:p>
                  </a:txBody>
                  <a:tcPr/>
                </a:tc>
                <a:extLst>
                  <a:ext uri="{0D108BD9-81ED-4DB2-BD59-A6C34878D82A}">
                    <a16:rowId xmlns:a16="http://schemas.microsoft.com/office/drawing/2014/main" val="1921637734"/>
                  </a:ext>
                </a:extLst>
              </a:tr>
              <a:tr h="370840">
                <a:tc>
                  <a:txBody>
                    <a:bodyPr/>
                    <a:lstStyle/>
                    <a:p>
                      <a:r>
                        <a:rPr lang="en-US" dirty="0"/>
                        <a:t>Total dissolved solids (TDS)</a:t>
                      </a:r>
                    </a:p>
                  </a:txBody>
                  <a:tcPr/>
                </a:tc>
                <a:tc>
                  <a:txBody>
                    <a:bodyPr/>
                    <a:lstStyle/>
                    <a:p>
                      <a:r>
                        <a:rPr lang="en-US" dirty="0"/>
                        <a:t>799</a:t>
                      </a:r>
                    </a:p>
                  </a:txBody>
                  <a:tcPr/>
                </a:tc>
                <a:tc>
                  <a:txBody>
                    <a:bodyPr/>
                    <a:lstStyle/>
                    <a:p>
                      <a:r>
                        <a:rPr lang="en-US" dirty="0"/>
                        <a:t>ppm</a:t>
                      </a:r>
                    </a:p>
                  </a:txBody>
                  <a:tcPr/>
                </a:tc>
                <a:extLst>
                  <a:ext uri="{0D108BD9-81ED-4DB2-BD59-A6C34878D82A}">
                    <a16:rowId xmlns:a16="http://schemas.microsoft.com/office/drawing/2014/main" val="204864805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Total Organic carbon (TOC)</a:t>
                      </a:r>
                    </a:p>
                  </a:txBody>
                  <a:tcPr/>
                </a:tc>
                <a:tc>
                  <a:txBody>
                    <a:bodyPr/>
                    <a:lstStyle/>
                    <a:p>
                      <a:r>
                        <a:rPr lang="en-US" dirty="0"/>
                        <a:t>682</a:t>
                      </a:r>
                    </a:p>
                  </a:txBody>
                  <a:tcPr/>
                </a:tc>
                <a:tc>
                  <a:txBody>
                    <a:bodyPr/>
                    <a:lstStyle/>
                    <a:p>
                      <a:r>
                        <a:rPr lang="en-US" dirty="0"/>
                        <a:t>ppm</a:t>
                      </a:r>
                    </a:p>
                  </a:txBody>
                  <a:tcPr/>
                </a:tc>
                <a:extLst>
                  <a:ext uri="{0D108BD9-81ED-4DB2-BD59-A6C34878D82A}">
                    <a16:rowId xmlns:a16="http://schemas.microsoft.com/office/drawing/2014/main" val="77943918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Total suspended solids (TSS)</a:t>
                      </a:r>
                    </a:p>
                  </a:txBody>
                  <a:tcPr/>
                </a:tc>
                <a:tc>
                  <a:txBody>
                    <a:bodyPr/>
                    <a:lstStyle/>
                    <a:p>
                      <a:r>
                        <a:rPr lang="en-US" dirty="0"/>
                        <a:t>24</a:t>
                      </a:r>
                    </a:p>
                  </a:txBody>
                  <a:tcPr/>
                </a:tc>
                <a:tc>
                  <a:txBody>
                    <a:bodyPr/>
                    <a:lstStyle/>
                    <a:p>
                      <a:r>
                        <a:rPr lang="en-US" dirty="0"/>
                        <a:t>ppm</a:t>
                      </a:r>
                    </a:p>
                  </a:txBody>
                  <a:tcPr/>
                </a:tc>
                <a:extLst>
                  <a:ext uri="{0D108BD9-81ED-4DB2-BD59-A6C34878D82A}">
                    <a16:rowId xmlns:a16="http://schemas.microsoft.com/office/drawing/2014/main" val="1043659284"/>
                  </a:ext>
                </a:extLst>
              </a:tr>
            </a:tbl>
          </a:graphicData>
        </a:graphic>
      </p:graphicFrame>
      <p:sp>
        <p:nvSpPr>
          <p:cNvPr id="15" name="TextBox 14"/>
          <p:cNvSpPr txBox="1"/>
          <p:nvPr/>
        </p:nvSpPr>
        <p:spPr>
          <a:xfrm>
            <a:off x="801093" y="4467154"/>
            <a:ext cx="1007007" cy="400110"/>
          </a:xfrm>
          <a:prstGeom prst="rect">
            <a:avLst/>
          </a:prstGeom>
          <a:noFill/>
        </p:spPr>
        <p:txBody>
          <a:bodyPr wrap="none" rtlCol="0">
            <a:spAutoFit/>
          </a:bodyPr>
          <a:lstStyle/>
          <a:p>
            <a:r>
              <a:rPr lang="en-US" sz="2000" b="1" dirty="0">
                <a:solidFill>
                  <a:srgbClr val="4D4D4D"/>
                </a:solidFill>
                <a:latin typeface="SABIC Typeface Text Light" panose="020B0303060202020204" pitchFamily="34" charset="0"/>
              </a:rPr>
              <a:t>Before</a:t>
            </a:r>
          </a:p>
        </p:txBody>
      </p:sp>
      <p:sp>
        <p:nvSpPr>
          <p:cNvPr id="16" name="TextBox 15"/>
          <p:cNvSpPr txBox="1"/>
          <p:nvPr/>
        </p:nvSpPr>
        <p:spPr>
          <a:xfrm>
            <a:off x="796331" y="7295062"/>
            <a:ext cx="808235" cy="400110"/>
          </a:xfrm>
          <a:prstGeom prst="rect">
            <a:avLst/>
          </a:prstGeom>
          <a:noFill/>
        </p:spPr>
        <p:txBody>
          <a:bodyPr wrap="none" rtlCol="0">
            <a:spAutoFit/>
          </a:bodyPr>
          <a:lstStyle/>
          <a:p>
            <a:r>
              <a:rPr lang="en-US" sz="2000" b="1" dirty="0">
                <a:solidFill>
                  <a:srgbClr val="4D4D4D"/>
                </a:solidFill>
                <a:latin typeface="SABIC Typeface Text Light" panose="020B0303060202020204" pitchFamily="34" charset="0"/>
              </a:rPr>
              <a:t>After</a:t>
            </a:r>
          </a:p>
        </p:txBody>
      </p:sp>
      <p:pic>
        <p:nvPicPr>
          <p:cNvPr id="35" name="Picture 34">
            <a:extLst>
              <a:ext uri="{FF2B5EF4-FFF2-40B4-BE49-F238E27FC236}">
                <a16:creationId xmlns:a16="http://schemas.microsoft.com/office/drawing/2014/main" id="{8ADE8707-DB01-D98C-536C-84E0F789E211}"/>
              </a:ext>
            </a:extLst>
          </p:cNvPr>
          <p:cNvPicPr>
            <a:picLocks noChangeAspect="1"/>
          </p:cNvPicPr>
          <p:nvPr/>
        </p:nvPicPr>
        <p:blipFill>
          <a:blip r:embed="rId4"/>
          <a:stretch>
            <a:fillRect/>
          </a:stretch>
        </p:blipFill>
        <p:spPr>
          <a:xfrm>
            <a:off x="9853816" y="5270017"/>
            <a:ext cx="6986384" cy="3898901"/>
          </a:xfrm>
          <a:prstGeom prst="rect">
            <a:avLst/>
          </a:prstGeom>
        </p:spPr>
      </p:pic>
      <p:pic>
        <p:nvPicPr>
          <p:cNvPr id="37" name="Picture 36">
            <a:extLst>
              <a:ext uri="{FF2B5EF4-FFF2-40B4-BE49-F238E27FC236}">
                <a16:creationId xmlns:a16="http://schemas.microsoft.com/office/drawing/2014/main" id="{4FFF6F5B-AD8B-167C-D161-C816CBABD39A}"/>
              </a:ext>
            </a:extLst>
          </p:cNvPr>
          <p:cNvPicPr>
            <a:picLocks noChangeAspect="1"/>
          </p:cNvPicPr>
          <p:nvPr/>
        </p:nvPicPr>
        <p:blipFill>
          <a:blip r:embed="rId5"/>
          <a:stretch>
            <a:fillRect/>
          </a:stretch>
        </p:blipFill>
        <p:spPr>
          <a:xfrm>
            <a:off x="9741359" y="467043"/>
            <a:ext cx="6858000" cy="4128778"/>
          </a:xfrm>
          <a:prstGeom prst="rect">
            <a:avLst/>
          </a:prstGeom>
        </p:spPr>
      </p:pic>
    </p:spTree>
    <p:extLst>
      <p:ext uri="{BB962C8B-B14F-4D97-AF65-F5344CB8AC3E}">
        <p14:creationId xmlns:p14="http://schemas.microsoft.com/office/powerpoint/2010/main" val="3345636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2">
            <a:extLst>
              <a:ext uri="{FF2B5EF4-FFF2-40B4-BE49-F238E27FC236}">
                <a16:creationId xmlns:a16="http://schemas.microsoft.com/office/drawing/2014/main" id="{9570ABF2-A49A-97F7-91EE-E824ABA18FE7}"/>
              </a:ext>
            </a:extLst>
          </p:cNvPr>
          <p:cNvSpPr txBox="1"/>
          <p:nvPr/>
        </p:nvSpPr>
        <p:spPr bwMode="auto">
          <a:xfrm>
            <a:off x="8763000" y="8343900"/>
            <a:ext cx="8229600" cy="638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115000"/>
              </a:lnSpc>
            </a:pPr>
            <a:r>
              <a:rPr lang="en-GB" sz="1600" b="1" dirty="0">
                <a:solidFill>
                  <a:srgbClr val="4D4D4D"/>
                </a:solidFill>
                <a:latin typeface="SABIC Typeface Text Light" panose="020B0303060202020204" pitchFamily="34" charset="0"/>
              </a:rPr>
              <a:t>Figure: Condition of the PSV parts as found during test and calibration at workshop</a:t>
            </a:r>
            <a:r>
              <a:rPr lang="en-GB" sz="1400" b="1" dirty="0">
                <a:solidFill>
                  <a:srgbClr val="4D4D4D"/>
                </a:solidFill>
                <a:latin typeface="SABIC Typeface Text Light" panose="020B0303060202020204" pitchFamily="34" charset="0"/>
              </a:rPr>
              <a:t>.</a:t>
            </a:r>
            <a:endParaRPr lang="en-US" sz="1400" b="1" dirty="0">
              <a:solidFill>
                <a:srgbClr val="4D4D4D"/>
              </a:solidFill>
              <a:latin typeface="SABIC Typeface Text Light" panose="020B0303060202020204" pitchFamily="34" charset="0"/>
            </a:endParaRPr>
          </a:p>
        </p:txBody>
      </p:sp>
      <p:sp>
        <p:nvSpPr>
          <p:cNvPr id="5" name="TextBox 4">
            <a:extLst>
              <a:ext uri="{FF2B5EF4-FFF2-40B4-BE49-F238E27FC236}">
                <a16:creationId xmlns:a16="http://schemas.microsoft.com/office/drawing/2014/main" id="{2C84B2FD-7467-9C07-9824-4928369E04D1}"/>
              </a:ext>
            </a:extLst>
          </p:cNvPr>
          <p:cNvSpPr txBox="1"/>
          <p:nvPr/>
        </p:nvSpPr>
        <p:spPr bwMode="auto">
          <a:xfrm>
            <a:off x="650292" y="5753100"/>
            <a:ext cx="3657600" cy="486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2">
              <a:lnSpc>
                <a:spcPct val="115000"/>
              </a:lnSpc>
              <a:spcBef>
                <a:spcPts val="0"/>
              </a:spcBef>
              <a:spcAft>
                <a:spcPts val="0"/>
              </a:spcAft>
              <a:buClr>
                <a:srgbClr val="009FDF"/>
              </a:buClr>
              <a:buSzPts val="1200"/>
            </a:pPr>
            <a:r>
              <a:rPr lang="en-GB" sz="2400" b="1" u="sng" dirty="0">
                <a:solidFill>
                  <a:srgbClr val="002060"/>
                </a:solidFill>
                <a:latin typeface="SABIC Typeface Text Light" panose="020B0303060202020204" pitchFamily="34" charset="0"/>
              </a:rPr>
              <a:t>Visual Inspection</a:t>
            </a:r>
            <a:endParaRPr lang="en-US" sz="2400" b="1" u="sng" dirty="0">
              <a:solidFill>
                <a:srgbClr val="002060"/>
              </a:solidFill>
              <a:latin typeface="SABIC Typeface Text Light" panose="020B0303060202020204" pitchFamily="34" charset="0"/>
            </a:endParaRPr>
          </a:p>
        </p:txBody>
      </p:sp>
      <p:sp>
        <p:nvSpPr>
          <p:cNvPr id="6" name="TextBox 5">
            <a:extLst>
              <a:ext uri="{FF2B5EF4-FFF2-40B4-BE49-F238E27FC236}">
                <a16:creationId xmlns:a16="http://schemas.microsoft.com/office/drawing/2014/main" id="{AFA61324-49B8-F416-C15F-A7403F9F4F7B}"/>
              </a:ext>
            </a:extLst>
          </p:cNvPr>
          <p:cNvSpPr txBox="1"/>
          <p:nvPr/>
        </p:nvSpPr>
        <p:spPr bwMode="auto">
          <a:xfrm>
            <a:off x="604353" y="6303476"/>
            <a:ext cx="7423724" cy="3000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marR="0" indent="-285750" algn="just">
              <a:lnSpc>
                <a:spcPct val="150000"/>
              </a:lnSpc>
              <a:spcBef>
                <a:spcPts val="0"/>
              </a:spcBef>
              <a:spcAft>
                <a:spcPts val="0"/>
              </a:spcAft>
              <a:buFont typeface="Arial" panose="020B0604020202020204" pitchFamily="34" charset="0"/>
              <a:buChar char="•"/>
            </a:pPr>
            <a:r>
              <a:rPr lang="en-GB" dirty="0">
                <a:solidFill>
                  <a:srgbClr val="4D4D4D"/>
                </a:solidFill>
                <a:latin typeface="SABIC Typeface Text Light" panose="020B0303060202020204" pitchFamily="34" charset="0"/>
              </a:rPr>
              <a:t>Internal condition of the PSV as found during the testing in the workshop is shown in the photos. PSV parts that are made of 2Cr13 (420 SS) were found more affected by corrosion. Components made of SS 304 show less degradation. </a:t>
            </a:r>
          </a:p>
          <a:p>
            <a:pPr marL="285750" marR="0" indent="-285750" algn="just">
              <a:lnSpc>
                <a:spcPct val="150000"/>
              </a:lnSpc>
              <a:spcBef>
                <a:spcPts val="0"/>
              </a:spcBef>
              <a:spcAft>
                <a:spcPts val="0"/>
              </a:spcAft>
              <a:buFont typeface="Arial" panose="020B0604020202020204" pitchFamily="34" charset="0"/>
              <a:buChar char="•"/>
            </a:pPr>
            <a:r>
              <a:rPr lang="en-GB" dirty="0">
                <a:solidFill>
                  <a:srgbClr val="4D4D4D"/>
                </a:solidFill>
                <a:latin typeface="SABIC Typeface Text Light" panose="020B0303060202020204" pitchFamily="34" charset="0"/>
              </a:rPr>
              <a:t>T</a:t>
            </a:r>
            <a:r>
              <a:rPr lang="en-US" dirty="0">
                <a:solidFill>
                  <a:srgbClr val="4D4D4D"/>
                </a:solidFill>
                <a:latin typeface="SABIC Typeface Text Light" panose="020B0303060202020204" pitchFamily="34" charset="0"/>
              </a:rPr>
              <a:t>he lower portion has a rough surface with a scale of corrosion products which prevented the PSV from opening during the planned testing.</a:t>
            </a:r>
          </a:p>
        </p:txBody>
      </p:sp>
      <p:pic>
        <p:nvPicPr>
          <p:cNvPr id="8" name="Picture 7">
            <a:extLst>
              <a:ext uri="{FF2B5EF4-FFF2-40B4-BE49-F238E27FC236}">
                <a16:creationId xmlns:a16="http://schemas.microsoft.com/office/drawing/2014/main" id="{98228FBA-1319-40FF-7222-4E9101F7F0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4357"/>
          <a:stretch/>
        </p:blipFill>
        <p:spPr bwMode="auto">
          <a:xfrm>
            <a:off x="13361271" y="1625880"/>
            <a:ext cx="4365009" cy="2905386"/>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FE26BEFC-5DC5-8C19-9963-3CA29B40447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18478" y="1651470"/>
            <a:ext cx="4358080" cy="2905386"/>
          </a:xfrm>
          <a:prstGeom prst="rect">
            <a:avLst/>
          </a:prstGeom>
          <a:noFill/>
          <a:ln>
            <a:noFill/>
          </a:ln>
        </p:spPr>
      </p:pic>
      <p:pic>
        <p:nvPicPr>
          <p:cNvPr id="10" name="Picture 9">
            <a:extLst>
              <a:ext uri="{FF2B5EF4-FFF2-40B4-BE49-F238E27FC236}">
                <a16:creationId xmlns:a16="http://schemas.microsoft.com/office/drawing/2014/main" id="{16A9C799-78EF-332E-3F78-472EC79199B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34400" y="4969969"/>
            <a:ext cx="4358080" cy="2905386"/>
          </a:xfrm>
          <a:prstGeom prst="rect">
            <a:avLst/>
          </a:prstGeom>
          <a:noFill/>
          <a:ln>
            <a:noFill/>
          </a:ln>
        </p:spPr>
      </p:pic>
      <p:pic>
        <p:nvPicPr>
          <p:cNvPr id="11" name="Picture 10">
            <a:extLst>
              <a:ext uri="{FF2B5EF4-FFF2-40B4-BE49-F238E27FC236}">
                <a16:creationId xmlns:a16="http://schemas.microsoft.com/office/drawing/2014/main" id="{BDFF7B6D-CF8F-C198-1866-C340E1F44C2C}"/>
              </a:ext>
            </a:extLst>
          </p:cNvPr>
          <p:cNvPicPr>
            <a:picLocks noChangeAspect="1"/>
          </p:cNvPicPr>
          <p:nvPr/>
        </p:nvPicPr>
        <p:blipFill rotWithShape="1">
          <a:blip r:embed="rId7"/>
          <a:srcRect t="10127"/>
          <a:stretch/>
        </p:blipFill>
        <p:spPr bwMode="auto">
          <a:xfrm>
            <a:off x="13382880" y="4969969"/>
            <a:ext cx="4287733" cy="2905386"/>
          </a:xfrm>
          <a:prstGeom prst="rect">
            <a:avLst/>
          </a:prstGeom>
          <a:ln>
            <a:no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9855E684-3AA7-D88E-52A2-8E0B6730B704}"/>
              </a:ext>
            </a:extLst>
          </p:cNvPr>
          <p:cNvSpPr txBox="1"/>
          <p:nvPr/>
        </p:nvSpPr>
        <p:spPr>
          <a:xfrm>
            <a:off x="604352" y="1164990"/>
            <a:ext cx="8427054" cy="486480"/>
          </a:xfrm>
          <a:prstGeom prst="rect">
            <a:avLst/>
          </a:prstGeom>
          <a:noFill/>
        </p:spPr>
        <p:txBody>
          <a:bodyPr wrap="square">
            <a:spAutoFit/>
          </a:bodyPr>
          <a:lstStyle/>
          <a:p>
            <a:pPr marL="0" lvl="2" algn="just">
              <a:lnSpc>
                <a:spcPct val="115000"/>
              </a:lnSpc>
              <a:buClr>
                <a:srgbClr val="009FDF"/>
              </a:buClr>
              <a:buSzPts val="1200"/>
            </a:pPr>
            <a:r>
              <a:rPr lang="en-GB" sz="2400" b="1" u="sng" dirty="0">
                <a:solidFill>
                  <a:srgbClr val="002060"/>
                </a:solidFill>
                <a:latin typeface="SABIC Typeface Text Light" panose="020B0303060202020204" pitchFamily="34" charset="0"/>
              </a:rPr>
              <a:t>Methodology</a:t>
            </a:r>
            <a:endParaRPr lang="en-US" sz="2400" b="1" u="sng" dirty="0">
              <a:solidFill>
                <a:srgbClr val="002060"/>
              </a:solidFill>
              <a:latin typeface="SABIC Typeface Text Light" panose="020B0303060202020204" pitchFamily="34" charset="0"/>
            </a:endParaRPr>
          </a:p>
        </p:txBody>
      </p:sp>
      <p:sp>
        <p:nvSpPr>
          <p:cNvPr id="13" name="TextBox 12">
            <a:extLst>
              <a:ext uri="{FF2B5EF4-FFF2-40B4-BE49-F238E27FC236}">
                <a16:creationId xmlns:a16="http://schemas.microsoft.com/office/drawing/2014/main" id="{AFA61324-49B8-F416-C15F-A7403F9F4F7B}"/>
              </a:ext>
            </a:extLst>
          </p:cNvPr>
          <p:cNvSpPr txBox="1"/>
          <p:nvPr/>
        </p:nvSpPr>
        <p:spPr bwMode="auto">
          <a:xfrm>
            <a:off x="608248" y="1562100"/>
            <a:ext cx="7419829" cy="216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lgn="just">
              <a:lnSpc>
                <a:spcPct val="150000"/>
              </a:lnSpc>
              <a:buFont typeface="Arial" panose="020B0604020202020204" pitchFamily="34" charset="0"/>
              <a:buChar char="•"/>
            </a:pPr>
            <a:r>
              <a:rPr lang="en-GB" dirty="0">
                <a:solidFill>
                  <a:srgbClr val="4D4D4D"/>
                </a:solidFill>
                <a:latin typeface="SABIC Typeface Text Light" panose="020B0303060202020204" pitchFamily="34" charset="0"/>
              </a:rPr>
              <a:t>Optical microscope, Stereoscopy, X-ray florescence spectroscopy (XRF), Carbon-sulphur (CS) </a:t>
            </a:r>
            <a:r>
              <a:rPr lang="en-GB" dirty="0" err="1">
                <a:solidFill>
                  <a:srgbClr val="4D4D4D"/>
                </a:solidFill>
                <a:latin typeface="SABIC Typeface Text Light" panose="020B0303060202020204" pitchFamily="34" charset="0"/>
              </a:rPr>
              <a:t>analyzer</a:t>
            </a:r>
            <a:r>
              <a:rPr lang="en-GB" dirty="0">
                <a:solidFill>
                  <a:srgbClr val="4D4D4D"/>
                </a:solidFill>
                <a:latin typeface="SABIC Typeface Text Light" panose="020B0303060202020204" pitchFamily="34" charset="0"/>
              </a:rPr>
              <a:t>, X-ray diffractometer (XRD), scanning electron microscope (SEM) as well as energy dispersive spectroscopy (EDS) were employed for this investigation.</a:t>
            </a:r>
          </a:p>
        </p:txBody>
      </p:sp>
      <p:sp>
        <p:nvSpPr>
          <p:cNvPr id="14" name="TextBox 13">
            <a:extLst>
              <a:ext uri="{FF2B5EF4-FFF2-40B4-BE49-F238E27FC236}">
                <a16:creationId xmlns:a16="http://schemas.microsoft.com/office/drawing/2014/main" id="{BC9B0032-E35F-B407-609E-A403912367C0}"/>
              </a:ext>
            </a:extLst>
          </p:cNvPr>
          <p:cNvSpPr txBox="1"/>
          <p:nvPr/>
        </p:nvSpPr>
        <p:spPr>
          <a:xfrm>
            <a:off x="578952" y="378687"/>
            <a:ext cx="9258300" cy="739754"/>
          </a:xfrm>
          <a:prstGeom prst="rect">
            <a:avLst/>
          </a:prstGeom>
          <a:noFill/>
        </p:spPr>
        <p:txBody>
          <a:bodyPr wrap="square">
            <a:spAutoFit/>
          </a:bodyPr>
          <a:lstStyle/>
          <a:p>
            <a:pPr fontAlgn="base">
              <a:lnSpc>
                <a:spcPct val="150000"/>
              </a:lnSpc>
              <a:spcBef>
                <a:spcPct val="0"/>
              </a:spcBef>
              <a:spcAft>
                <a:spcPct val="0"/>
              </a:spcAft>
            </a:pPr>
            <a:r>
              <a:rPr lang="en-US" sz="3200" spc="195" dirty="0">
                <a:solidFill>
                  <a:schemeClr val="accent6"/>
                </a:solidFill>
                <a:latin typeface="Arial" panose="020B0604020202020204" pitchFamily="34" charset="0"/>
                <a:cs typeface="Arial" panose="020B0604020202020204" pitchFamily="34" charset="0"/>
              </a:rPr>
              <a:t>Laboratory Failure Analysis</a:t>
            </a:r>
          </a:p>
        </p:txBody>
      </p:sp>
      <p:sp>
        <p:nvSpPr>
          <p:cNvPr id="7" name="TextBox 6">
            <a:extLst>
              <a:ext uri="{FF2B5EF4-FFF2-40B4-BE49-F238E27FC236}">
                <a16:creationId xmlns:a16="http://schemas.microsoft.com/office/drawing/2014/main" id="{1B04928A-B42B-0069-BC13-01167B3AE551}"/>
              </a:ext>
            </a:extLst>
          </p:cNvPr>
          <p:cNvSpPr txBox="1"/>
          <p:nvPr/>
        </p:nvSpPr>
        <p:spPr>
          <a:xfrm>
            <a:off x="604352" y="3834573"/>
            <a:ext cx="7423726" cy="1754326"/>
          </a:xfrm>
          <a:prstGeom prst="rect">
            <a:avLst/>
          </a:prstGeom>
          <a:noFill/>
        </p:spPr>
        <p:txBody>
          <a:bodyPr wrap="square">
            <a:spAutoFit/>
          </a:bodyPr>
          <a:lstStyle/>
          <a:p>
            <a:pPr marL="285750" marR="0" indent="-285750" algn="just">
              <a:lnSpc>
                <a:spcPct val="150000"/>
              </a:lnSpc>
              <a:spcBef>
                <a:spcPts val="0"/>
              </a:spcBef>
              <a:spcAft>
                <a:spcPts val="600"/>
              </a:spcAft>
              <a:buFont typeface="Arial" panose="020B0604020202020204" pitchFamily="34" charset="0"/>
              <a:buChar char="•"/>
            </a:pPr>
            <a:r>
              <a:rPr lang="en-US" dirty="0">
                <a:solidFill>
                  <a:srgbClr val="4D4D4D"/>
                </a:solidFill>
                <a:latin typeface="SABIC Typeface Text Light" panose="020B0303060202020204" pitchFamily="34" charset="0"/>
              </a:rPr>
              <a:t>Scanning Electron Microscopy (SEM) and Energy Dispersive Spectroscopy (EDS) analysis were performed on the as polished condition of the tube in order to identify presence of phases, precipitates and creep voids. </a:t>
            </a:r>
          </a:p>
        </p:txBody>
      </p:sp>
    </p:spTree>
    <p:extLst>
      <p:ext uri="{BB962C8B-B14F-4D97-AF65-F5344CB8AC3E}">
        <p14:creationId xmlns:p14="http://schemas.microsoft.com/office/powerpoint/2010/main" val="1390412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3">
            <a:extLst>
              <a:ext uri="{FF2B5EF4-FFF2-40B4-BE49-F238E27FC236}">
                <a16:creationId xmlns:a16="http://schemas.microsoft.com/office/drawing/2014/main" id="{FDF677BB-1A06-5F9D-58A0-7E4860998523}"/>
              </a:ext>
            </a:extLst>
          </p:cNvPr>
          <p:cNvSpPr txBox="1"/>
          <p:nvPr/>
        </p:nvSpPr>
        <p:spPr>
          <a:xfrm>
            <a:off x="381000" y="487683"/>
            <a:ext cx="5715000" cy="486480"/>
          </a:xfrm>
          <a:prstGeom prst="rect">
            <a:avLst/>
          </a:prstGeom>
          <a:noFill/>
        </p:spPr>
        <p:txBody>
          <a:bodyPr wrap="square">
            <a:spAutoFit/>
          </a:bodyPr>
          <a:lstStyle/>
          <a:p>
            <a:pPr marL="0" lvl="2" algn="just">
              <a:lnSpc>
                <a:spcPct val="115000"/>
              </a:lnSpc>
              <a:buClr>
                <a:srgbClr val="009FDF"/>
              </a:buClr>
              <a:buSzPts val="1200"/>
            </a:pPr>
            <a:r>
              <a:rPr lang="en-GB" sz="2400" b="1" u="sng" dirty="0">
                <a:solidFill>
                  <a:srgbClr val="002060"/>
                </a:solidFill>
                <a:latin typeface="SABIC Typeface Text Light" panose="020B0303060202020204" pitchFamily="34" charset="0"/>
              </a:rPr>
              <a:t>Dimensional Measurement </a:t>
            </a:r>
            <a:endParaRPr lang="en-US" sz="2400" b="1" u="sng" dirty="0">
              <a:solidFill>
                <a:srgbClr val="002060"/>
              </a:solidFill>
              <a:latin typeface="SABIC Typeface Text Light" panose="020B0303060202020204" pitchFamily="34" charset="0"/>
            </a:endParaRPr>
          </a:p>
        </p:txBody>
      </p:sp>
      <p:pic>
        <p:nvPicPr>
          <p:cNvPr id="5" name="Picture 4">
            <a:extLst>
              <a:ext uri="{FF2B5EF4-FFF2-40B4-BE49-F238E27FC236}">
                <a16:creationId xmlns:a16="http://schemas.microsoft.com/office/drawing/2014/main" id="{E6EE6274-FFFE-2F28-924F-E31C50E1F13F}"/>
              </a:ext>
            </a:extLst>
          </p:cNvPr>
          <p:cNvPicPr>
            <a:picLocks noChangeAspect="1"/>
          </p:cNvPicPr>
          <p:nvPr/>
        </p:nvPicPr>
        <p:blipFill>
          <a:blip r:embed="rId4"/>
          <a:stretch>
            <a:fillRect/>
          </a:stretch>
        </p:blipFill>
        <p:spPr>
          <a:xfrm>
            <a:off x="217868" y="1501248"/>
            <a:ext cx="5481170" cy="5389887"/>
          </a:xfrm>
          <a:prstGeom prst="rect">
            <a:avLst/>
          </a:prstGeom>
        </p:spPr>
      </p:pic>
      <p:sp>
        <p:nvSpPr>
          <p:cNvPr id="7" name="TextBox 6">
            <a:extLst>
              <a:ext uri="{FF2B5EF4-FFF2-40B4-BE49-F238E27FC236}">
                <a16:creationId xmlns:a16="http://schemas.microsoft.com/office/drawing/2014/main" id="{89A533EF-807B-E007-B834-6060523F3FCC}"/>
              </a:ext>
            </a:extLst>
          </p:cNvPr>
          <p:cNvSpPr txBox="1"/>
          <p:nvPr/>
        </p:nvSpPr>
        <p:spPr>
          <a:xfrm>
            <a:off x="370410" y="6963718"/>
            <a:ext cx="5277703" cy="355162"/>
          </a:xfrm>
          <a:prstGeom prst="rect">
            <a:avLst/>
          </a:prstGeom>
          <a:noFill/>
        </p:spPr>
        <p:txBody>
          <a:bodyPr wrap="square">
            <a:spAutoFit/>
          </a:bodyPr>
          <a:lstStyle/>
          <a:p>
            <a:pPr marR="0" algn="ctr" defTabSz="114300">
              <a:lnSpc>
                <a:spcPct val="115000"/>
              </a:lnSpc>
              <a:spcBef>
                <a:spcPts val="0"/>
              </a:spcBef>
              <a:spcAft>
                <a:spcPts val="1000"/>
              </a:spcAft>
            </a:pPr>
            <a:r>
              <a:rPr lang="en-US" sz="1600" b="1" dirty="0">
                <a:solidFill>
                  <a:srgbClr val="4D4D4D"/>
                </a:solidFill>
                <a:latin typeface="SABIC Typeface Text Light" panose="020B0303060202020204" pitchFamily="34" charset="0"/>
              </a:rPr>
              <a:t>Thickness profile of the PSV holder</a:t>
            </a:r>
          </a:p>
        </p:txBody>
      </p:sp>
      <p:sp>
        <p:nvSpPr>
          <p:cNvPr id="9" name="TextBox 8">
            <a:extLst>
              <a:ext uri="{FF2B5EF4-FFF2-40B4-BE49-F238E27FC236}">
                <a16:creationId xmlns:a16="http://schemas.microsoft.com/office/drawing/2014/main" id="{B7715AB0-83F9-908A-C9B5-E24C4C3D9C78}"/>
              </a:ext>
            </a:extLst>
          </p:cNvPr>
          <p:cNvSpPr txBox="1"/>
          <p:nvPr/>
        </p:nvSpPr>
        <p:spPr>
          <a:xfrm>
            <a:off x="7162799" y="469587"/>
            <a:ext cx="8394925" cy="486480"/>
          </a:xfrm>
          <a:prstGeom prst="rect">
            <a:avLst/>
          </a:prstGeom>
          <a:noFill/>
        </p:spPr>
        <p:txBody>
          <a:bodyPr wrap="square">
            <a:spAutoFit/>
          </a:bodyPr>
          <a:lstStyle>
            <a:defPPr>
              <a:defRPr lang="en-US"/>
            </a:defPPr>
            <a:lvl3pPr lvl="2" algn="just">
              <a:lnSpc>
                <a:spcPct val="115000"/>
              </a:lnSpc>
              <a:buClr>
                <a:srgbClr val="009FDF"/>
              </a:buClr>
              <a:buSzPts val="1200"/>
              <a:defRPr b="1">
                <a:solidFill>
                  <a:schemeClr val="accent6"/>
                </a:solidFill>
                <a:latin typeface="SABIC Typeface Text Light" panose="020B0303060202020204" pitchFamily="34" charset="0"/>
              </a:defRPr>
            </a:lvl3pPr>
          </a:lstStyle>
          <a:p>
            <a:pPr marL="0" lvl="2"/>
            <a:r>
              <a:rPr lang="en-GB" sz="2400" u="sng" dirty="0">
                <a:solidFill>
                  <a:srgbClr val="002060"/>
                </a:solidFill>
              </a:rPr>
              <a:t>Materials Chemical Composition</a:t>
            </a:r>
            <a:endParaRPr lang="en-US" sz="2400" u="sng" dirty="0">
              <a:solidFill>
                <a:srgbClr val="002060"/>
              </a:solidFill>
            </a:endParaRPr>
          </a:p>
        </p:txBody>
      </p:sp>
      <p:graphicFrame>
        <p:nvGraphicFramePr>
          <p:cNvPr id="10" name="Table 9">
            <a:extLst>
              <a:ext uri="{FF2B5EF4-FFF2-40B4-BE49-F238E27FC236}">
                <a16:creationId xmlns:a16="http://schemas.microsoft.com/office/drawing/2014/main" id="{1AA7B4D8-1AF3-1CA8-8F84-5F31202F6C5D}"/>
              </a:ext>
            </a:extLst>
          </p:cNvPr>
          <p:cNvGraphicFramePr>
            <a:graphicFrameLocks noGrp="1"/>
          </p:cNvGraphicFramePr>
          <p:nvPr>
            <p:extLst>
              <p:ext uri="{D42A27DB-BD31-4B8C-83A1-F6EECF244321}">
                <p14:modId xmlns:p14="http://schemas.microsoft.com/office/powerpoint/2010/main" val="3494374228"/>
              </p:ext>
            </p:extLst>
          </p:nvPr>
        </p:nvGraphicFramePr>
        <p:xfrm>
          <a:off x="7308112" y="1361565"/>
          <a:ext cx="4134745" cy="5832460"/>
        </p:xfrm>
        <a:graphic>
          <a:graphicData uri="http://schemas.openxmlformats.org/drawingml/2006/table">
            <a:tbl>
              <a:tblPr firstRow="1" firstCol="1" bandRow="1">
                <a:tableStyleId>{5C22544A-7EE6-4342-B048-85BDC9FD1C3A}</a:tableStyleId>
              </a:tblPr>
              <a:tblGrid>
                <a:gridCol w="1280160">
                  <a:extLst>
                    <a:ext uri="{9D8B030D-6E8A-4147-A177-3AD203B41FA5}">
                      <a16:colId xmlns:a16="http://schemas.microsoft.com/office/drawing/2014/main" val="4114204697"/>
                    </a:ext>
                  </a:extLst>
                </a:gridCol>
                <a:gridCol w="1165328">
                  <a:extLst>
                    <a:ext uri="{9D8B030D-6E8A-4147-A177-3AD203B41FA5}">
                      <a16:colId xmlns:a16="http://schemas.microsoft.com/office/drawing/2014/main" val="600769291"/>
                    </a:ext>
                  </a:extLst>
                </a:gridCol>
                <a:gridCol w="1689257">
                  <a:extLst>
                    <a:ext uri="{9D8B030D-6E8A-4147-A177-3AD203B41FA5}">
                      <a16:colId xmlns:a16="http://schemas.microsoft.com/office/drawing/2014/main" val="3178168792"/>
                    </a:ext>
                  </a:extLst>
                </a:gridCol>
              </a:tblGrid>
              <a:tr h="386439">
                <a:tc gridSpan="3">
                  <a:txBody>
                    <a:bodyPr/>
                    <a:lstStyle/>
                    <a:p>
                      <a:pPr marL="0" marR="0" algn="ctr">
                        <a:lnSpc>
                          <a:spcPct val="115000"/>
                        </a:lnSpc>
                        <a:spcBef>
                          <a:spcPts val="0"/>
                        </a:spcBef>
                        <a:spcAft>
                          <a:spcPts val="0"/>
                        </a:spcAft>
                      </a:pPr>
                      <a:r>
                        <a:rPr lang="en-US" sz="2000" b="1" kern="1200" dirty="0">
                          <a:solidFill>
                            <a:schemeClr val="lt1"/>
                          </a:solidFill>
                          <a:effectLst/>
                          <a:latin typeface="Arial" panose="020B0604020202020204" pitchFamily="34" charset="0"/>
                          <a:ea typeface="+mn-ea"/>
                          <a:cs typeface="Arial" panose="020B0604020202020204" pitchFamily="34" charset="0"/>
                        </a:rPr>
                        <a:t>Disk Holder </a:t>
                      </a:r>
                    </a:p>
                  </a:txBody>
                  <a:tcPr marL="68580" marR="6858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37556810"/>
                  </a:ext>
                </a:extLst>
              </a:tr>
              <a:tr h="808753">
                <a:tc>
                  <a:txBody>
                    <a:bodyPr/>
                    <a:lstStyle/>
                    <a:p>
                      <a:pPr marL="0" marR="0" algn="ctr">
                        <a:lnSpc>
                          <a:spcPct val="115000"/>
                        </a:lnSpc>
                        <a:spcBef>
                          <a:spcPts val="0"/>
                        </a:spcBef>
                        <a:spcAft>
                          <a:spcPts val="0"/>
                        </a:spcAft>
                      </a:pPr>
                      <a:r>
                        <a:rPr lang="en-US" sz="2000" dirty="0">
                          <a:effectLst/>
                          <a:latin typeface="Arial" panose="020B0604020202020204" pitchFamily="34" charset="0"/>
                          <a:cs typeface="Arial" panose="020B0604020202020204" pitchFamily="34" charset="0"/>
                        </a:rPr>
                        <a:t>Elements </a:t>
                      </a:r>
                      <a:endParaRPr lang="en-US" sz="2000" dirty="0">
                        <a:effectLst/>
                        <a:latin typeface="Arial" panose="020B0604020202020204" pitchFamily="34" charset="0"/>
                        <a:ea typeface="Arial (body)"/>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000" dirty="0">
                          <a:effectLst/>
                          <a:latin typeface="Arial" panose="020B0604020202020204" pitchFamily="34" charset="0"/>
                          <a:cs typeface="Arial" panose="020B0604020202020204" pitchFamily="34" charset="0"/>
                        </a:rPr>
                        <a:t>Conc %</a:t>
                      </a:r>
                      <a:endParaRPr lang="en-US" sz="2000" dirty="0">
                        <a:effectLst/>
                        <a:latin typeface="Arial" panose="020B0604020202020204" pitchFamily="34" charset="0"/>
                        <a:ea typeface="Arial (body)"/>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000" dirty="0">
                          <a:effectLst/>
                          <a:latin typeface="Arial" panose="020B0604020202020204" pitchFamily="34" charset="0"/>
                          <a:cs typeface="Arial" panose="020B0604020202020204" pitchFamily="34" charset="0"/>
                        </a:rPr>
                        <a:t>ASTM A240</a:t>
                      </a:r>
                    </a:p>
                    <a:p>
                      <a:pPr marL="0" marR="0" algn="ctr">
                        <a:lnSpc>
                          <a:spcPct val="115000"/>
                        </a:lnSpc>
                        <a:spcBef>
                          <a:spcPts val="0"/>
                        </a:spcBef>
                        <a:spcAft>
                          <a:spcPts val="0"/>
                        </a:spcAft>
                      </a:pPr>
                      <a:r>
                        <a:rPr lang="en-US" sz="2000" dirty="0">
                          <a:effectLst/>
                          <a:latin typeface="Arial" panose="020B0604020202020204" pitchFamily="34" charset="0"/>
                          <a:cs typeface="Arial" panose="020B0604020202020204" pitchFamily="34" charset="0"/>
                        </a:rPr>
                        <a:t>SS420</a:t>
                      </a:r>
                      <a:endParaRPr lang="en-US" sz="2000" dirty="0">
                        <a:effectLst/>
                        <a:latin typeface="Arial" panose="020B0604020202020204" pitchFamily="34" charset="0"/>
                        <a:ea typeface="Arial (body)"/>
                        <a:cs typeface="Arial" panose="020B0604020202020204" pitchFamily="34" charset="0"/>
                      </a:endParaRPr>
                    </a:p>
                  </a:txBody>
                  <a:tcPr marL="68580" marR="68580" marT="0" marB="0" anchor="ctr"/>
                </a:tc>
                <a:extLst>
                  <a:ext uri="{0D108BD9-81ED-4DB2-BD59-A6C34878D82A}">
                    <a16:rowId xmlns:a16="http://schemas.microsoft.com/office/drawing/2014/main" val="1071475782"/>
                  </a:ext>
                </a:extLst>
              </a:tr>
              <a:tr h="386439">
                <a:tc>
                  <a:txBody>
                    <a:bodyPr/>
                    <a:lstStyle/>
                    <a:p>
                      <a:pPr marL="0" marR="0" algn="ctr">
                        <a:lnSpc>
                          <a:spcPct val="115000"/>
                        </a:lnSpc>
                        <a:spcBef>
                          <a:spcPts val="0"/>
                        </a:spcBef>
                        <a:spcAft>
                          <a:spcPts val="0"/>
                        </a:spcAft>
                      </a:pPr>
                      <a:r>
                        <a:rPr lang="en-US" sz="2000">
                          <a:effectLst/>
                          <a:latin typeface="Arial" panose="020B0604020202020204" pitchFamily="34" charset="0"/>
                          <a:cs typeface="Arial" panose="020B0604020202020204" pitchFamily="34" charset="0"/>
                        </a:rPr>
                        <a:t>Fe</a:t>
                      </a:r>
                      <a:endParaRPr lang="en-US" sz="2000">
                        <a:effectLst/>
                        <a:latin typeface="Arial" panose="020B0604020202020204" pitchFamily="34" charset="0"/>
                        <a:ea typeface="Arial (body)"/>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2000">
                          <a:effectLst/>
                          <a:latin typeface="Arial" panose="020B0604020202020204" pitchFamily="34" charset="0"/>
                          <a:cs typeface="Arial" panose="020B0604020202020204" pitchFamily="34" charset="0"/>
                        </a:rPr>
                        <a:t>85.27</a:t>
                      </a:r>
                      <a:endParaRPr lang="en-US" sz="2000">
                        <a:effectLst/>
                        <a:latin typeface="Arial" panose="020B0604020202020204" pitchFamily="34" charset="0"/>
                        <a:ea typeface="Arial (body)"/>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2000" dirty="0">
                          <a:effectLst/>
                          <a:latin typeface="Arial" panose="020B0604020202020204" pitchFamily="34" charset="0"/>
                          <a:cs typeface="Arial" panose="020B0604020202020204" pitchFamily="34" charset="0"/>
                        </a:rPr>
                        <a:t>--</a:t>
                      </a:r>
                      <a:endParaRPr lang="en-US" sz="2000" dirty="0">
                        <a:effectLst/>
                        <a:latin typeface="Arial" panose="020B0604020202020204" pitchFamily="34" charset="0"/>
                        <a:ea typeface="Arial (body)"/>
                        <a:cs typeface="Arial" panose="020B0604020202020204" pitchFamily="34" charset="0"/>
                      </a:endParaRPr>
                    </a:p>
                  </a:txBody>
                  <a:tcPr marL="68580" marR="68580" marT="0" marB="0" anchor="b"/>
                </a:tc>
                <a:extLst>
                  <a:ext uri="{0D108BD9-81ED-4DB2-BD59-A6C34878D82A}">
                    <a16:rowId xmlns:a16="http://schemas.microsoft.com/office/drawing/2014/main" val="204152231"/>
                  </a:ext>
                </a:extLst>
              </a:tr>
              <a:tr h="386439">
                <a:tc>
                  <a:txBody>
                    <a:bodyPr/>
                    <a:lstStyle/>
                    <a:p>
                      <a:pPr marL="0" marR="0" algn="ctr">
                        <a:lnSpc>
                          <a:spcPct val="115000"/>
                        </a:lnSpc>
                        <a:spcBef>
                          <a:spcPts val="0"/>
                        </a:spcBef>
                        <a:spcAft>
                          <a:spcPts val="0"/>
                        </a:spcAft>
                      </a:pPr>
                      <a:r>
                        <a:rPr lang="en-US" sz="2000">
                          <a:effectLst/>
                          <a:latin typeface="Arial" panose="020B0604020202020204" pitchFamily="34" charset="0"/>
                          <a:cs typeface="Arial" panose="020B0604020202020204" pitchFamily="34" charset="0"/>
                        </a:rPr>
                        <a:t>Cr</a:t>
                      </a:r>
                      <a:endParaRPr lang="en-US" sz="2000">
                        <a:effectLst/>
                        <a:latin typeface="Arial" panose="020B0604020202020204" pitchFamily="34" charset="0"/>
                        <a:ea typeface="Arial (body)"/>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2000" dirty="0">
                          <a:effectLst/>
                          <a:latin typeface="Arial" panose="020B0604020202020204" pitchFamily="34" charset="0"/>
                          <a:cs typeface="Arial" panose="020B0604020202020204" pitchFamily="34" charset="0"/>
                        </a:rPr>
                        <a:t>12.95</a:t>
                      </a:r>
                      <a:endParaRPr lang="en-US" sz="2000" dirty="0">
                        <a:effectLst/>
                        <a:latin typeface="Arial" panose="020B0604020202020204" pitchFamily="34" charset="0"/>
                        <a:ea typeface="Arial (body)"/>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2000">
                          <a:effectLst/>
                          <a:latin typeface="Arial" panose="020B0604020202020204" pitchFamily="34" charset="0"/>
                          <a:cs typeface="Arial" panose="020B0604020202020204" pitchFamily="34" charset="0"/>
                        </a:rPr>
                        <a:t>12-14 %</a:t>
                      </a:r>
                      <a:endParaRPr lang="en-US" sz="2000">
                        <a:effectLst/>
                        <a:latin typeface="Arial" panose="020B0604020202020204" pitchFamily="34" charset="0"/>
                        <a:ea typeface="Arial (body)"/>
                        <a:cs typeface="Arial" panose="020B0604020202020204" pitchFamily="34" charset="0"/>
                      </a:endParaRPr>
                    </a:p>
                  </a:txBody>
                  <a:tcPr marL="68580" marR="68580" marT="0" marB="0" anchor="b"/>
                </a:tc>
                <a:extLst>
                  <a:ext uri="{0D108BD9-81ED-4DB2-BD59-A6C34878D82A}">
                    <a16:rowId xmlns:a16="http://schemas.microsoft.com/office/drawing/2014/main" val="543586915"/>
                  </a:ext>
                </a:extLst>
              </a:tr>
              <a:tr h="386439">
                <a:tc>
                  <a:txBody>
                    <a:bodyPr/>
                    <a:lstStyle/>
                    <a:p>
                      <a:pPr marL="0" marR="0" algn="ctr">
                        <a:lnSpc>
                          <a:spcPct val="115000"/>
                        </a:lnSpc>
                        <a:spcBef>
                          <a:spcPts val="0"/>
                        </a:spcBef>
                        <a:spcAft>
                          <a:spcPts val="0"/>
                        </a:spcAft>
                      </a:pPr>
                      <a:r>
                        <a:rPr lang="en-US" sz="2000" dirty="0">
                          <a:effectLst/>
                          <a:latin typeface="Arial" panose="020B0604020202020204" pitchFamily="34" charset="0"/>
                          <a:cs typeface="Arial" panose="020B0604020202020204" pitchFamily="34" charset="0"/>
                        </a:rPr>
                        <a:t>Si</a:t>
                      </a:r>
                      <a:endParaRPr lang="en-US" sz="2000" dirty="0">
                        <a:effectLst/>
                        <a:latin typeface="Arial" panose="020B0604020202020204" pitchFamily="34" charset="0"/>
                        <a:ea typeface="Arial (body)"/>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2000">
                          <a:effectLst/>
                          <a:latin typeface="Arial" panose="020B0604020202020204" pitchFamily="34" charset="0"/>
                          <a:cs typeface="Arial" panose="020B0604020202020204" pitchFamily="34" charset="0"/>
                        </a:rPr>
                        <a:t>0.47</a:t>
                      </a:r>
                      <a:endParaRPr lang="en-US" sz="2000">
                        <a:effectLst/>
                        <a:latin typeface="Arial" panose="020B0604020202020204" pitchFamily="34" charset="0"/>
                        <a:ea typeface="Arial (body)"/>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2000" dirty="0">
                          <a:effectLst/>
                          <a:latin typeface="Arial" panose="020B0604020202020204" pitchFamily="34" charset="0"/>
                          <a:cs typeface="Arial" panose="020B0604020202020204" pitchFamily="34" charset="0"/>
                        </a:rPr>
                        <a:t>1 max</a:t>
                      </a:r>
                      <a:endParaRPr lang="en-US" sz="2000" dirty="0">
                        <a:effectLst/>
                        <a:latin typeface="Arial" panose="020B0604020202020204" pitchFamily="34" charset="0"/>
                        <a:ea typeface="Arial (body)"/>
                        <a:cs typeface="Arial" panose="020B0604020202020204" pitchFamily="34" charset="0"/>
                      </a:endParaRPr>
                    </a:p>
                  </a:txBody>
                  <a:tcPr marL="68580" marR="68580" marT="0" marB="0" anchor="b"/>
                </a:tc>
                <a:extLst>
                  <a:ext uri="{0D108BD9-81ED-4DB2-BD59-A6C34878D82A}">
                    <a16:rowId xmlns:a16="http://schemas.microsoft.com/office/drawing/2014/main" val="1859267266"/>
                  </a:ext>
                </a:extLst>
              </a:tr>
              <a:tr h="386439">
                <a:tc>
                  <a:txBody>
                    <a:bodyPr/>
                    <a:lstStyle/>
                    <a:p>
                      <a:pPr marL="0" marR="0" algn="ctr">
                        <a:lnSpc>
                          <a:spcPct val="115000"/>
                        </a:lnSpc>
                        <a:spcBef>
                          <a:spcPts val="0"/>
                        </a:spcBef>
                        <a:spcAft>
                          <a:spcPts val="0"/>
                        </a:spcAft>
                      </a:pPr>
                      <a:r>
                        <a:rPr lang="en-US" sz="2000">
                          <a:effectLst/>
                          <a:latin typeface="Arial" panose="020B0604020202020204" pitchFamily="34" charset="0"/>
                          <a:cs typeface="Arial" panose="020B0604020202020204" pitchFamily="34" charset="0"/>
                        </a:rPr>
                        <a:t>Mn</a:t>
                      </a:r>
                      <a:endParaRPr lang="en-US" sz="2000">
                        <a:effectLst/>
                        <a:latin typeface="Arial" panose="020B0604020202020204" pitchFamily="34" charset="0"/>
                        <a:ea typeface="Arial (body)"/>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2000">
                          <a:effectLst/>
                          <a:latin typeface="Arial" panose="020B0604020202020204" pitchFamily="34" charset="0"/>
                          <a:cs typeface="Arial" panose="020B0604020202020204" pitchFamily="34" charset="0"/>
                        </a:rPr>
                        <a:t>0.46</a:t>
                      </a:r>
                      <a:endParaRPr lang="en-US" sz="2000">
                        <a:effectLst/>
                        <a:latin typeface="Arial" panose="020B0604020202020204" pitchFamily="34" charset="0"/>
                        <a:ea typeface="Arial (body)"/>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2000" dirty="0">
                          <a:effectLst/>
                          <a:latin typeface="Arial" panose="020B0604020202020204" pitchFamily="34" charset="0"/>
                          <a:cs typeface="Arial" panose="020B0604020202020204" pitchFamily="34" charset="0"/>
                        </a:rPr>
                        <a:t>1 max</a:t>
                      </a:r>
                      <a:endParaRPr lang="en-US" sz="2000" dirty="0">
                        <a:effectLst/>
                        <a:latin typeface="Arial" panose="020B0604020202020204" pitchFamily="34" charset="0"/>
                        <a:ea typeface="Arial (body)"/>
                        <a:cs typeface="Arial" panose="020B0604020202020204" pitchFamily="34" charset="0"/>
                      </a:endParaRPr>
                    </a:p>
                  </a:txBody>
                  <a:tcPr marL="68580" marR="68580" marT="0" marB="0" anchor="b"/>
                </a:tc>
                <a:extLst>
                  <a:ext uri="{0D108BD9-81ED-4DB2-BD59-A6C34878D82A}">
                    <a16:rowId xmlns:a16="http://schemas.microsoft.com/office/drawing/2014/main" val="3363365158"/>
                  </a:ext>
                </a:extLst>
              </a:tr>
              <a:tr h="386439">
                <a:tc>
                  <a:txBody>
                    <a:bodyPr/>
                    <a:lstStyle/>
                    <a:p>
                      <a:pPr marL="0" marR="0" algn="ctr">
                        <a:lnSpc>
                          <a:spcPct val="115000"/>
                        </a:lnSpc>
                        <a:spcBef>
                          <a:spcPts val="0"/>
                        </a:spcBef>
                        <a:spcAft>
                          <a:spcPts val="0"/>
                        </a:spcAft>
                      </a:pPr>
                      <a:r>
                        <a:rPr lang="en-US" sz="2000">
                          <a:effectLst/>
                          <a:latin typeface="Arial" panose="020B0604020202020204" pitchFamily="34" charset="0"/>
                          <a:cs typeface="Arial" panose="020B0604020202020204" pitchFamily="34" charset="0"/>
                        </a:rPr>
                        <a:t>Ni</a:t>
                      </a:r>
                      <a:endParaRPr lang="en-US" sz="2000">
                        <a:effectLst/>
                        <a:latin typeface="Arial" panose="020B0604020202020204" pitchFamily="34" charset="0"/>
                        <a:ea typeface="Arial (body)"/>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2000">
                          <a:effectLst/>
                          <a:latin typeface="Arial" panose="020B0604020202020204" pitchFamily="34" charset="0"/>
                          <a:cs typeface="Arial" panose="020B0604020202020204" pitchFamily="34" charset="0"/>
                        </a:rPr>
                        <a:t>0.32</a:t>
                      </a:r>
                      <a:endParaRPr lang="en-US" sz="2000">
                        <a:effectLst/>
                        <a:latin typeface="Arial" panose="020B0604020202020204" pitchFamily="34" charset="0"/>
                        <a:ea typeface="Arial (body)"/>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2000" dirty="0">
                          <a:effectLst/>
                          <a:latin typeface="Arial" panose="020B0604020202020204" pitchFamily="34" charset="0"/>
                          <a:cs typeface="Arial" panose="020B0604020202020204" pitchFamily="34" charset="0"/>
                        </a:rPr>
                        <a:t>0.75 max </a:t>
                      </a:r>
                      <a:endParaRPr lang="en-US" sz="2000" dirty="0">
                        <a:effectLst/>
                        <a:latin typeface="Arial" panose="020B0604020202020204" pitchFamily="34" charset="0"/>
                        <a:ea typeface="Arial (body)"/>
                        <a:cs typeface="Arial" panose="020B0604020202020204" pitchFamily="34" charset="0"/>
                      </a:endParaRPr>
                    </a:p>
                  </a:txBody>
                  <a:tcPr marL="68580" marR="68580" marT="0" marB="0" anchor="b"/>
                </a:tc>
                <a:extLst>
                  <a:ext uri="{0D108BD9-81ED-4DB2-BD59-A6C34878D82A}">
                    <a16:rowId xmlns:a16="http://schemas.microsoft.com/office/drawing/2014/main" val="599690617"/>
                  </a:ext>
                </a:extLst>
              </a:tr>
              <a:tr h="386439">
                <a:tc>
                  <a:txBody>
                    <a:bodyPr/>
                    <a:lstStyle/>
                    <a:p>
                      <a:pPr marL="0" marR="0" algn="ctr">
                        <a:lnSpc>
                          <a:spcPct val="115000"/>
                        </a:lnSpc>
                        <a:spcBef>
                          <a:spcPts val="0"/>
                        </a:spcBef>
                        <a:spcAft>
                          <a:spcPts val="0"/>
                        </a:spcAft>
                      </a:pPr>
                      <a:r>
                        <a:rPr lang="en-US" sz="2000">
                          <a:effectLst/>
                          <a:latin typeface="Arial" panose="020B0604020202020204" pitchFamily="34" charset="0"/>
                          <a:cs typeface="Arial" panose="020B0604020202020204" pitchFamily="34" charset="0"/>
                        </a:rPr>
                        <a:t>C</a:t>
                      </a:r>
                      <a:endParaRPr lang="en-US" sz="2000">
                        <a:effectLst/>
                        <a:latin typeface="Arial" panose="020B0604020202020204" pitchFamily="34" charset="0"/>
                        <a:ea typeface="Arial (body)"/>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2000" dirty="0">
                          <a:effectLst/>
                          <a:latin typeface="Arial" panose="020B0604020202020204" pitchFamily="34" charset="0"/>
                          <a:cs typeface="Arial" panose="020B0604020202020204" pitchFamily="34" charset="0"/>
                        </a:rPr>
                        <a:t>0.21</a:t>
                      </a:r>
                      <a:endParaRPr lang="en-US" sz="2000" dirty="0">
                        <a:effectLst/>
                        <a:latin typeface="Arial" panose="020B0604020202020204" pitchFamily="34" charset="0"/>
                        <a:ea typeface="Arial (body)"/>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2000" dirty="0">
                          <a:effectLst/>
                          <a:latin typeface="Arial" panose="020B0604020202020204" pitchFamily="34" charset="0"/>
                          <a:cs typeface="Arial" panose="020B0604020202020204" pitchFamily="34" charset="0"/>
                        </a:rPr>
                        <a:t>0.15 min</a:t>
                      </a:r>
                      <a:endParaRPr lang="en-US" sz="2000" dirty="0">
                        <a:effectLst/>
                        <a:latin typeface="Arial" panose="020B0604020202020204" pitchFamily="34" charset="0"/>
                        <a:ea typeface="Arial (body)"/>
                        <a:cs typeface="Arial" panose="020B0604020202020204" pitchFamily="34" charset="0"/>
                      </a:endParaRPr>
                    </a:p>
                  </a:txBody>
                  <a:tcPr marL="68580" marR="68580" marT="0" marB="0" anchor="b"/>
                </a:tc>
                <a:extLst>
                  <a:ext uri="{0D108BD9-81ED-4DB2-BD59-A6C34878D82A}">
                    <a16:rowId xmlns:a16="http://schemas.microsoft.com/office/drawing/2014/main" val="2661893055"/>
                  </a:ext>
                </a:extLst>
              </a:tr>
              <a:tr h="386439">
                <a:tc>
                  <a:txBody>
                    <a:bodyPr/>
                    <a:lstStyle/>
                    <a:p>
                      <a:pPr marL="0" marR="0" algn="ctr">
                        <a:lnSpc>
                          <a:spcPct val="115000"/>
                        </a:lnSpc>
                        <a:spcBef>
                          <a:spcPts val="0"/>
                        </a:spcBef>
                        <a:spcAft>
                          <a:spcPts val="0"/>
                        </a:spcAft>
                      </a:pPr>
                      <a:r>
                        <a:rPr lang="en-US" sz="2000">
                          <a:effectLst/>
                          <a:latin typeface="Arial" panose="020B0604020202020204" pitchFamily="34" charset="0"/>
                          <a:cs typeface="Arial" panose="020B0604020202020204" pitchFamily="34" charset="0"/>
                        </a:rPr>
                        <a:t>Cu</a:t>
                      </a:r>
                      <a:endParaRPr lang="en-US" sz="2000">
                        <a:effectLst/>
                        <a:latin typeface="Arial" panose="020B0604020202020204" pitchFamily="34" charset="0"/>
                        <a:ea typeface="Arial (body)"/>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2000">
                          <a:effectLst/>
                          <a:latin typeface="Arial" panose="020B0604020202020204" pitchFamily="34" charset="0"/>
                          <a:cs typeface="Arial" panose="020B0604020202020204" pitchFamily="34" charset="0"/>
                        </a:rPr>
                        <a:t>0.09</a:t>
                      </a:r>
                      <a:endParaRPr lang="en-US" sz="2000">
                        <a:effectLst/>
                        <a:latin typeface="Arial" panose="020B0604020202020204" pitchFamily="34" charset="0"/>
                        <a:ea typeface="Arial (body)"/>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2000" dirty="0">
                          <a:effectLst/>
                          <a:latin typeface="Arial" panose="020B0604020202020204" pitchFamily="34" charset="0"/>
                          <a:cs typeface="Arial" panose="020B0604020202020204" pitchFamily="34" charset="0"/>
                        </a:rPr>
                        <a:t>--</a:t>
                      </a:r>
                      <a:endParaRPr lang="en-US" sz="2000" dirty="0">
                        <a:effectLst/>
                        <a:latin typeface="Arial" panose="020B0604020202020204" pitchFamily="34" charset="0"/>
                        <a:ea typeface="Arial (body)"/>
                        <a:cs typeface="Arial" panose="020B0604020202020204" pitchFamily="34" charset="0"/>
                      </a:endParaRPr>
                    </a:p>
                  </a:txBody>
                  <a:tcPr marL="68580" marR="68580" marT="0" marB="0" anchor="b"/>
                </a:tc>
                <a:extLst>
                  <a:ext uri="{0D108BD9-81ED-4DB2-BD59-A6C34878D82A}">
                    <a16:rowId xmlns:a16="http://schemas.microsoft.com/office/drawing/2014/main" val="819492561"/>
                  </a:ext>
                </a:extLst>
              </a:tr>
              <a:tr h="386439">
                <a:tc>
                  <a:txBody>
                    <a:bodyPr/>
                    <a:lstStyle/>
                    <a:p>
                      <a:pPr marL="0" marR="0" algn="ctr">
                        <a:lnSpc>
                          <a:spcPct val="115000"/>
                        </a:lnSpc>
                        <a:spcBef>
                          <a:spcPts val="0"/>
                        </a:spcBef>
                        <a:spcAft>
                          <a:spcPts val="0"/>
                        </a:spcAft>
                      </a:pPr>
                      <a:r>
                        <a:rPr lang="en-US" sz="2000">
                          <a:effectLst/>
                          <a:latin typeface="Arial" panose="020B0604020202020204" pitchFamily="34" charset="0"/>
                          <a:cs typeface="Arial" panose="020B0604020202020204" pitchFamily="34" charset="0"/>
                        </a:rPr>
                        <a:t>V</a:t>
                      </a:r>
                      <a:endParaRPr lang="en-US" sz="2000">
                        <a:effectLst/>
                        <a:latin typeface="Arial" panose="020B0604020202020204" pitchFamily="34" charset="0"/>
                        <a:ea typeface="Arial (body)"/>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2000" dirty="0">
                          <a:effectLst/>
                          <a:latin typeface="Arial" panose="020B0604020202020204" pitchFamily="34" charset="0"/>
                          <a:cs typeface="Arial" panose="020B0604020202020204" pitchFamily="34" charset="0"/>
                        </a:rPr>
                        <a:t>0.08</a:t>
                      </a:r>
                      <a:endParaRPr lang="en-US" sz="2000" dirty="0">
                        <a:effectLst/>
                        <a:latin typeface="Arial" panose="020B0604020202020204" pitchFamily="34" charset="0"/>
                        <a:ea typeface="Arial (body)"/>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2000" dirty="0">
                          <a:effectLst/>
                          <a:latin typeface="Arial" panose="020B0604020202020204" pitchFamily="34" charset="0"/>
                          <a:cs typeface="Arial" panose="020B0604020202020204" pitchFamily="34" charset="0"/>
                        </a:rPr>
                        <a:t>--</a:t>
                      </a:r>
                      <a:endParaRPr lang="en-US" sz="2000" dirty="0">
                        <a:effectLst/>
                        <a:latin typeface="Arial" panose="020B0604020202020204" pitchFamily="34" charset="0"/>
                        <a:ea typeface="Arial (body)"/>
                        <a:cs typeface="Arial" panose="020B0604020202020204" pitchFamily="34" charset="0"/>
                      </a:endParaRPr>
                    </a:p>
                  </a:txBody>
                  <a:tcPr marL="68580" marR="68580" marT="0" marB="0" anchor="b"/>
                </a:tc>
                <a:extLst>
                  <a:ext uri="{0D108BD9-81ED-4DB2-BD59-A6C34878D82A}">
                    <a16:rowId xmlns:a16="http://schemas.microsoft.com/office/drawing/2014/main" val="244908375"/>
                  </a:ext>
                </a:extLst>
              </a:tr>
              <a:tr h="386439">
                <a:tc>
                  <a:txBody>
                    <a:bodyPr/>
                    <a:lstStyle/>
                    <a:p>
                      <a:pPr marL="0" marR="0" algn="ctr">
                        <a:lnSpc>
                          <a:spcPct val="115000"/>
                        </a:lnSpc>
                        <a:spcBef>
                          <a:spcPts val="0"/>
                        </a:spcBef>
                        <a:spcAft>
                          <a:spcPts val="0"/>
                        </a:spcAft>
                      </a:pPr>
                      <a:r>
                        <a:rPr lang="en-US" sz="2000">
                          <a:effectLst/>
                          <a:latin typeface="Arial" panose="020B0604020202020204" pitchFamily="34" charset="0"/>
                          <a:cs typeface="Arial" panose="020B0604020202020204" pitchFamily="34" charset="0"/>
                        </a:rPr>
                        <a:t>Mo</a:t>
                      </a:r>
                      <a:endParaRPr lang="en-US" sz="2000">
                        <a:effectLst/>
                        <a:latin typeface="Arial" panose="020B0604020202020204" pitchFamily="34" charset="0"/>
                        <a:ea typeface="Arial (body)"/>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2000" dirty="0">
                          <a:effectLst/>
                          <a:latin typeface="Arial" panose="020B0604020202020204" pitchFamily="34" charset="0"/>
                          <a:cs typeface="Arial" panose="020B0604020202020204" pitchFamily="34" charset="0"/>
                        </a:rPr>
                        <a:t>0.05</a:t>
                      </a:r>
                      <a:endParaRPr lang="en-US" sz="2000" dirty="0">
                        <a:effectLst/>
                        <a:latin typeface="Arial" panose="020B0604020202020204" pitchFamily="34" charset="0"/>
                        <a:ea typeface="Arial (body)"/>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2000" dirty="0">
                          <a:effectLst/>
                          <a:latin typeface="Arial" panose="020B0604020202020204" pitchFamily="34" charset="0"/>
                          <a:cs typeface="Arial" panose="020B0604020202020204" pitchFamily="34" charset="0"/>
                        </a:rPr>
                        <a:t>0.5 max </a:t>
                      </a:r>
                      <a:endParaRPr lang="en-US" sz="2000" dirty="0">
                        <a:effectLst/>
                        <a:latin typeface="Arial" panose="020B0604020202020204" pitchFamily="34" charset="0"/>
                        <a:ea typeface="Arial (body)"/>
                        <a:cs typeface="Arial" panose="020B0604020202020204" pitchFamily="34" charset="0"/>
                      </a:endParaRPr>
                    </a:p>
                  </a:txBody>
                  <a:tcPr marL="68580" marR="68580" marT="0" marB="0" anchor="b"/>
                </a:tc>
                <a:extLst>
                  <a:ext uri="{0D108BD9-81ED-4DB2-BD59-A6C34878D82A}">
                    <a16:rowId xmlns:a16="http://schemas.microsoft.com/office/drawing/2014/main" val="4174005958"/>
                  </a:ext>
                </a:extLst>
              </a:tr>
              <a:tr h="386439">
                <a:tc>
                  <a:txBody>
                    <a:bodyPr/>
                    <a:lstStyle/>
                    <a:p>
                      <a:pPr marL="0" marR="0" algn="ctr">
                        <a:lnSpc>
                          <a:spcPct val="115000"/>
                        </a:lnSpc>
                        <a:spcBef>
                          <a:spcPts val="0"/>
                        </a:spcBef>
                        <a:spcAft>
                          <a:spcPts val="0"/>
                        </a:spcAft>
                      </a:pPr>
                      <a:r>
                        <a:rPr lang="en-US" sz="2000">
                          <a:effectLst/>
                          <a:latin typeface="Arial" panose="020B0604020202020204" pitchFamily="34" charset="0"/>
                          <a:cs typeface="Arial" panose="020B0604020202020204" pitchFamily="34" charset="0"/>
                        </a:rPr>
                        <a:t>Al</a:t>
                      </a:r>
                      <a:endParaRPr lang="en-US" sz="2000">
                        <a:effectLst/>
                        <a:latin typeface="Arial" panose="020B0604020202020204" pitchFamily="34" charset="0"/>
                        <a:ea typeface="Arial (body)"/>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2000" dirty="0">
                          <a:effectLst/>
                          <a:latin typeface="Arial" panose="020B0604020202020204" pitchFamily="34" charset="0"/>
                          <a:cs typeface="Arial" panose="020B0604020202020204" pitchFamily="34" charset="0"/>
                        </a:rPr>
                        <a:t>0.04</a:t>
                      </a:r>
                      <a:endParaRPr lang="en-US" sz="2000" dirty="0">
                        <a:effectLst/>
                        <a:latin typeface="Arial" panose="020B0604020202020204" pitchFamily="34" charset="0"/>
                        <a:ea typeface="Arial (body)"/>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2000">
                          <a:effectLst/>
                          <a:latin typeface="Arial" panose="020B0604020202020204" pitchFamily="34" charset="0"/>
                          <a:cs typeface="Arial" panose="020B0604020202020204" pitchFamily="34" charset="0"/>
                        </a:rPr>
                        <a:t>--</a:t>
                      </a:r>
                      <a:endParaRPr lang="en-US" sz="2000">
                        <a:effectLst/>
                        <a:latin typeface="Arial" panose="020B0604020202020204" pitchFamily="34" charset="0"/>
                        <a:ea typeface="Arial (body)"/>
                        <a:cs typeface="Arial" panose="020B0604020202020204" pitchFamily="34" charset="0"/>
                      </a:endParaRPr>
                    </a:p>
                  </a:txBody>
                  <a:tcPr marL="68580" marR="68580" marT="0" marB="0" anchor="b"/>
                </a:tc>
                <a:extLst>
                  <a:ext uri="{0D108BD9-81ED-4DB2-BD59-A6C34878D82A}">
                    <a16:rowId xmlns:a16="http://schemas.microsoft.com/office/drawing/2014/main" val="246397917"/>
                  </a:ext>
                </a:extLst>
              </a:tr>
              <a:tr h="386439">
                <a:tc>
                  <a:txBody>
                    <a:bodyPr/>
                    <a:lstStyle/>
                    <a:p>
                      <a:pPr marL="0" marR="0" algn="ctr">
                        <a:lnSpc>
                          <a:spcPct val="115000"/>
                        </a:lnSpc>
                        <a:spcBef>
                          <a:spcPts val="0"/>
                        </a:spcBef>
                        <a:spcAft>
                          <a:spcPts val="0"/>
                        </a:spcAft>
                      </a:pPr>
                      <a:r>
                        <a:rPr lang="en-US" sz="2000">
                          <a:effectLst/>
                          <a:latin typeface="Arial" panose="020B0604020202020204" pitchFamily="34" charset="0"/>
                          <a:cs typeface="Arial" panose="020B0604020202020204" pitchFamily="34" charset="0"/>
                        </a:rPr>
                        <a:t>P</a:t>
                      </a:r>
                      <a:endParaRPr lang="en-US" sz="2000">
                        <a:effectLst/>
                        <a:latin typeface="Arial" panose="020B0604020202020204" pitchFamily="34" charset="0"/>
                        <a:ea typeface="Arial (body)"/>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2000">
                          <a:effectLst/>
                          <a:latin typeface="Arial" panose="020B0604020202020204" pitchFamily="34" charset="0"/>
                          <a:cs typeface="Arial" panose="020B0604020202020204" pitchFamily="34" charset="0"/>
                        </a:rPr>
                        <a:t>0.04</a:t>
                      </a:r>
                      <a:endParaRPr lang="en-US" sz="2000">
                        <a:effectLst/>
                        <a:latin typeface="Arial" panose="020B0604020202020204" pitchFamily="34" charset="0"/>
                        <a:ea typeface="Arial (body)"/>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2000" dirty="0">
                          <a:effectLst/>
                          <a:latin typeface="Arial" panose="020B0604020202020204" pitchFamily="34" charset="0"/>
                          <a:cs typeface="Arial" panose="020B0604020202020204" pitchFamily="34" charset="0"/>
                        </a:rPr>
                        <a:t>0.04 max</a:t>
                      </a:r>
                      <a:endParaRPr lang="en-US" sz="2000" dirty="0">
                        <a:effectLst/>
                        <a:latin typeface="Arial" panose="020B0604020202020204" pitchFamily="34" charset="0"/>
                        <a:ea typeface="Arial (body)"/>
                        <a:cs typeface="Arial" panose="020B0604020202020204" pitchFamily="34" charset="0"/>
                      </a:endParaRPr>
                    </a:p>
                  </a:txBody>
                  <a:tcPr marL="68580" marR="68580" marT="0" marB="0" anchor="b"/>
                </a:tc>
                <a:extLst>
                  <a:ext uri="{0D108BD9-81ED-4DB2-BD59-A6C34878D82A}">
                    <a16:rowId xmlns:a16="http://schemas.microsoft.com/office/drawing/2014/main" val="2888580276"/>
                  </a:ext>
                </a:extLst>
              </a:tr>
              <a:tr h="386439">
                <a:tc>
                  <a:txBody>
                    <a:bodyPr/>
                    <a:lstStyle/>
                    <a:p>
                      <a:pPr marL="0" marR="0" algn="ctr">
                        <a:lnSpc>
                          <a:spcPct val="115000"/>
                        </a:lnSpc>
                        <a:spcBef>
                          <a:spcPts val="0"/>
                        </a:spcBef>
                        <a:spcAft>
                          <a:spcPts val="0"/>
                        </a:spcAft>
                      </a:pPr>
                      <a:r>
                        <a:rPr lang="en-US" sz="2000">
                          <a:effectLst/>
                          <a:latin typeface="Arial" panose="020B0604020202020204" pitchFamily="34" charset="0"/>
                          <a:cs typeface="Arial" panose="020B0604020202020204" pitchFamily="34" charset="0"/>
                        </a:rPr>
                        <a:t>S</a:t>
                      </a:r>
                      <a:endParaRPr lang="en-US" sz="2000">
                        <a:effectLst/>
                        <a:latin typeface="Arial" panose="020B0604020202020204" pitchFamily="34" charset="0"/>
                        <a:ea typeface="Arial (body)"/>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2000" dirty="0">
                          <a:effectLst/>
                          <a:latin typeface="Arial" panose="020B0604020202020204" pitchFamily="34" charset="0"/>
                          <a:cs typeface="Arial" panose="020B0604020202020204" pitchFamily="34" charset="0"/>
                        </a:rPr>
                        <a:t>0.01</a:t>
                      </a:r>
                      <a:endParaRPr lang="en-US" sz="2000" dirty="0">
                        <a:effectLst/>
                        <a:latin typeface="Arial" panose="020B0604020202020204" pitchFamily="34" charset="0"/>
                        <a:ea typeface="Arial (body)"/>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2000" dirty="0">
                          <a:effectLst/>
                          <a:latin typeface="Arial" panose="020B0604020202020204" pitchFamily="34" charset="0"/>
                          <a:cs typeface="Arial" panose="020B0604020202020204" pitchFamily="34" charset="0"/>
                        </a:rPr>
                        <a:t>0.03 max</a:t>
                      </a:r>
                      <a:endParaRPr lang="en-US" sz="2000" dirty="0">
                        <a:effectLst/>
                        <a:latin typeface="Arial" panose="020B0604020202020204" pitchFamily="34" charset="0"/>
                        <a:ea typeface="Arial (body)"/>
                        <a:cs typeface="Arial" panose="020B0604020202020204" pitchFamily="34" charset="0"/>
                      </a:endParaRPr>
                    </a:p>
                  </a:txBody>
                  <a:tcPr marL="68580" marR="68580" marT="0" marB="0" anchor="b"/>
                </a:tc>
                <a:extLst>
                  <a:ext uri="{0D108BD9-81ED-4DB2-BD59-A6C34878D82A}">
                    <a16:rowId xmlns:a16="http://schemas.microsoft.com/office/drawing/2014/main" val="1321132455"/>
                  </a:ext>
                </a:extLst>
              </a:tr>
            </a:tbl>
          </a:graphicData>
        </a:graphic>
      </p:graphicFrame>
      <p:graphicFrame>
        <p:nvGraphicFramePr>
          <p:cNvPr id="11" name="Table 10">
            <a:extLst>
              <a:ext uri="{FF2B5EF4-FFF2-40B4-BE49-F238E27FC236}">
                <a16:creationId xmlns:a16="http://schemas.microsoft.com/office/drawing/2014/main" id="{237B8DFC-B5F8-6F5B-EB71-25869E1A28EE}"/>
              </a:ext>
            </a:extLst>
          </p:cNvPr>
          <p:cNvGraphicFramePr>
            <a:graphicFrameLocks noGrp="1"/>
          </p:cNvGraphicFramePr>
          <p:nvPr>
            <p:extLst>
              <p:ext uri="{D42A27DB-BD31-4B8C-83A1-F6EECF244321}">
                <p14:modId xmlns:p14="http://schemas.microsoft.com/office/powerpoint/2010/main" val="589630549"/>
              </p:ext>
            </p:extLst>
          </p:nvPr>
        </p:nvGraphicFramePr>
        <p:xfrm>
          <a:off x="11658600" y="1361563"/>
          <a:ext cx="4495800" cy="5832464"/>
        </p:xfrm>
        <a:graphic>
          <a:graphicData uri="http://schemas.openxmlformats.org/drawingml/2006/table">
            <a:tbl>
              <a:tblPr firstRow="1" firstCol="1" bandRow="1">
                <a:tableStyleId>{5C22544A-7EE6-4342-B048-85BDC9FD1C3A}</a:tableStyleId>
              </a:tblPr>
              <a:tblGrid>
                <a:gridCol w="2528886">
                  <a:extLst>
                    <a:ext uri="{9D8B030D-6E8A-4147-A177-3AD203B41FA5}">
                      <a16:colId xmlns:a16="http://schemas.microsoft.com/office/drawing/2014/main" val="4024308859"/>
                    </a:ext>
                  </a:extLst>
                </a:gridCol>
                <a:gridCol w="1966914">
                  <a:extLst>
                    <a:ext uri="{9D8B030D-6E8A-4147-A177-3AD203B41FA5}">
                      <a16:colId xmlns:a16="http://schemas.microsoft.com/office/drawing/2014/main" val="284510964"/>
                    </a:ext>
                  </a:extLst>
                </a:gridCol>
              </a:tblGrid>
              <a:tr h="364529">
                <a:tc gridSpan="2">
                  <a:txBody>
                    <a:bodyPr/>
                    <a:lstStyle/>
                    <a:p>
                      <a:pPr marL="0" marR="0" algn="ctr">
                        <a:lnSpc>
                          <a:spcPct val="115000"/>
                        </a:lnSpc>
                        <a:spcBef>
                          <a:spcPts val="0"/>
                        </a:spcBef>
                        <a:spcAft>
                          <a:spcPts val="0"/>
                        </a:spcAft>
                      </a:pPr>
                      <a:r>
                        <a:rPr lang="en-US" sz="2000" dirty="0">
                          <a:effectLst/>
                          <a:latin typeface="Arial" panose="020B0604020202020204" pitchFamily="34" charset="0"/>
                          <a:cs typeface="Arial" panose="020B0604020202020204" pitchFamily="34" charset="0"/>
                        </a:rPr>
                        <a:t>Corrosion products</a:t>
                      </a:r>
                      <a:endParaRPr lang="en-US" sz="2000" dirty="0">
                        <a:effectLst/>
                        <a:latin typeface="Arial" panose="020B0604020202020204" pitchFamily="34" charset="0"/>
                        <a:ea typeface="Arial (body)"/>
                        <a:cs typeface="Arial" panose="020B0604020202020204" pitchFamily="34" charset="0"/>
                      </a:endParaRPr>
                    </a:p>
                  </a:txBody>
                  <a:tcPr marL="68580" marR="68580" marT="0" marB="0" anchor="b"/>
                </a:tc>
                <a:tc hMerge="1">
                  <a:txBody>
                    <a:bodyPr/>
                    <a:lstStyle/>
                    <a:p>
                      <a:endParaRPr lang="en-US"/>
                    </a:p>
                  </a:txBody>
                  <a:tcPr/>
                </a:tc>
                <a:extLst>
                  <a:ext uri="{0D108BD9-81ED-4DB2-BD59-A6C34878D82A}">
                    <a16:rowId xmlns:a16="http://schemas.microsoft.com/office/drawing/2014/main" val="2467516099"/>
                  </a:ext>
                </a:extLst>
              </a:tr>
              <a:tr h="364529">
                <a:tc>
                  <a:txBody>
                    <a:bodyPr/>
                    <a:lstStyle/>
                    <a:p>
                      <a:pPr marL="0" marR="0" algn="ctr">
                        <a:lnSpc>
                          <a:spcPct val="115000"/>
                        </a:lnSpc>
                        <a:spcBef>
                          <a:spcPts val="0"/>
                        </a:spcBef>
                        <a:spcAft>
                          <a:spcPts val="0"/>
                        </a:spcAft>
                      </a:pPr>
                      <a:r>
                        <a:rPr lang="en-US" sz="2000">
                          <a:effectLst/>
                          <a:latin typeface="Arial" panose="020B0604020202020204" pitchFamily="34" charset="0"/>
                          <a:cs typeface="Arial" panose="020B0604020202020204" pitchFamily="34" charset="0"/>
                        </a:rPr>
                        <a:t>Formula </a:t>
                      </a:r>
                      <a:endParaRPr lang="en-US" sz="2000">
                        <a:effectLst/>
                        <a:latin typeface="Arial" panose="020B0604020202020204" pitchFamily="34" charset="0"/>
                        <a:ea typeface="Arial (body)"/>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2000" dirty="0">
                          <a:effectLst/>
                          <a:latin typeface="Arial" panose="020B0604020202020204" pitchFamily="34" charset="0"/>
                          <a:cs typeface="Arial" panose="020B0604020202020204" pitchFamily="34" charset="0"/>
                        </a:rPr>
                        <a:t>Conc %</a:t>
                      </a:r>
                      <a:endParaRPr lang="en-US" sz="2000" dirty="0">
                        <a:effectLst/>
                        <a:latin typeface="Arial" panose="020B0604020202020204" pitchFamily="34" charset="0"/>
                        <a:ea typeface="Arial (body)"/>
                        <a:cs typeface="Arial" panose="020B0604020202020204" pitchFamily="34" charset="0"/>
                      </a:endParaRPr>
                    </a:p>
                  </a:txBody>
                  <a:tcPr marL="68580" marR="68580" marT="0" marB="0" anchor="b"/>
                </a:tc>
                <a:extLst>
                  <a:ext uri="{0D108BD9-81ED-4DB2-BD59-A6C34878D82A}">
                    <a16:rowId xmlns:a16="http://schemas.microsoft.com/office/drawing/2014/main" val="3812910251"/>
                  </a:ext>
                </a:extLst>
              </a:tr>
              <a:tr h="364529">
                <a:tc>
                  <a:txBody>
                    <a:bodyPr/>
                    <a:lstStyle/>
                    <a:p>
                      <a:pPr marL="0" marR="0" algn="ctr">
                        <a:lnSpc>
                          <a:spcPct val="115000"/>
                        </a:lnSpc>
                        <a:spcBef>
                          <a:spcPts val="0"/>
                        </a:spcBef>
                        <a:spcAft>
                          <a:spcPts val="0"/>
                        </a:spcAft>
                      </a:pPr>
                      <a:r>
                        <a:rPr lang="en-US" sz="2000">
                          <a:effectLst/>
                          <a:latin typeface="Arial" panose="020B0604020202020204" pitchFamily="34" charset="0"/>
                          <a:cs typeface="Arial" panose="020B0604020202020204" pitchFamily="34" charset="0"/>
                        </a:rPr>
                        <a:t>Fe</a:t>
                      </a:r>
                      <a:r>
                        <a:rPr lang="en-US" sz="2000" baseline="-25000">
                          <a:effectLst/>
                          <a:latin typeface="Arial" panose="020B0604020202020204" pitchFamily="34" charset="0"/>
                          <a:cs typeface="Arial" panose="020B0604020202020204" pitchFamily="34" charset="0"/>
                        </a:rPr>
                        <a:t>2</a:t>
                      </a:r>
                      <a:r>
                        <a:rPr lang="en-US" sz="2000">
                          <a:effectLst/>
                          <a:latin typeface="Arial" panose="020B0604020202020204" pitchFamily="34" charset="0"/>
                          <a:cs typeface="Arial" panose="020B0604020202020204" pitchFamily="34" charset="0"/>
                        </a:rPr>
                        <a:t>O</a:t>
                      </a:r>
                      <a:r>
                        <a:rPr lang="en-US" sz="2000" baseline="-25000">
                          <a:effectLst/>
                          <a:latin typeface="Arial" panose="020B0604020202020204" pitchFamily="34" charset="0"/>
                          <a:cs typeface="Arial" panose="020B0604020202020204" pitchFamily="34" charset="0"/>
                        </a:rPr>
                        <a:t>3</a:t>
                      </a:r>
                      <a:endParaRPr lang="en-US" sz="2000">
                        <a:effectLst/>
                        <a:latin typeface="Arial" panose="020B0604020202020204" pitchFamily="34" charset="0"/>
                        <a:ea typeface="Arial (body)"/>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2000" dirty="0">
                          <a:effectLst/>
                          <a:latin typeface="Arial" panose="020B0604020202020204" pitchFamily="34" charset="0"/>
                          <a:cs typeface="Arial" panose="020B0604020202020204" pitchFamily="34" charset="0"/>
                        </a:rPr>
                        <a:t>63.73</a:t>
                      </a:r>
                      <a:endParaRPr lang="en-US" sz="2000" dirty="0">
                        <a:effectLst/>
                        <a:latin typeface="Arial" panose="020B0604020202020204" pitchFamily="34" charset="0"/>
                        <a:ea typeface="Arial (body)"/>
                        <a:cs typeface="Arial" panose="020B0604020202020204" pitchFamily="34" charset="0"/>
                      </a:endParaRPr>
                    </a:p>
                  </a:txBody>
                  <a:tcPr marL="68580" marR="68580" marT="0" marB="0" anchor="b"/>
                </a:tc>
                <a:extLst>
                  <a:ext uri="{0D108BD9-81ED-4DB2-BD59-A6C34878D82A}">
                    <a16:rowId xmlns:a16="http://schemas.microsoft.com/office/drawing/2014/main" val="2256008878"/>
                  </a:ext>
                </a:extLst>
              </a:tr>
              <a:tr h="364529">
                <a:tc>
                  <a:txBody>
                    <a:bodyPr/>
                    <a:lstStyle/>
                    <a:p>
                      <a:pPr marL="0" marR="0" algn="ctr">
                        <a:lnSpc>
                          <a:spcPct val="115000"/>
                        </a:lnSpc>
                        <a:spcBef>
                          <a:spcPts val="0"/>
                        </a:spcBef>
                        <a:spcAft>
                          <a:spcPts val="0"/>
                        </a:spcAft>
                      </a:pPr>
                      <a:r>
                        <a:rPr lang="en-US" sz="2000" dirty="0">
                          <a:effectLst/>
                          <a:latin typeface="Arial" panose="020B0604020202020204" pitchFamily="34" charset="0"/>
                          <a:cs typeface="Arial" panose="020B0604020202020204" pitchFamily="34" charset="0"/>
                        </a:rPr>
                        <a:t>Cr</a:t>
                      </a:r>
                      <a:r>
                        <a:rPr lang="en-US" sz="2000" baseline="-25000" dirty="0">
                          <a:effectLst/>
                          <a:latin typeface="Arial" panose="020B0604020202020204" pitchFamily="34" charset="0"/>
                          <a:cs typeface="Arial" panose="020B0604020202020204" pitchFamily="34" charset="0"/>
                        </a:rPr>
                        <a:t>2</a:t>
                      </a:r>
                      <a:r>
                        <a:rPr lang="en-US" sz="2000" dirty="0">
                          <a:effectLst/>
                          <a:latin typeface="Arial" panose="020B0604020202020204" pitchFamily="34" charset="0"/>
                          <a:cs typeface="Arial" panose="020B0604020202020204" pitchFamily="34" charset="0"/>
                        </a:rPr>
                        <a:t>O</a:t>
                      </a:r>
                      <a:r>
                        <a:rPr lang="en-US" sz="2000" baseline="-25000" dirty="0">
                          <a:effectLst/>
                          <a:latin typeface="Arial" panose="020B0604020202020204" pitchFamily="34" charset="0"/>
                          <a:cs typeface="Arial" panose="020B0604020202020204" pitchFamily="34" charset="0"/>
                        </a:rPr>
                        <a:t>3</a:t>
                      </a:r>
                      <a:endParaRPr lang="en-US" sz="2000" dirty="0">
                        <a:effectLst/>
                        <a:latin typeface="Arial" panose="020B0604020202020204" pitchFamily="34" charset="0"/>
                        <a:ea typeface="Arial (body)"/>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2000" dirty="0">
                          <a:effectLst/>
                          <a:latin typeface="Arial" panose="020B0604020202020204" pitchFamily="34" charset="0"/>
                          <a:cs typeface="Arial" panose="020B0604020202020204" pitchFamily="34" charset="0"/>
                        </a:rPr>
                        <a:t>16.53</a:t>
                      </a:r>
                      <a:endParaRPr lang="en-US" sz="2000" dirty="0">
                        <a:effectLst/>
                        <a:latin typeface="Arial" panose="020B0604020202020204" pitchFamily="34" charset="0"/>
                        <a:ea typeface="Arial (body)"/>
                        <a:cs typeface="Arial" panose="020B0604020202020204" pitchFamily="34" charset="0"/>
                      </a:endParaRPr>
                    </a:p>
                  </a:txBody>
                  <a:tcPr marL="68580" marR="68580" marT="0" marB="0" anchor="b"/>
                </a:tc>
                <a:extLst>
                  <a:ext uri="{0D108BD9-81ED-4DB2-BD59-A6C34878D82A}">
                    <a16:rowId xmlns:a16="http://schemas.microsoft.com/office/drawing/2014/main" val="754538081"/>
                  </a:ext>
                </a:extLst>
              </a:tr>
              <a:tr h="364529">
                <a:tc>
                  <a:txBody>
                    <a:bodyPr/>
                    <a:lstStyle/>
                    <a:p>
                      <a:pPr marL="0" marR="0" algn="ctr">
                        <a:lnSpc>
                          <a:spcPct val="115000"/>
                        </a:lnSpc>
                        <a:spcBef>
                          <a:spcPts val="0"/>
                        </a:spcBef>
                        <a:spcAft>
                          <a:spcPts val="0"/>
                        </a:spcAft>
                      </a:pPr>
                      <a:r>
                        <a:rPr lang="en-US" sz="2000">
                          <a:effectLst/>
                          <a:latin typeface="Arial" panose="020B0604020202020204" pitchFamily="34" charset="0"/>
                          <a:cs typeface="Arial" panose="020B0604020202020204" pitchFamily="34" charset="0"/>
                        </a:rPr>
                        <a:t>NiO</a:t>
                      </a:r>
                      <a:endParaRPr lang="en-US" sz="2000">
                        <a:effectLst/>
                        <a:latin typeface="Arial" panose="020B0604020202020204" pitchFamily="34" charset="0"/>
                        <a:ea typeface="Arial (body)"/>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2000">
                          <a:effectLst/>
                          <a:latin typeface="Arial" panose="020B0604020202020204" pitchFamily="34" charset="0"/>
                          <a:cs typeface="Arial" panose="020B0604020202020204" pitchFamily="34" charset="0"/>
                        </a:rPr>
                        <a:t>6.01</a:t>
                      </a:r>
                      <a:endParaRPr lang="en-US" sz="2000">
                        <a:effectLst/>
                        <a:latin typeface="Arial" panose="020B0604020202020204" pitchFamily="34" charset="0"/>
                        <a:ea typeface="Arial (body)"/>
                        <a:cs typeface="Arial" panose="020B0604020202020204" pitchFamily="34" charset="0"/>
                      </a:endParaRPr>
                    </a:p>
                  </a:txBody>
                  <a:tcPr marL="68580" marR="68580" marT="0" marB="0" anchor="b"/>
                </a:tc>
                <a:extLst>
                  <a:ext uri="{0D108BD9-81ED-4DB2-BD59-A6C34878D82A}">
                    <a16:rowId xmlns:a16="http://schemas.microsoft.com/office/drawing/2014/main" val="2168180818"/>
                  </a:ext>
                </a:extLst>
              </a:tr>
              <a:tr h="364529">
                <a:tc>
                  <a:txBody>
                    <a:bodyPr/>
                    <a:lstStyle/>
                    <a:p>
                      <a:pPr marL="0" marR="0" algn="ctr">
                        <a:lnSpc>
                          <a:spcPct val="115000"/>
                        </a:lnSpc>
                        <a:spcBef>
                          <a:spcPts val="0"/>
                        </a:spcBef>
                        <a:spcAft>
                          <a:spcPts val="0"/>
                        </a:spcAft>
                      </a:pPr>
                      <a:r>
                        <a:rPr lang="en-US" sz="2000" dirty="0">
                          <a:solidFill>
                            <a:srgbClr val="FF0000"/>
                          </a:solidFill>
                          <a:effectLst/>
                          <a:latin typeface="Arial" panose="020B0604020202020204" pitchFamily="34" charset="0"/>
                          <a:cs typeface="Arial" panose="020B0604020202020204" pitchFamily="34" charset="0"/>
                        </a:rPr>
                        <a:t>S</a:t>
                      </a:r>
                      <a:endParaRPr lang="en-US" sz="2000" dirty="0">
                        <a:solidFill>
                          <a:srgbClr val="FF0000"/>
                        </a:solidFill>
                        <a:effectLst/>
                        <a:latin typeface="Arial" panose="020B0604020202020204" pitchFamily="34" charset="0"/>
                        <a:ea typeface="Arial (body)"/>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2000" dirty="0">
                          <a:solidFill>
                            <a:srgbClr val="FF0000"/>
                          </a:solidFill>
                          <a:effectLst/>
                          <a:latin typeface="Arial" panose="020B0604020202020204" pitchFamily="34" charset="0"/>
                          <a:cs typeface="Arial" panose="020B0604020202020204" pitchFamily="34" charset="0"/>
                        </a:rPr>
                        <a:t>4.11</a:t>
                      </a:r>
                      <a:endParaRPr lang="en-US" sz="2000" dirty="0">
                        <a:solidFill>
                          <a:srgbClr val="FF0000"/>
                        </a:solidFill>
                        <a:effectLst/>
                        <a:latin typeface="Arial" panose="020B0604020202020204" pitchFamily="34" charset="0"/>
                        <a:ea typeface="Arial (body)"/>
                        <a:cs typeface="Arial" panose="020B0604020202020204" pitchFamily="34" charset="0"/>
                      </a:endParaRPr>
                    </a:p>
                  </a:txBody>
                  <a:tcPr marL="68580" marR="68580" marT="0" marB="0" anchor="b"/>
                </a:tc>
                <a:extLst>
                  <a:ext uri="{0D108BD9-81ED-4DB2-BD59-A6C34878D82A}">
                    <a16:rowId xmlns:a16="http://schemas.microsoft.com/office/drawing/2014/main" val="728685201"/>
                  </a:ext>
                </a:extLst>
              </a:tr>
              <a:tr h="364529">
                <a:tc>
                  <a:txBody>
                    <a:bodyPr/>
                    <a:lstStyle/>
                    <a:p>
                      <a:pPr marL="0" marR="0" algn="ctr">
                        <a:lnSpc>
                          <a:spcPct val="115000"/>
                        </a:lnSpc>
                        <a:spcBef>
                          <a:spcPts val="0"/>
                        </a:spcBef>
                        <a:spcAft>
                          <a:spcPts val="0"/>
                        </a:spcAft>
                      </a:pPr>
                      <a:r>
                        <a:rPr lang="en-US" sz="2000">
                          <a:solidFill>
                            <a:srgbClr val="FF0000"/>
                          </a:solidFill>
                          <a:effectLst/>
                          <a:latin typeface="Arial" panose="020B0604020202020204" pitchFamily="34" charset="0"/>
                          <a:cs typeface="Arial" panose="020B0604020202020204" pitchFamily="34" charset="0"/>
                        </a:rPr>
                        <a:t>C </a:t>
                      </a:r>
                      <a:endParaRPr lang="en-US" sz="2000">
                        <a:solidFill>
                          <a:srgbClr val="FF0000"/>
                        </a:solidFill>
                        <a:effectLst/>
                        <a:latin typeface="Arial" panose="020B0604020202020204" pitchFamily="34" charset="0"/>
                        <a:ea typeface="Arial (body)"/>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2000" dirty="0">
                          <a:solidFill>
                            <a:srgbClr val="FF0000"/>
                          </a:solidFill>
                          <a:effectLst/>
                          <a:latin typeface="Arial" panose="020B0604020202020204" pitchFamily="34" charset="0"/>
                          <a:cs typeface="Arial" panose="020B0604020202020204" pitchFamily="34" charset="0"/>
                        </a:rPr>
                        <a:t>3.04</a:t>
                      </a:r>
                      <a:endParaRPr lang="en-US" sz="2000" dirty="0">
                        <a:solidFill>
                          <a:srgbClr val="FF0000"/>
                        </a:solidFill>
                        <a:effectLst/>
                        <a:latin typeface="Arial" panose="020B0604020202020204" pitchFamily="34" charset="0"/>
                        <a:ea typeface="Arial (body)"/>
                        <a:cs typeface="Arial" panose="020B0604020202020204" pitchFamily="34" charset="0"/>
                      </a:endParaRPr>
                    </a:p>
                  </a:txBody>
                  <a:tcPr marL="68580" marR="68580" marT="0" marB="0" anchor="b"/>
                </a:tc>
                <a:extLst>
                  <a:ext uri="{0D108BD9-81ED-4DB2-BD59-A6C34878D82A}">
                    <a16:rowId xmlns:a16="http://schemas.microsoft.com/office/drawing/2014/main" val="1801608622"/>
                  </a:ext>
                </a:extLst>
              </a:tr>
              <a:tr h="364529">
                <a:tc>
                  <a:txBody>
                    <a:bodyPr/>
                    <a:lstStyle/>
                    <a:p>
                      <a:pPr marL="0" marR="0" algn="ctr">
                        <a:lnSpc>
                          <a:spcPct val="115000"/>
                        </a:lnSpc>
                        <a:spcBef>
                          <a:spcPts val="0"/>
                        </a:spcBef>
                        <a:spcAft>
                          <a:spcPts val="0"/>
                        </a:spcAft>
                      </a:pPr>
                      <a:r>
                        <a:rPr lang="en-US" sz="2000">
                          <a:effectLst/>
                          <a:latin typeface="Arial" panose="020B0604020202020204" pitchFamily="34" charset="0"/>
                          <a:cs typeface="Arial" panose="020B0604020202020204" pitchFamily="34" charset="0"/>
                        </a:rPr>
                        <a:t>SiO</a:t>
                      </a:r>
                      <a:r>
                        <a:rPr lang="en-US" sz="2000" baseline="-25000">
                          <a:effectLst/>
                          <a:latin typeface="Arial" panose="020B0604020202020204" pitchFamily="34" charset="0"/>
                          <a:cs typeface="Arial" panose="020B0604020202020204" pitchFamily="34" charset="0"/>
                        </a:rPr>
                        <a:t>2</a:t>
                      </a:r>
                      <a:endParaRPr lang="en-US" sz="2000">
                        <a:effectLst/>
                        <a:latin typeface="Arial" panose="020B0604020202020204" pitchFamily="34" charset="0"/>
                        <a:ea typeface="Arial (body)"/>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2000">
                          <a:effectLst/>
                          <a:latin typeface="Arial" panose="020B0604020202020204" pitchFamily="34" charset="0"/>
                          <a:cs typeface="Arial" panose="020B0604020202020204" pitchFamily="34" charset="0"/>
                        </a:rPr>
                        <a:t>1.84</a:t>
                      </a:r>
                      <a:endParaRPr lang="en-US" sz="2000">
                        <a:effectLst/>
                        <a:latin typeface="Arial" panose="020B0604020202020204" pitchFamily="34" charset="0"/>
                        <a:ea typeface="Arial (body)"/>
                        <a:cs typeface="Arial" panose="020B0604020202020204" pitchFamily="34" charset="0"/>
                      </a:endParaRPr>
                    </a:p>
                  </a:txBody>
                  <a:tcPr marL="68580" marR="68580" marT="0" marB="0" anchor="b"/>
                </a:tc>
                <a:extLst>
                  <a:ext uri="{0D108BD9-81ED-4DB2-BD59-A6C34878D82A}">
                    <a16:rowId xmlns:a16="http://schemas.microsoft.com/office/drawing/2014/main" val="199756750"/>
                  </a:ext>
                </a:extLst>
              </a:tr>
              <a:tr h="364529">
                <a:tc>
                  <a:txBody>
                    <a:bodyPr/>
                    <a:lstStyle/>
                    <a:p>
                      <a:pPr marL="0" marR="0" algn="ctr">
                        <a:lnSpc>
                          <a:spcPct val="115000"/>
                        </a:lnSpc>
                        <a:spcBef>
                          <a:spcPts val="0"/>
                        </a:spcBef>
                        <a:spcAft>
                          <a:spcPts val="0"/>
                        </a:spcAft>
                      </a:pPr>
                      <a:r>
                        <a:rPr lang="en-US" sz="2000">
                          <a:effectLst/>
                          <a:latin typeface="Arial" panose="020B0604020202020204" pitchFamily="34" charset="0"/>
                          <a:cs typeface="Arial" panose="020B0604020202020204" pitchFamily="34" charset="0"/>
                        </a:rPr>
                        <a:t>Al</a:t>
                      </a:r>
                      <a:r>
                        <a:rPr lang="en-US" sz="2000" baseline="-25000">
                          <a:effectLst/>
                          <a:latin typeface="Arial" panose="020B0604020202020204" pitchFamily="34" charset="0"/>
                          <a:cs typeface="Arial" panose="020B0604020202020204" pitchFamily="34" charset="0"/>
                        </a:rPr>
                        <a:t>2</a:t>
                      </a:r>
                      <a:r>
                        <a:rPr lang="en-US" sz="2000">
                          <a:effectLst/>
                          <a:latin typeface="Arial" panose="020B0604020202020204" pitchFamily="34" charset="0"/>
                          <a:cs typeface="Arial" panose="020B0604020202020204" pitchFamily="34" charset="0"/>
                        </a:rPr>
                        <a:t>O</a:t>
                      </a:r>
                      <a:r>
                        <a:rPr lang="en-US" sz="2000" baseline="-25000">
                          <a:effectLst/>
                          <a:latin typeface="Arial" panose="020B0604020202020204" pitchFamily="34" charset="0"/>
                          <a:cs typeface="Arial" panose="020B0604020202020204" pitchFamily="34" charset="0"/>
                        </a:rPr>
                        <a:t>3</a:t>
                      </a:r>
                      <a:endParaRPr lang="en-US" sz="2000">
                        <a:effectLst/>
                        <a:latin typeface="Arial" panose="020B0604020202020204" pitchFamily="34" charset="0"/>
                        <a:ea typeface="Arial (body)"/>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2000" dirty="0">
                          <a:effectLst/>
                          <a:latin typeface="Arial" panose="020B0604020202020204" pitchFamily="34" charset="0"/>
                          <a:cs typeface="Arial" panose="020B0604020202020204" pitchFamily="34" charset="0"/>
                        </a:rPr>
                        <a:t>0.945</a:t>
                      </a:r>
                      <a:endParaRPr lang="en-US" sz="2000" dirty="0">
                        <a:effectLst/>
                        <a:latin typeface="Arial" panose="020B0604020202020204" pitchFamily="34" charset="0"/>
                        <a:ea typeface="Arial (body)"/>
                        <a:cs typeface="Arial" panose="020B0604020202020204" pitchFamily="34" charset="0"/>
                      </a:endParaRPr>
                    </a:p>
                  </a:txBody>
                  <a:tcPr marL="68580" marR="68580" marT="0" marB="0" anchor="b"/>
                </a:tc>
                <a:extLst>
                  <a:ext uri="{0D108BD9-81ED-4DB2-BD59-A6C34878D82A}">
                    <a16:rowId xmlns:a16="http://schemas.microsoft.com/office/drawing/2014/main" val="3950025640"/>
                  </a:ext>
                </a:extLst>
              </a:tr>
              <a:tr h="364529">
                <a:tc>
                  <a:txBody>
                    <a:bodyPr/>
                    <a:lstStyle/>
                    <a:p>
                      <a:pPr marL="0" marR="0" algn="ctr">
                        <a:lnSpc>
                          <a:spcPct val="115000"/>
                        </a:lnSpc>
                        <a:spcBef>
                          <a:spcPts val="0"/>
                        </a:spcBef>
                        <a:spcAft>
                          <a:spcPts val="0"/>
                        </a:spcAft>
                      </a:pPr>
                      <a:r>
                        <a:rPr lang="en-US" sz="2000" dirty="0" err="1">
                          <a:effectLst/>
                          <a:latin typeface="Arial" panose="020B0604020202020204" pitchFamily="34" charset="0"/>
                          <a:cs typeface="Arial" panose="020B0604020202020204" pitchFamily="34" charset="0"/>
                        </a:rPr>
                        <a:t>CaO</a:t>
                      </a:r>
                      <a:endParaRPr lang="en-US" sz="2000" dirty="0">
                        <a:effectLst/>
                        <a:latin typeface="Arial" panose="020B0604020202020204" pitchFamily="34" charset="0"/>
                        <a:ea typeface="Arial (body)"/>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2000" dirty="0">
                          <a:effectLst/>
                          <a:latin typeface="Arial" panose="020B0604020202020204" pitchFamily="34" charset="0"/>
                          <a:cs typeface="Arial" panose="020B0604020202020204" pitchFamily="34" charset="0"/>
                        </a:rPr>
                        <a:t>0.927</a:t>
                      </a:r>
                      <a:endParaRPr lang="en-US" sz="2000" dirty="0">
                        <a:effectLst/>
                        <a:latin typeface="Arial" panose="020B0604020202020204" pitchFamily="34" charset="0"/>
                        <a:ea typeface="Arial (body)"/>
                        <a:cs typeface="Arial" panose="020B0604020202020204" pitchFamily="34" charset="0"/>
                      </a:endParaRPr>
                    </a:p>
                  </a:txBody>
                  <a:tcPr marL="68580" marR="68580" marT="0" marB="0" anchor="b"/>
                </a:tc>
                <a:extLst>
                  <a:ext uri="{0D108BD9-81ED-4DB2-BD59-A6C34878D82A}">
                    <a16:rowId xmlns:a16="http://schemas.microsoft.com/office/drawing/2014/main" val="1796133502"/>
                  </a:ext>
                </a:extLst>
              </a:tr>
              <a:tr h="364529">
                <a:tc>
                  <a:txBody>
                    <a:bodyPr/>
                    <a:lstStyle/>
                    <a:p>
                      <a:pPr marL="0" marR="0" algn="ctr">
                        <a:lnSpc>
                          <a:spcPct val="115000"/>
                        </a:lnSpc>
                        <a:spcBef>
                          <a:spcPts val="0"/>
                        </a:spcBef>
                        <a:spcAft>
                          <a:spcPts val="0"/>
                        </a:spcAft>
                      </a:pPr>
                      <a:r>
                        <a:rPr lang="en-US" sz="2000">
                          <a:effectLst/>
                          <a:latin typeface="Arial" panose="020B0604020202020204" pitchFamily="34" charset="0"/>
                          <a:cs typeface="Arial" panose="020B0604020202020204" pitchFamily="34" charset="0"/>
                        </a:rPr>
                        <a:t>Na</a:t>
                      </a:r>
                      <a:r>
                        <a:rPr lang="en-US" sz="2000" baseline="-25000">
                          <a:effectLst/>
                          <a:latin typeface="Arial" panose="020B0604020202020204" pitchFamily="34" charset="0"/>
                          <a:cs typeface="Arial" panose="020B0604020202020204" pitchFamily="34" charset="0"/>
                        </a:rPr>
                        <a:t>2</a:t>
                      </a:r>
                      <a:r>
                        <a:rPr lang="en-US" sz="2000">
                          <a:effectLst/>
                          <a:latin typeface="Arial" panose="020B0604020202020204" pitchFamily="34" charset="0"/>
                          <a:cs typeface="Arial" panose="020B0604020202020204" pitchFamily="34" charset="0"/>
                        </a:rPr>
                        <a:t>O</a:t>
                      </a:r>
                      <a:endParaRPr lang="en-US" sz="2000">
                        <a:effectLst/>
                        <a:latin typeface="Arial" panose="020B0604020202020204" pitchFamily="34" charset="0"/>
                        <a:ea typeface="Arial (body)"/>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2000" dirty="0">
                          <a:effectLst/>
                          <a:latin typeface="Arial" panose="020B0604020202020204" pitchFamily="34" charset="0"/>
                          <a:cs typeface="Arial" panose="020B0604020202020204" pitchFamily="34" charset="0"/>
                        </a:rPr>
                        <a:t>0.72</a:t>
                      </a:r>
                      <a:endParaRPr lang="en-US" sz="2000" dirty="0">
                        <a:effectLst/>
                        <a:latin typeface="Arial" panose="020B0604020202020204" pitchFamily="34" charset="0"/>
                        <a:ea typeface="Arial (body)"/>
                        <a:cs typeface="Arial" panose="020B0604020202020204" pitchFamily="34" charset="0"/>
                      </a:endParaRPr>
                    </a:p>
                  </a:txBody>
                  <a:tcPr marL="68580" marR="68580" marT="0" marB="0" anchor="b"/>
                </a:tc>
                <a:extLst>
                  <a:ext uri="{0D108BD9-81ED-4DB2-BD59-A6C34878D82A}">
                    <a16:rowId xmlns:a16="http://schemas.microsoft.com/office/drawing/2014/main" val="191044909"/>
                  </a:ext>
                </a:extLst>
              </a:tr>
              <a:tr h="364529">
                <a:tc>
                  <a:txBody>
                    <a:bodyPr/>
                    <a:lstStyle/>
                    <a:p>
                      <a:pPr marL="0" marR="0" algn="ctr">
                        <a:lnSpc>
                          <a:spcPct val="115000"/>
                        </a:lnSpc>
                        <a:spcBef>
                          <a:spcPts val="0"/>
                        </a:spcBef>
                        <a:spcAft>
                          <a:spcPts val="0"/>
                        </a:spcAft>
                      </a:pPr>
                      <a:r>
                        <a:rPr lang="en-US" sz="2000">
                          <a:effectLst/>
                          <a:latin typeface="Arial" panose="020B0604020202020204" pitchFamily="34" charset="0"/>
                          <a:cs typeface="Arial" panose="020B0604020202020204" pitchFamily="34" charset="0"/>
                        </a:rPr>
                        <a:t>MgO</a:t>
                      </a:r>
                      <a:endParaRPr lang="en-US" sz="2000">
                        <a:effectLst/>
                        <a:latin typeface="Arial" panose="020B0604020202020204" pitchFamily="34" charset="0"/>
                        <a:ea typeface="Arial (body)"/>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2000" dirty="0">
                          <a:effectLst/>
                          <a:latin typeface="Arial" panose="020B0604020202020204" pitchFamily="34" charset="0"/>
                          <a:cs typeface="Arial" panose="020B0604020202020204" pitchFamily="34" charset="0"/>
                        </a:rPr>
                        <a:t>0.42</a:t>
                      </a:r>
                      <a:endParaRPr lang="en-US" sz="2000" dirty="0">
                        <a:effectLst/>
                        <a:latin typeface="Arial" panose="020B0604020202020204" pitchFamily="34" charset="0"/>
                        <a:ea typeface="Arial (body)"/>
                        <a:cs typeface="Arial" panose="020B0604020202020204" pitchFamily="34" charset="0"/>
                      </a:endParaRPr>
                    </a:p>
                  </a:txBody>
                  <a:tcPr marL="68580" marR="68580" marT="0" marB="0" anchor="b"/>
                </a:tc>
                <a:extLst>
                  <a:ext uri="{0D108BD9-81ED-4DB2-BD59-A6C34878D82A}">
                    <a16:rowId xmlns:a16="http://schemas.microsoft.com/office/drawing/2014/main" val="3440809577"/>
                  </a:ext>
                </a:extLst>
              </a:tr>
              <a:tr h="364529">
                <a:tc>
                  <a:txBody>
                    <a:bodyPr/>
                    <a:lstStyle/>
                    <a:p>
                      <a:pPr marL="0" marR="0" algn="ctr">
                        <a:lnSpc>
                          <a:spcPct val="115000"/>
                        </a:lnSpc>
                        <a:spcBef>
                          <a:spcPts val="0"/>
                        </a:spcBef>
                        <a:spcAft>
                          <a:spcPts val="0"/>
                        </a:spcAft>
                      </a:pPr>
                      <a:r>
                        <a:rPr lang="en-US" sz="2000">
                          <a:effectLst/>
                          <a:latin typeface="Arial" panose="020B0604020202020204" pitchFamily="34" charset="0"/>
                          <a:cs typeface="Arial" panose="020B0604020202020204" pitchFamily="34" charset="0"/>
                        </a:rPr>
                        <a:t>P</a:t>
                      </a:r>
                      <a:r>
                        <a:rPr lang="en-US" sz="2000" baseline="-25000">
                          <a:effectLst/>
                          <a:latin typeface="Arial" panose="020B0604020202020204" pitchFamily="34" charset="0"/>
                          <a:cs typeface="Arial" panose="020B0604020202020204" pitchFamily="34" charset="0"/>
                        </a:rPr>
                        <a:t>2</a:t>
                      </a:r>
                      <a:r>
                        <a:rPr lang="en-US" sz="2000">
                          <a:effectLst/>
                          <a:latin typeface="Arial" panose="020B0604020202020204" pitchFamily="34" charset="0"/>
                          <a:cs typeface="Arial" panose="020B0604020202020204" pitchFamily="34" charset="0"/>
                        </a:rPr>
                        <a:t>O</a:t>
                      </a:r>
                      <a:r>
                        <a:rPr lang="en-US" sz="2000" baseline="-25000">
                          <a:effectLst/>
                          <a:latin typeface="Arial" panose="020B0604020202020204" pitchFamily="34" charset="0"/>
                          <a:cs typeface="Arial" panose="020B0604020202020204" pitchFamily="34" charset="0"/>
                        </a:rPr>
                        <a:t>5</a:t>
                      </a:r>
                      <a:endParaRPr lang="en-US" sz="2000">
                        <a:effectLst/>
                        <a:latin typeface="Arial" panose="020B0604020202020204" pitchFamily="34" charset="0"/>
                        <a:ea typeface="Arial (body)"/>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2000" dirty="0">
                          <a:effectLst/>
                          <a:latin typeface="Arial" panose="020B0604020202020204" pitchFamily="34" charset="0"/>
                          <a:cs typeface="Arial" panose="020B0604020202020204" pitchFamily="34" charset="0"/>
                        </a:rPr>
                        <a:t>0.362</a:t>
                      </a:r>
                      <a:endParaRPr lang="en-US" sz="2000" dirty="0">
                        <a:effectLst/>
                        <a:latin typeface="Arial" panose="020B0604020202020204" pitchFamily="34" charset="0"/>
                        <a:ea typeface="Arial (body)"/>
                        <a:cs typeface="Arial" panose="020B0604020202020204" pitchFamily="34" charset="0"/>
                      </a:endParaRPr>
                    </a:p>
                  </a:txBody>
                  <a:tcPr marL="68580" marR="68580" marT="0" marB="0" anchor="b"/>
                </a:tc>
                <a:extLst>
                  <a:ext uri="{0D108BD9-81ED-4DB2-BD59-A6C34878D82A}">
                    <a16:rowId xmlns:a16="http://schemas.microsoft.com/office/drawing/2014/main" val="169293164"/>
                  </a:ext>
                </a:extLst>
              </a:tr>
              <a:tr h="364529">
                <a:tc>
                  <a:txBody>
                    <a:bodyPr/>
                    <a:lstStyle/>
                    <a:p>
                      <a:pPr marL="0" marR="0" algn="ctr">
                        <a:lnSpc>
                          <a:spcPct val="115000"/>
                        </a:lnSpc>
                        <a:spcBef>
                          <a:spcPts val="0"/>
                        </a:spcBef>
                        <a:spcAft>
                          <a:spcPts val="0"/>
                        </a:spcAft>
                      </a:pPr>
                      <a:r>
                        <a:rPr lang="en-US" sz="2000">
                          <a:effectLst/>
                          <a:latin typeface="Arial" panose="020B0604020202020204" pitchFamily="34" charset="0"/>
                          <a:cs typeface="Arial" panose="020B0604020202020204" pitchFamily="34" charset="0"/>
                        </a:rPr>
                        <a:t>Cl</a:t>
                      </a:r>
                      <a:endParaRPr lang="en-US" sz="2000">
                        <a:effectLst/>
                        <a:latin typeface="Arial" panose="020B0604020202020204" pitchFamily="34" charset="0"/>
                        <a:ea typeface="Arial (body)"/>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2000" dirty="0">
                          <a:effectLst/>
                          <a:latin typeface="Arial" panose="020B0604020202020204" pitchFamily="34" charset="0"/>
                          <a:cs typeface="Arial" panose="020B0604020202020204" pitchFamily="34" charset="0"/>
                        </a:rPr>
                        <a:t>0.33</a:t>
                      </a:r>
                      <a:endParaRPr lang="en-US" sz="2000" dirty="0">
                        <a:effectLst/>
                        <a:latin typeface="Arial" panose="020B0604020202020204" pitchFamily="34" charset="0"/>
                        <a:ea typeface="Arial (body)"/>
                        <a:cs typeface="Arial" panose="020B0604020202020204" pitchFamily="34" charset="0"/>
                      </a:endParaRPr>
                    </a:p>
                  </a:txBody>
                  <a:tcPr marL="68580" marR="68580" marT="0" marB="0" anchor="b"/>
                </a:tc>
                <a:extLst>
                  <a:ext uri="{0D108BD9-81ED-4DB2-BD59-A6C34878D82A}">
                    <a16:rowId xmlns:a16="http://schemas.microsoft.com/office/drawing/2014/main" val="2712578166"/>
                  </a:ext>
                </a:extLst>
              </a:tr>
              <a:tr h="364529">
                <a:tc>
                  <a:txBody>
                    <a:bodyPr/>
                    <a:lstStyle/>
                    <a:p>
                      <a:pPr marL="0" marR="0" algn="ctr">
                        <a:lnSpc>
                          <a:spcPct val="115000"/>
                        </a:lnSpc>
                        <a:spcBef>
                          <a:spcPts val="0"/>
                        </a:spcBef>
                        <a:spcAft>
                          <a:spcPts val="0"/>
                        </a:spcAft>
                      </a:pPr>
                      <a:r>
                        <a:rPr lang="en-US" sz="2000">
                          <a:effectLst/>
                          <a:latin typeface="Arial" panose="020B0604020202020204" pitchFamily="34" charset="0"/>
                          <a:cs typeface="Arial" panose="020B0604020202020204" pitchFamily="34" charset="0"/>
                        </a:rPr>
                        <a:t>ZnO</a:t>
                      </a:r>
                      <a:endParaRPr lang="en-US" sz="2000">
                        <a:effectLst/>
                        <a:latin typeface="Arial" panose="020B0604020202020204" pitchFamily="34" charset="0"/>
                        <a:ea typeface="Arial (body)"/>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2000" dirty="0">
                          <a:effectLst/>
                          <a:latin typeface="Arial" panose="020B0604020202020204" pitchFamily="34" charset="0"/>
                          <a:cs typeface="Arial" panose="020B0604020202020204" pitchFamily="34" charset="0"/>
                        </a:rPr>
                        <a:t>0.288</a:t>
                      </a:r>
                      <a:endParaRPr lang="en-US" sz="2000" dirty="0">
                        <a:effectLst/>
                        <a:latin typeface="Arial" panose="020B0604020202020204" pitchFamily="34" charset="0"/>
                        <a:ea typeface="Arial (body)"/>
                        <a:cs typeface="Arial" panose="020B0604020202020204" pitchFamily="34" charset="0"/>
                      </a:endParaRPr>
                    </a:p>
                  </a:txBody>
                  <a:tcPr marL="68580" marR="68580" marT="0" marB="0" anchor="b"/>
                </a:tc>
                <a:extLst>
                  <a:ext uri="{0D108BD9-81ED-4DB2-BD59-A6C34878D82A}">
                    <a16:rowId xmlns:a16="http://schemas.microsoft.com/office/drawing/2014/main" val="2771635763"/>
                  </a:ext>
                </a:extLst>
              </a:tr>
              <a:tr h="364529">
                <a:tc>
                  <a:txBody>
                    <a:bodyPr/>
                    <a:lstStyle/>
                    <a:p>
                      <a:pPr marL="0" marR="0" algn="ctr">
                        <a:lnSpc>
                          <a:spcPct val="115000"/>
                        </a:lnSpc>
                        <a:spcBef>
                          <a:spcPts val="0"/>
                        </a:spcBef>
                        <a:spcAft>
                          <a:spcPts val="0"/>
                        </a:spcAft>
                      </a:pPr>
                      <a:r>
                        <a:rPr lang="en-US" sz="2000">
                          <a:effectLst/>
                          <a:latin typeface="Arial" panose="020B0604020202020204" pitchFamily="34" charset="0"/>
                          <a:cs typeface="Arial" panose="020B0604020202020204" pitchFamily="34" charset="0"/>
                        </a:rPr>
                        <a:t>CuO</a:t>
                      </a:r>
                      <a:endParaRPr lang="en-US" sz="2000">
                        <a:effectLst/>
                        <a:latin typeface="Arial" panose="020B0604020202020204" pitchFamily="34" charset="0"/>
                        <a:ea typeface="Arial (body)"/>
                        <a:cs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2000" dirty="0">
                          <a:effectLst/>
                          <a:latin typeface="Arial" panose="020B0604020202020204" pitchFamily="34" charset="0"/>
                          <a:cs typeface="Arial" panose="020B0604020202020204" pitchFamily="34" charset="0"/>
                        </a:rPr>
                        <a:t>0.241</a:t>
                      </a:r>
                      <a:endParaRPr lang="en-US" sz="2000" dirty="0">
                        <a:effectLst/>
                        <a:latin typeface="Arial" panose="020B0604020202020204" pitchFamily="34" charset="0"/>
                        <a:ea typeface="Arial (body)"/>
                        <a:cs typeface="Arial" panose="020B0604020202020204" pitchFamily="34" charset="0"/>
                      </a:endParaRPr>
                    </a:p>
                  </a:txBody>
                  <a:tcPr marL="68580" marR="68580" marT="0" marB="0" anchor="b"/>
                </a:tc>
                <a:extLst>
                  <a:ext uri="{0D108BD9-81ED-4DB2-BD59-A6C34878D82A}">
                    <a16:rowId xmlns:a16="http://schemas.microsoft.com/office/drawing/2014/main" val="538408427"/>
                  </a:ext>
                </a:extLst>
              </a:tr>
            </a:tbl>
          </a:graphicData>
        </a:graphic>
      </p:graphicFrame>
      <p:graphicFrame>
        <p:nvGraphicFramePr>
          <p:cNvPr id="12" name="Table 11">
            <a:extLst>
              <a:ext uri="{FF2B5EF4-FFF2-40B4-BE49-F238E27FC236}">
                <a16:creationId xmlns:a16="http://schemas.microsoft.com/office/drawing/2014/main" id="{4D61AD38-7E0F-1820-BC82-55E5C6189F01}"/>
              </a:ext>
            </a:extLst>
          </p:cNvPr>
          <p:cNvGraphicFramePr>
            <a:graphicFrameLocks noGrp="1"/>
          </p:cNvGraphicFramePr>
          <p:nvPr>
            <p:extLst>
              <p:ext uri="{D42A27DB-BD31-4B8C-83A1-F6EECF244321}">
                <p14:modId xmlns:p14="http://schemas.microsoft.com/office/powerpoint/2010/main" val="3910032448"/>
              </p:ext>
            </p:extLst>
          </p:nvPr>
        </p:nvGraphicFramePr>
        <p:xfrm>
          <a:off x="7826657" y="7677843"/>
          <a:ext cx="7232399" cy="1470152"/>
        </p:xfrm>
        <a:graphic>
          <a:graphicData uri="http://schemas.openxmlformats.org/drawingml/2006/table">
            <a:tbl>
              <a:tblPr firstRow="1" bandRow="1" bandCol="1">
                <a:tableStyleId>{5C22544A-7EE6-4342-B048-85BDC9FD1C3A}</a:tableStyleId>
              </a:tblPr>
              <a:tblGrid>
                <a:gridCol w="1668227">
                  <a:extLst>
                    <a:ext uri="{9D8B030D-6E8A-4147-A177-3AD203B41FA5}">
                      <a16:colId xmlns:a16="http://schemas.microsoft.com/office/drawing/2014/main" val="3696454794"/>
                    </a:ext>
                  </a:extLst>
                </a:gridCol>
                <a:gridCol w="1640376">
                  <a:extLst>
                    <a:ext uri="{9D8B030D-6E8A-4147-A177-3AD203B41FA5}">
                      <a16:colId xmlns:a16="http://schemas.microsoft.com/office/drawing/2014/main" val="3679456224"/>
                    </a:ext>
                  </a:extLst>
                </a:gridCol>
                <a:gridCol w="2294856">
                  <a:extLst>
                    <a:ext uri="{9D8B030D-6E8A-4147-A177-3AD203B41FA5}">
                      <a16:colId xmlns:a16="http://schemas.microsoft.com/office/drawing/2014/main" val="38585285"/>
                    </a:ext>
                  </a:extLst>
                </a:gridCol>
                <a:gridCol w="1628940">
                  <a:extLst>
                    <a:ext uri="{9D8B030D-6E8A-4147-A177-3AD203B41FA5}">
                      <a16:colId xmlns:a16="http://schemas.microsoft.com/office/drawing/2014/main" val="4242735753"/>
                    </a:ext>
                  </a:extLst>
                </a:gridCol>
              </a:tblGrid>
              <a:tr h="33676">
                <a:tc>
                  <a:txBody>
                    <a:bodyPr/>
                    <a:lstStyle/>
                    <a:p>
                      <a:pPr marL="0" marR="0" indent="-137160" algn="just">
                        <a:lnSpc>
                          <a:spcPct val="115000"/>
                        </a:lnSpc>
                        <a:spcBef>
                          <a:spcPts val="0"/>
                        </a:spcBef>
                        <a:spcAft>
                          <a:spcPts val="0"/>
                        </a:spcAft>
                      </a:pPr>
                      <a:r>
                        <a:rPr lang="en-GB" sz="1800" dirty="0">
                          <a:effectLst/>
                          <a:latin typeface="Arial" panose="020B0604020202020204" pitchFamily="34" charset="0"/>
                          <a:cs typeface="Arial" panose="020B0604020202020204" pitchFamily="34" charset="0"/>
                        </a:rPr>
                        <a:t>Semi Quant</a:t>
                      </a:r>
                      <a:endParaRPr lang="en-US" sz="1800" dirty="0">
                        <a:solidFill>
                          <a:srgbClr val="4D4D4D"/>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indent="-137160" algn="just">
                        <a:lnSpc>
                          <a:spcPct val="115000"/>
                        </a:lnSpc>
                        <a:spcBef>
                          <a:spcPts val="0"/>
                        </a:spcBef>
                        <a:spcAft>
                          <a:spcPts val="0"/>
                        </a:spcAft>
                      </a:pPr>
                      <a:r>
                        <a:rPr lang="en-GB" sz="1800" dirty="0">
                          <a:effectLst/>
                          <a:latin typeface="Arial" panose="020B0604020202020204" pitchFamily="34" charset="0"/>
                          <a:cs typeface="Arial" panose="020B0604020202020204" pitchFamily="34" charset="0"/>
                        </a:rPr>
                        <a:t>Ref. Code</a:t>
                      </a:r>
                      <a:endParaRPr lang="en-US" sz="1800" dirty="0">
                        <a:solidFill>
                          <a:srgbClr val="4D4D4D"/>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indent="-137160" algn="just">
                        <a:lnSpc>
                          <a:spcPct val="115000"/>
                        </a:lnSpc>
                        <a:spcBef>
                          <a:spcPts val="0"/>
                        </a:spcBef>
                        <a:spcAft>
                          <a:spcPts val="0"/>
                        </a:spcAft>
                      </a:pPr>
                      <a:r>
                        <a:rPr lang="en-GB" sz="1800" dirty="0">
                          <a:effectLst/>
                          <a:latin typeface="Arial" panose="020B0604020202020204" pitchFamily="34" charset="0"/>
                          <a:cs typeface="Arial" panose="020B0604020202020204" pitchFamily="34" charset="0"/>
                        </a:rPr>
                        <a:t>Compound Name</a:t>
                      </a:r>
                      <a:endParaRPr lang="en-US" sz="1800" dirty="0">
                        <a:solidFill>
                          <a:srgbClr val="4D4D4D"/>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indent="-137160" algn="just">
                        <a:lnSpc>
                          <a:spcPct val="115000"/>
                        </a:lnSpc>
                        <a:spcBef>
                          <a:spcPts val="0"/>
                        </a:spcBef>
                        <a:spcAft>
                          <a:spcPts val="0"/>
                        </a:spcAft>
                      </a:pPr>
                      <a:r>
                        <a:rPr lang="en-GB" sz="1800">
                          <a:effectLst/>
                          <a:latin typeface="Arial" panose="020B0604020202020204" pitchFamily="34" charset="0"/>
                          <a:cs typeface="Arial" panose="020B0604020202020204" pitchFamily="34" charset="0"/>
                        </a:rPr>
                        <a:t>Chemical Formula</a:t>
                      </a:r>
                      <a:endParaRPr lang="en-US" sz="1800">
                        <a:solidFill>
                          <a:srgbClr val="4D4D4D"/>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750757168"/>
                  </a:ext>
                </a:extLst>
              </a:tr>
              <a:tr h="0">
                <a:tc>
                  <a:txBody>
                    <a:bodyPr/>
                    <a:lstStyle/>
                    <a:p>
                      <a:pPr marL="0" marR="0" indent="-137160" algn="just">
                        <a:lnSpc>
                          <a:spcPct val="115000"/>
                        </a:lnSpc>
                        <a:spcBef>
                          <a:spcPts val="0"/>
                        </a:spcBef>
                        <a:spcAft>
                          <a:spcPts val="0"/>
                        </a:spcAft>
                      </a:pPr>
                      <a:r>
                        <a:rPr lang="en-GB" sz="1800">
                          <a:effectLst/>
                          <a:latin typeface="Arial" panose="020B0604020202020204" pitchFamily="34" charset="0"/>
                          <a:cs typeface="Arial" panose="020B0604020202020204" pitchFamily="34" charset="0"/>
                        </a:rPr>
                        <a:t>Major phase </a:t>
                      </a:r>
                      <a:endParaRPr lang="en-US" sz="1800">
                        <a:solidFill>
                          <a:srgbClr val="4D4D4D"/>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indent="-137160" algn="just">
                        <a:lnSpc>
                          <a:spcPct val="115000"/>
                        </a:lnSpc>
                        <a:spcBef>
                          <a:spcPts val="0"/>
                        </a:spcBef>
                        <a:spcAft>
                          <a:spcPts val="0"/>
                        </a:spcAft>
                      </a:pPr>
                      <a:r>
                        <a:rPr lang="en-GB" sz="1800">
                          <a:effectLst/>
                          <a:latin typeface="Arial" panose="020B0604020202020204" pitchFamily="34" charset="0"/>
                          <a:cs typeface="Arial" panose="020B0604020202020204" pitchFamily="34" charset="0"/>
                        </a:rPr>
                        <a:t>03-065-1388</a:t>
                      </a:r>
                      <a:endParaRPr lang="en-US" sz="1800">
                        <a:solidFill>
                          <a:srgbClr val="4D4D4D"/>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indent="-137160" algn="just">
                        <a:lnSpc>
                          <a:spcPct val="115000"/>
                        </a:lnSpc>
                        <a:spcBef>
                          <a:spcPts val="0"/>
                        </a:spcBef>
                        <a:spcAft>
                          <a:spcPts val="0"/>
                        </a:spcAft>
                      </a:pPr>
                      <a:r>
                        <a:rPr lang="en-GB" sz="1800" dirty="0">
                          <a:effectLst/>
                          <a:highlight>
                            <a:srgbClr val="FFFF00"/>
                          </a:highlight>
                          <a:latin typeface="Arial" panose="020B0604020202020204" pitchFamily="34" charset="0"/>
                          <a:cs typeface="Arial" panose="020B0604020202020204" pitchFamily="34" charset="0"/>
                        </a:rPr>
                        <a:t>Chromium Oxide</a:t>
                      </a:r>
                      <a:endParaRPr lang="en-US" sz="1800" dirty="0">
                        <a:solidFill>
                          <a:srgbClr val="4D4D4D"/>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indent="-137160" algn="just">
                        <a:lnSpc>
                          <a:spcPct val="115000"/>
                        </a:lnSpc>
                        <a:spcBef>
                          <a:spcPts val="0"/>
                        </a:spcBef>
                        <a:spcAft>
                          <a:spcPts val="0"/>
                        </a:spcAft>
                      </a:pPr>
                      <a:r>
                        <a:rPr lang="en-GB" sz="1800" dirty="0">
                          <a:effectLst/>
                          <a:latin typeface="Arial" panose="020B0604020202020204" pitchFamily="34" charset="0"/>
                          <a:cs typeface="Arial" panose="020B0604020202020204" pitchFamily="34" charset="0"/>
                        </a:rPr>
                        <a:t>Cr O</a:t>
                      </a:r>
                      <a:r>
                        <a:rPr lang="en-GB" sz="1600" b="1" kern="1200" baseline="-25000" dirty="0">
                          <a:solidFill>
                            <a:schemeClr val="tx1"/>
                          </a:solidFill>
                          <a:effectLst/>
                          <a:latin typeface="Arial" panose="020B0604020202020204" pitchFamily="34" charset="0"/>
                          <a:ea typeface="+mn-ea"/>
                          <a:cs typeface="Arial" panose="020B0604020202020204" pitchFamily="34" charset="0"/>
                        </a:rPr>
                        <a:t>3</a:t>
                      </a:r>
                      <a:endParaRPr lang="en-US" sz="1600" b="1" kern="1200" baseline="-25000" dirty="0">
                        <a:solidFill>
                          <a:schemeClr val="tx1"/>
                        </a:solidFill>
                        <a:effectLst/>
                        <a:latin typeface="Arial" panose="020B0604020202020204" pitchFamily="34" charset="0"/>
                        <a:ea typeface="+mn-ea"/>
                        <a:cs typeface="Arial" panose="020B0604020202020204" pitchFamily="34" charset="0"/>
                      </a:endParaRPr>
                    </a:p>
                  </a:txBody>
                  <a:tcPr marL="68580" marR="68580" marT="0" marB="0"/>
                </a:tc>
                <a:extLst>
                  <a:ext uri="{0D108BD9-81ED-4DB2-BD59-A6C34878D82A}">
                    <a16:rowId xmlns:a16="http://schemas.microsoft.com/office/drawing/2014/main" val="3217868857"/>
                  </a:ext>
                </a:extLst>
              </a:tr>
              <a:tr h="0">
                <a:tc>
                  <a:txBody>
                    <a:bodyPr/>
                    <a:lstStyle/>
                    <a:p>
                      <a:pPr marL="0" marR="0" indent="-137160" algn="just">
                        <a:lnSpc>
                          <a:spcPct val="115000"/>
                        </a:lnSpc>
                        <a:spcBef>
                          <a:spcPts val="0"/>
                        </a:spcBef>
                        <a:spcAft>
                          <a:spcPts val="0"/>
                        </a:spcAft>
                      </a:pPr>
                      <a:r>
                        <a:rPr lang="en-GB" sz="1800">
                          <a:effectLst/>
                          <a:latin typeface="Arial" panose="020B0604020202020204" pitchFamily="34" charset="0"/>
                          <a:cs typeface="Arial" panose="020B0604020202020204" pitchFamily="34" charset="0"/>
                        </a:rPr>
                        <a:t> </a:t>
                      </a:r>
                      <a:endParaRPr lang="en-US" sz="1800">
                        <a:solidFill>
                          <a:srgbClr val="4D4D4D"/>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indent="-137160" algn="just">
                        <a:lnSpc>
                          <a:spcPct val="115000"/>
                        </a:lnSpc>
                        <a:spcBef>
                          <a:spcPts val="0"/>
                        </a:spcBef>
                        <a:spcAft>
                          <a:spcPts val="0"/>
                        </a:spcAft>
                      </a:pPr>
                      <a:r>
                        <a:rPr lang="en-GB" sz="1800">
                          <a:effectLst/>
                          <a:latin typeface="Arial" panose="020B0604020202020204" pitchFamily="34" charset="0"/>
                          <a:cs typeface="Arial" panose="020B0604020202020204" pitchFamily="34" charset="0"/>
                        </a:rPr>
                        <a:t>01-075-0611</a:t>
                      </a:r>
                      <a:endParaRPr lang="en-US" sz="1800">
                        <a:solidFill>
                          <a:srgbClr val="4D4D4D"/>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indent="-137160" algn="just">
                        <a:lnSpc>
                          <a:spcPct val="115000"/>
                        </a:lnSpc>
                        <a:spcBef>
                          <a:spcPts val="0"/>
                        </a:spcBef>
                        <a:spcAft>
                          <a:spcPts val="0"/>
                        </a:spcAft>
                      </a:pPr>
                      <a:r>
                        <a:rPr lang="en-GB" sz="1800">
                          <a:effectLst/>
                          <a:latin typeface="Arial" panose="020B0604020202020204" pitchFamily="34" charset="0"/>
                          <a:cs typeface="Arial" panose="020B0604020202020204" pitchFamily="34" charset="0"/>
                        </a:rPr>
                        <a:t>Pentlandite</a:t>
                      </a:r>
                      <a:endParaRPr lang="en-US" sz="1800">
                        <a:solidFill>
                          <a:srgbClr val="4D4D4D"/>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indent="-137160" algn="just">
                        <a:lnSpc>
                          <a:spcPct val="115000"/>
                        </a:lnSpc>
                        <a:spcBef>
                          <a:spcPts val="0"/>
                        </a:spcBef>
                        <a:spcAft>
                          <a:spcPts val="0"/>
                        </a:spcAft>
                      </a:pPr>
                      <a:r>
                        <a:rPr lang="en-GB" sz="1800" dirty="0">
                          <a:effectLst/>
                          <a:latin typeface="Arial" panose="020B0604020202020204" pitchFamily="34" charset="0"/>
                          <a:cs typeface="Arial" panose="020B0604020202020204" pitchFamily="34" charset="0"/>
                        </a:rPr>
                        <a:t>Fe Ni S</a:t>
                      </a:r>
                      <a:r>
                        <a:rPr lang="en-GB" sz="1600" b="1" kern="1200" baseline="-25000" dirty="0">
                          <a:solidFill>
                            <a:schemeClr val="tx1"/>
                          </a:solidFill>
                          <a:effectLst/>
                          <a:latin typeface="Arial" panose="020B0604020202020204" pitchFamily="34" charset="0"/>
                          <a:ea typeface="+mn-ea"/>
                          <a:cs typeface="Arial" panose="020B0604020202020204" pitchFamily="34" charset="0"/>
                        </a:rPr>
                        <a:t>2</a:t>
                      </a:r>
                      <a:endParaRPr lang="en-US" sz="1600" b="1" kern="1200" baseline="-25000" dirty="0">
                        <a:solidFill>
                          <a:schemeClr val="tx1"/>
                        </a:solidFill>
                        <a:effectLst/>
                        <a:latin typeface="Arial" panose="020B0604020202020204" pitchFamily="34" charset="0"/>
                        <a:ea typeface="+mn-ea"/>
                        <a:cs typeface="Arial" panose="020B0604020202020204" pitchFamily="34" charset="0"/>
                      </a:endParaRPr>
                    </a:p>
                  </a:txBody>
                  <a:tcPr marL="68580" marR="68580" marT="0" marB="0"/>
                </a:tc>
                <a:extLst>
                  <a:ext uri="{0D108BD9-81ED-4DB2-BD59-A6C34878D82A}">
                    <a16:rowId xmlns:a16="http://schemas.microsoft.com/office/drawing/2014/main" val="1314509798"/>
                  </a:ext>
                </a:extLst>
              </a:tr>
              <a:tr h="0">
                <a:tc>
                  <a:txBody>
                    <a:bodyPr/>
                    <a:lstStyle/>
                    <a:p>
                      <a:pPr marL="0" marR="0" indent="-137160" algn="just">
                        <a:lnSpc>
                          <a:spcPct val="115000"/>
                        </a:lnSpc>
                        <a:spcBef>
                          <a:spcPts val="0"/>
                        </a:spcBef>
                        <a:spcAft>
                          <a:spcPts val="0"/>
                        </a:spcAft>
                      </a:pPr>
                      <a:r>
                        <a:rPr lang="en-GB" sz="1800" dirty="0">
                          <a:effectLst/>
                          <a:latin typeface="Arial" panose="020B0604020202020204" pitchFamily="34" charset="0"/>
                          <a:cs typeface="Arial" panose="020B0604020202020204" pitchFamily="34" charset="0"/>
                        </a:rPr>
                        <a:t>Major phase</a:t>
                      </a:r>
                      <a:endParaRPr lang="en-US" sz="1800" dirty="0">
                        <a:solidFill>
                          <a:srgbClr val="4D4D4D"/>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indent="-137160" algn="just">
                        <a:lnSpc>
                          <a:spcPct val="115000"/>
                        </a:lnSpc>
                        <a:spcBef>
                          <a:spcPts val="0"/>
                        </a:spcBef>
                        <a:spcAft>
                          <a:spcPts val="0"/>
                        </a:spcAft>
                      </a:pPr>
                      <a:r>
                        <a:rPr lang="en-GB" sz="1800">
                          <a:effectLst/>
                          <a:latin typeface="Arial" panose="020B0604020202020204" pitchFamily="34" charset="0"/>
                          <a:cs typeface="Arial" panose="020B0604020202020204" pitchFamily="34" charset="0"/>
                        </a:rPr>
                        <a:t>01-079-0416</a:t>
                      </a:r>
                      <a:endParaRPr lang="en-US" sz="1800">
                        <a:solidFill>
                          <a:srgbClr val="4D4D4D"/>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indent="-137160" algn="just">
                        <a:lnSpc>
                          <a:spcPct val="115000"/>
                        </a:lnSpc>
                        <a:spcBef>
                          <a:spcPts val="0"/>
                        </a:spcBef>
                        <a:spcAft>
                          <a:spcPts val="0"/>
                        </a:spcAft>
                      </a:pPr>
                      <a:r>
                        <a:rPr lang="en-GB" sz="1800">
                          <a:effectLst/>
                          <a:highlight>
                            <a:srgbClr val="FFFF00"/>
                          </a:highlight>
                          <a:latin typeface="Arial" panose="020B0604020202020204" pitchFamily="34" charset="0"/>
                          <a:cs typeface="Arial" panose="020B0604020202020204" pitchFamily="34" charset="0"/>
                        </a:rPr>
                        <a:t>Magnetite</a:t>
                      </a:r>
                      <a:endParaRPr lang="en-US" sz="1800">
                        <a:solidFill>
                          <a:srgbClr val="4D4D4D"/>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indent="-137160" algn="just">
                        <a:lnSpc>
                          <a:spcPct val="115000"/>
                        </a:lnSpc>
                        <a:spcBef>
                          <a:spcPts val="0"/>
                        </a:spcBef>
                        <a:spcAft>
                          <a:spcPts val="0"/>
                        </a:spcAft>
                      </a:pPr>
                      <a:r>
                        <a:rPr lang="en-GB" sz="1800" dirty="0">
                          <a:effectLst/>
                          <a:latin typeface="Arial" panose="020B0604020202020204" pitchFamily="34" charset="0"/>
                          <a:cs typeface="Arial" panose="020B0604020202020204" pitchFamily="34" charset="0"/>
                        </a:rPr>
                        <a:t>Fe</a:t>
                      </a:r>
                      <a:r>
                        <a:rPr lang="en-GB" sz="1800" b="1" kern="1200" baseline="-25000" dirty="0">
                          <a:solidFill>
                            <a:schemeClr val="tx1"/>
                          </a:solidFill>
                          <a:effectLst/>
                          <a:latin typeface="Arial" panose="020B0604020202020204" pitchFamily="34" charset="0"/>
                          <a:ea typeface="+mn-ea"/>
                          <a:cs typeface="Arial" panose="020B0604020202020204" pitchFamily="34" charset="0"/>
                        </a:rPr>
                        <a:t>3</a:t>
                      </a:r>
                      <a:r>
                        <a:rPr lang="en-GB" sz="1800" dirty="0">
                          <a:effectLst/>
                          <a:latin typeface="Arial" panose="020B0604020202020204" pitchFamily="34" charset="0"/>
                          <a:cs typeface="Arial" panose="020B0604020202020204" pitchFamily="34" charset="0"/>
                        </a:rPr>
                        <a:t> O</a:t>
                      </a:r>
                      <a:r>
                        <a:rPr lang="en-GB" sz="1800" b="1" kern="1200" baseline="-25000" dirty="0">
                          <a:solidFill>
                            <a:schemeClr val="tx1"/>
                          </a:solidFill>
                          <a:effectLst/>
                          <a:latin typeface="Arial" panose="020B0604020202020204" pitchFamily="34" charset="0"/>
                          <a:ea typeface="+mn-ea"/>
                          <a:cs typeface="Arial" panose="020B0604020202020204" pitchFamily="34" charset="0"/>
                        </a:rPr>
                        <a:t>4</a:t>
                      </a:r>
                      <a:endParaRPr lang="en-US" sz="1800" b="1" kern="1200" baseline="-25000" dirty="0">
                        <a:solidFill>
                          <a:schemeClr val="tx1"/>
                        </a:solidFill>
                        <a:effectLst/>
                        <a:latin typeface="Arial" panose="020B0604020202020204" pitchFamily="34" charset="0"/>
                        <a:ea typeface="+mn-ea"/>
                        <a:cs typeface="Arial" panose="020B0604020202020204" pitchFamily="34" charset="0"/>
                      </a:endParaRPr>
                    </a:p>
                  </a:txBody>
                  <a:tcPr marL="68580" marR="68580" marT="0" marB="0"/>
                </a:tc>
                <a:extLst>
                  <a:ext uri="{0D108BD9-81ED-4DB2-BD59-A6C34878D82A}">
                    <a16:rowId xmlns:a16="http://schemas.microsoft.com/office/drawing/2014/main" val="1242894229"/>
                  </a:ext>
                </a:extLst>
              </a:tr>
            </a:tbl>
          </a:graphicData>
        </a:graphic>
      </p:graphicFrame>
    </p:spTree>
    <p:extLst>
      <p:ext uri="{BB962C8B-B14F-4D97-AF65-F5344CB8AC3E}">
        <p14:creationId xmlns:p14="http://schemas.microsoft.com/office/powerpoint/2010/main" val="509056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5">
            <a:extLst>
              <a:ext uri="{FF2B5EF4-FFF2-40B4-BE49-F238E27FC236}">
                <a16:creationId xmlns:a16="http://schemas.microsoft.com/office/drawing/2014/main" id="{9BAC4ADB-87CD-DAC7-DDD7-30A02CCFF826}"/>
              </a:ext>
            </a:extLst>
          </p:cNvPr>
          <p:cNvSpPr txBox="1"/>
          <p:nvPr/>
        </p:nvSpPr>
        <p:spPr>
          <a:xfrm>
            <a:off x="317310" y="1327208"/>
            <a:ext cx="17970690" cy="460704"/>
          </a:xfrm>
          <a:prstGeom prst="rect">
            <a:avLst/>
          </a:prstGeom>
          <a:noFill/>
        </p:spPr>
        <p:txBody>
          <a:bodyPr wrap="square">
            <a:spAutoFit/>
          </a:bodyPr>
          <a:lstStyle/>
          <a:p>
            <a:pPr marL="285750" marR="0" indent="-285750" algn="just">
              <a:lnSpc>
                <a:spcPct val="150000"/>
              </a:lnSpc>
              <a:spcBef>
                <a:spcPts val="0"/>
              </a:spcBef>
              <a:spcAft>
                <a:spcPts val="0"/>
              </a:spcAft>
              <a:buFont typeface="Arial" panose="020B0604020202020204" pitchFamily="34" charset="0"/>
              <a:buChar char="•"/>
            </a:pPr>
            <a:r>
              <a:rPr lang="en-US" sz="1800" dirty="0">
                <a:solidFill>
                  <a:srgbClr val="4D4D4D"/>
                </a:solidFill>
                <a:effectLst/>
                <a:latin typeface="SABIC Typeface Text Light" panose="020B0303060202020204" pitchFamily="34" charset="0"/>
                <a:ea typeface="Times New Roman" panose="02020603050405020304" pitchFamily="18" charset="0"/>
              </a:rPr>
              <a:t>The microstructure which is mainly martensitic with </a:t>
            </a:r>
            <a:r>
              <a:rPr lang="en-US" dirty="0">
                <a:solidFill>
                  <a:srgbClr val="4D4D4D"/>
                </a:solidFill>
                <a:latin typeface="SABIC Typeface Text Light" panose="020B0303060202020204" pitchFamily="34" charset="0"/>
                <a:ea typeface="Times New Roman" panose="02020603050405020304" pitchFamily="18" charset="0"/>
              </a:rPr>
              <a:t>bright</a:t>
            </a:r>
            <a:r>
              <a:rPr lang="en-US" sz="1800" dirty="0">
                <a:solidFill>
                  <a:srgbClr val="4D4D4D"/>
                </a:solidFill>
                <a:effectLst/>
                <a:latin typeface="SABIC Typeface Text Light" panose="020B0303060202020204" pitchFamily="34" charset="0"/>
                <a:ea typeface="Times New Roman" panose="02020603050405020304" pitchFamily="18" charset="0"/>
              </a:rPr>
              <a:t> islands which are possibly retained austenite</a:t>
            </a:r>
          </a:p>
        </p:txBody>
      </p:sp>
      <p:pic>
        <p:nvPicPr>
          <p:cNvPr id="7" name="Picture 6">
            <a:extLst>
              <a:ext uri="{FF2B5EF4-FFF2-40B4-BE49-F238E27FC236}">
                <a16:creationId xmlns:a16="http://schemas.microsoft.com/office/drawing/2014/main" id="{102E30C3-80E6-F8BF-DA60-77954D64969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5578" y="2363747"/>
            <a:ext cx="6705600" cy="5033498"/>
          </a:xfrm>
          <a:prstGeom prst="rect">
            <a:avLst/>
          </a:prstGeom>
          <a:noFill/>
          <a:ln>
            <a:noFill/>
          </a:ln>
        </p:spPr>
      </p:pic>
      <p:sp>
        <p:nvSpPr>
          <p:cNvPr id="10" name="TextBox 9">
            <a:extLst>
              <a:ext uri="{FF2B5EF4-FFF2-40B4-BE49-F238E27FC236}">
                <a16:creationId xmlns:a16="http://schemas.microsoft.com/office/drawing/2014/main" id="{7EE595DB-46BD-066B-944D-9A6AA60A9F77}"/>
              </a:ext>
            </a:extLst>
          </p:cNvPr>
          <p:cNvSpPr txBox="1"/>
          <p:nvPr/>
        </p:nvSpPr>
        <p:spPr>
          <a:xfrm>
            <a:off x="965578" y="7423052"/>
            <a:ext cx="6388290" cy="876202"/>
          </a:xfrm>
          <a:prstGeom prst="rect">
            <a:avLst/>
          </a:prstGeom>
          <a:noFill/>
        </p:spPr>
        <p:txBody>
          <a:bodyPr wrap="square">
            <a:spAutoFit/>
          </a:bodyPr>
          <a:lstStyle>
            <a:defPPr>
              <a:defRPr lang="en-US"/>
            </a:defPPr>
            <a:lvl2pPr marL="0" lvl="1" algn="ctr">
              <a:lnSpc>
                <a:spcPct val="115000"/>
              </a:lnSpc>
              <a:buSzPts val="1200"/>
              <a:defRPr sz="1600" b="1">
                <a:solidFill>
                  <a:srgbClr val="4D4D4D"/>
                </a:solidFill>
                <a:latin typeface="SABIC Typeface Text Light" panose="020B0303060202020204" pitchFamily="34" charset="0"/>
              </a:defRPr>
            </a:lvl2pPr>
          </a:lstStyle>
          <a:p>
            <a:pPr algn="ctr"/>
            <a:r>
              <a:rPr lang="en-US" dirty="0" err="1"/>
              <a:t>Microsture</a:t>
            </a:r>
            <a:r>
              <a:rPr lang="en-US" dirty="0"/>
              <a:t> of the sample after etching at a magnification of 100x and 500x</a:t>
            </a:r>
          </a:p>
        </p:txBody>
      </p:sp>
      <p:pic>
        <p:nvPicPr>
          <p:cNvPr id="11" name="Picture 10">
            <a:extLst>
              <a:ext uri="{FF2B5EF4-FFF2-40B4-BE49-F238E27FC236}">
                <a16:creationId xmlns:a16="http://schemas.microsoft.com/office/drawing/2014/main" id="{ED0FEB1F-22BA-5F93-2F62-04E50A90AAD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44000" y="2375689"/>
            <a:ext cx="6705600" cy="5033498"/>
          </a:xfrm>
          <a:prstGeom prst="rect">
            <a:avLst/>
          </a:prstGeom>
          <a:noFill/>
          <a:ln>
            <a:noFill/>
          </a:ln>
        </p:spPr>
      </p:pic>
      <p:sp>
        <p:nvSpPr>
          <p:cNvPr id="12" name="TextBox 11">
            <a:extLst>
              <a:ext uri="{FF2B5EF4-FFF2-40B4-BE49-F238E27FC236}">
                <a16:creationId xmlns:a16="http://schemas.microsoft.com/office/drawing/2014/main" id="{0BA01897-1BD6-6017-4EF1-E35A582FFF6F}"/>
              </a:ext>
            </a:extLst>
          </p:cNvPr>
          <p:cNvSpPr txBox="1"/>
          <p:nvPr/>
        </p:nvSpPr>
        <p:spPr>
          <a:xfrm>
            <a:off x="9302655" y="7423052"/>
            <a:ext cx="6388290" cy="876202"/>
          </a:xfrm>
          <a:prstGeom prst="rect">
            <a:avLst/>
          </a:prstGeom>
          <a:noFill/>
        </p:spPr>
        <p:txBody>
          <a:bodyPr wrap="square">
            <a:spAutoFit/>
          </a:bodyPr>
          <a:lstStyle/>
          <a:p>
            <a:pPr algn="ctr">
              <a:lnSpc>
                <a:spcPct val="150000"/>
              </a:lnSpc>
            </a:pPr>
            <a:r>
              <a:rPr lang="en-US" dirty="0"/>
              <a:t>Microstructure of the corroded areas observed under optical microscope</a:t>
            </a:r>
          </a:p>
        </p:txBody>
      </p:sp>
      <p:sp>
        <p:nvSpPr>
          <p:cNvPr id="5" name="TextBox 4">
            <a:extLst>
              <a:ext uri="{FF2B5EF4-FFF2-40B4-BE49-F238E27FC236}">
                <a16:creationId xmlns:a16="http://schemas.microsoft.com/office/drawing/2014/main" id="{0C4B1521-E97C-56C9-535A-C11A6DE07BF2}"/>
              </a:ext>
            </a:extLst>
          </p:cNvPr>
          <p:cNvSpPr txBox="1"/>
          <p:nvPr/>
        </p:nvSpPr>
        <p:spPr>
          <a:xfrm>
            <a:off x="-565814" y="354137"/>
            <a:ext cx="9451074" cy="640112"/>
          </a:xfrm>
          <a:prstGeom prst="rect">
            <a:avLst/>
          </a:prstGeom>
          <a:noFill/>
        </p:spPr>
        <p:txBody>
          <a:bodyPr wrap="square">
            <a:spAutoFit/>
          </a:bodyPr>
          <a:lstStyle/>
          <a:p>
            <a:pPr marL="0" marR="0" algn="ctr">
              <a:lnSpc>
                <a:spcPct val="115000"/>
              </a:lnSpc>
              <a:spcBef>
                <a:spcPts val="0"/>
              </a:spcBef>
              <a:spcAft>
                <a:spcPts val="600"/>
              </a:spcAft>
            </a:pPr>
            <a:r>
              <a:rPr lang="en-US" sz="1000" dirty="0">
                <a:solidFill>
                  <a:srgbClr val="595959"/>
                </a:solidFill>
                <a:effectLst/>
                <a:latin typeface="SABIC Typeface Headline Light" panose="020B0303060202020204" pitchFamily="34" charset="0"/>
                <a:ea typeface="MS Mincho" panose="020B0400000000000000" pitchFamily="49" charset="-128"/>
                <a:cs typeface="Times New Roman" panose="02020603050405020304" pitchFamily="18" charset="0"/>
              </a:rPr>
              <a:t> </a:t>
            </a:r>
            <a:endParaRPr lang="en-US" sz="1100" dirty="0">
              <a:effectLst/>
              <a:latin typeface="Verdana" panose="020B0604030504040204" pitchFamily="34" charset="0"/>
              <a:ea typeface="Arial (body)"/>
              <a:cs typeface="Times New Roman" panose="02020603050405020304" pitchFamily="18" charset="0"/>
            </a:endParaRPr>
          </a:p>
          <a:p>
            <a:pPr marR="0" lvl="2" algn="just">
              <a:lnSpc>
                <a:spcPct val="115000"/>
              </a:lnSpc>
              <a:spcBef>
                <a:spcPts val="0"/>
              </a:spcBef>
              <a:spcAft>
                <a:spcPts val="0"/>
              </a:spcAft>
              <a:buClr>
                <a:srgbClr val="009FDF"/>
              </a:buClr>
              <a:buSzPts val="1200"/>
            </a:pPr>
            <a:r>
              <a:rPr lang="en-GB" b="1" u="sng" dirty="0">
                <a:solidFill>
                  <a:srgbClr val="002060"/>
                </a:solidFill>
                <a:latin typeface="SABIC Typeface Text Light" panose="020B0303060202020204" pitchFamily="34" charset="0"/>
              </a:rPr>
              <a:t>Microstructure Examination</a:t>
            </a:r>
            <a:endParaRPr lang="en-US" b="1" u="sng" dirty="0">
              <a:solidFill>
                <a:srgbClr val="002060"/>
              </a:solidFill>
              <a:latin typeface="SABIC Typeface Text Light" panose="020B0303060202020204" pitchFamily="34" charset="0"/>
            </a:endParaRPr>
          </a:p>
        </p:txBody>
      </p:sp>
    </p:spTree>
    <p:extLst>
      <p:ext uri="{BB962C8B-B14F-4D97-AF65-F5344CB8AC3E}">
        <p14:creationId xmlns:p14="http://schemas.microsoft.com/office/powerpoint/2010/main" val="775669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409187"/>
            <a:ext cx="2958453" cy="2958453"/>
          </a:xfrm>
          <a:custGeom>
            <a:avLst/>
            <a:gdLst/>
            <a:ahLst/>
            <a:cxnLst/>
            <a:rect l="l" t="t" r="r" b="b"/>
            <a:pathLst>
              <a:path w="2958453" h="2958453">
                <a:moveTo>
                  <a:pt x="0" y="0"/>
                </a:moveTo>
                <a:lnTo>
                  <a:pt x="2958453" y="0"/>
                </a:lnTo>
                <a:lnTo>
                  <a:pt x="2958453" y="2958453"/>
                </a:lnTo>
                <a:lnTo>
                  <a:pt x="0" y="29584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5">
            <a:extLst>
              <a:ext uri="{FF2B5EF4-FFF2-40B4-BE49-F238E27FC236}">
                <a16:creationId xmlns:a16="http://schemas.microsoft.com/office/drawing/2014/main" id="{10FA4500-D7D2-4083-A8EA-3B0107342E19}"/>
              </a:ext>
            </a:extLst>
          </p:cNvPr>
          <p:cNvSpPr txBox="1"/>
          <p:nvPr/>
        </p:nvSpPr>
        <p:spPr>
          <a:xfrm>
            <a:off x="-494732" y="1177596"/>
            <a:ext cx="9526136" cy="460704"/>
          </a:xfrm>
          <a:prstGeom prst="rect">
            <a:avLst/>
          </a:prstGeom>
          <a:noFill/>
        </p:spPr>
        <p:txBody>
          <a:bodyPr wrap="square">
            <a:spAutoFit/>
          </a:bodyPr>
          <a:lstStyle/>
          <a:p>
            <a:pPr lvl="2">
              <a:lnSpc>
                <a:spcPct val="150000"/>
              </a:lnSpc>
              <a:spcBef>
                <a:spcPts val="200"/>
              </a:spcBef>
              <a:buClr>
                <a:srgbClr val="009FDF"/>
              </a:buClr>
            </a:pPr>
            <a:r>
              <a:rPr lang="en-GB" b="1" u="sng" dirty="0">
                <a:solidFill>
                  <a:srgbClr val="002060"/>
                </a:solidFill>
                <a:latin typeface="SABIC Typeface Text Light" panose="020B0303060202020204" pitchFamily="34" charset="0"/>
              </a:rPr>
              <a:t>Examination as polished </a:t>
            </a:r>
            <a:endParaRPr lang="en-US" b="1" u="sng" dirty="0">
              <a:solidFill>
                <a:srgbClr val="002060"/>
              </a:solidFill>
              <a:latin typeface="SABIC Typeface Text Light" panose="020B0303060202020204" pitchFamily="34" charset="0"/>
            </a:endParaRPr>
          </a:p>
        </p:txBody>
      </p:sp>
      <p:pic>
        <p:nvPicPr>
          <p:cNvPr id="9" name="Picture 8">
            <a:extLst>
              <a:ext uri="{FF2B5EF4-FFF2-40B4-BE49-F238E27FC236}">
                <a16:creationId xmlns:a16="http://schemas.microsoft.com/office/drawing/2014/main" id="{F0229386-873B-967C-4A37-382EF33756E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79226" y="3419530"/>
            <a:ext cx="5728656" cy="4114800"/>
          </a:xfrm>
          <a:prstGeom prst="rect">
            <a:avLst/>
          </a:prstGeom>
          <a:noFill/>
          <a:ln>
            <a:noFill/>
          </a:ln>
        </p:spPr>
      </p:pic>
      <p:pic>
        <p:nvPicPr>
          <p:cNvPr id="10" name="Picture 9">
            <a:extLst>
              <a:ext uri="{FF2B5EF4-FFF2-40B4-BE49-F238E27FC236}">
                <a16:creationId xmlns:a16="http://schemas.microsoft.com/office/drawing/2014/main" id="{ED387AFE-D697-F9A4-57C6-11FDECEEF7B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99230" y="3419530"/>
            <a:ext cx="5744690" cy="4114800"/>
          </a:xfrm>
          <a:prstGeom prst="rect">
            <a:avLst/>
          </a:prstGeom>
          <a:noFill/>
          <a:ln>
            <a:noFill/>
          </a:ln>
        </p:spPr>
      </p:pic>
      <p:sp>
        <p:nvSpPr>
          <p:cNvPr id="12" name="TextBox 11">
            <a:extLst>
              <a:ext uri="{FF2B5EF4-FFF2-40B4-BE49-F238E27FC236}">
                <a16:creationId xmlns:a16="http://schemas.microsoft.com/office/drawing/2014/main" id="{4CDC905B-B7C2-370B-7112-BB7E48D5D547}"/>
              </a:ext>
            </a:extLst>
          </p:cNvPr>
          <p:cNvSpPr txBox="1"/>
          <p:nvPr/>
        </p:nvSpPr>
        <p:spPr>
          <a:xfrm>
            <a:off x="2985985" y="7682679"/>
            <a:ext cx="9526136" cy="460704"/>
          </a:xfrm>
          <a:prstGeom prst="rect">
            <a:avLst/>
          </a:prstGeom>
          <a:noFill/>
        </p:spPr>
        <p:txBody>
          <a:bodyPr wrap="square">
            <a:spAutoFit/>
          </a:bodyPr>
          <a:lstStyle/>
          <a:p>
            <a:pPr marR="0" indent="0" algn="ctr">
              <a:lnSpc>
                <a:spcPct val="150000"/>
              </a:lnSpc>
              <a:spcBef>
                <a:spcPts val="0"/>
              </a:spcBef>
              <a:spcAft>
                <a:spcPts val="0"/>
              </a:spcAft>
            </a:pPr>
            <a:r>
              <a:rPr lang="en-US" dirty="0"/>
              <a:t>Figure: Images showing the corrosion morphology of disc holder under SEM</a:t>
            </a:r>
          </a:p>
        </p:txBody>
      </p:sp>
      <p:sp>
        <p:nvSpPr>
          <p:cNvPr id="5" name="TextBox 4">
            <a:extLst>
              <a:ext uri="{FF2B5EF4-FFF2-40B4-BE49-F238E27FC236}">
                <a16:creationId xmlns:a16="http://schemas.microsoft.com/office/drawing/2014/main" id="{1A5F51EF-BE66-DD94-5A2E-11089453FB4A}"/>
              </a:ext>
            </a:extLst>
          </p:cNvPr>
          <p:cNvSpPr txBox="1"/>
          <p:nvPr/>
        </p:nvSpPr>
        <p:spPr>
          <a:xfrm>
            <a:off x="-914400" y="176973"/>
            <a:ext cx="9144000" cy="747192"/>
          </a:xfrm>
          <a:prstGeom prst="rect">
            <a:avLst/>
          </a:prstGeom>
          <a:noFill/>
        </p:spPr>
        <p:txBody>
          <a:bodyPr wrap="square">
            <a:spAutoFit/>
          </a:bodyPr>
          <a:lstStyle/>
          <a:p>
            <a:pPr marR="0" lvl="2">
              <a:lnSpc>
                <a:spcPct val="150000"/>
              </a:lnSpc>
              <a:spcBef>
                <a:spcPts val="200"/>
              </a:spcBef>
              <a:spcAft>
                <a:spcPts val="0"/>
              </a:spcAft>
              <a:buClr>
                <a:srgbClr val="009FDF"/>
              </a:buClr>
            </a:pPr>
            <a:r>
              <a:rPr lang="en-GB" sz="3200" b="1" u="sng" dirty="0">
                <a:solidFill>
                  <a:schemeClr val="accent6"/>
                </a:solidFill>
                <a:latin typeface="SABIC Typeface Text Light" panose="020B0303060202020204" pitchFamily="34" charset="0"/>
              </a:rPr>
              <a:t>SEM/EDS Examination</a:t>
            </a:r>
            <a:endParaRPr lang="en-US" sz="3200" b="1" u="sng" dirty="0">
              <a:solidFill>
                <a:schemeClr val="accent6"/>
              </a:solidFill>
              <a:latin typeface="SABIC Typeface Text Light" panose="020B0303060202020204" pitchFamily="34" charset="0"/>
            </a:endParaRPr>
          </a:p>
        </p:txBody>
      </p:sp>
      <p:sp>
        <p:nvSpPr>
          <p:cNvPr id="4" name="TextBox 3">
            <a:extLst>
              <a:ext uri="{FF2B5EF4-FFF2-40B4-BE49-F238E27FC236}">
                <a16:creationId xmlns:a16="http://schemas.microsoft.com/office/drawing/2014/main" id="{6C6B451C-AEF3-F4EF-EEED-E4E7C89C9078}"/>
              </a:ext>
            </a:extLst>
          </p:cNvPr>
          <p:cNvSpPr txBox="1"/>
          <p:nvPr/>
        </p:nvSpPr>
        <p:spPr>
          <a:xfrm>
            <a:off x="457200" y="1669289"/>
            <a:ext cx="15773400" cy="1679627"/>
          </a:xfrm>
          <a:prstGeom prst="rect">
            <a:avLst/>
          </a:prstGeom>
          <a:noFill/>
        </p:spPr>
        <p:txBody>
          <a:bodyPr wrap="square">
            <a:spAutoFit/>
          </a:bodyPr>
          <a:lstStyle/>
          <a:p>
            <a:pPr marL="285750" marR="0" indent="-285750" algn="just">
              <a:lnSpc>
                <a:spcPct val="150000"/>
              </a:lnSpc>
              <a:spcBef>
                <a:spcPts val="0"/>
              </a:spcBef>
              <a:spcAft>
                <a:spcPts val="0"/>
              </a:spcAft>
              <a:buFont typeface="Arial" panose="020B0604020202020204" pitchFamily="34" charset="0"/>
              <a:buChar char="•"/>
            </a:pPr>
            <a:r>
              <a:rPr lang="en-US" sz="2400" dirty="0">
                <a:solidFill>
                  <a:srgbClr val="4D4D4D"/>
                </a:solidFill>
                <a:effectLst/>
                <a:latin typeface="SABIC Typeface Text Light" panose="020B0303060202020204" pitchFamily="34" charset="0"/>
                <a:ea typeface="Times New Roman" panose="02020603050405020304" pitchFamily="18" charset="0"/>
              </a:rPr>
              <a:t>SEM analysis shows several intergranular cracks and pitting</a:t>
            </a:r>
          </a:p>
          <a:p>
            <a:pPr marL="285750" marR="0" indent="-285750" algn="just">
              <a:lnSpc>
                <a:spcPct val="150000"/>
              </a:lnSpc>
              <a:spcBef>
                <a:spcPts val="0"/>
              </a:spcBef>
              <a:spcAft>
                <a:spcPts val="0"/>
              </a:spcAft>
              <a:buFont typeface="Arial" panose="020B0604020202020204" pitchFamily="34" charset="0"/>
              <a:buChar char="•"/>
            </a:pPr>
            <a:r>
              <a:rPr lang="en-US" sz="2400" dirty="0">
                <a:solidFill>
                  <a:srgbClr val="4D4D4D"/>
                </a:solidFill>
                <a:latin typeface="SABIC Typeface Text Light" panose="020B0303060202020204" pitchFamily="34" charset="0"/>
                <a:ea typeface="Times New Roman" panose="02020603050405020304" pitchFamily="18" charset="0"/>
              </a:rPr>
              <a:t>Also observed is the degradation of the grains</a:t>
            </a:r>
            <a:endParaRPr lang="en-US" sz="2400" dirty="0">
              <a:solidFill>
                <a:srgbClr val="4D4D4D"/>
              </a:solidFill>
              <a:effectLst/>
              <a:latin typeface="SABIC Typeface Text Light" panose="020B0303060202020204" pitchFamily="34" charset="0"/>
              <a:ea typeface="Times New Roman" panose="02020603050405020304" pitchFamily="18" charset="0"/>
            </a:endParaRPr>
          </a:p>
          <a:p>
            <a:pPr marL="0" marR="0" algn="just">
              <a:lnSpc>
                <a:spcPct val="150000"/>
              </a:lnSpc>
              <a:spcBef>
                <a:spcPts val="0"/>
              </a:spcBef>
              <a:spcAft>
                <a:spcPts val="600"/>
              </a:spcAft>
            </a:pPr>
            <a:endParaRPr lang="en-US" sz="2400" dirty="0">
              <a:effectLst/>
              <a:latin typeface="Verdana" panose="020B0604030504040204" pitchFamily="34" charset="0"/>
              <a:ea typeface="Arial (body)"/>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CE99F037-F3CF-63B5-2391-9D9993BC3E3E}"/>
              </a:ext>
            </a:extLst>
          </p:cNvPr>
          <p:cNvCxnSpPr/>
          <p:nvPr/>
        </p:nvCxnSpPr>
        <p:spPr>
          <a:xfrm flipH="1" flipV="1">
            <a:off x="6248400" y="5789218"/>
            <a:ext cx="457200" cy="457200"/>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16012E12-BDE5-6DE4-ADBF-E1A56D8B2258}"/>
              </a:ext>
            </a:extLst>
          </p:cNvPr>
          <p:cNvSpPr txBox="1"/>
          <p:nvPr/>
        </p:nvSpPr>
        <p:spPr>
          <a:xfrm>
            <a:off x="6669505" y="6288313"/>
            <a:ext cx="636713" cy="461665"/>
          </a:xfrm>
          <a:prstGeom prst="rect">
            <a:avLst/>
          </a:prstGeom>
          <a:noFill/>
        </p:spPr>
        <p:txBody>
          <a:bodyPr wrap="none" rtlCol="0">
            <a:spAutoFit/>
          </a:bodyPr>
          <a:lstStyle/>
          <a:p>
            <a:r>
              <a:rPr lang="en-US" sz="2400" dirty="0"/>
              <a:t>Pits</a:t>
            </a:r>
          </a:p>
        </p:txBody>
      </p:sp>
      <p:cxnSp>
        <p:nvCxnSpPr>
          <p:cNvPr id="11" name="Straight Arrow Connector 10">
            <a:extLst>
              <a:ext uri="{FF2B5EF4-FFF2-40B4-BE49-F238E27FC236}">
                <a16:creationId xmlns:a16="http://schemas.microsoft.com/office/drawing/2014/main" id="{D677B9EE-5292-2225-D925-514C927E63AE}"/>
              </a:ext>
            </a:extLst>
          </p:cNvPr>
          <p:cNvCxnSpPr>
            <a:cxnSpLocks/>
          </p:cNvCxnSpPr>
          <p:nvPr/>
        </p:nvCxnSpPr>
        <p:spPr>
          <a:xfrm flipV="1">
            <a:off x="1828800" y="5650885"/>
            <a:ext cx="152400" cy="547314"/>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5" name="Straight Arrow Connector 14">
            <a:extLst>
              <a:ext uri="{FF2B5EF4-FFF2-40B4-BE49-F238E27FC236}">
                <a16:creationId xmlns:a16="http://schemas.microsoft.com/office/drawing/2014/main" id="{ECE33615-A480-1704-2239-CDE2C4445C78}"/>
              </a:ext>
            </a:extLst>
          </p:cNvPr>
          <p:cNvCxnSpPr>
            <a:cxnSpLocks/>
          </p:cNvCxnSpPr>
          <p:nvPr/>
        </p:nvCxnSpPr>
        <p:spPr>
          <a:xfrm flipV="1">
            <a:off x="3410798" y="6873088"/>
            <a:ext cx="663567" cy="216875"/>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6">
            <a:extLst>
              <a:ext uri="{FF2B5EF4-FFF2-40B4-BE49-F238E27FC236}">
                <a16:creationId xmlns:a16="http://schemas.microsoft.com/office/drawing/2014/main" id="{2352E7ED-5DE9-7D77-FDAD-BCD85057A813}"/>
              </a:ext>
            </a:extLst>
          </p:cNvPr>
          <p:cNvCxnSpPr>
            <a:cxnSpLocks/>
          </p:cNvCxnSpPr>
          <p:nvPr/>
        </p:nvCxnSpPr>
        <p:spPr>
          <a:xfrm flipV="1">
            <a:off x="3276600" y="5894812"/>
            <a:ext cx="255430" cy="992905"/>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a16="http://schemas.microsoft.com/office/drawing/2014/main" id="{DF4286D7-EF6A-A6A5-7CC2-09548043F4E4}"/>
              </a:ext>
            </a:extLst>
          </p:cNvPr>
          <p:cNvSpPr txBox="1"/>
          <p:nvPr/>
        </p:nvSpPr>
        <p:spPr>
          <a:xfrm>
            <a:off x="1738119" y="7124588"/>
            <a:ext cx="2440668" cy="461665"/>
          </a:xfrm>
          <a:prstGeom prst="rect">
            <a:avLst/>
          </a:prstGeom>
          <a:noFill/>
        </p:spPr>
        <p:txBody>
          <a:bodyPr wrap="none" rtlCol="0">
            <a:spAutoFit/>
          </a:bodyPr>
          <a:lstStyle/>
          <a:p>
            <a:r>
              <a:rPr lang="en-US" sz="2400" dirty="0"/>
              <a:t>Grain degradation</a:t>
            </a:r>
          </a:p>
        </p:txBody>
      </p:sp>
      <p:cxnSp>
        <p:nvCxnSpPr>
          <p:cNvPr id="20" name="Straight Arrow Connector 19">
            <a:extLst>
              <a:ext uri="{FF2B5EF4-FFF2-40B4-BE49-F238E27FC236}">
                <a16:creationId xmlns:a16="http://schemas.microsoft.com/office/drawing/2014/main" id="{49D021B7-E9D2-BA7E-C17C-3B158F42EFD4}"/>
              </a:ext>
            </a:extLst>
          </p:cNvPr>
          <p:cNvCxnSpPr>
            <a:cxnSpLocks/>
          </p:cNvCxnSpPr>
          <p:nvPr/>
        </p:nvCxnSpPr>
        <p:spPr>
          <a:xfrm flipH="1">
            <a:off x="9046269" y="5406282"/>
            <a:ext cx="125263" cy="743514"/>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3" name="Straight Arrow Connector 22">
            <a:extLst>
              <a:ext uri="{FF2B5EF4-FFF2-40B4-BE49-F238E27FC236}">
                <a16:creationId xmlns:a16="http://schemas.microsoft.com/office/drawing/2014/main" id="{42D3971E-B83F-0A90-FB9C-57E2C54C10CD}"/>
              </a:ext>
            </a:extLst>
          </p:cNvPr>
          <p:cNvCxnSpPr>
            <a:cxnSpLocks/>
          </p:cNvCxnSpPr>
          <p:nvPr/>
        </p:nvCxnSpPr>
        <p:spPr>
          <a:xfrm>
            <a:off x="9628732" y="5177682"/>
            <a:ext cx="518456" cy="972114"/>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5" name="TextBox 24">
            <a:extLst>
              <a:ext uri="{FF2B5EF4-FFF2-40B4-BE49-F238E27FC236}">
                <a16:creationId xmlns:a16="http://schemas.microsoft.com/office/drawing/2014/main" id="{44714373-F283-DBA9-85DA-FA72BB8FF474}"/>
              </a:ext>
            </a:extLst>
          </p:cNvPr>
          <p:cNvSpPr txBox="1"/>
          <p:nvPr/>
        </p:nvSpPr>
        <p:spPr>
          <a:xfrm>
            <a:off x="8230907" y="4716017"/>
            <a:ext cx="2653034" cy="461665"/>
          </a:xfrm>
          <a:prstGeom prst="rect">
            <a:avLst/>
          </a:prstGeom>
          <a:noFill/>
        </p:spPr>
        <p:txBody>
          <a:bodyPr wrap="none" rtlCol="0">
            <a:spAutoFit/>
          </a:bodyPr>
          <a:lstStyle/>
          <a:p>
            <a:r>
              <a:rPr lang="en-US" sz="2400" dirty="0"/>
              <a:t>Intergranular cracks</a:t>
            </a:r>
          </a:p>
        </p:txBody>
      </p:sp>
      <p:cxnSp>
        <p:nvCxnSpPr>
          <p:cNvPr id="26" name="Straight Arrow Connector 25">
            <a:extLst>
              <a:ext uri="{FF2B5EF4-FFF2-40B4-BE49-F238E27FC236}">
                <a16:creationId xmlns:a16="http://schemas.microsoft.com/office/drawing/2014/main" id="{68FD3CBB-C0F5-BB24-7AC1-7659F5190F66}"/>
              </a:ext>
            </a:extLst>
          </p:cNvPr>
          <p:cNvCxnSpPr>
            <a:cxnSpLocks/>
          </p:cNvCxnSpPr>
          <p:nvPr/>
        </p:nvCxnSpPr>
        <p:spPr>
          <a:xfrm>
            <a:off x="10461853" y="5124927"/>
            <a:ext cx="209722" cy="493161"/>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30" name="TextBox 29">
            <a:extLst>
              <a:ext uri="{FF2B5EF4-FFF2-40B4-BE49-F238E27FC236}">
                <a16:creationId xmlns:a16="http://schemas.microsoft.com/office/drawing/2014/main" id="{C690BA7D-593B-E5DD-7F77-0122B95EC954}"/>
              </a:ext>
            </a:extLst>
          </p:cNvPr>
          <p:cNvSpPr txBox="1"/>
          <p:nvPr/>
        </p:nvSpPr>
        <p:spPr>
          <a:xfrm>
            <a:off x="1479226" y="6190227"/>
            <a:ext cx="636713" cy="461665"/>
          </a:xfrm>
          <a:prstGeom prst="rect">
            <a:avLst/>
          </a:prstGeom>
          <a:noFill/>
        </p:spPr>
        <p:txBody>
          <a:bodyPr wrap="none" rtlCol="0">
            <a:spAutoFit/>
          </a:bodyPr>
          <a:lstStyle/>
          <a:p>
            <a:r>
              <a:rPr lang="en-US" sz="2400" dirty="0"/>
              <a:t>Pits</a:t>
            </a:r>
          </a:p>
        </p:txBody>
      </p:sp>
      <p:cxnSp>
        <p:nvCxnSpPr>
          <p:cNvPr id="31" name="Straight Arrow Connector 30">
            <a:extLst>
              <a:ext uri="{FF2B5EF4-FFF2-40B4-BE49-F238E27FC236}">
                <a16:creationId xmlns:a16="http://schemas.microsoft.com/office/drawing/2014/main" id="{3F599CDE-9D11-4F17-015D-0F81B080CBD0}"/>
              </a:ext>
            </a:extLst>
          </p:cNvPr>
          <p:cNvCxnSpPr>
            <a:cxnSpLocks/>
          </p:cNvCxnSpPr>
          <p:nvPr/>
        </p:nvCxnSpPr>
        <p:spPr>
          <a:xfrm flipH="1">
            <a:off x="11488065" y="4946849"/>
            <a:ext cx="613888" cy="665945"/>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33" name="TextBox 32">
            <a:extLst>
              <a:ext uri="{FF2B5EF4-FFF2-40B4-BE49-F238E27FC236}">
                <a16:creationId xmlns:a16="http://schemas.microsoft.com/office/drawing/2014/main" id="{0B0B4CAC-17C6-73C2-00E1-4A0A05F6B199}"/>
              </a:ext>
            </a:extLst>
          </p:cNvPr>
          <p:cNvSpPr txBox="1"/>
          <p:nvPr/>
        </p:nvSpPr>
        <p:spPr>
          <a:xfrm>
            <a:off x="12054711" y="4621964"/>
            <a:ext cx="636713" cy="461665"/>
          </a:xfrm>
          <a:prstGeom prst="rect">
            <a:avLst/>
          </a:prstGeom>
          <a:noFill/>
        </p:spPr>
        <p:txBody>
          <a:bodyPr wrap="square" rtlCol="0">
            <a:spAutoFit/>
          </a:bodyPr>
          <a:lstStyle/>
          <a:p>
            <a:r>
              <a:rPr lang="en-US" sz="2400" dirty="0"/>
              <a:t>Pits</a:t>
            </a:r>
          </a:p>
        </p:txBody>
      </p:sp>
    </p:spTree>
    <p:extLst>
      <p:ext uri="{BB962C8B-B14F-4D97-AF65-F5344CB8AC3E}">
        <p14:creationId xmlns:p14="http://schemas.microsoft.com/office/powerpoint/2010/main" val="24552103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1618</TotalTime>
  <Words>1416</Words>
  <Application>Microsoft Office PowerPoint</Application>
  <PresentationFormat>Custom</PresentationFormat>
  <Paragraphs>357</Paragraphs>
  <Slides>14</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14</vt:i4>
      </vt:variant>
    </vt:vector>
  </HeadingPairs>
  <TitlesOfParts>
    <vt:vector size="26" baseType="lpstr">
      <vt:lpstr>SABIC Typeface Text Light</vt:lpstr>
      <vt:lpstr>Arial</vt:lpstr>
      <vt:lpstr>Calibri</vt:lpstr>
      <vt:lpstr>Canva Sans</vt:lpstr>
      <vt:lpstr>Tabarra Sans</vt:lpstr>
      <vt:lpstr>Canva Sans Bold</vt:lpstr>
      <vt:lpstr>Codec Pro ExtraBold</vt:lpstr>
      <vt:lpstr>Verdana</vt:lpstr>
      <vt:lpstr>Glacial Indifference Bold</vt:lpstr>
      <vt:lpstr>Tabarra Sans Heavy</vt:lpstr>
      <vt:lpstr>SABIC Typeface Headline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JUBCOR 2024 Presentation Template</dc:title>
  <dc:creator>Alharbi, Abdulaziz Abdullah</dc:creator>
  <cp:lastModifiedBy>Alharbi, Abdulaziz Abdullah</cp:lastModifiedBy>
  <cp:revision>31</cp:revision>
  <dcterms:created xsi:type="dcterms:W3CDTF">2006-08-16T00:00:00Z</dcterms:created>
  <dcterms:modified xsi:type="dcterms:W3CDTF">2024-07-09T06:34:35Z</dcterms:modified>
  <dc:identifier>DAGG3nLRPf8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3321747-f206-4919-9520-29762f698e8e_Enabled">
    <vt:lpwstr>true</vt:lpwstr>
  </property>
  <property fmtid="{D5CDD505-2E9C-101B-9397-08002B2CF9AE}" pid="3" name="MSIP_Label_13321747-f206-4919-9520-29762f698e8e_SetDate">
    <vt:lpwstr>2024-07-01T10:12:21Z</vt:lpwstr>
  </property>
  <property fmtid="{D5CDD505-2E9C-101B-9397-08002B2CF9AE}" pid="4" name="MSIP_Label_13321747-f206-4919-9520-29762f698e8e_Method">
    <vt:lpwstr>Privileged</vt:lpwstr>
  </property>
  <property fmtid="{D5CDD505-2E9C-101B-9397-08002B2CF9AE}" pid="5" name="MSIP_Label_13321747-f206-4919-9520-29762f698e8e_Name">
    <vt:lpwstr>13321747-f206-4919-9520-29762f698e8e</vt:lpwstr>
  </property>
  <property fmtid="{D5CDD505-2E9C-101B-9397-08002B2CF9AE}" pid="6" name="MSIP_Label_13321747-f206-4919-9520-29762f698e8e_SiteId">
    <vt:lpwstr>a77c517c-e95e-435b-bbb4-cb17e462491f</vt:lpwstr>
  </property>
  <property fmtid="{D5CDD505-2E9C-101B-9397-08002B2CF9AE}" pid="7" name="MSIP_Label_13321747-f206-4919-9520-29762f698e8e_ActionId">
    <vt:lpwstr>da995e5d-9ca6-4707-a08d-65d72ee2e7d2</vt:lpwstr>
  </property>
  <property fmtid="{D5CDD505-2E9C-101B-9397-08002B2CF9AE}" pid="8" name="MSIP_Label_13321747-f206-4919-9520-29762f698e8e_ContentBits">
    <vt:lpwstr>1</vt:lpwstr>
  </property>
</Properties>
</file>