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62" r:id="rId3"/>
    <p:sldId id="263" r:id="rId4"/>
    <p:sldId id="257" r:id="rId5"/>
    <p:sldId id="267" r:id="rId6"/>
    <p:sldId id="265" r:id="rId7"/>
    <p:sldId id="266" r:id="rId8"/>
    <p:sldId id="268" r:id="rId9"/>
    <p:sldId id="269" r:id="rId10"/>
    <p:sldId id="270" r:id="rId11"/>
    <p:sldId id="271" r:id="rId12"/>
    <p:sldId id="258" r:id="rId13"/>
  </p:sldIdLst>
  <p:sldSz cx="18288000" cy="10287000"/>
  <p:notesSz cx="6858000" cy="9144000"/>
  <p:embeddedFontLst>
    <p:embeddedFont>
      <p:font typeface="Bell MT" panose="02020503060305020303" pitchFamily="18" charset="0"/>
      <p:regular r:id="rId15"/>
      <p:bold r:id="rId16"/>
      <p:italic r:id="rId17"/>
    </p:embeddedFont>
    <p:embeddedFont>
      <p:font typeface="Calibri" panose="020F0502020204030204" pitchFamily="34" charset="0"/>
      <p:regular r:id="rId18"/>
      <p:bold r:id="rId19"/>
      <p:italic r:id="rId20"/>
      <p:boldItalic r:id="rId21"/>
    </p:embeddedFont>
    <p:embeddedFont>
      <p:font typeface="Canva Sans" panose="020B0604020202020204" charset="0"/>
      <p:regular r:id="rId22"/>
    </p:embeddedFont>
    <p:embeddedFont>
      <p:font typeface="Canva Sans Bold" panose="020B0604020202020204" charset="0"/>
      <p:regular r:id="rId23"/>
    </p:embeddedFont>
    <p:embeddedFont>
      <p:font typeface="Codec Pro ExtraBold" panose="020B0604020202020204" charset="0"/>
      <p:regular r:id="rId24"/>
    </p:embeddedFont>
    <p:embeddedFont>
      <p:font typeface="Glacial Indifference Bold" panose="020B0604020202020204" charset="0"/>
      <p:regular r:id="rId25"/>
    </p:embeddedFont>
    <p:embeddedFont>
      <p:font typeface="Tabarra Sans" panose="020B0604020202020204" charset="0"/>
      <p:regular r:id="rId26"/>
    </p:embeddedFont>
    <p:embeddedFont>
      <p:font typeface="Tabarra Sans Heavy"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99" d="100"/>
          <a:sy n="99" d="100"/>
        </p:scale>
        <p:origin x="135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C9C58-C799-4D17-A479-32A6D6708501}" type="datetimeFigureOut">
              <a:rPr lang="en-US" smtClean="0"/>
              <a:t>8/26/2024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11028-F1F4-4B5A-85AC-41155F58F660}" type="slidenum">
              <a:rPr lang="en-US" smtClean="0"/>
              <a:t>‹#›</a:t>
            </a:fld>
            <a:endParaRPr lang="en-US"/>
          </a:p>
        </p:txBody>
      </p:sp>
    </p:spTree>
    <p:extLst>
      <p:ext uri="{BB962C8B-B14F-4D97-AF65-F5344CB8AC3E}">
        <p14:creationId xmlns:p14="http://schemas.microsoft.com/office/powerpoint/2010/main" val="3452157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14.png"/><Relationship Id="rId3" Type="http://schemas.openxmlformats.org/officeDocument/2006/relationships/image" Target="../media/image6.svg"/><Relationship Id="rId7" Type="http://schemas.openxmlformats.org/officeDocument/2006/relationships/image" Target="../media/image31.svg"/><Relationship Id="rId12" Type="http://schemas.openxmlformats.org/officeDocument/2006/relationships/image" Target="../media/image34.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4.svg"/><Relationship Id="rId5" Type="http://schemas.openxmlformats.org/officeDocument/2006/relationships/image" Target="../media/image29.svg"/><Relationship Id="rId10" Type="http://schemas.openxmlformats.org/officeDocument/2006/relationships/image" Target="../media/image3.png"/><Relationship Id="rId4" Type="http://schemas.openxmlformats.org/officeDocument/2006/relationships/image" Target="../media/image28.png"/><Relationship Id="rId9" Type="http://schemas.openxmlformats.org/officeDocument/2006/relationships/image" Target="../media/image33.svg"/></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svg"/><Relationship Id="rId7" Type="http://schemas.microsoft.com/office/2007/relationships/hdphoto" Target="../media/hdphoto1.wdp"/><Relationship Id="rId12"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19.jpeg"/><Relationship Id="rId5" Type="http://schemas.openxmlformats.org/officeDocument/2006/relationships/image" Target="../media/image13.sv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jpe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1.svg"/><Relationship Id="rId7"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 Id="rId9" Type="http://schemas.openxmlformats.org/officeDocument/2006/relationships/image" Target="../media/image25.jpe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1.svg"/><Relationship Id="rId7"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11087100" y="3086100"/>
            <a:ext cx="7200900" cy="7200900"/>
          </a:xfrm>
          <a:custGeom>
            <a:avLst/>
            <a:gdLst/>
            <a:ahLst/>
            <a:cxnLst/>
            <a:rect l="l" t="t" r="r" b="b"/>
            <a:pathLst>
              <a:path w="7200900" h="7200900">
                <a:moveTo>
                  <a:pt x="0" y="0"/>
                </a:moveTo>
                <a:lnTo>
                  <a:pt x="7200900" y="0"/>
                </a:lnTo>
                <a:lnTo>
                  <a:pt x="7200900" y="7200900"/>
                </a:lnTo>
                <a:lnTo>
                  <a:pt x="0" y="7200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329582" y="723900"/>
            <a:ext cx="1586818" cy="1569509"/>
          </a:xfrm>
          <a:custGeom>
            <a:avLst/>
            <a:gdLst/>
            <a:ahLst/>
            <a:cxnLst/>
            <a:rect l="l" t="t" r="r" b="b"/>
            <a:pathLst>
              <a:path w="1264709" h="1264709">
                <a:moveTo>
                  <a:pt x="0" y="0"/>
                </a:moveTo>
                <a:lnTo>
                  <a:pt x="1264709" y="0"/>
                </a:lnTo>
                <a:lnTo>
                  <a:pt x="1264709" y="1264709"/>
                </a:lnTo>
                <a:lnTo>
                  <a:pt x="0" y="12647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7682761">
            <a:off x="-1383321" y="-185949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TextBox 6"/>
          <p:cNvSpPr txBox="1"/>
          <p:nvPr/>
        </p:nvSpPr>
        <p:spPr>
          <a:xfrm>
            <a:off x="1722956" y="6564251"/>
            <a:ext cx="8883055" cy="695325"/>
          </a:xfrm>
          <a:prstGeom prst="rect">
            <a:avLst/>
          </a:prstGeom>
        </p:spPr>
        <p:txBody>
          <a:bodyPr lIns="0" tIns="0" rIns="0" bIns="0" rtlCol="0" anchor="t">
            <a:spAutoFit/>
          </a:bodyPr>
          <a:lstStyle/>
          <a:p>
            <a:pPr algn="l">
              <a:lnSpc>
                <a:spcPts val="5076"/>
              </a:lnSpc>
            </a:pPr>
            <a:r>
              <a:rPr lang="en-US" sz="4230" spc="287" dirty="0" err="1">
                <a:solidFill>
                  <a:srgbClr val="0C3E5B"/>
                </a:solidFill>
                <a:latin typeface="Codec Pro ExtraBold"/>
              </a:rPr>
              <a:t>Jubcor</a:t>
            </a:r>
            <a:r>
              <a:rPr lang="en-US" sz="4230" spc="287" dirty="0">
                <a:solidFill>
                  <a:srgbClr val="0C3E5B"/>
                </a:solidFill>
                <a:latin typeface="Codec Pro ExtraBold"/>
              </a:rPr>
              <a:t> Presentation </a:t>
            </a:r>
          </a:p>
        </p:txBody>
      </p:sp>
      <p:grpSp>
        <p:nvGrpSpPr>
          <p:cNvPr id="7" name="Group 7"/>
          <p:cNvGrpSpPr/>
          <p:nvPr/>
        </p:nvGrpSpPr>
        <p:grpSpPr>
          <a:xfrm>
            <a:off x="1722956" y="7243148"/>
            <a:ext cx="7024131" cy="796285"/>
            <a:chOff x="0" y="-9525"/>
            <a:chExt cx="1367083" cy="154978"/>
          </a:xfrm>
        </p:grpSpPr>
        <p:sp>
          <p:nvSpPr>
            <p:cNvPr id="8" name="Freeform 8"/>
            <p:cNvSpPr/>
            <p:nvPr/>
          </p:nvSpPr>
          <p:spPr>
            <a:xfrm>
              <a:off x="0" y="0"/>
              <a:ext cx="1342999" cy="135928"/>
            </a:xfrm>
            <a:custGeom>
              <a:avLst/>
              <a:gdLst/>
              <a:ahLst/>
              <a:cxnLst/>
              <a:rect l="l" t="t" r="r" b="b"/>
              <a:pathLst>
                <a:path w="1342999" h="135928">
                  <a:moveTo>
                    <a:pt x="20195" y="0"/>
                  </a:moveTo>
                  <a:lnTo>
                    <a:pt x="1322804" y="0"/>
                  </a:lnTo>
                  <a:cubicBezTo>
                    <a:pt x="1333957" y="0"/>
                    <a:pt x="1342999" y="9042"/>
                    <a:pt x="1342999" y="20195"/>
                  </a:cubicBezTo>
                  <a:lnTo>
                    <a:pt x="1342999" y="115733"/>
                  </a:lnTo>
                  <a:cubicBezTo>
                    <a:pt x="1342999" y="126887"/>
                    <a:pt x="1333957" y="135928"/>
                    <a:pt x="1322804" y="135928"/>
                  </a:cubicBezTo>
                  <a:lnTo>
                    <a:pt x="20195" y="135928"/>
                  </a:lnTo>
                  <a:cubicBezTo>
                    <a:pt x="9042" y="135928"/>
                    <a:pt x="0" y="126887"/>
                    <a:pt x="0" y="115733"/>
                  </a:cubicBezTo>
                  <a:lnTo>
                    <a:pt x="0" y="20195"/>
                  </a:lnTo>
                  <a:cubicBezTo>
                    <a:pt x="0" y="9042"/>
                    <a:pt x="9042" y="0"/>
                    <a:pt x="20195" y="0"/>
                  </a:cubicBezTo>
                  <a:close/>
                </a:path>
              </a:pathLst>
            </a:custGeom>
            <a:solidFill>
              <a:srgbClr val="FFFFFF"/>
            </a:solidFill>
            <a:ln w="9525" cap="sq">
              <a:solidFill>
                <a:srgbClr val="000000"/>
              </a:solidFill>
              <a:prstDash val="solid"/>
              <a:miter/>
            </a:ln>
          </p:spPr>
        </p:sp>
        <p:sp>
          <p:nvSpPr>
            <p:cNvPr id="9" name="TextBox 9"/>
            <p:cNvSpPr txBox="1"/>
            <p:nvPr/>
          </p:nvSpPr>
          <p:spPr>
            <a:xfrm>
              <a:off x="24084" y="-9525"/>
              <a:ext cx="1342999" cy="154978"/>
            </a:xfrm>
            <a:prstGeom prst="rect">
              <a:avLst/>
            </a:prstGeom>
          </p:spPr>
          <p:txBody>
            <a:bodyPr lIns="68744" tIns="68744" rIns="68744" bIns="68744" rtlCol="0" anchor="ctr"/>
            <a:lstStyle/>
            <a:p>
              <a:pPr algn="ctr">
                <a:lnSpc>
                  <a:spcPts val="2730"/>
                </a:lnSpc>
              </a:pPr>
              <a:r>
                <a:rPr lang="en-US" sz="2100" spc="119" dirty="0">
                  <a:solidFill>
                    <a:srgbClr val="E28126"/>
                  </a:solidFill>
                  <a:latin typeface="Canva Sans"/>
                </a:rPr>
                <a:t>Tube to tubesheet joint failure in Thermal Reactor Waste Heat Recovery Boiler </a:t>
              </a:r>
            </a:p>
          </p:txBody>
        </p:sp>
      </p:grpSp>
      <p:sp>
        <p:nvSpPr>
          <p:cNvPr id="10" name="Freeform 10"/>
          <p:cNvSpPr/>
          <p:nvPr/>
        </p:nvSpPr>
        <p:spPr>
          <a:xfrm>
            <a:off x="1857742" y="7412516"/>
            <a:ext cx="457550" cy="457550"/>
          </a:xfrm>
          <a:custGeom>
            <a:avLst/>
            <a:gdLst/>
            <a:ahLst/>
            <a:cxnLst/>
            <a:rect l="l" t="t" r="r" b="b"/>
            <a:pathLst>
              <a:path w="457550" h="457550">
                <a:moveTo>
                  <a:pt x="0" y="0"/>
                </a:moveTo>
                <a:lnTo>
                  <a:pt x="457550" y="0"/>
                </a:lnTo>
                <a:lnTo>
                  <a:pt x="457550" y="457550"/>
                </a:lnTo>
                <a:lnTo>
                  <a:pt x="0" y="4575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TextBox 11"/>
          <p:cNvSpPr txBox="1"/>
          <p:nvPr/>
        </p:nvSpPr>
        <p:spPr>
          <a:xfrm>
            <a:off x="12777643" y="6226555"/>
            <a:ext cx="4481657" cy="1363707"/>
          </a:xfrm>
          <a:prstGeom prst="rect">
            <a:avLst/>
          </a:prstGeom>
        </p:spPr>
        <p:txBody>
          <a:bodyPr lIns="0" tIns="0" rIns="0" bIns="0" rtlCol="0" anchor="t">
            <a:spAutoFit/>
          </a:bodyPr>
          <a:lstStyle/>
          <a:p>
            <a:pPr algn="ctr">
              <a:lnSpc>
                <a:spcPts val="5471"/>
              </a:lnSpc>
            </a:pPr>
            <a:r>
              <a:rPr lang="en-US" sz="3908" spc="195" dirty="0">
                <a:solidFill>
                  <a:srgbClr val="0C3E5B"/>
                </a:solidFill>
                <a:latin typeface="Canva Sans"/>
              </a:rPr>
              <a:t>Presented By:</a:t>
            </a:r>
            <a:r>
              <a:rPr lang="en-US" sz="3908" spc="195" dirty="0">
                <a:solidFill>
                  <a:srgbClr val="0C3E5B"/>
                </a:solidFill>
                <a:latin typeface="Canva Sans Bold"/>
              </a:rPr>
              <a:t> Dharmesh Patel</a:t>
            </a:r>
          </a:p>
        </p:txBody>
      </p:sp>
      <p:grpSp>
        <p:nvGrpSpPr>
          <p:cNvPr id="13" name="Group 13"/>
          <p:cNvGrpSpPr/>
          <p:nvPr/>
        </p:nvGrpSpPr>
        <p:grpSpPr>
          <a:xfrm>
            <a:off x="1722956" y="2652012"/>
            <a:ext cx="7861286" cy="2612151"/>
            <a:chOff x="0" y="0"/>
            <a:chExt cx="10481714" cy="3482868"/>
          </a:xfrm>
        </p:grpSpPr>
        <p:sp>
          <p:nvSpPr>
            <p:cNvPr id="14" name="TextBox 14"/>
            <p:cNvSpPr txBox="1"/>
            <p:nvPr/>
          </p:nvSpPr>
          <p:spPr>
            <a:xfrm>
              <a:off x="54198" y="-466725"/>
              <a:ext cx="9004452" cy="2910308"/>
            </a:xfrm>
            <a:prstGeom prst="rect">
              <a:avLst/>
            </a:prstGeom>
          </p:spPr>
          <p:txBody>
            <a:bodyPr lIns="0" tIns="0" rIns="0" bIns="0" rtlCol="0" anchor="t">
              <a:spAutoFit/>
            </a:bodyPr>
            <a:lstStyle/>
            <a:p>
              <a:pPr algn="ctr">
                <a:lnSpc>
                  <a:spcPts val="16907"/>
                </a:lnSpc>
              </a:pPr>
              <a:r>
                <a:rPr lang="en-US" sz="12076">
                  <a:solidFill>
                    <a:srgbClr val="0C3E5A"/>
                  </a:solidFill>
                  <a:latin typeface="Tabarra Sans Heavy"/>
                </a:rPr>
                <a:t>JUBCOR</a:t>
              </a:r>
            </a:p>
          </p:txBody>
        </p:sp>
        <p:grpSp>
          <p:nvGrpSpPr>
            <p:cNvPr id="15" name="Group 15"/>
            <p:cNvGrpSpPr/>
            <p:nvPr/>
          </p:nvGrpSpPr>
          <p:grpSpPr>
            <a:xfrm>
              <a:off x="54198" y="2005202"/>
              <a:ext cx="10427516" cy="891503"/>
              <a:chOff x="0" y="0"/>
              <a:chExt cx="1782556" cy="152400"/>
            </a:xfrm>
          </p:grpSpPr>
          <p:sp>
            <p:nvSpPr>
              <p:cNvPr id="16" name="Freeform 16"/>
              <p:cNvSpPr/>
              <p:nvPr/>
            </p:nvSpPr>
            <p:spPr>
              <a:xfrm>
                <a:off x="0" y="0"/>
                <a:ext cx="1782556" cy="152400"/>
              </a:xfrm>
              <a:custGeom>
                <a:avLst/>
                <a:gdLst/>
                <a:ahLst/>
                <a:cxnLst/>
                <a:rect l="l" t="t" r="r" b="b"/>
                <a:pathLst>
                  <a:path w="1782556" h="152400">
                    <a:moveTo>
                      <a:pt x="0" y="0"/>
                    </a:moveTo>
                    <a:lnTo>
                      <a:pt x="1782556" y="0"/>
                    </a:lnTo>
                    <a:lnTo>
                      <a:pt x="1782556" y="152400"/>
                    </a:lnTo>
                    <a:lnTo>
                      <a:pt x="0" y="152400"/>
                    </a:lnTo>
                    <a:close/>
                  </a:path>
                </a:pathLst>
              </a:custGeom>
              <a:solidFill>
                <a:srgbClr val="E28126"/>
              </a:solidFill>
            </p:spPr>
          </p:sp>
        </p:grpSp>
        <p:grpSp>
          <p:nvGrpSpPr>
            <p:cNvPr id="17" name="Group 17"/>
            <p:cNvGrpSpPr/>
            <p:nvPr/>
          </p:nvGrpSpPr>
          <p:grpSpPr>
            <a:xfrm rot="5400000">
              <a:off x="8501551" y="916541"/>
              <a:ext cx="2681013" cy="1279313"/>
              <a:chOff x="0" y="0"/>
              <a:chExt cx="458312" cy="218695"/>
            </a:xfrm>
          </p:grpSpPr>
          <p:sp>
            <p:nvSpPr>
              <p:cNvPr id="18" name="Freeform 18"/>
              <p:cNvSpPr/>
              <p:nvPr/>
            </p:nvSpPr>
            <p:spPr>
              <a:xfrm>
                <a:off x="0" y="0"/>
                <a:ext cx="458312" cy="218695"/>
              </a:xfrm>
              <a:custGeom>
                <a:avLst/>
                <a:gdLst/>
                <a:ahLst/>
                <a:cxnLst/>
                <a:rect l="l" t="t" r="r" b="b"/>
                <a:pathLst>
                  <a:path w="458312" h="218695">
                    <a:moveTo>
                      <a:pt x="0" y="0"/>
                    </a:moveTo>
                    <a:lnTo>
                      <a:pt x="458312" y="0"/>
                    </a:lnTo>
                    <a:lnTo>
                      <a:pt x="458312" y="218695"/>
                    </a:lnTo>
                    <a:lnTo>
                      <a:pt x="0" y="218695"/>
                    </a:lnTo>
                    <a:close/>
                  </a:path>
                </a:pathLst>
              </a:custGeom>
              <a:solidFill>
                <a:srgbClr val="0C3E5B"/>
              </a:solidFill>
            </p:spPr>
          </p:sp>
        </p:grpSp>
        <p:sp>
          <p:nvSpPr>
            <p:cNvPr id="19" name="TextBox 19"/>
            <p:cNvSpPr txBox="1"/>
            <p:nvPr/>
          </p:nvSpPr>
          <p:spPr>
            <a:xfrm>
              <a:off x="0" y="2055964"/>
              <a:ext cx="9058650" cy="840740"/>
            </a:xfrm>
            <a:prstGeom prst="rect">
              <a:avLst/>
            </a:prstGeom>
          </p:spPr>
          <p:txBody>
            <a:bodyPr lIns="0" tIns="0" rIns="0" bIns="0" rtlCol="0" anchor="t">
              <a:spAutoFit/>
            </a:bodyPr>
            <a:lstStyle/>
            <a:p>
              <a:pPr algn="ctr">
                <a:lnSpc>
                  <a:spcPts val="4898"/>
                </a:lnSpc>
              </a:pPr>
              <a:r>
                <a:rPr lang="en-US" sz="3499">
                  <a:solidFill>
                    <a:srgbClr val="FFFFFF"/>
                  </a:solidFill>
                  <a:latin typeface="Tabarra Sans"/>
                </a:rPr>
                <a:t>CONFERENCE &amp; EXHIBITION</a:t>
              </a:r>
            </a:p>
          </p:txBody>
        </p:sp>
        <p:sp>
          <p:nvSpPr>
            <p:cNvPr id="20" name="TextBox 20"/>
            <p:cNvSpPr txBox="1"/>
            <p:nvPr/>
          </p:nvSpPr>
          <p:spPr>
            <a:xfrm rot="5400000">
              <a:off x="8666000" y="894224"/>
              <a:ext cx="2561608" cy="1323948"/>
            </a:xfrm>
            <a:prstGeom prst="rect">
              <a:avLst/>
            </a:prstGeom>
          </p:spPr>
          <p:txBody>
            <a:bodyPr lIns="0" tIns="0" rIns="0" bIns="0" rtlCol="0" anchor="t">
              <a:spAutoFit/>
            </a:bodyPr>
            <a:lstStyle/>
            <a:p>
              <a:pPr algn="ctr">
                <a:lnSpc>
                  <a:spcPts val="7798"/>
                </a:lnSpc>
              </a:pPr>
              <a:r>
                <a:rPr lang="en-US" sz="5570" spc="172">
                  <a:solidFill>
                    <a:srgbClr val="FFFFFF"/>
                  </a:solidFill>
                  <a:latin typeface="Tabarra Sans Heavy"/>
                </a:rPr>
                <a:t>2024</a:t>
              </a:r>
            </a:p>
          </p:txBody>
        </p:sp>
        <p:sp>
          <p:nvSpPr>
            <p:cNvPr id="21" name="TextBox 21"/>
            <p:cNvSpPr txBox="1"/>
            <p:nvPr/>
          </p:nvSpPr>
          <p:spPr>
            <a:xfrm>
              <a:off x="36201" y="2958141"/>
              <a:ext cx="10445513" cy="524727"/>
            </a:xfrm>
            <a:prstGeom prst="rect">
              <a:avLst/>
            </a:prstGeom>
          </p:spPr>
          <p:txBody>
            <a:bodyPr lIns="0" tIns="0" rIns="0" bIns="0" rtlCol="0" anchor="t">
              <a:spAutoFit/>
            </a:bodyPr>
            <a:lstStyle/>
            <a:p>
              <a:pPr algn="ctr">
                <a:lnSpc>
                  <a:spcPts val="3323"/>
                </a:lnSpc>
                <a:spcBef>
                  <a:spcPct val="0"/>
                </a:spcBef>
              </a:pPr>
              <a:r>
                <a:rPr lang="en-US" sz="2373">
                  <a:solidFill>
                    <a:srgbClr val="0C3E5B"/>
                  </a:solidFill>
                  <a:latin typeface="Glacial Indifference Bold"/>
                </a:rPr>
                <a:t>INNOVATIVE SOLUTIONS FOR CORROSION CHALLENGES</a:t>
              </a:r>
            </a:p>
          </p:txBody>
        </p:sp>
      </p:grpSp>
      <p:pic>
        <p:nvPicPr>
          <p:cNvPr id="23" name="Picture 22">
            <a:extLst>
              <a:ext uri="{FF2B5EF4-FFF2-40B4-BE49-F238E27FC236}">
                <a16:creationId xmlns:a16="http://schemas.microsoft.com/office/drawing/2014/main" id="{8658F735-D8A8-4C2D-8068-893E93A7D8C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547307" y="1035790"/>
            <a:ext cx="1151368" cy="960166"/>
          </a:xfrm>
          <a:prstGeom prst="rect">
            <a:avLst/>
          </a:prstGeom>
        </p:spPr>
      </p:pic>
      <p:sp>
        <p:nvSpPr>
          <p:cNvPr id="24" name="TextBox 9">
            <a:extLst>
              <a:ext uri="{FF2B5EF4-FFF2-40B4-BE49-F238E27FC236}">
                <a16:creationId xmlns:a16="http://schemas.microsoft.com/office/drawing/2014/main" id="{1BE50D89-5239-43C3-9658-E9EAF97080D8}"/>
              </a:ext>
            </a:extLst>
          </p:cNvPr>
          <p:cNvSpPr txBox="1"/>
          <p:nvPr/>
        </p:nvSpPr>
        <p:spPr>
          <a:xfrm>
            <a:off x="1822416" y="8052944"/>
            <a:ext cx="6900386" cy="796285"/>
          </a:xfrm>
          <a:prstGeom prst="rect">
            <a:avLst/>
          </a:prstGeom>
        </p:spPr>
        <p:txBody>
          <a:bodyPr lIns="68744" tIns="68744" rIns="68744" bIns="68744" rtlCol="0" anchor="ctr"/>
          <a:lstStyle>
            <a:defPPr>
              <a:defRPr lang="en-US"/>
            </a:defPPr>
            <a:lvl1pPr algn="ctr">
              <a:lnSpc>
                <a:spcPts val="2730"/>
              </a:lnSpc>
              <a:defRPr sz="2100" spc="119">
                <a:solidFill>
                  <a:srgbClr val="E28126"/>
                </a:solidFill>
                <a:latin typeface="Canva Sans"/>
              </a:defRPr>
            </a:lvl1pPr>
          </a:lstStyle>
          <a:p>
            <a:r>
              <a:rPr lang="en-US" sz="1800" dirty="0"/>
              <a:t>SAUDI ARAMCO TOTAL Refining and Petrochemical Company, Al-Jubail, Saudi Arabia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itle 1">
            <a:extLst>
              <a:ext uri="{FF2B5EF4-FFF2-40B4-BE49-F238E27FC236}">
                <a16:creationId xmlns:a16="http://schemas.microsoft.com/office/drawing/2014/main" id="{8CAD98E9-1AB3-487C-9532-062554B5892B}"/>
              </a:ext>
            </a:extLst>
          </p:cNvPr>
          <p:cNvSpPr txBox="1">
            <a:spLocks/>
          </p:cNvSpPr>
          <p:nvPr/>
        </p:nvSpPr>
        <p:spPr>
          <a:xfrm>
            <a:off x="1143000" y="374708"/>
            <a:ext cx="12344400" cy="84416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spc="119" dirty="0">
                <a:solidFill>
                  <a:srgbClr val="E28126"/>
                </a:solidFill>
                <a:latin typeface="Canva Sans"/>
              </a:rPr>
              <a:t>Root cause analysis</a:t>
            </a:r>
            <a:endParaRPr lang="en-US" sz="4800" dirty="0"/>
          </a:p>
        </p:txBody>
      </p:sp>
      <p:sp>
        <p:nvSpPr>
          <p:cNvPr id="6" name="TextBox 5">
            <a:extLst>
              <a:ext uri="{FF2B5EF4-FFF2-40B4-BE49-F238E27FC236}">
                <a16:creationId xmlns:a16="http://schemas.microsoft.com/office/drawing/2014/main" id="{C9441FB8-5F1B-41ED-BFEE-595F8F6485D7}"/>
              </a:ext>
            </a:extLst>
          </p:cNvPr>
          <p:cNvSpPr txBox="1"/>
          <p:nvPr/>
        </p:nvSpPr>
        <p:spPr>
          <a:xfrm>
            <a:off x="1143000" y="1637490"/>
            <a:ext cx="16287750" cy="4681346"/>
          </a:xfrm>
          <a:prstGeom prst="rect">
            <a:avLst/>
          </a:prstGeom>
          <a:noFill/>
        </p:spPr>
        <p:txBody>
          <a:bodyPr wrap="square">
            <a:spAutoFit/>
          </a:bodyPr>
          <a:lstStyle/>
          <a:p>
            <a:pPr algn="just">
              <a:lnSpc>
                <a:spcPct val="107000"/>
              </a:lnSpc>
              <a:spcBef>
                <a:spcPts val="600"/>
              </a:spcBef>
              <a:spcAft>
                <a:spcPts val="600"/>
              </a:spcAft>
            </a:pPr>
            <a:r>
              <a:rPr lang="en-US" sz="2800" spc="119" dirty="0">
                <a:solidFill>
                  <a:srgbClr val="E28126"/>
                </a:solidFill>
                <a:latin typeface="Canva Sans"/>
              </a:rPr>
              <a:t>Root causes:</a:t>
            </a:r>
          </a:p>
          <a:p>
            <a:pPr algn="just">
              <a:lnSpc>
                <a:spcPct val="107000"/>
              </a:lnSpc>
              <a:spcBef>
                <a:spcPts val="600"/>
              </a:spcBef>
              <a:spcAft>
                <a:spcPts val="600"/>
              </a:spcAft>
            </a:pPr>
            <a:r>
              <a:rPr lang="en-US" sz="2800" i="1" dirty="0"/>
              <a:t>The most basic cause (management systems), that management has control to fix, and when fixed, will prevent (or significantly reduce the likelihood or consequences of) the problem's recurrence. </a:t>
            </a:r>
          </a:p>
          <a:p>
            <a:pPr marL="514350" indent="-514350" algn="just">
              <a:lnSpc>
                <a:spcPct val="107000"/>
              </a:lnSpc>
              <a:spcBef>
                <a:spcPts val="600"/>
              </a:spcBef>
              <a:spcAft>
                <a:spcPts val="600"/>
              </a:spcAft>
              <a:buFont typeface="+mj-lt"/>
              <a:buAutoNum type="arabicPeriod"/>
            </a:pPr>
            <a:r>
              <a:rPr lang="en-US" sz="2800" spc="119" dirty="0">
                <a:solidFill>
                  <a:srgbClr val="E28126"/>
                </a:solidFill>
                <a:latin typeface="Canva Sans"/>
              </a:rPr>
              <a:t>Inadequate Quality Assurance/Control</a:t>
            </a:r>
          </a:p>
          <a:p>
            <a:pPr marL="514350" indent="-514350" algn="just">
              <a:lnSpc>
                <a:spcPct val="107000"/>
              </a:lnSpc>
              <a:spcBef>
                <a:spcPts val="600"/>
              </a:spcBef>
              <a:spcAft>
                <a:spcPts val="600"/>
              </a:spcAft>
              <a:buFont typeface="+mj-lt"/>
              <a:buAutoNum type="arabicPeriod"/>
            </a:pPr>
            <a:r>
              <a:rPr lang="en-US" sz="2800" spc="119" dirty="0">
                <a:solidFill>
                  <a:srgbClr val="E28126"/>
                </a:solidFill>
                <a:latin typeface="Canva Sans"/>
              </a:rPr>
              <a:t>Inadequate Procedures</a:t>
            </a:r>
          </a:p>
          <a:p>
            <a:pPr marL="514350" indent="-514350" algn="just">
              <a:lnSpc>
                <a:spcPct val="107000"/>
              </a:lnSpc>
              <a:spcBef>
                <a:spcPts val="600"/>
              </a:spcBef>
              <a:spcAft>
                <a:spcPts val="600"/>
              </a:spcAft>
              <a:buFont typeface="+mj-lt"/>
              <a:buAutoNum type="arabicPeriod"/>
            </a:pPr>
            <a:r>
              <a:rPr lang="en-US" sz="2800" spc="119" dirty="0">
                <a:solidFill>
                  <a:srgbClr val="E28126"/>
                </a:solidFill>
                <a:latin typeface="Canva Sans"/>
              </a:rPr>
              <a:t>Repeated Failures</a:t>
            </a:r>
          </a:p>
          <a:p>
            <a:pPr marL="514350" indent="-514350" algn="just">
              <a:lnSpc>
                <a:spcPct val="107000"/>
              </a:lnSpc>
              <a:spcBef>
                <a:spcPts val="600"/>
              </a:spcBef>
              <a:spcAft>
                <a:spcPts val="600"/>
              </a:spcAft>
              <a:buFont typeface="+mj-lt"/>
              <a:buAutoNum type="arabicPeriod"/>
            </a:pPr>
            <a:r>
              <a:rPr lang="en-US" sz="2800" spc="119" dirty="0">
                <a:solidFill>
                  <a:srgbClr val="E28126"/>
                </a:solidFill>
                <a:latin typeface="Canva Sans"/>
              </a:rPr>
              <a:t>Inadequate Accountability </a:t>
            </a:r>
          </a:p>
          <a:p>
            <a:pPr marL="914400" lvl="1" indent="-457200" algn="just">
              <a:lnSpc>
                <a:spcPct val="107000"/>
              </a:lnSpc>
              <a:spcBef>
                <a:spcPts val="600"/>
              </a:spcBef>
              <a:spcAft>
                <a:spcPts val="600"/>
              </a:spcAft>
              <a:buFont typeface="Wingdings" panose="05000000000000000000" pitchFamily="2" charset="2"/>
              <a:buChar char="Ø"/>
            </a:pPr>
            <a:r>
              <a:rPr lang="en-US" sz="2800" spc="119" dirty="0">
                <a:solidFill>
                  <a:srgbClr val="E28126"/>
                </a:solidFill>
                <a:latin typeface="Canva Sans"/>
              </a:rPr>
              <a:t>Roles and responsibilities not clear</a:t>
            </a:r>
          </a:p>
        </p:txBody>
      </p:sp>
      <p:cxnSp>
        <p:nvCxnSpPr>
          <p:cNvPr id="8" name="Straight Connector 7">
            <a:extLst>
              <a:ext uri="{FF2B5EF4-FFF2-40B4-BE49-F238E27FC236}">
                <a16:creationId xmlns:a16="http://schemas.microsoft.com/office/drawing/2014/main" id="{F865F8EC-5342-461C-A077-0CC9CDB4FEB2}"/>
              </a:ext>
            </a:extLst>
          </p:cNvPr>
          <p:cNvCxnSpPr>
            <a:cxnSpLocks/>
          </p:cNvCxnSpPr>
          <p:nvPr/>
        </p:nvCxnSpPr>
        <p:spPr bwMode="auto">
          <a:xfrm>
            <a:off x="1143000" y="1511033"/>
            <a:ext cx="16287750" cy="37095"/>
          </a:xfrm>
          <a:prstGeom prst="line">
            <a:avLst/>
          </a:prstGeom>
          <a:ln>
            <a:solidFill>
              <a:srgbClr val="00B0F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pic>
        <p:nvPicPr>
          <p:cNvPr id="9" name="Picture 8">
            <a:extLst>
              <a:ext uri="{FF2B5EF4-FFF2-40B4-BE49-F238E27FC236}">
                <a16:creationId xmlns:a16="http://schemas.microsoft.com/office/drawing/2014/main" id="{9CD3D2A6-121F-4933-9097-1484AC5CCB6E}"/>
              </a:ext>
            </a:extLst>
          </p:cNvPr>
          <p:cNvPicPr>
            <a:picLocks noChangeAspect="1"/>
          </p:cNvPicPr>
          <p:nvPr/>
        </p:nvPicPr>
        <p:blipFill>
          <a:blip r:embed="rId6"/>
          <a:stretch>
            <a:fillRect/>
          </a:stretch>
        </p:blipFill>
        <p:spPr>
          <a:xfrm>
            <a:off x="13356371" y="78646"/>
            <a:ext cx="2670701" cy="1343025"/>
          </a:xfrm>
          <a:prstGeom prst="rect">
            <a:avLst/>
          </a:prstGeom>
        </p:spPr>
      </p:pic>
    </p:spTree>
    <p:extLst>
      <p:ext uri="{BB962C8B-B14F-4D97-AF65-F5344CB8AC3E}">
        <p14:creationId xmlns:p14="http://schemas.microsoft.com/office/powerpoint/2010/main" val="1891282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itle 1">
            <a:extLst>
              <a:ext uri="{FF2B5EF4-FFF2-40B4-BE49-F238E27FC236}">
                <a16:creationId xmlns:a16="http://schemas.microsoft.com/office/drawing/2014/main" id="{8CAD98E9-1AB3-487C-9532-062554B5892B}"/>
              </a:ext>
            </a:extLst>
          </p:cNvPr>
          <p:cNvSpPr txBox="1">
            <a:spLocks/>
          </p:cNvSpPr>
          <p:nvPr/>
        </p:nvSpPr>
        <p:spPr>
          <a:xfrm>
            <a:off x="1143000" y="374708"/>
            <a:ext cx="12344400" cy="84416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spc="119" dirty="0">
                <a:solidFill>
                  <a:srgbClr val="E28126"/>
                </a:solidFill>
                <a:latin typeface="Canva Sans"/>
              </a:rPr>
              <a:t>Summary</a:t>
            </a:r>
            <a:endParaRPr lang="en-US" sz="4800" dirty="0"/>
          </a:p>
        </p:txBody>
      </p:sp>
      <p:sp>
        <p:nvSpPr>
          <p:cNvPr id="6" name="TextBox 5">
            <a:extLst>
              <a:ext uri="{FF2B5EF4-FFF2-40B4-BE49-F238E27FC236}">
                <a16:creationId xmlns:a16="http://schemas.microsoft.com/office/drawing/2014/main" id="{C9441FB8-5F1B-41ED-BFEE-595F8F6485D7}"/>
              </a:ext>
            </a:extLst>
          </p:cNvPr>
          <p:cNvSpPr txBox="1"/>
          <p:nvPr/>
        </p:nvSpPr>
        <p:spPr>
          <a:xfrm>
            <a:off x="1143000" y="1637490"/>
            <a:ext cx="16287750" cy="5756641"/>
          </a:xfrm>
          <a:prstGeom prst="rect">
            <a:avLst/>
          </a:prstGeom>
          <a:noFill/>
        </p:spPr>
        <p:txBody>
          <a:bodyPr wrap="square">
            <a:spAutoFit/>
          </a:bodyPr>
          <a:lstStyle/>
          <a:p>
            <a:pPr algn="just">
              <a:lnSpc>
                <a:spcPct val="107000"/>
              </a:lnSpc>
              <a:spcBef>
                <a:spcPts val="600"/>
              </a:spcBef>
              <a:spcAft>
                <a:spcPts val="600"/>
              </a:spcAft>
            </a:pPr>
            <a:r>
              <a:rPr lang="en-US" sz="2800" spc="119" dirty="0">
                <a:solidFill>
                  <a:srgbClr val="E28126"/>
                </a:solidFill>
                <a:latin typeface="Canva Sans"/>
              </a:rPr>
              <a:t>As a result of detailed RCA, various recommendations were issued in order to avoid recurrence of such failures in future. Below are the brief summary of the recommendations and corrective actions.</a:t>
            </a:r>
            <a:endParaRPr lang="en-US" sz="2800" i="1" dirty="0"/>
          </a:p>
          <a:p>
            <a:pPr marL="514350" indent="-514350" algn="just">
              <a:lnSpc>
                <a:spcPct val="107000"/>
              </a:lnSpc>
              <a:spcBef>
                <a:spcPts val="600"/>
              </a:spcBef>
              <a:spcAft>
                <a:spcPts val="600"/>
              </a:spcAft>
              <a:buAutoNum type="arabicPeriod"/>
            </a:pPr>
            <a:r>
              <a:rPr lang="en-US" sz="2800" spc="119" dirty="0">
                <a:solidFill>
                  <a:srgbClr val="E28126"/>
                </a:solidFill>
                <a:latin typeface="Canva Sans"/>
              </a:rPr>
              <a:t>MOC was issued to procure a new WHB including new refractory components for the tubesheet and was replaced during Turnaround 2023.</a:t>
            </a:r>
          </a:p>
          <a:p>
            <a:pPr marL="514350" indent="-514350" algn="just">
              <a:lnSpc>
                <a:spcPct val="107000"/>
              </a:lnSpc>
              <a:spcBef>
                <a:spcPts val="600"/>
              </a:spcBef>
              <a:spcAft>
                <a:spcPts val="600"/>
              </a:spcAft>
              <a:buAutoNum type="arabicPeriod"/>
            </a:pPr>
            <a:r>
              <a:rPr lang="en-US" sz="2800" spc="119" dirty="0">
                <a:solidFill>
                  <a:srgbClr val="E28126"/>
                </a:solidFill>
                <a:latin typeface="Canva Sans"/>
              </a:rPr>
              <a:t>Specific Inspection procedure was developed to establish the guidelines for WHB tubesheet refractory inspection, assembly and installation. </a:t>
            </a:r>
          </a:p>
          <a:p>
            <a:pPr marL="514350" indent="-514350" algn="just">
              <a:lnSpc>
                <a:spcPct val="107000"/>
              </a:lnSpc>
              <a:spcBef>
                <a:spcPts val="600"/>
              </a:spcBef>
              <a:spcAft>
                <a:spcPts val="600"/>
              </a:spcAft>
              <a:buAutoNum type="arabicPeriod"/>
            </a:pPr>
            <a:r>
              <a:rPr lang="en-US" sz="2800" spc="119" dirty="0">
                <a:solidFill>
                  <a:srgbClr val="E28126"/>
                </a:solidFill>
                <a:latin typeface="Canva Sans"/>
              </a:rPr>
              <a:t>This procedure also includes the inspection requirement for WHB tubesheet, such as Tubesheet preparation and inspection techniques, Tubesheet repair options and Tubesheet repair test pressures.</a:t>
            </a:r>
          </a:p>
          <a:p>
            <a:pPr marL="514350" indent="-514350" algn="just">
              <a:lnSpc>
                <a:spcPct val="107000"/>
              </a:lnSpc>
              <a:spcBef>
                <a:spcPts val="600"/>
              </a:spcBef>
              <a:spcAft>
                <a:spcPts val="600"/>
              </a:spcAft>
              <a:buAutoNum type="arabicPeriod"/>
            </a:pPr>
            <a:r>
              <a:rPr lang="en-US" sz="2800" spc="119" dirty="0">
                <a:solidFill>
                  <a:srgbClr val="E28126"/>
                </a:solidFill>
                <a:latin typeface="Canva Sans"/>
              </a:rPr>
              <a:t>Other operational procedures were developed</a:t>
            </a:r>
          </a:p>
        </p:txBody>
      </p:sp>
      <p:cxnSp>
        <p:nvCxnSpPr>
          <p:cNvPr id="8" name="Straight Connector 7">
            <a:extLst>
              <a:ext uri="{FF2B5EF4-FFF2-40B4-BE49-F238E27FC236}">
                <a16:creationId xmlns:a16="http://schemas.microsoft.com/office/drawing/2014/main" id="{F865F8EC-5342-461C-A077-0CC9CDB4FEB2}"/>
              </a:ext>
            </a:extLst>
          </p:cNvPr>
          <p:cNvCxnSpPr>
            <a:cxnSpLocks/>
          </p:cNvCxnSpPr>
          <p:nvPr/>
        </p:nvCxnSpPr>
        <p:spPr bwMode="auto">
          <a:xfrm>
            <a:off x="1143000" y="1511033"/>
            <a:ext cx="16287750" cy="37095"/>
          </a:xfrm>
          <a:prstGeom prst="line">
            <a:avLst/>
          </a:prstGeom>
          <a:ln>
            <a:solidFill>
              <a:srgbClr val="00B0F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pic>
        <p:nvPicPr>
          <p:cNvPr id="9" name="Picture 8">
            <a:extLst>
              <a:ext uri="{FF2B5EF4-FFF2-40B4-BE49-F238E27FC236}">
                <a16:creationId xmlns:a16="http://schemas.microsoft.com/office/drawing/2014/main" id="{9CD3D2A6-121F-4933-9097-1484AC5CCB6E}"/>
              </a:ext>
            </a:extLst>
          </p:cNvPr>
          <p:cNvPicPr>
            <a:picLocks noChangeAspect="1"/>
          </p:cNvPicPr>
          <p:nvPr/>
        </p:nvPicPr>
        <p:blipFill>
          <a:blip r:embed="rId6"/>
          <a:stretch>
            <a:fillRect/>
          </a:stretch>
        </p:blipFill>
        <p:spPr>
          <a:xfrm>
            <a:off x="13356371" y="78646"/>
            <a:ext cx="2670701" cy="1343025"/>
          </a:xfrm>
          <a:prstGeom prst="rect">
            <a:avLst/>
          </a:prstGeom>
        </p:spPr>
      </p:pic>
    </p:spTree>
    <p:extLst>
      <p:ext uri="{BB962C8B-B14F-4D97-AF65-F5344CB8AC3E}">
        <p14:creationId xmlns:p14="http://schemas.microsoft.com/office/powerpoint/2010/main" val="1232424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62443" y="7598882"/>
            <a:ext cx="5376236" cy="5376236"/>
          </a:xfrm>
          <a:custGeom>
            <a:avLst/>
            <a:gdLst/>
            <a:ahLst/>
            <a:cxnLst/>
            <a:rect l="l" t="t" r="r" b="b"/>
            <a:pathLst>
              <a:path w="5376236" h="5376236">
                <a:moveTo>
                  <a:pt x="0" y="0"/>
                </a:moveTo>
                <a:lnTo>
                  <a:pt x="5376236" y="0"/>
                </a:lnTo>
                <a:lnTo>
                  <a:pt x="5376236" y="5376236"/>
                </a:lnTo>
                <a:lnTo>
                  <a:pt x="0" y="53762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5805573" y="5872081"/>
            <a:ext cx="6676854" cy="609600"/>
          </a:xfrm>
          <a:prstGeom prst="rect">
            <a:avLst/>
          </a:prstGeom>
        </p:spPr>
        <p:txBody>
          <a:bodyPr lIns="0" tIns="0" rIns="0" bIns="0" rtlCol="0" anchor="t">
            <a:spAutoFit/>
          </a:bodyPr>
          <a:lstStyle/>
          <a:p>
            <a:pPr algn="l">
              <a:lnSpc>
                <a:spcPts val="4312"/>
              </a:lnSpc>
            </a:pPr>
            <a:r>
              <a:rPr lang="en-US" sz="3593" spc="125">
                <a:solidFill>
                  <a:srgbClr val="E28126"/>
                </a:solidFill>
                <a:latin typeface="Codec Pro ExtraBold"/>
              </a:rPr>
              <a:t>Reach out.</a:t>
            </a:r>
          </a:p>
        </p:txBody>
      </p:sp>
      <p:sp>
        <p:nvSpPr>
          <p:cNvPr id="4" name="TextBox 4"/>
          <p:cNvSpPr txBox="1"/>
          <p:nvPr/>
        </p:nvSpPr>
        <p:spPr>
          <a:xfrm>
            <a:off x="5805573" y="3952990"/>
            <a:ext cx="6676854" cy="1336871"/>
          </a:xfrm>
          <a:prstGeom prst="rect">
            <a:avLst/>
          </a:prstGeom>
        </p:spPr>
        <p:txBody>
          <a:bodyPr lIns="0" tIns="0" rIns="0" bIns="0" rtlCol="0" anchor="t">
            <a:spAutoFit/>
          </a:bodyPr>
          <a:lstStyle/>
          <a:p>
            <a:pPr algn="l">
              <a:lnSpc>
                <a:spcPts val="9220"/>
              </a:lnSpc>
            </a:pPr>
            <a:r>
              <a:rPr lang="en-US" sz="8781" spc="184">
                <a:solidFill>
                  <a:srgbClr val="0C3E5B"/>
                </a:solidFill>
                <a:latin typeface="Codec Pro ExtraBold"/>
              </a:rPr>
              <a:t>THANK YOU</a:t>
            </a:r>
          </a:p>
        </p:txBody>
      </p:sp>
      <p:sp>
        <p:nvSpPr>
          <p:cNvPr id="5" name="Freeform 5"/>
          <p:cNvSpPr/>
          <p:nvPr/>
        </p:nvSpPr>
        <p:spPr>
          <a:xfrm>
            <a:off x="1028700" y="1163607"/>
            <a:ext cx="934283" cy="1815744"/>
          </a:xfrm>
          <a:custGeom>
            <a:avLst/>
            <a:gdLst/>
            <a:ahLst/>
            <a:cxnLst/>
            <a:rect l="l" t="t" r="r" b="b"/>
            <a:pathLst>
              <a:path w="934283" h="1815744">
                <a:moveTo>
                  <a:pt x="0" y="0"/>
                </a:moveTo>
                <a:lnTo>
                  <a:pt x="934283" y="0"/>
                </a:lnTo>
                <a:lnTo>
                  <a:pt x="934283" y="1815744"/>
                </a:lnTo>
                <a:lnTo>
                  <a:pt x="0" y="18157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8228596" y="7693356"/>
            <a:ext cx="5129667" cy="383695"/>
          </a:xfrm>
          <a:prstGeom prst="rect">
            <a:avLst/>
          </a:prstGeom>
        </p:spPr>
        <p:txBody>
          <a:bodyPr wrap="square" lIns="0" tIns="0" rIns="0" bIns="0" rtlCol="0" anchor="t">
            <a:spAutoFit/>
          </a:bodyPr>
          <a:lstStyle/>
          <a:p>
            <a:pPr algn="ctr">
              <a:lnSpc>
                <a:spcPts val="3212"/>
              </a:lnSpc>
            </a:pPr>
            <a:r>
              <a:rPr lang="en-US" sz="2294" dirty="0">
                <a:solidFill>
                  <a:srgbClr val="E28126"/>
                </a:solidFill>
                <a:latin typeface="Canva Sans"/>
              </a:rPr>
              <a:t>Dharmeshkumar.patel@satorp.com</a:t>
            </a:r>
          </a:p>
        </p:txBody>
      </p:sp>
      <p:sp>
        <p:nvSpPr>
          <p:cNvPr id="7" name="TextBox 7"/>
          <p:cNvSpPr txBox="1"/>
          <p:nvPr/>
        </p:nvSpPr>
        <p:spPr>
          <a:xfrm>
            <a:off x="5050639" y="7693043"/>
            <a:ext cx="2744896" cy="389394"/>
          </a:xfrm>
          <a:prstGeom prst="rect">
            <a:avLst/>
          </a:prstGeom>
        </p:spPr>
        <p:txBody>
          <a:bodyPr lIns="0" tIns="0" rIns="0" bIns="0" rtlCol="0" anchor="t">
            <a:spAutoFit/>
          </a:bodyPr>
          <a:lstStyle/>
          <a:p>
            <a:pPr algn="ctr">
              <a:lnSpc>
                <a:spcPts val="3212"/>
              </a:lnSpc>
            </a:pPr>
            <a:r>
              <a:rPr lang="en-US" sz="2294" dirty="0">
                <a:solidFill>
                  <a:srgbClr val="E28126"/>
                </a:solidFill>
                <a:latin typeface="Canva Sans"/>
              </a:rPr>
              <a:t>+966133434507</a:t>
            </a:r>
          </a:p>
        </p:txBody>
      </p:sp>
      <p:sp>
        <p:nvSpPr>
          <p:cNvPr id="8" name="Freeform 8"/>
          <p:cNvSpPr/>
          <p:nvPr/>
        </p:nvSpPr>
        <p:spPr>
          <a:xfrm>
            <a:off x="6073681" y="6956129"/>
            <a:ext cx="698813" cy="698813"/>
          </a:xfrm>
          <a:custGeom>
            <a:avLst/>
            <a:gdLst/>
            <a:ahLst/>
            <a:cxnLst/>
            <a:rect l="l" t="t" r="r" b="b"/>
            <a:pathLst>
              <a:path w="698813" h="698813">
                <a:moveTo>
                  <a:pt x="0" y="0"/>
                </a:moveTo>
                <a:lnTo>
                  <a:pt x="698813" y="0"/>
                </a:lnTo>
                <a:lnTo>
                  <a:pt x="698813" y="698814"/>
                </a:lnTo>
                <a:lnTo>
                  <a:pt x="0" y="6988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0510748" y="6970405"/>
            <a:ext cx="699127" cy="699127"/>
          </a:xfrm>
          <a:custGeom>
            <a:avLst/>
            <a:gdLst/>
            <a:ahLst/>
            <a:cxnLst/>
            <a:rect l="l" t="t" r="r" b="b"/>
            <a:pathLst>
              <a:path w="699127" h="699127">
                <a:moveTo>
                  <a:pt x="0" y="0"/>
                </a:moveTo>
                <a:lnTo>
                  <a:pt x="699126" y="0"/>
                </a:lnTo>
                <a:lnTo>
                  <a:pt x="699126" y="699127"/>
                </a:lnTo>
                <a:lnTo>
                  <a:pt x="0" y="6991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1" name="Group 11"/>
          <p:cNvGrpSpPr/>
          <p:nvPr/>
        </p:nvGrpSpPr>
        <p:grpSpPr>
          <a:xfrm>
            <a:off x="5805573" y="741422"/>
            <a:ext cx="6676854" cy="2218588"/>
            <a:chOff x="0" y="0"/>
            <a:chExt cx="8902472" cy="2958117"/>
          </a:xfrm>
        </p:grpSpPr>
        <p:sp>
          <p:nvSpPr>
            <p:cNvPr id="12" name="TextBox 12"/>
            <p:cNvSpPr txBox="1"/>
            <p:nvPr/>
          </p:nvSpPr>
          <p:spPr>
            <a:xfrm>
              <a:off x="46032" y="-390525"/>
              <a:ext cx="7647784" cy="2465942"/>
            </a:xfrm>
            <a:prstGeom prst="rect">
              <a:avLst/>
            </a:prstGeom>
          </p:spPr>
          <p:txBody>
            <a:bodyPr lIns="0" tIns="0" rIns="0" bIns="0" rtlCol="0" anchor="t">
              <a:spAutoFit/>
            </a:bodyPr>
            <a:lstStyle/>
            <a:p>
              <a:pPr algn="ctr">
                <a:lnSpc>
                  <a:spcPts val="14360"/>
                </a:lnSpc>
              </a:pPr>
              <a:r>
                <a:rPr lang="en-US" sz="10257">
                  <a:solidFill>
                    <a:srgbClr val="0C3E5A"/>
                  </a:solidFill>
                  <a:latin typeface="Tabarra Sans Heavy"/>
                </a:rPr>
                <a:t>JUBCOR</a:t>
              </a:r>
            </a:p>
          </p:txBody>
        </p:sp>
        <p:grpSp>
          <p:nvGrpSpPr>
            <p:cNvPr id="13" name="Group 13"/>
            <p:cNvGrpSpPr/>
            <p:nvPr/>
          </p:nvGrpSpPr>
          <p:grpSpPr>
            <a:xfrm>
              <a:off x="46032" y="1703085"/>
              <a:ext cx="8856440" cy="757183"/>
              <a:chOff x="0" y="0"/>
              <a:chExt cx="1782556" cy="152400"/>
            </a:xfrm>
          </p:grpSpPr>
          <p:sp>
            <p:nvSpPr>
              <p:cNvPr id="14" name="Freeform 14"/>
              <p:cNvSpPr/>
              <p:nvPr/>
            </p:nvSpPr>
            <p:spPr>
              <a:xfrm>
                <a:off x="0" y="0"/>
                <a:ext cx="1782556" cy="152400"/>
              </a:xfrm>
              <a:custGeom>
                <a:avLst/>
                <a:gdLst/>
                <a:ahLst/>
                <a:cxnLst/>
                <a:rect l="l" t="t" r="r" b="b"/>
                <a:pathLst>
                  <a:path w="1782556" h="152400">
                    <a:moveTo>
                      <a:pt x="0" y="0"/>
                    </a:moveTo>
                    <a:lnTo>
                      <a:pt x="1782556" y="0"/>
                    </a:lnTo>
                    <a:lnTo>
                      <a:pt x="1782556" y="152400"/>
                    </a:lnTo>
                    <a:lnTo>
                      <a:pt x="0" y="152400"/>
                    </a:lnTo>
                    <a:close/>
                  </a:path>
                </a:pathLst>
              </a:custGeom>
              <a:solidFill>
                <a:srgbClr val="E28126"/>
              </a:solidFill>
            </p:spPr>
          </p:sp>
        </p:grpSp>
        <p:grpSp>
          <p:nvGrpSpPr>
            <p:cNvPr id="15" name="Group 15"/>
            <p:cNvGrpSpPr/>
            <p:nvPr/>
          </p:nvGrpSpPr>
          <p:grpSpPr>
            <a:xfrm rot="5400000">
              <a:off x="7220653" y="778449"/>
              <a:ext cx="2277074" cy="1086564"/>
              <a:chOff x="0" y="0"/>
              <a:chExt cx="458312" cy="218695"/>
            </a:xfrm>
          </p:grpSpPr>
          <p:sp>
            <p:nvSpPr>
              <p:cNvPr id="16" name="Freeform 16"/>
              <p:cNvSpPr/>
              <p:nvPr/>
            </p:nvSpPr>
            <p:spPr>
              <a:xfrm>
                <a:off x="0" y="0"/>
                <a:ext cx="458312" cy="218695"/>
              </a:xfrm>
              <a:custGeom>
                <a:avLst/>
                <a:gdLst/>
                <a:ahLst/>
                <a:cxnLst/>
                <a:rect l="l" t="t" r="r" b="b"/>
                <a:pathLst>
                  <a:path w="458312" h="218695">
                    <a:moveTo>
                      <a:pt x="0" y="0"/>
                    </a:moveTo>
                    <a:lnTo>
                      <a:pt x="458312" y="0"/>
                    </a:lnTo>
                    <a:lnTo>
                      <a:pt x="458312" y="218695"/>
                    </a:lnTo>
                    <a:lnTo>
                      <a:pt x="0" y="218695"/>
                    </a:lnTo>
                    <a:close/>
                  </a:path>
                </a:pathLst>
              </a:custGeom>
              <a:solidFill>
                <a:srgbClr val="0C3E5B"/>
              </a:solidFill>
            </p:spPr>
          </p:sp>
        </p:grpSp>
        <p:sp>
          <p:nvSpPr>
            <p:cNvPr id="17" name="TextBox 17"/>
            <p:cNvSpPr txBox="1"/>
            <p:nvPr/>
          </p:nvSpPr>
          <p:spPr>
            <a:xfrm>
              <a:off x="0" y="1745158"/>
              <a:ext cx="7693816" cy="715110"/>
            </a:xfrm>
            <a:prstGeom prst="rect">
              <a:avLst/>
            </a:prstGeom>
          </p:spPr>
          <p:txBody>
            <a:bodyPr lIns="0" tIns="0" rIns="0" bIns="0" rtlCol="0" anchor="t">
              <a:spAutoFit/>
            </a:bodyPr>
            <a:lstStyle/>
            <a:p>
              <a:pPr algn="ctr">
                <a:lnSpc>
                  <a:spcPts val="4160"/>
                </a:lnSpc>
              </a:pPr>
              <a:r>
                <a:rPr lang="en-US" sz="2972">
                  <a:solidFill>
                    <a:srgbClr val="FFFFFF"/>
                  </a:solidFill>
                  <a:latin typeface="Tabarra Sans"/>
                </a:rPr>
                <a:t>CONFERENCE &amp; EXHIBITION</a:t>
              </a:r>
            </a:p>
          </p:txBody>
        </p:sp>
        <p:sp>
          <p:nvSpPr>
            <p:cNvPr id="18" name="TextBox 18"/>
            <p:cNvSpPr txBox="1"/>
            <p:nvPr/>
          </p:nvSpPr>
          <p:spPr>
            <a:xfrm rot="5400000">
              <a:off x="7366586" y="753233"/>
              <a:ext cx="2175660" cy="1136996"/>
            </a:xfrm>
            <a:prstGeom prst="rect">
              <a:avLst/>
            </a:prstGeom>
          </p:spPr>
          <p:txBody>
            <a:bodyPr lIns="0" tIns="0" rIns="0" bIns="0" rtlCol="0" anchor="t">
              <a:spAutoFit/>
            </a:bodyPr>
            <a:lstStyle/>
            <a:p>
              <a:pPr algn="ctr">
                <a:lnSpc>
                  <a:spcPts val="6623"/>
                </a:lnSpc>
              </a:pPr>
              <a:r>
                <a:rPr lang="en-US" sz="4731" spc="146">
                  <a:solidFill>
                    <a:srgbClr val="FFFFFF"/>
                  </a:solidFill>
                  <a:latin typeface="Tabarra Sans Heavy"/>
                </a:rPr>
                <a:t>2024</a:t>
              </a:r>
            </a:p>
          </p:txBody>
        </p:sp>
        <p:sp>
          <p:nvSpPr>
            <p:cNvPr id="19" name="TextBox 19"/>
            <p:cNvSpPr txBox="1"/>
            <p:nvPr/>
          </p:nvSpPr>
          <p:spPr>
            <a:xfrm>
              <a:off x="30747" y="2522888"/>
              <a:ext cx="8871725" cy="435229"/>
            </a:xfrm>
            <a:prstGeom prst="rect">
              <a:avLst/>
            </a:prstGeom>
          </p:spPr>
          <p:txBody>
            <a:bodyPr lIns="0" tIns="0" rIns="0" bIns="0" rtlCol="0" anchor="t">
              <a:spAutoFit/>
            </a:bodyPr>
            <a:lstStyle/>
            <a:p>
              <a:pPr algn="ctr">
                <a:lnSpc>
                  <a:spcPts val="2822"/>
                </a:lnSpc>
                <a:spcBef>
                  <a:spcPct val="0"/>
                </a:spcBef>
              </a:pPr>
              <a:r>
                <a:rPr lang="en-US" sz="2016">
                  <a:solidFill>
                    <a:srgbClr val="0C3E5B"/>
                  </a:solidFill>
                  <a:latin typeface="Glacial Indifference Bold"/>
                </a:rPr>
                <a:t>INNOVATIVE SOLUTIONS FOR CORROSION CHALLENGES</a:t>
              </a:r>
            </a:p>
          </p:txBody>
        </p:sp>
      </p:grpSp>
      <p:sp>
        <p:nvSpPr>
          <p:cNvPr id="20" name="Freeform 20"/>
          <p:cNvSpPr/>
          <p:nvPr/>
        </p:nvSpPr>
        <p:spPr>
          <a:xfrm>
            <a:off x="15421888" y="723900"/>
            <a:ext cx="1494512" cy="1467665"/>
          </a:xfrm>
          <a:custGeom>
            <a:avLst/>
            <a:gdLst/>
            <a:ahLst/>
            <a:cxnLst/>
            <a:rect l="l" t="t" r="r" b="b"/>
            <a:pathLst>
              <a:path w="1264709" h="1264709">
                <a:moveTo>
                  <a:pt x="0" y="0"/>
                </a:moveTo>
                <a:lnTo>
                  <a:pt x="1264709" y="0"/>
                </a:lnTo>
                <a:lnTo>
                  <a:pt x="1264709" y="1264708"/>
                </a:lnTo>
                <a:lnTo>
                  <a:pt x="0" y="126470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pic>
        <p:nvPicPr>
          <p:cNvPr id="24" name="Picture 2" descr="O:\PUBLIC\MANUFACTURING\X14 SATORP by M. Labelle (Low Definition)\SÉLECTION\BASSE DEF\IMG_1113.jpg">
            <a:extLst>
              <a:ext uri="{FF2B5EF4-FFF2-40B4-BE49-F238E27FC236}">
                <a16:creationId xmlns:a16="http://schemas.microsoft.com/office/drawing/2014/main" id="{438737BA-8C19-4124-AEFD-8A99156EEE5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300362" y="6991126"/>
            <a:ext cx="4987638" cy="329184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2B17F319-F4F1-4347-B242-B99ADC56085F}"/>
              </a:ext>
            </a:extLst>
          </p:cNvPr>
          <p:cNvPicPr>
            <a:picLocks noChangeAspect="1"/>
          </p:cNvPicPr>
          <p:nvPr/>
        </p:nvPicPr>
        <p:blipFill>
          <a:blip r:embed="rId13"/>
          <a:stretch>
            <a:fillRect/>
          </a:stretch>
        </p:blipFill>
        <p:spPr>
          <a:xfrm>
            <a:off x="14325600" y="5505368"/>
            <a:ext cx="2670701" cy="13430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itle 1">
            <a:extLst>
              <a:ext uri="{FF2B5EF4-FFF2-40B4-BE49-F238E27FC236}">
                <a16:creationId xmlns:a16="http://schemas.microsoft.com/office/drawing/2014/main" id="{8CAD98E9-1AB3-487C-9532-062554B5892B}"/>
              </a:ext>
            </a:extLst>
          </p:cNvPr>
          <p:cNvSpPr txBox="1">
            <a:spLocks/>
          </p:cNvSpPr>
          <p:nvPr/>
        </p:nvSpPr>
        <p:spPr>
          <a:xfrm>
            <a:off x="1143000" y="374708"/>
            <a:ext cx="9939655" cy="844161"/>
          </a:xfrm>
          <a:prstGeom prst="rect">
            <a:avLst/>
          </a:prstGeom>
        </p:spPr>
        <p:txBody>
          <a:bodyPr>
            <a:noAutofit/>
          </a:bodyPr>
          <a:lstStyle>
            <a:defPPr>
              <a:defRPr lang="en-US"/>
            </a:defPPr>
            <a:lvl1pPr>
              <a:spcBef>
                <a:spcPct val="0"/>
              </a:spcBef>
              <a:buNone/>
              <a:defRPr sz="4800" spc="119">
                <a:solidFill>
                  <a:srgbClr val="E28126"/>
                </a:solidFill>
                <a:latin typeface="Canva Sans"/>
                <a:ea typeface="+mj-ea"/>
                <a:cs typeface="+mj-cs"/>
              </a:defRPr>
            </a:lvl1pPr>
          </a:lstStyle>
          <a:p>
            <a:r>
              <a:rPr lang="en-US" dirty="0"/>
              <a:t>Presentation Agenda</a:t>
            </a:r>
          </a:p>
        </p:txBody>
      </p:sp>
      <p:sp>
        <p:nvSpPr>
          <p:cNvPr id="6" name="TextBox 5">
            <a:extLst>
              <a:ext uri="{FF2B5EF4-FFF2-40B4-BE49-F238E27FC236}">
                <a16:creationId xmlns:a16="http://schemas.microsoft.com/office/drawing/2014/main" id="{C9441FB8-5F1B-41ED-BFEE-595F8F6485D7}"/>
              </a:ext>
            </a:extLst>
          </p:cNvPr>
          <p:cNvSpPr txBox="1"/>
          <p:nvPr/>
        </p:nvSpPr>
        <p:spPr>
          <a:xfrm>
            <a:off x="1143000" y="1840292"/>
            <a:ext cx="16287750" cy="3368614"/>
          </a:xfrm>
          <a:prstGeom prst="rect">
            <a:avLst/>
          </a:prstGeom>
          <a:noFill/>
        </p:spPr>
        <p:txBody>
          <a:bodyPr wrap="square">
            <a:spAutoFit/>
          </a:bodyPr>
          <a:lstStyle/>
          <a:p>
            <a:pPr marL="457200" marR="0" indent="-457200" algn="just">
              <a:spcBef>
                <a:spcPts val="600"/>
              </a:spcBef>
              <a:spcAft>
                <a:spcPts val="600"/>
              </a:spcAft>
              <a:buFont typeface="Wingdings" panose="05000000000000000000" pitchFamily="2" charset="2"/>
              <a:buChar char="§"/>
            </a:pPr>
            <a:r>
              <a:rPr lang="en-US" sz="2800" spc="119" dirty="0">
                <a:solidFill>
                  <a:srgbClr val="E28126"/>
                </a:solidFill>
                <a:latin typeface="Canva Sans"/>
              </a:rPr>
              <a:t>SATORP – Company Overview</a:t>
            </a:r>
          </a:p>
          <a:p>
            <a:pPr marL="457200" marR="0" indent="-457200" algn="just">
              <a:spcBef>
                <a:spcPts val="600"/>
              </a:spcBef>
              <a:spcAft>
                <a:spcPts val="600"/>
              </a:spcAft>
              <a:buFont typeface="Wingdings" panose="05000000000000000000" pitchFamily="2" charset="2"/>
              <a:buChar char="§"/>
            </a:pPr>
            <a:r>
              <a:rPr lang="en-US" sz="2800" spc="119" dirty="0">
                <a:solidFill>
                  <a:srgbClr val="E28126"/>
                </a:solidFill>
                <a:latin typeface="Canva Sans"/>
              </a:rPr>
              <a:t>Failure Introduction</a:t>
            </a:r>
          </a:p>
          <a:p>
            <a:pPr marL="457200" marR="0" indent="-457200" algn="just">
              <a:spcBef>
                <a:spcPts val="600"/>
              </a:spcBef>
              <a:spcAft>
                <a:spcPts val="600"/>
              </a:spcAft>
              <a:buFont typeface="Wingdings" panose="05000000000000000000" pitchFamily="2" charset="2"/>
              <a:buChar char="§"/>
            </a:pPr>
            <a:r>
              <a:rPr lang="en-US" sz="2800" spc="119" dirty="0">
                <a:solidFill>
                  <a:srgbClr val="E28126"/>
                </a:solidFill>
                <a:latin typeface="Canva Sans"/>
              </a:rPr>
              <a:t>Failure details and Inspection findings</a:t>
            </a:r>
          </a:p>
          <a:p>
            <a:pPr marL="457200" marR="0" indent="-457200" algn="just">
              <a:spcBef>
                <a:spcPts val="600"/>
              </a:spcBef>
              <a:spcAft>
                <a:spcPts val="600"/>
              </a:spcAft>
              <a:buFont typeface="Wingdings" panose="05000000000000000000" pitchFamily="2" charset="2"/>
              <a:buChar char="§"/>
            </a:pPr>
            <a:r>
              <a:rPr lang="en-US" sz="2800" spc="119" dirty="0">
                <a:solidFill>
                  <a:srgbClr val="E28126"/>
                </a:solidFill>
                <a:latin typeface="Canva Sans"/>
              </a:rPr>
              <a:t>Root cause analysis details</a:t>
            </a:r>
          </a:p>
          <a:p>
            <a:pPr marL="457200" marR="0" indent="-457200" algn="just">
              <a:spcBef>
                <a:spcPts val="600"/>
              </a:spcBef>
              <a:spcAft>
                <a:spcPts val="600"/>
              </a:spcAft>
              <a:buFont typeface="Wingdings" panose="05000000000000000000" pitchFamily="2" charset="2"/>
              <a:buChar char="§"/>
            </a:pPr>
            <a:r>
              <a:rPr lang="en-US" sz="2800" spc="119" dirty="0">
                <a:solidFill>
                  <a:srgbClr val="E28126"/>
                </a:solidFill>
                <a:latin typeface="Canva Sans"/>
              </a:rPr>
              <a:t>Summary</a:t>
            </a:r>
          </a:p>
          <a:p>
            <a:pPr marR="0" algn="just">
              <a:lnSpc>
                <a:spcPts val="2730"/>
              </a:lnSpc>
              <a:spcBef>
                <a:spcPts val="600"/>
              </a:spcBef>
              <a:spcAft>
                <a:spcPts val="600"/>
              </a:spcAft>
            </a:pPr>
            <a:endParaRPr lang="en-US" sz="2800" spc="119" dirty="0">
              <a:solidFill>
                <a:srgbClr val="E28126"/>
              </a:solidFill>
              <a:latin typeface="Canva Sans"/>
            </a:endParaRPr>
          </a:p>
        </p:txBody>
      </p:sp>
      <p:cxnSp>
        <p:nvCxnSpPr>
          <p:cNvPr id="8" name="Straight Connector 7">
            <a:extLst>
              <a:ext uri="{FF2B5EF4-FFF2-40B4-BE49-F238E27FC236}">
                <a16:creationId xmlns:a16="http://schemas.microsoft.com/office/drawing/2014/main" id="{F865F8EC-5342-461C-A077-0CC9CDB4FEB2}"/>
              </a:ext>
            </a:extLst>
          </p:cNvPr>
          <p:cNvCxnSpPr>
            <a:cxnSpLocks/>
          </p:cNvCxnSpPr>
          <p:nvPr/>
        </p:nvCxnSpPr>
        <p:spPr bwMode="auto">
          <a:xfrm>
            <a:off x="1143000" y="1511033"/>
            <a:ext cx="16287750" cy="37095"/>
          </a:xfrm>
          <a:prstGeom prst="line">
            <a:avLst/>
          </a:prstGeom>
          <a:ln>
            <a:solidFill>
              <a:srgbClr val="00B0F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pic>
        <p:nvPicPr>
          <p:cNvPr id="9" name="Picture 8">
            <a:extLst>
              <a:ext uri="{FF2B5EF4-FFF2-40B4-BE49-F238E27FC236}">
                <a16:creationId xmlns:a16="http://schemas.microsoft.com/office/drawing/2014/main" id="{A925EAFF-22AA-45D6-BF17-1F90430B0B83}"/>
              </a:ext>
            </a:extLst>
          </p:cNvPr>
          <p:cNvPicPr>
            <a:picLocks noChangeAspect="1"/>
          </p:cNvPicPr>
          <p:nvPr/>
        </p:nvPicPr>
        <p:blipFill>
          <a:blip r:embed="rId6"/>
          <a:stretch>
            <a:fillRect/>
          </a:stretch>
        </p:blipFill>
        <p:spPr>
          <a:xfrm>
            <a:off x="13356371" y="78646"/>
            <a:ext cx="2670701" cy="1343025"/>
          </a:xfrm>
          <a:prstGeom prst="rect">
            <a:avLst/>
          </a:prstGeom>
        </p:spPr>
      </p:pic>
    </p:spTree>
    <p:extLst>
      <p:ext uri="{BB962C8B-B14F-4D97-AF65-F5344CB8AC3E}">
        <p14:creationId xmlns:p14="http://schemas.microsoft.com/office/powerpoint/2010/main" val="2541671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itle 1">
            <a:extLst>
              <a:ext uri="{FF2B5EF4-FFF2-40B4-BE49-F238E27FC236}">
                <a16:creationId xmlns:a16="http://schemas.microsoft.com/office/drawing/2014/main" id="{8CAD98E9-1AB3-487C-9532-062554B5892B}"/>
              </a:ext>
            </a:extLst>
          </p:cNvPr>
          <p:cNvSpPr txBox="1">
            <a:spLocks/>
          </p:cNvSpPr>
          <p:nvPr/>
        </p:nvSpPr>
        <p:spPr>
          <a:xfrm>
            <a:off x="1143000" y="374708"/>
            <a:ext cx="9939655" cy="844161"/>
          </a:xfrm>
          <a:prstGeom prst="rect">
            <a:avLst/>
          </a:prstGeom>
        </p:spPr>
        <p:txBody>
          <a:bodyPr>
            <a:noAutofit/>
          </a:bodyPr>
          <a:lstStyle>
            <a:defPPr>
              <a:defRPr lang="en-US"/>
            </a:defPPr>
            <a:lvl1pPr>
              <a:spcBef>
                <a:spcPct val="0"/>
              </a:spcBef>
              <a:buNone/>
              <a:defRPr sz="4800" spc="119">
                <a:solidFill>
                  <a:srgbClr val="E28126"/>
                </a:solidFill>
                <a:latin typeface="Canva Sans"/>
                <a:ea typeface="+mj-ea"/>
                <a:cs typeface="+mj-cs"/>
              </a:defRPr>
            </a:lvl1pPr>
          </a:lstStyle>
          <a:p>
            <a:r>
              <a:rPr lang="en-US" dirty="0"/>
              <a:t>SATORP - Company Overview</a:t>
            </a:r>
          </a:p>
        </p:txBody>
      </p:sp>
      <p:sp>
        <p:nvSpPr>
          <p:cNvPr id="6" name="TextBox 5">
            <a:extLst>
              <a:ext uri="{FF2B5EF4-FFF2-40B4-BE49-F238E27FC236}">
                <a16:creationId xmlns:a16="http://schemas.microsoft.com/office/drawing/2014/main" id="{C9441FB8-5F1B-41ED-BFEE-595F8F6485D7}"/>
              </a:ext>
            </a:extLst>
          </p:cNvPr>
          <p:cNvSpPr txBox="1"/>
          <p:nvPr/>
        </p:nvSpPr>
        <p:spPr>
          <a:xfrm>
            <a:off x="1143000" y="1840292"/>
            <a:ext cx="16287750" cy="2831544"/>
          </a:xfrm>
          <a:prstGeom prst="rect">
            <a:avLst/>
          </a:prstGeom>
          <a:noFill/>
        </p:spPr>
        <p:txBody>
          <a:bodyPr wrap="square">
            <a:spAutoFit/>
          </a:bodyPr>
          <a:lstStyle/>
          <a:p>
            <a:pPr marR="0" algn="just">
              <a:spcBef>
                <a:spcPts val="600"/>
              </a:spcBef>
              <a:spcAft>
                <a:spcPts val="600"/>
              </a:spcAft>
            </a:pPr>
            <a:r>
              <a:rPr lang="en-US" sz="2800" spc="119" dirty="0">
                <a:solidFill>
                  <a:srgbClr val="E28126"/>
                </a:solidFill>
                <a:latin typeface="Canva Sans"/>
              </a:rPr>
              <a:t>SATORP – SAUDI ARAMCO TOTAL Refining and Petrochemical Company is an oil refinery and petrochemical company in Jubail Industrial Area II, Saudi Arabia. </a:t>
            </a:r>
          </a:p>
          <a:p>
            <a:pPr marR="0" algn="just">
              <a:spcBef>
                <a:spcPts val="600"/>
              </a:spcBef>
              <a:spcAft>
                <a:spcPts val="600"/>
              </a:spcAft>
            </a:pPr>
            <a:r>
              <a:rPr lang="en-US" sz="2800" spc="119" dirty="0">
                <a:solidFill>
                  <a:srgbClr val="E28126"/>
                </a:solidFill>
                <a:latin typeface="Canva Sans"/>
              </a:rPr>
              <a:t>SATORP produces refining commercial products, petrochemical commercial products, and By-products as Pet Coke and Sulphur to the local and international market. SATORP processes 440,000 BPSD of Arabian Heavy in a high conversion refinery scheme.</a:t>
            </a:r>
          </a:p>
        </p:txBody>
      </p:sp>
      <p:cxnSp>
        <p:nvCxnSpPr>
          <p:cNvPr id="8" name="Straight Connector 7">
            <a:extLst>
              <a:ext uri="{FF2B5EF4-FFF2-40B4-BE49-F238E27FC236}">
                <a16:creationId xmlns:a16="http://schemas.microsoft.com/office/drawing/2014/main" id="{F865F8EC-5342-461C-A077-0CC9CDB4FEB2}"/>
              </a:ext>
            </a:extLst>
          </p:cNvPr>
          <p:cNvCxnSpPr>
            <a:cxnSpLocks/>
          </p:cNvCxnSpPr>
          <p:nvPr/>
        </p:nvCxnSpPr>
        <p:spPr bwMode="auto">
          <a:xfrm>
            <a:off x="1143000" y="1511033"/>
            <a:ext cx="16287750" cy="37095"/>
          </a:xfrm>
          <a:prstGeom prst="line">
            <a:avLst/>
          </a:prstGeom>
          <a:ln>
            <a:solidFill>
              <a:srgbClr val="00B0F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pic>
        <p:nvPicPr>
          <p:cNvPr id="10" name="Picture 9" descr="Refinery-Map-(Jubail).jpg">
            <a:extLst>
              <a:ext uri="{FF2B5EF4-FFF2-40B4-BE49-F238E27FC236}">
                <a16:creationId xmlns:a16="http://schemas.microsoft.com/office/drawing/2014/main" id="{89139F97-F6EC-4F0A-836C-A4747A5A207B}"/>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300000"/>
                    </a14:imgEffect>
                  </a14:imgLayer>
                </a14:imgProps>
              </a:ext>
            </a:extLst>
          </a:blip>
          <a:stretch>
            <a:fillRect/>
          </a:stretch>
        </p:blipFill>
        <p:spPr>
          <a:xfrm rot="16200000">
            <a:off x="5922176" y="1170849"/>
            <a:ext cx="5920280" cy="12150177"/>
          </a:xfrm>
          <a:prstGeom prst="rect">
            <a:avLst/>
          </a:prstGeom>
          <a:ln>
            <a:noFill/>
          </a:ln>
          <a:effectLst/>
        </p:spPr>
      </p:pic>
      <p:sp>
        <p:nvSpPr>
          <p:cNvPr id="11" name="TextBox 10">
            <a:extLst>
              <a:ext uri="{FF2B5EF4-FFF2-40B4-BE49-F238E27FC236}">
                <a16:creationId xmlns:a16="http://schemas.microsoft.com/office/drawing/2014/main" id="{8C8AC913-7A01-4730-BAD9-664CE9A7E01C}"/>
              </a:ext>
            </a:extLst>
          </p:cNvPr>
          <p:cNvSpPr txBox="1"/>
          <p:nvPr/>
        </p:nvSpPr>
        <p:spPr>
          <a:xfrm>
            <a:off x="11919860" y="8212067"/>
            <a:ext cx="2877863" cy="383685"/>
          </a:xfrm>
          <a:prstGeom prst="rect">
            <a:avLst/>
          </a:prstGeom>
          <a:ln>
            <a:solidFill>
              <a:srgbClr val="FFC000"/>
            </a:solidFill>
          </a:ln>
        </p:spPr>
        <p:style>
          <a:lnRef idx="2">
            <a:schemeClr val="accent1"/>
          </a:lnRef>
          <a:fillRef idx="1">
            <a:schemeClr val="lt1"/>
          </a:fillRef>
          <a:effectRef idx="0">
            <a:schemeClr val="accent1"/>
          </a:effectRef>
          <a:fontRef idx="minor">
            <a:schemeClr val="dk1"/>
          </a:fontRef>
        </p:style>
        <p:txBody>
          <a:bodyPr wrap="square" lIns="132326" tIns="66162" rIns="132326" bIns="66162" rtlCol="0">
            <a:spAutoFit/>
          </a:bodyPr>
          <a:lstStyle/>
          <a:p>
            <a:pPr defTabSz="1485414">
              <a:defRPr/>
            </a:pPr>
            <a:r>
              <a:rPr lang="en-US" sz="1625" b="1" dirty="0">
                <a:solidFill>
                  <a:prstClr val="black"/>
                </a:solidFill>
                <a:latin typeface="Calibri"/>
              </a:rPr>
              <a:t>King Fahad Industrial Port</a:t>
            </a:r>
          </a:p>
        </p:txBody>
      </p:sp>
      <p:grpSp>
        <p:nvGrpSpPr>
          <p:cNvPr id="12" name="Group 11">
            <a:extLst>
              <a:ext uri="{FF2B5EF4-FFF2-40B4-BE49-F238E27FC236}">
                <a16:creationId xmlns:a16="http://schemas.microsoft.com/office/drawing/2014/main" id="{B6084F28-7033-460D-9C66-05A33A3C9CB7}"/>
              </a:ext>
            </a:extLst>
          </p:cNvPr>
          <p:cNvGrpSpPr/>
          <p:nvPr/>
        </p:nvGrpSpPr>
        <p:grpSpPr>
          <a:xfrm>
            <a:off x="3229734" y="4659797"/>
            <a:ext cx="3526299" cy="1426565"/>
            <a:chOff x="317972" y="335757"/>
            <a:chExt cx="2653828" cy="1280702"/>
          </a:xfrm>
          <a:effectLst>
            <a:glow rad="101600">
              <a:schemeClr val="accent2">
                <a:satMod val="175000"/>
                <a:alpha val="40000"/>
              </a:schemeClr>
            </a:glow>
          </a:effectLst>
        </p:grpSpPr>
        <p:sp>
          <p:nvSpPr>
            <p:cNvPr id="13" name="Freeform 239">
              <a:extLst>
                <a:ext uri="{FF2B5EF4-FFF2-40B4-BE49-F238E27FC236}">
                  <a16:creationId xmlns:a16="http://schemas.microsoft.com/office/drawing/2014/main" id="{7F3F5B7B-0E73-4E88-B405-EE038EDA1D95}"/>
                </a:ext>
              </a:extLst>
            </p:cNvPr>
            <p:cNvSpPr/>
            <p:nvPr/>
          </p:nvSpPr>
          <p:spPr>
            <a:xfrm>
              <a:off x="317972" y="336550"/>
              <a:ext cx="2590328" cy="1279909"/>
            </a:xfrm>
            <a:custGeom>
              <a:avLst/>
              <a:gdLst>
                <a:gd name="connsiteX0" fmla="*/ 1634653 w 2590328"/>
                <a:gd name="connsiteY0" fmla="*/ 0 h 1279909"/>
                <a:gd name="connsiteX1" fmla="*/ 1145703 w 2590328"/>
                <a:gd name="connsiteY1" fmla="*/ 130175 h 1279909"/>
                <a:gd name="connsiteX2" fmla="*/ 1145703 w 2590328"/>
                <a:gd name="connsiteY2" fmla="*/ 130175 h 1279909"/>
                <a:gd name="connsiteX3" fmla="*/ 948853 w 2590328"/>
                <a:gd name="connsiteY3" fmla="*/ 184150 h 1279909"/>
                <a:gd name="connsiteX4" fmla="*/ 805978 w 2590328"/>
                <a:gd name="connsiteY4" fmla="*/ 263525 h 1279909"/>
                <a:gd name="connsiteX5" fmla="*/ 612303 w 2590328"/>
                <a:gd name="connsiteY5" fmla="*/ 320675 h 1279909"/>
                <a:gd name="connsiteX6" fmla="*/ 386878 w 2590328"/>
                <a:gd name="connsiteY6" fmla="*/ 403225 h 1279909"/>
                <a:gd name="connsiteX7" fmla="*/ 63028 w 2590328"/>
                <a:gd name="connsiteY7" fmla="*/ 622300 h 1279909"/>
                <a:gd name="connsiteX8" fmla="*/ 50328 w 2590328"/>
                <a:gd name="connsiteY8" fmla="*/ 631825 h 1279909"/>
                <a:gd name="connsiteX9" fmla="*/ 599603 w 2590328"/>
                <a:gd name="connsiteY9" fmla="*/ 911225 h 1279909"/>
                <a:gd name="connsiteX10" fmla="*/ 945678 w 2590328"/>
                <a:gd name="connsiteY10" fmla="*/ 1082675 h 1279909"/>
                <a:gd name="connsiteX11" fmla="*/ 1161578 w 2590328"/>
                <a:gd name="connsiteY11" fmla="*/ 1171575 h 1279909"/>
                <a:gd name="connsiteX12" fmla="*/ 1339378 w 2590328"/>
                <a:gd name="connsiteY12" fmla="*/ 1276350 h 1279909"/>
                <a:gd name="connsiteX13" fmla="*/ 1380653 w 2590328"/>
                <a:gd name="connsiteY13" fmla="*/ 1257300 h 1279909"/>
                <a:gd name="connsiteX14" fmla="*/ 2590328 w 2590328"/>
                <a:gd name="connsiteY14" fmla="*/ 669925 h 127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90328" h="1279909">
                  <a:moveTo>
                    <a:pt x="1634653" y="0"/>
                  </a:moveTo>
                  <a:lnTo>
                    <a:pt x="1145703" y="130175"/>
                  </a:lnTo>
                  <a:lnTo>
                    <a:pt x="1145703" y="130175"/>
                  </a:lnTo>
                  <a:cubicBezTo>
                    <a:pt x="1112895" y="139171"/>
                    <a:pt x="1005474" y="161925"/>
                    <a:pt x="948853" y="184150"/>
                  </a:cubicBezTo>
                  <a:cubicBezTo>
                    <a:pt x="892232" y="206375"/>
                    <a:pt x="862070" y="240771"/>
                    <a:pt x="805978" y="263525"/>
                  </a:cubicBezTo>
                  <a:cubicBezTo>
                    <a:pt x="749886" y="286279"/>
                    <a:pt x="682153" y="297392"/>
                    <a:pt x="612303" y="320675"/>
                  </a:cubicBezTo>
                  <a:cubicBezTo>
                    <a:pt x="542453" y="343958"/>
                    <a:pt x="478424" y="352954"/>
                    <a:pt x="386878" y="403225"/>
                  </a:cubicBezTo>
                  <a:cubicBezTo>
                    <a:pt x="295332" y="453496"/>
                    <a:pt x="119120" y="584200"/>
                    <a:pt x="63028" y="622300"/>
                  </a:cubicBezTo>
                  <a:cubicBezTo>
                    <a:pt x="6936" y="660400"/>
                    <a:pt x="-39101" y="583671"/>
                    <a:pt x="50328" y="631825"/>
                  </a:cubicBezTo>
                  <a:cubicBezTo>
                    <a:pt x="139757" y="679979"/>
                    <a:pt x="599603" y="911225"/>
                    <a:pt x="599603" y="911225"/>
                  </a:cubicBezTo>
                  <a:cubicBezTo>
                    <a:pt x="748828" y="986367"/>
                    <a:pt x="852016" y="1039283"/>
                    <a:pt x="945678" y="1082675"/>
                  </a:cubicBezTo>
                  <a:cubicBezTo>
                    <a:pt x="1039340" y="1126067"/>
                    <a:pt x="1095961" y="1139296"/>
                    <a:pt x="1161578" y="1171575"/>
                  </a:cubicBezTo>
                  <a:cubicBezTo>
                    <a:pt x="1227195" y="1203854"/>
                    <a:pt x="1302866" y="1262063"/>
                    <a:pt x="1339378" y="1276350"/>
                  </a:cubicBezTo>
                  <a:cubicBezTo>
                    <a:pt x="1375890" y="1290637"/>
                    <a:pt x="1380653" y="1257300"/>
                    <a:pt x="1380653" y="1257300"/>
                  </a:cubicBezTo>
                  <a:lnTo>
                    <a:pt x="2590328" y="669925"/>
                  </a:lnTo>
                </a:path>
              </a:pathLst>
            </a:cu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defTabSz="1485414">
                <a:defRPr/>
              </a:pPr>
              <a:endParaRPr lang="en-US" sz="2924">
                <a:solidFill>
                  <a:prstClr val="black"/>
                </a:solidFill>
                <a:latin typeface="Calibri"/>
              </a:endParaRPr>
            </a:p>
          </p:txBody>
        </p:sp>
        <p:sp>
          <p:nvSpPr>
            <p:cNvPr id="14" name="Freeform 240">
              <a:extLst>
                <a:ext uri="{FF2B5EF4-FFF2-40B4-BE49-F238E27FC236}">
                  <a16:creationId xmlns:a16="http://schemas.microsoft.com/office/drawing/2014/main" id="{445953C6-9D43-4F93-9784-E4DFFFEEB91B}"/>
                </a:ext>
              </a:extLst>
            </p:cNvPr>
            <p:cNvSpPr/>
            <p:nvPr/>
          </p:nvSpPr>
          <p:spPr>
            <a:xfrm>
              <a:off x="1950244" y="335757"/>
              <a:ext cx="1021556" cy="446246"/>
            </a:xfrm>
            <a:custGeom>
              <a:avLst/>
              <a:gdLst>
                <a:gd name="connsiteX0" fmla="*/ 0 w 1086996"/>
                <a:gd name="connsiteY0" fmla="*/ 0 h 471411"/>
                <a:gd name="connsiteX1" fmla="*/ 1012031 w 1086996"/>
                <a:gd name="connsiteY1" fmla="*/ 438150 h 471411"/>
                <a:gd name="connsiteX2" fmla="*/ 1012031 w 1086996"/>
                <a:gd name="connsiteY2" fmla="*/ 440532 h 471411"/>
              </a:gdLst>
              <a:ahLst/>
              <a:cxnLst>
                <a:cxn ang="0">
                  <a:pos x="connsiteX0" y="connsiteY0"/>
                </a:cxn>
                <a:cxn ang="0">
                  <a:pos x="connsiteX1" y="connsiteY1"/>
                </a:cxn>
                <a:cxn ang="0">
                  <a:pos x="connsiteX2" y="connsiteY2"/>
                </a:cxn>
              </a:cxnLst>
              <a:rect l="l" t="t" r="r" b="b"/>
              <a:pathLst>
                <a:path w="1086996" h="471411">
                  <a:moveTo>
                    <a:pt x="0" y="0"/>
                  </a:moveTo>
                  <a:lnTo>
                    <a:pt x="1012031" y="438150"/>
                  </a:lnTo>
                  <a:cubicBezTo>
                    <a:pt x="1180703" y="511572"/>
                    <a:pt x="1012031" y="440532"/>
                    <a:pt x="1012031" y="440532"/>
                  </a:cubicBezTo>
                </a:path>
              </a:pathLst>
            </a:cu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defTabSz="1485414">
                <a:defRPr/>
              </a:pPr>
              <a:endParaRPr lang="en-US" sz="2924">
                <a:solidFill>
                  <a:prstClr val="black"/>
                </a:solidFill>
                <a:latin typeface="Calibri"/>
              </a:endParaRPr>
            </a:p>
          </p:txBody>
        </p:sp>
        <p:sp>
          <p:nvSpPr>
            <p:cNvPr id="15" name="Freeform 241">
              <a:extLst>
                <a:ext uri="{FF2B5EF4-FFF2-40B4-BE49-F238E27FC236}">
                  <a16:creationId xmlns:a16="http://schemas.microsoft.com/office/drawing/2014/main" id="{6A351ECF-9735-400B-AF69-EB650ACB288A}"/>
                </a:ext>
              </a:extLst>
            </p:cNvPr>
            <p:cNvSpPr/>
            <p:nvPr/>
          </p:nvSpPr>
          <p:spPr>
            <a:xfrm>
              <a:off x="2905125" y="783431"/>
              <a:ext cx="66675" cy="223838"/>
            </a:xfrm>
            <a:custGeom>
              <a:avLst/>
              <a:gdLst>
                <a:gd name="connsiteX0" fmla="*/ 66675 w 66675"/>
                <a:gd name="connsiteY0" fmla="*/ 0 h 223838"/>
                <a:gd name="connsiteX1" fmla="*/ 0 w 66675"/>
                <a:gd name="connsiteY1" fmla="*/ 223838 h 223838"/>
              </a:gdLst>
              <a:ahLst/>
              <a:cxnLst>
                <a:cxn ang="0">
                  <a:pos x="connsiteX0" y="connsiteY0"/>
                </a:cxn>
                <a:cxn ang="0">
                  <a:pos x="connsiteX1" y="connsiteY1"/>
                </a:cxn>
              </a:cxnLst>
              <a:rect l="l" t="t" r="r" b="b"/>
              <a:pathLst>
                <a:path w="66675" h="223838">
                  <a:moveTo>
                    <a:pt x="66675" y="0"/>
                  </a:moveTo>
                  <a:cubicBezTo>
                    <a:pt x="42465" y="91480"/>
                    <a:pt x="18256" y="182960"/>
                    <a:pt x="0" y="223838"/>
                  </a:cubicBezTo>
                </a:path>
              </a:pathLst>
            </a:cu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defTabSz="1485414">
                <a:defRPr/>
              </a:pPr>
              <a:endParaRPr lang="en-US" sz="2924">
                <a:solidFill>
                  <a:prstClr val="black"/>
                </a:solidFill>
                <a:latin typeface="Calibri"/>
              </a:endParaRPr>
            </a:p>
          </p:txBody>
        </p:sp>
      </p:grpSp>
      <p:sp>
        <p:nvSpPr>
          <p:cNvPr id="16" name="TextBox 15">
            <a:extLst>
              <a:ext uri="{FF2B5EF4-FFF2-40B4-BE49-F238E27FC236}">
                <a16:creationId xmlns:a16="http://schemas.microsoft.com/office/drawing/2014/main" id="{654F131D-0F7A-4F16-A3D4-CFD2D0577A24}"/>
              </a:ext>
            </a:extLst>
          </p:cNvPr>
          <p:cNvSpPr txBox="1"/>
          <p:nvPr/>
        </p:nvSpPr>
        <p:spPr>
          <a:xfrm>
            <a:off x="3073373" y="4447488"/>
            <a:ext cx="1857031" cy="40843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132326" tIns="66162" rIns="132326" bIns="66162" rtlCol="0">
            <a:spAutoFit/>
          </a:bodyPr>
          <a:lstStyle/>
          <a:p>
            <a:pPr defTabSz="1485414">
              <a:defRPr/>
            </a:pPr>
            <a:r>
              <a:rPr lang="en-US" sz="1786" b="1" dirty="0">
                <a:solidFill>
                  <a:prstClr val="black"/>
                </a:solidFill>
                <a:effectLst>
                  <a:outerShdw blurRad="38100" dist="38100" dir="2700000" algn="tl">
                    <a:srgbClr val="000000">
                      <a:alpha val="43137"/>
                    </a:srgbClr>
                  </a:outerShdw>
                </a:effectLst>
                <a:latin typeface="Calibri"/>
              </a:rPr>
              <a:t>SATORP Refinery</a:t>
            </a:r>
          </a:p>
        </p:txBody>
      </p:sp>
      <p:sp>
        <p:nvSpPr>
          <p:cNvPr id="17" name="TextBox 16">
            <a:extLst>
              <a:ext uri="{FF2B5EF4-FFF2-40B4-BE49-F238E27FC236}">
                <a16:creationId xmlns:a16="http://schemas.microsoft.com/office/drawing/2014/main" id="{2C82CA65-6E6A-4365-A573-7F1668C35B6F}"/>
              </a:ext>
            </a:extLst>
          </p:cNvPr>
          <p:cNvSpPr txBox="1"/>
          <p:nvPr/>
        </p:nvSpPr>
        <p:spPr>
          <a:xfrm>
            <a:off x="5346284" y="4396508"/>
            <a:ext cx="1009427" cy="396124"/>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none" lIns="132326" tIns="66162" rIns="132326" bIns="66162" rtlCol="0">
            <a:spAutoFit/>
          </a:bodyPr>
          <a:lstStyle/>
          <a:p>
            <a:pPr defTabSz="1485414">
              <a:defRPr/>
            </a:pPr>
            <a:r>
              <a:rPr lang="en-US" sz="1706" b="1" dirty="0">
                <a:solidFill>
                  <a:prstClr val="black"/>
                </a:solidFill>
                <a:latin typeface="Calibri"/>
              </a:rPr>
              <a:t>Jubail </a:t>
            </a:r>
            <a:r>
              <a:rPr lang="en-US" sz="1706" b="1" dirty="0">
                <a:solidFill>
                  <a:prstClr val="black"/>
                </a:solidFill>
                <a:latin typeface="Bell MT" pitchFamily="18" charset="0"/>
              </a:rPr>
              <a:t>II</a:t>
            </a:r>
            <a:endParaRPr lang="en-US" sz="1706" b="1" dirty="0">
              <a:solidFill>
                <a:prstClr val="black"/>
              </a:solidFill>
              <a:latin typeface="Calibri"/>
            </a:endParaRPr>
          </a:p>
        </p:txBody>
      </p:sp>
      <p:grpSp>
        <p:nvGrpSpPr>
          <p:cNvPr id="18" name="Group 17">
            <a:extLst>
              <a:ext uri="{FF2B5EF4-FFF2-40B4-BE49-F238E27FC236}">
                <a16:creationId xmlns:a16="http://schemas.microsoft.com/office/drawing/2014/main" id="{92B1DD97-AEB9-4B49-A715-248C02735083}"/>
              </a:ext>
            </a:extLst>
          </p:cNvPr>
          <p:cNvGrpSpPr/>
          <p:nvPr/>
        </p:nvGrpSpPr>
        <p:grpSpPr>
          <a:xfrm>
            <a:off x="5473519" y="5180558"/>
            <a:ext cx="5142419" cy="2178551"/>
            <a:chOff x="2006600" y="803275"/>
            <a:chExt cx="3870090" cy="1955800"/>
          </a:xfrm>
          <a:effectLst>
            <a:glow rad="63500">
              <a:schemeClr val="accent3">
                <a:satMod val="175000"/>
                <a:alpha val="40000"/>
              </a:schemeClr>
            </a:glow>
          </a:effectLst>
        </p:grpSpPr>
        <p:sp>
          <p:nvSpPr>
            <p:cNvPr id="19" name="Freeform 236">
              <a:extLst>
                <a:ext uri="{FF2B5EF4-FFF2-40B4-BE49-F238E27FC236}">
                  <a16:creationId xmlns:a16="http://schemas.microsoft.com/office/drawing/2014/main" id="{03404836-7C44-4E7D-ADB0-318F51103E44}"/>
                </a:ext>
              </a:extLst>
            </p:cNvPr>
            <p:cNvSpPr/>
            <p:nvPr/>
          </p:nvSpPr>
          <p:spPr>
            <a:xfrm>
              <a:off x="2006600" y="803275"/>
              <a:ext cx="1660525" cy="987425"/>
            </a:xfrm>
            <a:custGeom>
              <a:avLst/>
              <a:gdLst>
                <a:gd name="connsiteX0" fmla="*/ 1660525 w 1660525"/>
                <a:gd name="connsiteY0" fmla="*/ 0 h 987425"/>
                <a:gd name="connsiteX1" fmla="*/ 1393825 w 1660525"/>
                <a:gd name="connsiteY1" fmla="*/ 142875 h 987425"/>
                <a:gd name="connsiteX2" fmla="*/ 1162050 w 1660525"/>
                <a:gd name="connsiteY2" fmla="*/ 200025 h 987425"/>
                <a:gd name="connsiteX3" fmla="*/ 796925 w 1660525"/>
                <a:gd name="connsiteY3" fmla="*/ 431800 h 987425"/>
                <a:gd name="connsiteX4" fmla="*/ 508000 w 1660525"/>
                <a:gd name="connsiteY4" fmla="*/ 657225 h 987425"/>
                <a:gd name="connsiteX5" fmla="*/ 0 w 1660525"/>
                <a:gd name="connsiteY5" fmla="*/ 987425 h 98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0525" h="987425">
                  <a:moveTo>
                    <a:pt x="1660525" y="0"/>
                  </a:moveTo>
                  <a:cubicBezTo>
                    <a:pt x="1568714" y="54769"/>
                    <a:pt x="1476904" y="109538"/>
                    <a:pt x="1393825" y="142875"/>
                  </a:cubicBezTo>
                  <a:cubicBezTo>
                    <a:pt x="1310746" y="176213"/>
                    <a:pt x="1261533" y="151871"/>
                    <a:pt x="1162050" y="200025"/>
                  </a:cubicBezTo>
                  <a:cubicBezTo>
                    <a:pt x="1062567" y="248179"/>
                    <a:pt x="905933" y="355600"/>
                    <a:pt x="796925" y="431800"/>
                  </a:cubicBezTo>
                  <a:cubicBezTo>
                    <a:pt x="687917" y="508000"/>
                    <a:pt x="640821" y="564621"/>
                    <a:pt x="508000" y="657225"/>
                  </a:cubicBezTo>
                  <a:cubicBezTo>
                    <a:pt x="375179" y="749829"/>
                    <a:pt x="38629" y="930804"/>
                    <a:pt x="0" y="987425"/>
                  </a:cubicBezTo>
                </a:path>
              </a:pathLst>
            </a:cu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defTabSz="1485414">
                <a:defRPr/>
              </a:pPr>
              <a:endParaRPr lang="en-US" sz="2924">
                <a:solidFill>
                  <a:prstClr val="black"/>
                </a:solidFill>
                <a:latin typeface="Calibri"/>
              </a:endParaRPr>
            </a:p>
          </p:txBody>
        </p:sp>
        <p:sp>
          <p:nvSpPr>
            <p:cNvPr id="20" name="Freeform 237">
              <a:extLst>
                <a:ext uri="{FF2B5EF4-FFF2-40B4-BE49-F238E27FC236}">
                  <a16:creationId xmlns:a16="http://schemas.microsoft.com/office/drawing/2014/main" id="{7AB867E3-AC8A-41F2-A868-40ABFC888F78}"/>
                </a:ext>
              </a:extLst>
            </p:cNvPr>
            <p:cNvSpPr/>
            <p:nvPr/>
          </p:nvSpPr>
          <p:spPr>
            <a:xfrm>
              <a:off x="2009775" y="1784350"/>
              <a:ext cx="1733550" cy="974725"/>
            </a:xfrm>
            <a:custGeom>
              <a:avLst/>
              <a:gdLst>
                <a:gd name="connsiteX0" fmla="*/ 0 w 1733550"/>
                <a:gd name="connsiteY0" fmla="*/ 0 h 974725"/>
                <a:gd name="connsiteX1" fmla="*/ 203200 w 1733550"/>
                <a:gd name="connsiteY1" fmla="*/ 117475 h 974725"/>
                <a:gd name="connsiteX2" fmla="*/ 450850 w 1733550"/>
                <a:gd name="connsiteY2" fmla="*/ 276225 h 974725"/>
                <a:gd name="connsiteX3" fmla="*/ 739775 w 1733550"/>
                <a:gd name="connsiteY3" fmla="*/ 441325 h 974725"/>
                <a:gd name="connsiteX4" fmla="*/ 1047750 w 1733550"/>
                <a:gd name="connsiteY4" fmla="*/ 631825 h 974725"/>
                <a:gd name="connsiteX5" fmla="*/ 1266825 w 1733550"/>
                <a:gd name="connsiteY5" fmla="*/ 749300 h 974725"/>
                <a:gd name="connsiteX6" fmla="*/ 1476375 w 1733550"/>
                <a:gd name="connsiteY6" fmla="*/ 844550 h 974725"/>
                <a:gd name="connsiteX7" fmla="*/ 1733550 w 1733550"/>
                <a:gd name="connsiteY7" fmla="*/ 974725 h 9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3550" h="974725">
                  <a:moveTo>
                    <a:pt x="0" y="0"/>
                  </a:moveTo>
                  <a:cubicBezTo>
                    <a:pt x="64029" y="35719"/>
                    <a:pt x="128058" y="71438"/>
                    <a:pt x="203200" y="117475"/>
                  </a:cubicBezTo>
                  <a:cubicBezTo>
                    <a:pt x="278342" y="163513"/>
                    <a:pt x="361421" y="222250"/>
                    <a:pt x="450850" y="276225"/>
                  </a:cubicBezTo>
                  <a:cubicBezTo>
                    <a:pt x="540279" y="330200"/>
                    <a:pt x="640292" y="382058"/>
                    <a:pt x="739775" y="441325"/>
                  </a:cubicBezTo>
                  <a:cubicBezTo>
                    <a:pt x="839258" y="500592"/>
                    <a:pt x="959908" y="580496"/>
                    <a:pt x="1047750" y="631825"/>
                  </a:cubicBezTo>
                  <a:cubicBezTo>
                    <a:pt x="1135592" y="683154"/>
                    <a:pt x="1195388" y="713846"/>
                    <a:pt x="1266825" y="749300"/>
                  </a:cubicBezTo>
                  <a:cubicBezTo>
                    <a:pt x="1338262" y="784754"/>
                    <a:pt x="1398588" y="806979"/>
                    <a:pt x="1476375" y="844550"/>
                  </a:cubicBezTo>
                  <a:cubicBezTo>
                    <a:pt x="1554162" y="882121"/>
                    <a:pt x="1690688" y="948267"/>
                    <a:pt x="1733550" y="974725"/>
                  </a:cubicBezTo>
                </a:path>
              </a:pathLst>
            </a:cu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defTabSz="1485414">
                <a:defRPr/>
              </a:pPr>
              <a:endParaRPr lang="en-US" sz="2924">
                <a:solidFill>
                  <a:prstClr val="black"/>
                </a:solidFill>
                <a:latin typeface="Calibri"/>
              </a:endParaRPr>
            </a:p>
          </p:txBody>
        </p:sp>
        <p:sp>
          <p:nvSpPr>
            <p:cNvPr id="21" name="Freeform 238">
              <a:extLst>
                <a:ext uri="{FF2B5EF4-FFF2-40B4-BE49-F238E27FC236}">
                  <a16:creationId xmlns:a16="http://schemas.microsoft.com/office/drawing/2014/main" id="{D7B740C8-FB5C-4156-B544-E3BA68702065}"/>
                </a:ext>
              </a:extLst>
            </p:cNvPr>
            <p:cNvSpPr/>
            <p:nvPr/>
          </p:nvSpPr>
          <p:spPr>
            <a:xfrm>
              <a:off x="3667125" y="806450"/>
              <a:ext cx="2209565" cy="1949450"/>
            </a:xfrm>
            <a:custGeom>
              <a:avLst/>
              <a:gdLst>
                <a:gd name="connsiteX0" fmla="*/ 0 w 2209565"/>
                <a:gd name="connsiteY0" fmla="*/ 0 h 1949450"/>
                <a:gd name="connsiteX1" fmla="*/ 336550 w 2209565"/>
                <a:gd name="connsiteY1" fmla="*/ 79375 h 1949450"/>
                <a:gd name="connsiteX2" fmla="*/ 539750 w 2209565"/>
                <a:gd name="connsiteY2" fmla="*/ 155575 h 1949450"/>
                <a:gd name="connsiteX3" fmla="*/ 784225 w 2209565"/>
                <a:gd name="connsiteY3" fmla="*/ 247650 h 1949450"/>
                <a:gd name="connsiteX4" fmla="*/ 962025 w 2209565"/>
                <a:gd name="connsiteY4" fmla="*/ 307975 h 1949450"/>
                <a:gd name="connsiteX5" fmla="*/ 1171575 w 2209565"/>
                <a:gd name="connsiteY5" fmla="*/ 390525 h 1949450"/>
                <a:gd name="connsiteX6" fmla="*/ 1501775 w 2209565"/>
                <a:gd name="connsiteY6" fmla="*/ 457200 h 1949450"/>
                <a:gd name="connsiteX7" fmla="*/ 1587500 w 2209565"/>
                <a:gd name="connsiteY7" fmla="*/ 482600 h 1949450"/>
                <a:gd name="connsiteX8" fmla="*/ 1790700 w 2209565"/>
                <a:gd name="connsiteY8" fmla="*/ 587375 h 1949450"/>
                <a:gd name="connsiteX9" fmla="*/ 2009775 w 2209565"/>
                <a:gd name="connsiteY9" fmla="*/ 676275 h 1949450"/>
                <a:gd name="connsiteX10" fmla="*/ 2197100 w 2209565"/>
                <a:gd name="connsiteY10" fmla="*/ 755650 h 1949450"/>
                <a:gd name="connsiteX11" fmla="*/ 2155825 w 2209565"/>
                <a:gd name="connsiteY11" fmla="*/ 841375 h 1949450"/>
                <a:gd name="connsiteX12" fmla="*/ 1863725 w 2209565"/>
                <a:gd name="connsiteY12" fmla="*/ 965200 h 1949450"/>
                <a:gd name="connsiteX13" fmla="*/ 1574800 w 2209565"/>
                <a:gd name="connsiteY13" fmla="*/ 1098550 h 1949450"/>
                <a:gd name="connsiteX14" fmla="*/ 1431925 w 2209565"/>
                <a:gd name="connsiteY14" fmla="*/ 1174750 h 1949450"/>
                <a:gd name="connsiteX15" fmla="*/ 1260475 w 2209565"/>
                <a:gd name="connsiteY15" fmla="*/ 1349375 h 1949450"/>
                <a:gd name="connsiteX16" fmla="*/ 1187450 w 2209565"/>
                <a:gd name="connsiteY16" fmla="*/ 1403350 h 1949450"/>
                <a:gd name="connsiteX17" fmla="*/ 917575 w 2209565"/>
                <a:gd name="connsiteY17" fmla="*/ 1543050 h 1949450"/>
                <a:gd name="connsiteX18" fmla="*/ 460375 w 2209565"/>
                <a:gd name="connsiteY18" fmla="*/ 1765300 h 1949450"/>
                <a:gd name="connsiteX19" fmla="*/ 231775 w 2209565"/>
                <a:gd name="connsiteY19" fmla="*/ 1873250 h 1949450"/>
                <a:gd name="connsiteX20" fmla="*/ 79375 w 2209565"/>
                <a:gd name="connsiteY20" fmla="*/ 1949450 h 194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09565" h="1949450">
                  <a:moveTo>
                    <a:pt x="0" y="0"/>
                  </a:moveTo>
                  <a:cubicBezTo>
                    <a:pt x="123296" y="26723"/>
                    <a:pt x="246592" y="53446"/>
                    <a:pt x="336550" y="79375"/>
                  </a:cubicBezTo>
                  <a:cubicBezTo>
                    <a:pt x="426508" y="105304"/>
                    <a:pt x="539750" y="155575"/>
                    <a:pt x="539750" y="155575"/>
                  </a:cubicBezTo>
                  <a:lnTo>
                    <a:pt x="784225" y="247650"/>
                  </a:lnTo>
                  <a:cubicBezTo>
                    <a:pt x="854604" y="273050"/>
                    <a:pt x="897467" y="284163"/>
                    <a:pt x="962025" y="307975"/>
                  </a:cubicBezTo>
                  <a:cubicBezTo>
                    <a:pt x="1026583" y="331787"/>
                    <a:pt x="1081617" y="365654"/>
                    <a:pt x="1171575" y="390525"/>
                  </a:cubicBezTo>
                  <a:cubicBezTo>
                    <a:pt x="1261533" y="415396"/>
                    <a:pt x="1432454" y="441854"/>
                    <a:pt x="1501775" y="457200"/>
                  </a:cubicBezTo>
                  <a:cubicBezTo>
                    <a:pt x="1571096" y="472546"/>
                    <a:pt x="1539346" y="460904"/>
                    <a:pt x="1587500" y="482600"/>
                  </a:cubicBezTo>
                  <a:cubicBezTo>
                    <a:pt x="1635654" y="504296"/>
                    <a:pt x="1720321" y="555096"/>
                    <a:pt x="1790700" y="587375"/>
                  </a:cubicBezTo>
                  <a:cubicBezTo>
                    <a:pt x="1861079" y="619654"/>
                    <a:pt x="2009775" y="676275"/>
                    <a:pt x="2009775" y="676275"/>
                  </a:cubicBezTo>
                  <a:cubicBezTo>
                    <a:pt x="2077508" y="704321"/>
                    <a:pt x="2172758" y="728133"/>
                    <a:pt x="2197100" y="755650"/>
                  </a:cubicBezTo>
                  <a:cubicBezTo>
                    <a:pt x="2221442" y="783167"/>
                    <a:pt x="2211388" y="806450"/>
                    <a:pt x="2155825" y="841375"/>
                  </a:cubicBezTo>
                  <a:cubicBezTo>
                    <a:pt x="2100263" y="876300"/>
                    <a:pt x="1960563" y="922337"/>
                    <a:pt x="1863725" y="965200"/>
                  </a:cubicBezTo>
                  <a:cubicBezTo>
                    <a:pt x="1766887" y="1008063"/>
                    <a:pt x="1646767" y="1063625"/>
                    <a:pt x="1574800" y="1098550"/>
                  </a:cubicBezTo>
                  <a:cubicBezTo>
                    <a:pt x="1502833" y="1133475"/>
                    <a:pt x="1484313" y="1132946"/>
                    <a:pt x="1431925" y="1174750"/>
                  </a:cubicBezTo>
                  <a:cubicBezTo>
                    <a:pt x="1379538" y="1216554"/>
                    <a:pt x="1301221" y="1311275"/>
                    <a:pt x="1260475" y="1349375"/>
                  </a:cubicBezTo>
                  <a:cubicBezTo>
                    <a:pt x="1219729" y="1387475"/>
                    <a:pt x="1244600" y="1371071"/>
                    <a:pt x="1187450" y="1403350"/>
                  </a:cubicBezTo>
                  <a:cubicBezTo>
                    <a:pt x="1130300" y="1435629"/>
                    <a:pt x="1038754" y="1482725"/>
                    <a:pt x="917575" y="1543050"/>
                  </a:cubicBezTo>
                  <a:cubicBezTo>
                    <a:pt x="796396" y="1603375"/>
                    <a:pt x="460375" y="1765300"/>
                    <a:pt x="460375" y="1765300"/>
                  </a:cubicBezTo>
                  <a:lnTo>
                    <a:pt x="231775" y="1873250"/>
                  </a:lnTo>
                  <a:cubicBezTo>
                    <a:pt x="168275" y="1903942"/>
                    <a:pt x="69321" y="1946275"/>
                    <a:pt x="79375" y="1949450"/>
                  </a:cubicBezTo>
                </a:path>
              </a:pathLst>
            </a:cu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defTabSz="1485414">
                <a:defRPr/>
              </a:pPr>
              <a:endParaRPr lang="en-US" sz="2924">
                <a:solidFill>
                  <a:prstClr val="black"/>
                </a:solidFill>
                <a:latin typeface="Calibri"/>
              </a:endParaRPr>
            </a:p>
          </p:txBody>
        </p:sp>
      </p:grpSp>
      <p:grpSp>
        <p:nvGrpSpPr>
          <p:cNvPr id="22" name="Group 21">
            <a:extLst>
              <a:ext uri="{FF2B5EF4-FFF2-40B4-BE49-F238E27FC236}">
                <a16:creationId xmlns:a16="http://schemas.microsoft.com/office/drawing/2014/main" id="{72DBAE2D-5356-45E7-8C01-9E93F870EA11}"/>
              </a:ext>
            </a:extLst>
          </p:cNvPr>
          <p:cNvGrpSpPr/>
          <p:nvPr/>
        </p:nvGrpSpPr>
        <p:grpSpPr>
          <a:xfrm>
            <a:off x="4364544" y="5428685"/>
            <a:ext cx="6279132" cy="3203837"/>
            <a:chOff x="1218042" y="983431"/>
            <a:chExt cx="4725560" cy="2876254"/>
          </a:xfrm>
        </p:grpSpPr>
        <p:sp>
          <p:nvSpPr>
            <p:cNvPr id="23" name="Isosceles Triangle 22">
              <a:extLst>
                <a:ext uri="{FF2B5EF4-FFF2-40B4-BE49-F238E27FC236}">
                  <a16:creationId xmlns:a16="http://schemas.microsoft.com/office/drawing/2014/main" id="{C5023215-E1A4-48C8-9F00-038E37D626FC}"/>
                </a:ext>
              </a:extLst>
            </p:cNvPr>
            <p:cNvSpPr/>
            <p:nvPr/>
          </p:nvSpPr>
          <p:spPr bwMode="auto">
            <a:xfrm>
              <a:off x="1218042" y="1116100"/>
              <a:ext cx="116351" cy="107994"/>
            </a:xfrm>
            <a:prstGeom prst="triangle">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48542" tIns="74271" rIns="148542" bIns="74271" numCol="1" rtlCol="0" anchor="t" anchorCtr="0" compatLnSpc="1">
              <a:prstTxWarp prst="textNoShape">
                <a:avLst/>
              </a:prstTxWarp>
            </a:bodyPr>
            <a:lstStyle/>
            <a:p>
              <a:pPr defTabSz="1485414">
                <a:defRPr/>
              </a:pPr>
              <a:endParaRPr lang="en-US" sz="2924" dirty="0">
                <a:solidFill>
                  <a:prstClr val="black"/>
                </a:solidFill>
                <a:latin typeface="Arial" charset="0"/>
                <a:ea typeface="ＭＳ Ｐゴシック" pitchFamily="-112" charset="-128"/>
              </a:endParaRPr>
            </a:p>
          </p:txBody>
        </p:sp>
        <p:grpSp>
          <p:nvGrpSpPr>
            <p:cNvPr id="24" name="Group 23">
              <a:extLst>
                <a:ext uri="{FF2B5EF4-FFF2-40B4-BE49-F238E27FC236}">
                  <a16:creationId xmlns:a16="http://schemas.microsoft.com/office/drawing/2014/main" id="{BED6ADC0-6809-420E-9566-2780FCC69780}"/>
                </a:ext>
              </a:extLst>
            </p:cNvPr>
            <p:cNvGrpSpPr/>
            <p:nvPr/>
          </p:nvGrpSpPr>
          <p:grpSpPr>
            <a:xfrm>
              <a:off x="5549927" y="3604649"/>
              <a:ext cx="355844" cy="255036"/>
              <a:chOff x="6502156" y="2046046"/>
              <a:chExt cx="355844" cy="255036"/>
            </a:xfrm>
          </p:grpSpPr>
          <p:sp>
            <p:nvSpPr>
              <p:cNvPr id="74" name="Isosceles Triangle 73">
                <a:extLst>
                  <a:ext uri="{FF2B5EF4-FFF2-40B4-BE49-F238E27FC236}">
                    <a16:creationId xmlns:a16="http://schemas.microsoft.com/office/drawing/2014/main" id="{645FDAFF-3973-46ED-9BF6-BF14A2C21314}"/>
                  </a:ext>
                </a:extLst>
              </p:cNvPr>
              <p:cNvSpPr/>
              <p:nvPr/>
            </p:nvSpPr>
            <p:spPr bwMode="auto">
              <a:xfrm>
                <a:off x="6622205" y="2046046"/>
                <a:ext cx="235795" cy="221956"/>
              </a:xfrm>
              <a:prstGeom prst="triangle">
                <a:avLst/>
              </a:prstGeom>
              <a:blipFill>
                <a:blip r:embed="rId8"/>
                <a:tile tx="0" ty="0" sx="100000" sy="100000" flip="none" algn="tl"/>
              </a:blipFill>
              <a:ln>
                <a:headEnd type="none" w="med" len="med"/>
                <a:tailEnd type="none" w="med" len="med"/>
              </a:ln>
              <a:effectLst>
                <a:glow rad="228600">
                  <a:schemeClr val="bg1">
                    <a:alpha val="40000"/>
                  </a:schemeClr>
                </a:glow>
                <a:outerShdw blurRad="40000" dist="23000" dir="5400000" rotWithShape="0">
                  <a:srgbClr val="000000">
                    <a:alpha val="35000"/>
                  </a:srgbClr>
                </a:outerShdw>
              </a:effectLst>
            </p:spPr>
            <p:style>
              <a:lnRef idx="1">
                <a:schemeClr val="dk1"/>
              </a:lnRef>
              <a:fillRef idx="3">
                <a:schemeClr val="dk1"/>
              </a:fillRef>
              <a:effectRef idx="2">
                <a:schemeClr val="dk1"/>
              </a:effectRef>
              <a:fontRef idx="minor">
                <a:schemeClr val="lt1"/>
              </a:fontRef>
            </p:style>
            <p:txBody>
              <a:bodyPr vert="horz" wrap="square" lIns="148542" tIns="74271" rIns="148542" bIns="74271" numCol="1" rtlCol="0" anchor="t" anchorCtr="0" compatLnSpc="1">
                <a:prstTxWarp prst="textNoShape">
                  <a:avLst/>
                </a:prstTxWarp>
              </a:bodyPr>
              <a:lstStyle/>
              <a:p>
                <a:pPr defTabSz="1485414">
                  <a:defRPr/>
                </a:pPr>
                <a:endParaRPr lang="en-US" sz="2924" dirty="0">
                  <a:solidFill>
                    <a:prstClr val="black"/>
                  </a:solidFill>
                  <a:latin typeface="Arial" charset="0"/>
                  <a:ea typeface="ＭＳ Ｐゴシック" pitchFamily="-112" charset="-128"/>
                </a:endParaRPr>
              </a:p>
            </p:txBody>
          </p:sp>
          <p:sp>
            <p:nvSpPr>
              <p:cNvPr id="75" name="Isosceles Triangle 74">
                <a:extLst>
                  <a:ext uri="{FF2B5EF4-FFF2-40B4-BE49-F238E27FC236}">
                    <a16:creationId xmlns:a16="http://schemas.microsoft.com/office/drawing/2014/main" id="{7CFAFC84-618E-4D78-8A35-718E4EC45879}"/>
                  </a:ext>
                </a:extLst>
              </p:cNvPr>
              <p:cNvSpPr/>
              <p:nvPr/>
            </p:nvSpPr>
            <p:spPr bwMode="auto">
              <a:xfrm>
                <a:off x="6502156" y="2079126"/>
                <a:ext cx="235795" cy="221956"/>
              </a:xfrm>
              <a:prstGeom prst="triangle">
                <a:avLst/>
              </a:prstGeom>
              <a:blipFill>
                <a:blip r:embed="rId8"/>
                <a:tile tx="0" ty="0" sx="100000" sy="100000" flip="none" algn="tl"/>
              </a:blipFill>
              <a:ln>
                <a:headEnd type="none" w="med" len="med"/>
                <a:tailEnd type="none" w="med" len="med"/>
              </a:ln>
              <a:effectLst>
                <a:glow rad="228600">
                  <a:schemeClr val="bg1">
                    <a:alpha val="40000"/>
                  </a:schemeClr>
                </a:glow>
                <a:outerShdw blurRad="40000" dist="23000" dir="5400000" rotWithShape="0">
                  <a:srgbClr val="000000">
                    <a:alpha val="35000"/>
                  </a:srgbClr>
                </a:outerShdw>
              </a:effectLst>
            </p:spPr>
            <p:style>
              <a:lnRef idx="1">
                <a:schemeClr val="dk1"/>
              </a:lnRef>
              <a:fillRef idx="3">
                <a:schemeClr val="dk1"/>
              </a:fillRef>
              <a:effectRef idx="2">
                <a:schemeClr val="dk1"/>
              </a:effectRef>
              <a:fontRef idx="minor">
                <a:schemeClr val="lt1"/>
              </a:fontRef>
            </p:style>
            <p:txBody>
              <a:bodyPr vert="horz" wrap="square" lIns="148542" tIns="74271" rIns="148542" bIns="74271" numCol="1" rtlCol="0" anchor="t" anchorCtr="0" compatLnSpc="1">
                <a:prstTxWarp prst="textNoShape">
                  <a:avLst/>
                </a:prstTxWarp>
              </a:bodyPr>
              <a:lstStyle/>
              <a:p>
                <a:pPr defTabSz="1485414">
                  <a:defRPr/>
                </a:pPr>
                <a:endParaRPr lang="en-US" sz="2924" dirty="0">
                  <a:solidFill>
                    <a:prstClr val="black"/>
                  </a:solidFill>
                  <a:latin typeface="Arial" charset="0"/>
                  <a:ea typeface="ＭＳ Ｐゴシック" pitchFamily="-112" charset="-128"/>
                </a:endParaRPr>
              </a:p>
            </p:txBody>
          </p:sp>
        </p:grpSp>
        <p:grpSp>
          <p:nvGrpSpPr>
            <p:cNvPr id="25" name="Group 24">
              <a:extLst>
                <a:ext uri="{FF2B5EF4-FFF2-40B4-BE49-F238E27FC236}">
                  <a16:creationId xmlns:a16="http://schemas.microsoft.com/office/drawing/2014/main" id="{32763C76-FCFC-41E8-86B7-8EBB3366ED4F}"/>
                </a:ext>
              </a:extLst>
            </p:cNvPr>
            <p:cNvGrpSpPr/>
            <p:nvPr/>
          </p:nvGrpSpPr>
          <p:grpSpPr>
            <a:xfrm>
              <a:off x="1276218" y="983431"/>
              <a:ext cx="4667384" cy="2671873"/>
              <a:chOff x="1276218" y="983431"/>
              <a:chExt cx="4667384" cy="2671873"/>
            </a:xfrm>
          </p:grpSpPr>
          <p:sp>
            <p:nvSpPr>
              <p:cNvPr id="66" name="Freeform 220">
                <a:extLst>
                  <a:ext uri="{FF2B5EF4-FFF2-40B4-BE49-F238E27FC236}">
                    <a16:creationId xmlns:a16="http://schemas.microsoft.com/office/drawing/2014/main" id="{A29FF184-7B56-4784-B0B1-66CB33E821E9}"/>
                  </a:ext>
                </a:extLst>
              </p:cNvPr>
              <p:cNvSpPr/>
              <p:nvPr/>
            </p:nvSpPr>
            <p:spPr bwMode="auto">
              <a:xfrm>
                <a:off x="1276218" y="1066532"/>
                <a:ext cx="4639372" cy="2564916"/>
              </a:xfrm>
              <a:custGeom>
                <a:avLst/>
                <a:gdLst>
                  <a:gd name="connsiteX0" fmla="*/ 0 w 5048250"/>
                  <a:gd name="connsiteY0" fmla="*/ 133350 h 2762250"/>
                  <a:gd name="connsiteX1" fmla="*/ 219075 w 5048250"/>
                  <a:gd name="connsiteY1" fmla="*/ 266700 h 2762250"/>
                  <a:gd name="connsiteX2" fmla="*/ 800100 w 5048250"/>
                  <a:gd name="connsiteY2" fmla="*/ 0 h 2762250"/>
                  <a:gd name="connsiteX3" fmla="*/ 1714500 w 5048250"/>
                  <a:gd name="connsiteY3" fmla="*/ 447675 h 2762250"/>
                  <a:gd name="connsiteX4" fmla="*/ 2543175 w 5048250"/>
                  <a:gd name="connsiteY4" fmla="*/ 828675 h 2762250"/>
                  <a:gd name="connsiteX5" fmla="*/ 3505200 w 5048250"/>
                  <a:gd name="connsiteY5" fmla="*/ 1381125 h 2762250"/>
                  <a:gd name="connsiteX6" fmla="*/ 4419600 w 5048250"/>
                  <a:gd name="connsiteY6" fmla="*/ 2200275 h 2762250"/>
                  <a:gd name="connsiteX7" fmla="*/ 5048250 w 5048250"/>
                  <a:gd name="connsiteY7" fmla="*/ 2762250 h 276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8250" h="2762250">
                    <a:moveTo>
                      <a:pt x="0" y="133350"/>
                    </a:moveTo>
                    <a:lnTo>
                      <a:pt x="219075" y="266700"/>
                    </a:lnTo>
                    <a:lnTo>
                      <a:pt x="800100" y="0"/>
                    </a:lnTo>
                    <a:lnTo>
                      <a:pt x="1714500" y="447675"/>
                    </a:lnTo>
                    <a:lnTo>
                      <a:pt x="2543175" y="828675"/>
                    </a:lnTo>
                    <a:lnTo>
                      <a:pt x="3505200" y="1381125"/>
                    </a:lnTo>
                    <a:lnTo>
                      <a:pt x="4419600" y="2200275"/>
                    </a:lnTo>
                    <a:lnTo>
                      <a:pt x="5048250" y="2762250"/>
                    </a:lnTo>
                  </a:path>
                </a:pathLst>
              </a:custGeom>
              <a:noFill/>
              <a:ln w="76200" cap="flat" cmpd="sng" algn="ctr">
                <a:solidFill>
                  <a:schemeClr val="tx2"/>
                </a:solidFill>
                <a:prstDash val="solid"/>
                <a:round/>
                <a:headEnd type="none" w="med" len="med"/>
                <a:tailEnd type="none" w="med" len="med"/>
              </a:ln>
              <a:effectLst/>
            </p:spPr>
            <p:txBody>
              <a:bodyPr vert="horz" wrap="square" lIns="148542" tIns="74271" rIns="148542" bIns="74271" numCol="1" rtlCol="0" anchor="t" anchorCtr="0" compatLnSpc="1">
                <a:prstTxWarp prst="textNoShape">
                  <a:avLst/>
                </a:prstTxWarp>
              </a:bodyPr>
              <a:lstStyle/>
              <a:p>
                <a:pPr defTabSz="1485414">
                  <a:defRPr/>
                </a:pPr>
                <a:endParaRPr lang="en-US" sz="2924" dirty="0">
                  <a:solidFill>
                    <a:prstClr val="black"/>
                  </a:solidFill>
                  <a:latin typeface="Calibri"/>
                </a:endParaRPr>
              </a:p>
            </p:txBody>
          </p:sp>
          <p:sp>
            <p:nvSpPr>
              <p:cNvPr id="67" name="Rounded Rectangle 221">
                <a:extLst>
                  <a:ext uri="{FF2B5EF4-FFF2-40B4-BE49-F238E27FC236}">
                    <a16:creationId xmlns:a16="http://schemas.microsoft.com/office/drawing/2014/main" id="{0F8398DF-B9EF-4DA0-BEDA-23695817202D}"/>
                  </a:ext>
                </a:extLst>
              </p:cNvPr>
              <p:cNvSpPr/>
              <p:nvPr/>
            </p:nvSpPr>
            <p:spPr bwMode="auto">
              <a:xfrm>
                <a:off x="5877950" y="3522635"/>
                <a:ext cx="65652" cy="132669"/>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48542" tIns="74271" rIns="148542" bIns="74271" numCol="1" rtlCol="0" anchor="t" anchorCtr="0" compatLnSpc="1">
                <a:prstTxWarp prst="textNoShape">
                  <a:avLst/>
                </a:prstTxWarp>
              </a:bodyPr>
              <a:lstStyle/>
              <a:p>
                <a:pPr defTabSz="1485414">
                  <a:defRPr/>
                </a:pPr>
                <a:endParaRPr lang="en-US" sz="2924" dirty="0">
                  <a:solidFill>
                    <a:prstClr val="black"/>
                  </a:solidFill>
                  <a:latin typeface="Arial" charset="0"/>
                  <a:ea typeface="ＭＳ Ｐゴシック" charset="-128"/>
                  <a:cs typeface="ＭＳ Ｐゴシック" charset="-128"/>
                </a:endParaRPr>
              </a:p>
            </p:txBody>
          </p:sp>
          <p:sp>
            <p:nvSpPr>
              <p:cNvPr id="68" name="Rounded Rectangle 222">
                <a:extLst>
                  <a:ext uri="{FF2B5EF4-FFF2-40B4-BE49-F238E27FC236}">
                    <a16:creationId xmlns:a16="http://schemas.microsoft.com/office/drawing/2014/main" id="{16903032-35A3-4F8C-8D6A-1001510E4234}"/>
                  </a:ext>
                </a:extLst>
              </p:cNvPr>
              <p:cNvSpPr/>
              <p:nvPr/>
            </p:nvSpPr>
            <p:spPr bwMode="auto">
              <a:xfrm>
                <a:off x="1441706" y="1226543"/>
                <a:ext cx="65652" cy="132669"/>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48542" tIns="74271" rIns="148542" bIns="74271" numCol="1" rtlCol="0" anchor="t" anchorCtr="0" compatLnSpc="1">
                <a:prstTxWarp prst="textNoShape">
                  <a:avLst/>
                </a:prstTxWarp>
              </a:bodyPr>
              <a:lstStyle/>
              <a:p>
                <a:pPr defTabSz="1485414">
                  <a:defRPr/>
                </a:pPr>
                <a:endParaRPr lang="en-US" sz="2924" dirty="0">
                  <a:solidFill>
                    <a:prstClr val="black"/>
                  </a:solidFill>
                  <a:latin typeface="Arial" charset="0"/>
                  <a:ea typeface="ＭＳ Ｐゴシック" charset="-128"/>
                  <a:cs typeface="ＭＳ Ｐゴシック" charset="-128"/>
                </a:endParaRPr>
              </a:p>
            </p:txBody>
          </p:sp>
          <p:sp>
            <p:nvSpPr>
              <p:cNvPr id="69" name="Rounded Rectangle 223">
                <a:extLst>
                  <a:ext uri="{FF2B5EF4-FFF2-40B4-BE49-F238E27FC236}">
                    <a16:creationId xmlns:a16="http://schemas.microsoft.com/office/drawing/2014/main" id="{0BFD0C42-253D-46A2-9DF0-9640308F4A73}"/>
                  </a:ext>
                </a:extLst>
              </p:cNvPr>
              <p:cNvSpPr/>
              <p:nvPr/>
            </p:nvSpPr>
            <p:spPr bwMode="auto">
              <a:xfrm>
                <a:off x="1966580" y="983431"/>
                <a:ext cx="65652" cy="132669"/>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48542" tIns="74271" rIns="148542" bIns="74271" numCol="1" rtlCol="0" anchor="t" anchorCtr="0" compatLnSpc="1">
                <a:prstTxWarp prst="textNoShape">
                  <a:avLst/>
                </a:prstTxWarp>
              </a:bodyPr>
              <a:lstStyle/>
              <a:p>
                <a:pPr defTabSz="1485414">
                  <a:defRPr/>
                </a:pPr>
                <a:endParaRPr lang="en-US" sz="2924" dirty="0">
                  <a:solidFill>
                    <a:prstClr val="black"/>
                  </a:solidFill>
                  <a:latin typeface="Arial" charset="0"/>
                  <a:ea typeface="ＭＳ Ｐゴシック" charset="-128"/>
                  <a:cs typeface="ＭＳ Ｐゴシック" charset="-128"/>
                </a:endParaRPr>
              </a:p>
            </p:txBody>
          </p:sp>
          <p:sp>
            <p:nvSpPr>
              <p:cNvPr id="70" name="Rounded Rectangle 224">
                <a:extLst>
                  <a:ext uri="{FF2B5EF4-FFF2-40B4-BE49-F238E27FC236}">
                    <a16:creationId xmlns:a16="http://schemas.microsoft.com/office/drawing/2014/main" id="{0014EAEE-5484-4B02-ABD6-BFF28D229AC9}"/>
                  </a:ext>
                </a:extLst>
              </p:cNvPr>
              <p:cNvSpPr/>
              <p:nvPr/>
            </p:nvSpPr>
            <p:spPr bwMode="auto">
              <a:xfrm>
                <a:off x="2818858" y="1380920"/>
                <a:ext cx="65652" cy="132669"/>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48542" tIns="74271" rIns="148542" bIns="74271" numCol="1" rtlCol="0" anchor="t" anchorCtr="0" compatLnSpc="1">
                <a:prstTxWarp prst="textNoShape">
                  <a:avLst/>
                </a:prstTxWarp>
              </a:bodyPr>
              <a:lstStyle/>
              <a:p>
                <a:pPr defTabSz="1485414">
                  <a:defRPr/>
                </a:pPr>
                <a:endParaRPr lang="en-US" sz="2924" dirty="0">
                  <a:solidFill>
                    <a:prstClr val="black"/>
                  </a:solidFill>
                  <a:latin typeface="Arial" charset="0"/>
                  <a:ea typeface="ＭＳ Ｐゴシック" charset="-128"/>
                  <a:cs typeface="ＭＳ Ｐゴシック" charset="-128"/>
                </a:endParaRPr>
              </a:p>
            </p:txBody>
          </p:sp>
          <p:sp>
            <p:nvSpPr>
              <p:cNvPr id="71" name="Rounded Rectangle 225">
                <a:extLst>
                  <a:ext uri="{FF2B5EF4-FFF2-40B4-BE49-F238E27FC236}">
                    <a16:creationId xmlns:a16="http://schemas.microsoft.com/office/drawing/2014/main" id="{B4F7D4D5-0648-4EF3-AD01-7E5A186A2C51}"/>
                  </a:ext>
                </a:extLst>
              </p:cNvPr>
              <p:cNvSpPr/>
              <p:nvPr/>
            </p:nvSpPr>
            <p:spPr bwMode="auto">
              <a:xfrm>
                <a:off x="3584001" y="1745501"/>
                <a:ext cx="65652" cy="132669"/>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48542" tIns="74271" rIns="148542" bIns="74271" numCol="1" rtlCol="0" anchor="t" anchorCtr="0" compatLnSpc="1">
                <a:prstTxWarp prst="textNoShape">
                  <a:avLst/>
                </a:prstTxWarp>
              </a:bodyPr>
              <a:lstStyle/>
              <a:p>
                <a:pPr defTabSz="1485414">
                  <a:defRPr/>
                </a:pPr>
                <a:endParaRPr lang="en-US" sz="2924" dirty="0">
                  <a:solidFill>
                    <a:prstClr val="black"/>
                  </a:solidFill>
                  <a:latin typeface="Arial" charset="0"/>
                  <a:ea typeface="ＭＳ Ｐゴシック" charset="-128"/>
                  <a:cs typeface="ＭＳ Ｐゴシック" charset="-128"/>
                </a:endParaRPr>
              </a:p>
            </p:txBody>
          </p:sp>
          <p:sp>
            <p:nvSpPr>
              <p:cNvPr id="72" name="Rounded Rectangle 226">
                <a:extLst>
                  <a:ext uri="{FF2B5EF4-FFF2-40B4-BE49-F238E27FC236}">
                    <a16:creationId xmlns:a16="http://schemas.microsoft.com/office/drawing/2014/main" id="{2F2E420F-B8B8-4D54-8E39-8DBC8C275E7D}"/>
                  </a:ext>
                </a:extLst>
              </p:cNvPr>
              <p:cNvSpPr/>
              <p:nvPr/>
            </p:nvSpPr>
            <p:spPr bwMode="auto">
              <a:xfrm>
                <a:off x="4447534" y="2242579"/>
                <a:ext cx="65652" cy="132669"/>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48542" tIns="74271" rIns="148542" bIns="74271" numCol="1" rtlCol="0" anchor="t" anchorCtr="0" compatLnSpc="1">
                <a:prstTxWarp prst="textNoShape">
                  <a:avLst/>
                </a:prstTxWarp>
              </a:bodyPr>
              <a:lstStyle/>
              <a:p>
                <a:pPr defTabSz="1485414">
                  <a:defRPr/>
                </a:pPr>
                <a:endParaRPr lang="en-US" sz="2924" dirty="0">
                  <a:solidFill>
                    <a:prstClr val="black"/>
                  </a:solidFill>
                  <a:latin typeface="Arial" charset="0"/>
                  <a:ea typeface="ＭＳ Ｐゴシック" charset="-128"/>
                  <a:cs typeface="ＭＳ Ｐゴシック" charset="-128"/>
                </a:endParaRPr>
              </a:p>
            </p:txBody>
          </p:sp>
          <p:sp>
            <p:nvSpPr>
              <p:cNvPr id="73" name="Rounded Rectangle 227">
                <a:extLst>
                  <a:ext uri="{FF2B5EF4-FFF2-40B4-BE49-F238E27FC236}">
                    <a16:creationId xmlns:a16="http://schemas.microsoft.com/office/drawing/2014/main" id="{09C33327-993B-4C1D-8AEE-3AF54E0246FD}"/>
                  </a:ext>
                </a:extLst>
              </p:cNvPr>
              <p:cNvSpPr/>
              <p:nvPr/>
            </p:nvSpPr>
            <p:spPr bwMode="auto">
              <a:xfrm>
                <a:off x="5289241" y="3004820"/>
                <a:ext cx="65652" cy="132669"/>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48542" tIns="74271" rIns="148542" bIns="74271" numCol="1" rtlCol="0" anchor="t" anchorCtr="0" compatLnSpc="1">
                <a:prstTxWarp prst="textNoShape">
                  <a:avLst/>
                </a:prstTxWarp>
              </a:bodyPr>
              <a:lstStyle/>
              <a:p>
                <a:pPr defTabSz="1485414">
                  <a:defRPr/>
                </a:pPr>
                <a:endParaRPr lang="en-US" sz="2924" dirty="0">
                  <a:solidFill>
                    <a:prstClr val="black"/>
                  </a:solidFill>
                  <a:latin typeface="Arial" charset="0"/>
                  <a:ea typeface="ＭＳ Ｐゴシック" charset="-128"/>
                  <a:cs typeface="ＭＳ Ｐゴシック" charset="-128"/>
                </a:endParaRPr>
              </a:p>
            </p:txBody>
          </p:sp>
        </p:grpSp>
        <p:sp>
          <p:nvSpPr>
            <p:cNvPr id="26" name="Oval 25">
              <a:extLst>
                <a:ext uri="{FF2B5EF4-FFF2-40B4-BE49-F238E27FC236}">
                  <a16:creationId xmlns:a16="http://schemas.microsoft.com/office/drawing/2014/main" id="{3CDEE87F-2266-4A6C-8662-65C99D0C2644}"/>
                </a:ext>
              </a:extLst>
            </p:cNvPr>
            <p:cNvSpPr/>
            <p:nvPr/>
          </p:nvSpPr>
          <p:spPr>
            <a:xfrm>
              <a:off x="3684764" y="1859987"/>
              <a:ext cx="76200" cy="74818"/>
            </a:xfrm>
            <a:prstGeom prst="ellipse">
              <a:avLst/>
            </a:prstGeom>
            <a:solidFill>
              <a:schemeClr val="bg1">
                <a:lumMod val="50000"/>
              </a:schemeClr>
            </a:solidFill>
            <a:ln w="12700">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defTabSz="1485414">
                <a:defRPr/>
              </a:pPr>
              <a:endParaRPr lang="en-US" sz="2924">
                <a:solidFill>
                  <a:prstClr val="white"/>
                </a:solidFill>
                <a:latin typeface="Calibri"/>
              </a:endParaRPr>
            </a:p>
          </p:txBody>
        </p:sp>
        <p:sp>
          <p:nvSpPr>
            <p:cNvPr id="27" name="Oval 26">
              <a:extLst>
                <a:ext uri="{FF2B5EF4-FFF2-40B4-BE49-F238E27FC236}">
                  <a16:creationId xmlns:a16="http://schemas.microsoft.com/office/drawing/2014/main" id="{FF44F56E-4160-43F7-8730-4C9BFCC1E28E}"/>
                </a:ext>
              </a:extLst>
            </p:cNvPr>
            <p:cNvSpPr/>
            <p:nvPr/>
          </p:nvSpPr>
          <p:spPr>
            <a:xfrm>
              <a:off x="3854363" y="1958509"/>
              <a:ext cx="76200" cy="74818"/>
            </a:xfrm>
            <a:prstGeom prst="ellipse">
              <a:avLst/>
            </a:prstGeom>
            <a:solidFill>
              <a:schemeClr val="bg1">
                <a:lumMod val="50000"/>
              </a:schemeClr>
            </a:solidFill>
            <a:ln w="12700">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defTabSz="1485414">
                <a:defRPr/>
              </a:pPr>
              <a:endParaRPr lang="en-US" sz="2924">
                <a:solidFill>
                  <a:prstClr val="white"/>
                </a:solidFill>
                <a:latin typeface="Calibri"/>
              </a:endParaRPr>
            </a:p>
          </p:txBody>
        </p:sp>
        <p:sp>
          <p:nvSpPr>
            <p:cNvPr id="28" name="Oval 27">
              <a:extLst>
                <a:ext uri="{FF2B5EF4-FFF2-40B4-BE49-F238E27FC236}">
                  <a16:creationId xmlns:a16="http://schemas.microsoft.com/office/drawing/2014/main" id="{27156BE0-E2C6-464A-9040-A5BC41CA34FA}"/>
                </a:ext>
              </a:extLst>
            </p:cNvPr>
            <p:cNvSpPr/>
            <p:nvPr/>
          </p:nvSpPr>
          <p:spPr>
            <a:xfrm>
              <a:off x="3951464" y="2008964"/>
              <a:ext cx="76200" cy="74818"/>
            </a:xfrm>
            <a:prstGeom prst="ellipse">
              <a:avLst/>
            </a:prstGeom>
            <a:solidFill>
              <a:schemeClr val="bg1">
                <a:lumMod val="50000"/>
              </a:schemeClr>
            </a:solidFill>
            <a:ln w="12700">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defTabSz="1485414">
                <a:defRPr/>
              </a:pPr>
              <a:endParaRPr lang="en-US" sz="2924">
                <a:solidFill>
                  <a:prstClr val="white"/>
                </a:solidFill>
                <a:latin typeface="Calibri"/>
              </a:endParaRPr>
            </a:p>
          </p:txBody>
        </p:sp>
        <p:sp>
          <p:nvSpPr>
            <p:cNvPr id="29" name="Oval 28">
              <a:extLst>
                <a:ext uri="{FF2B5EF4-FFF2-40B4-BE49-F238E27FC236}">
                  <a16:creationId xmlns:a16="http://schemas.microsoft.com/office/drawing/2014/main" id="{7573E103-08E9-435F-BB2D-B7B1CAC4F816}"/>
                </a:ext>
              </a:extLst>
            </p:cNvPr>
            <p:cNvSpPr/>
            <p:nvPr/>
          </p:nvSpPr>
          <p:spPr>
            <a:xfrm>
              <a:off x="4141548" y="2119615"/>
              <a:ext cx="76200" cy="74818"/>
            </a:xfrm>
            <a:prstGeom prst="ellipse">
              <a:avLst/>
            </a:prstGeom>
            <a:solidFill>
              <a:schemeClr val="bg1">
                <a:lumMod val="50000"/>
              </a:schemeClr>
            </a:solidFill>
            <a:ln w="12700">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defTabSz="1485414">
                <a:defRPr/>
              </a:pPr>
              <a:endParaRPr lang="en-US" sz="2924">
                <a:solidFill>
                  <a:prstClr val="white"/>
                </a:solidFill>
                <a:latin typeface="Calibri"/>
              </a:endParaRPr>
            </a:p>
          </p:txBody>
        </p:sp>
        <p:sp>
          <p:nvSpPr>
            <p:cNvPr id="30" name="Oval 29">
              <a:extLst>
                <a:ext uri="{FF2B5EF4-FFF2-40B4-BE49-F238E27FC236}">
                  <a16:creationId xmlns:a16="http://schemas.microsoft.com/office/drawing/2014/main" id="{AC4D1D7D-9610-4278-8539-906AE1324B48}"/>
                </a:ext>
              </a:extLst>
            </p:cNvPr>
            <p:cNvSpPr/>
            <p:nvPr/>
          </p:nvSpPr>
          <p:spPr>
            <a:xfrm>
              <a:off x="4325178" y="2234095"/>
              <a:ext cx="76200" cy="74818"/>
            </a:xfrm>
            <a:prstGeom prst="ellipse">
              <a:avLst/>
            </a:prstGeom>
            <a:solidFill>
              <a:schemeClr val="bg1">
                <a:lumMod val="50000"/>
              </a:schemeClr>
            </a:solidFill>
            <a:ln w="12700">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defTabSz="1485414">
                <a:defRPr/>
              </a:pPr>
              <a:endParaRPr lang="en-US" sz="2924">
                <a:solidFill>
                  <a:prstClr val="white"/>
                </a:solidFill>
                <a:latin typeface="Calibri"/>
              </a:endParaRPr>
            </a:p>
          </p:txBody>
        </p:sp>
        <p:sp>
          <p:nvSpPr>
            <p:cNvPr id="31" name="Oval 30">
              <a:extLst>
                <a:ext uri="{FF2B5EF4-FFF2-40B4-BE49-F238E27FC236}">
                  <a16:creationId xmlns:a16="http://schemas.microsoft.com/office/drawing/2014/main" id="{99367DDB-E76E-417A-BFE7-F4B01ED363DD}"/>
                </a:ext>
              </a:extLst>
            </p:cNvPr>
            <p:cNvSpPr/>
            <p:nvPr/>
          </p:nvSpPr>
          <p:spPr>
            <a:xfrm>
              <a:off x="4228101" y="2176389"/>
              <a:ext cx="76200" cy="74818"/>
            </a:xfrm>
            <a:prstGeom prst="ellipse">
              <a:avLst/>
            </a:prstGeom>
            <a:solidFill>
              <a:schemeClr val="bg1">
                <a:lumMod val="50000"/>
              </a:schemeClr>
            </a:solidFill>
            <a:ln w="12700">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defTabSz="1485414">
                <a:defRPr/>
              </a:pPr>
              <a:endParaRPr lang="en-US" sz="2924">
                <a:solidFill>
                  <a:prstClr val="white"/>
                </a:solidFill>
                <a:latin typeface="Calibri"/>
              </a:endParaRPr>
            </a:p>
          </p:txBody>
        </p:sp>
        <p:sp>
          <p:nvSpPr>
            <p:cNvPr id="32" name="Oval 31">
              <a:extLst>
                <a:ext uri="{FF2B5EF4-FFF2-40B4-BE49-F238E27FC236}">
                  <a16:creationId xmlns:a16="http://schemas.microsoft.com/office/drawing/2014/main" id="{9037CF6D-2A0C-4A31-B057-C2C94FC6870B}"/>
                </a:ext>
              </a:extLst>
            </p:cNvPr>
            <p:cNvSpPr/>
            <p:nvPr/>
          </p:nvSpPr>
          <p:spPr>
            <a:xfrm>
              <a:off x="4038600" y="2069186"/>
              <a:ext cx="76200" cy="74818"/>
            </a:xfrm>
            <a:prstGeom prst="ellipse">
              <a:avLst/>
            </a:prstGeom>
            <a:solidFill>
              <a:schemeClr val="bg1">
                <a:lumMod val="50000"/>
              </a:schemeClr>
            </a:solidFill>
            <a:ln w="12700">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defTabSz="1485414">
                <a:defRPr/>
              </a:pPr>
              <a:endParaRPr lang="en-US" sz="2924">
                <a:solidFill>
                  <a:prstClr val="white"/>
                </a:solidFill>
                <a:latin typeface="Calibri"/>
              </a:endParaRPr>
            </a:p>
          </p:txBody>
        </p:sp>
        <p:sp>
          <p:nvSpPr>
            <p:cNvPr id="33" name="Oval 32">
              <a:extLst>
                <a:ext uri="{FF2B5EF4-FFF2-40B4-BE49-F238E27FC236}">
                  <a16:creationId xmlns:a16="http://schemas.microsoft.com/office/drawing/2014/main" id="{1E3C6CB7-099C-44E5-90FC-3CD3BA2451FD}"/>
                </a:ext>
              </a:extLst>
            </p:cNvPr>
            <p:cNvSpPr/>
            <p:nvPr/>
          </p:nvSpPr>
          <p:spPr>
            <a:xfrm>
              <a:off x="3766697" y="1915579"/>
              <a:ext cx="76200" cy="74818"/>
            </a:xfrm>
            <a:prstGeom prst="ellipse">
              <a:avLst/>
            </a:prstGeom>
            <a:solidFill>
              <a:schemeClr val="bg1">
                <a:lumMod val="50000"/>
              </a:schemeClr>
            </a:solidFill>
            <a:ln w="12700">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defTabSz="1485414">
                <a:defRPr/>
              </a:pPr>
              <a:endParaRPr lang="en-US" sz="2924">
                <a:solidFill>
                  <a:prstClr val="white"/>
                </a:solidFill>
                <a:latin typeface="Calibri"/>
              </a:endParaRPr>
            </a:p>
          </p:txBody>
        </p:sp>
        <p:sp>
          <p:nvSpPr>
            <p:cNvPr id="34" name="Oval 33">
              <a:extLst>
                <a:ext uri="{FF2B5EF4-FFF2-40B4-BE49-F238E27FC236}">
                  <a16:creationId xmlns:a16="http://schemas.microsoft.com/office/drawing/2014/main" id="{92D8C477-1D6F-48F2-9B3E-ED47A5681F03}"/>
                </a:ext>
              </a:extLst>
            </p:cNvPr>
            <p:cNvSpPr/>
            <p:nvPr/>
          </p:nvSpPr>
          <p:spPr>
            <a:xfrm>
              <a:off x="4533899" y="2389340"/>
              <a:ext cx="76200" cy="74818"/>
            </a:xfrm>
            <a:prstGeom prst="ellipse">
              <a:avLst/>
            </a:prstGeom>
            <a:solidFill>
              <a:schemeClr val="bg1">
                <a:lumMod val="50000"/>
              </a:schemeClr>
            </a:solidFill>
            <a:ln w="12700">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defTabSz="1485414">
                <a:defRPr/>
              </a:pPr>
              <a:endParaRPr lang="en-US" sz="2924">
                <a:solidFill>
                  <a:prstClr val="white"/>
                </a:solidFill>
                <a:latin typeface="Calibri"/>
              </a:endParaRPr>
            </a:p>
          </p:txBody>
        </p:sp>
        <p:sp>
          <p:nvSpPr>
            <p:cNvPr id="35" name="Oval 34">
              <a:extLst>
                <a:ext uri="{FF2B5EF4-FFF2-40B4-BE49-F238E27FC236}">
                  <a16:creationId xmlns:a16="http://schemas.microsoft.com/office/drawing/2014/main" id="{52E4DAC3-58CE-4575-82A3-C1C031C82ABB}"/>
                </a:ext>
              </a:extLst>
            </p:cNvPr>
            <p:cNvSpPr/>
            <p:nvPr/>
          </p:nvSpPr>
          <p:spPr>
            <a:xfrm>
              <a:off x="4690833" y="2516745"/>
              <a:ext cx="76200" cy="74818"/>
            </a:xfrm>
            <a:prstGeom prst="ellipse">
              <a:avLst/>
            </a:prstGeom>
            <a:solidFill>
              <a:schemeClr val="bg1">
                <a:lumMod val="50000"/>
              </a:schemeClr>
            </a:solidFill>
            <a:ln w="12700">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defTabSz="1485414">
                <a:defRPr/>
              </a:pPr>
              <a:endParaRPr lang="en-US" sz="2924">
                <a:solidFill>
                  <a:prstClr val="white"/>
                </a:solidFill>
                <a:latin typeface="Calibri"/>
              </a:endParaRPr>
            </a:p>
          </p:txBody>
        </p:sp>
        <p:sp>
          <p:nvSpPr>
            <p:cNvPr id="36" name="Oval 35">
              <a:extLst>
                <a:ext uri="{FF2B5EF4-FFF2-40B4-BE49-F238E27FC236}">
                  <a16:creationId xmlns:a16="http://schemas.microsoft.com/office/drawing/2014/main" id="{1E4BDD32-4954-40D7-8AD3-05FC298F047A}"/>
                </a:ext>
              </a:extLst>
            </p:cNvPr>
            <p:cNvSpPr/>
            <p:nvPr/>
          </p:nvSpPr>
          <p:spPr>
            <a:xfrm>
              <a:off x="4767033" y="2591563"/>
              <a:ext cx="76200" cy="74818"/>
            </a:xfrm>
            <a:prstGeom prst="ellipse">
              <a:avLst/>
            </a:prstGeom>
            <a:solidFill>
              <a:schemeClr val="bg1">
                <a:lumMod val="50000"/>
              </a:schemeClr>
            </a:solidFill>
            <a:ln w="12700">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defTabSz="1485414">
                <a:defRPr/>
              </a:pPr>
              <a:endParaRPr lang="en-US" sz="2924">
                <a:solidFill>
                  <a:prstClr val="white"/>
                </a:solidFill>
                <a:latin typeface="Calibri"/>
              </a:endParaRPr>
            </a:p>
          </p:txBody>
        </p:sp>
        <p:sp>
          <p:nvSpPr>
            <p:cNvPr id="37" name="Oval 36">
              <a:extLst>
                <a:ext uri="{FF2B5EF4-FFF2-40B4-BE49-F238E27FC236}">
                  <a16:creationId xmlns:a16="http://schemas.microsoft.com/office/drawing/2014/main" id="{B0374EC7-9D2E-419C-8FBB-6D997C24684C}"/>
                </a:ext>
              </a:extLst>
            </p:cNvPr>
            <p:cNvSpPr/>
            <p:nvPr/>
          </p:nvSpPr>
          <p:spPr>
            <a:xfrm>
              <a:off x="4935480" y="2739623"/>
              <a:ext cx="76200" cy="74818"/>
            </a:xfrm>
            <a:prstGeom prst="ellipse">
              <a:avLst/>
            </a:prstGeom>
            <a:solidFill>
              <a:schemeClr val="bg1">
                <a:lumMod val="50000"/>
              </a:schemeClr>
            </a:solidFill>
            <a:ln w="12700">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defTabSz="1485414">
                <a:defRPr/>
              </a:pPr>
              <a:endParaRPr lang="en-US" sz="2924">
                <a:solidFill>
                  <a:prstClr val="white"/>
                </a:solidFill>
                <a:latin typeface="Calibri"/>
              </a:endParaRPr>
            </a:p>
          </p:txBody>
        </p:sp>
        <p:sp>
          <p:nvSpPr>
            <p:cNvPr id="38" name="Oval 37">
              <a:extLst>
                <a:ext uri="{FF2B5EF4-FFF2-40B4-BE49-F238E27FC236}">
                  <a16:creationId xmlns:a16="http://schemas.microsoft.com/office/drawing/2014/main" id="{1C826D45-1F80-4B70-9848-F2ED9F1B23F4}"/>
                </a:ext>
              </a:extLst>
            </p:cNvPr>
            <p:cNvSpPr/>
            <p:nvPr/>
          </p:nvSpPr>
          <p:spPr>
            <a:xfrm>
              <a:off x="5094533" y="2883291"/>
              <a:ext cx="76200" cy="74818"/>
            </a:xfrm>
            <a:prstGeom prst="ellipse">
              <a:avLst/>
            </a:prstGeom>
            <a:solidFill>
              <a:schemeClr val="bg1">
                <a:lumMod val="50000"/>
              </a:schemeClr>
            </a:solidFill>
            <a:ln w="12700">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defTabSz="1485414">
                <a:defRPr/>
              </a:pPr>
              <a:endParaRPr lang="en-US" sz="2924">
                <a:solidFill>
                  <a:prstClr val="white"/>
                </a:solidFill>
                <a:latin typeface="Calibri"/>
              </a:endParaRPr>
            </a:p>
          </p:txBody>
        </p:sp>
        <p:sp>
          <p:nvSpPr>
            <p:cNvPr id="39" name="Oval 38">
              <a:extLst>
                <a:ext uri="{FF2B5EF4-FFF2-40B4-BE49-F238E27FC236}">
                  <a16:creationId xmlns:a16="http://schemas.microsoft.com/office/drawing/2014/main" id="{C8AB3795-EFE8-472F-A222-2BDDF35FCC2B}"/>
                </a:ext>
              </a:extLst>
            </p:cNvPr>
            <p:cNvSpPr/>
            <p:nvPr/>
          </p:nvSpPr>
          <p:spPr>
            <a:xfrm>
              <a:off x="5011680" y="2811179"/>
              <a:ext cx="76200" cy="74818"/>
            </a:xfrm>
            <a:prstGeom prst="ellipse">
              <a:avLst/>
            </a:prstGeom>
            <a:solidFill>
              <a:schemeClr val="bg1">
                <a:lumMod val="50000"/>
              </a:schemeClr>
            </a:solidFill>
            <a:ln w="12700">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defTabSz="1485414">
                <a:defRPr/>
              </a:pPr>
              <a:endParaRPr lang="en-US" sz="2924">
                <a:solidFill>
                  <a:prstClr val="white"/>
                </a:solidFill>
                <a:latin typeface="Calibri"/>
              </a:endParaRPr>
            </a:p>
          </p:txBody>
        </p:sp>
        <p:sp>
          <p:nvSpPr>
            <p:cNvPr id="40" name="Oval 39">
              <a:extLst>
                <a:ext uri="{FF2B5EF4-FFF2-40B4-BE49-F238E27FC236}">
                  <a16:creationId xmlns:a16="http://schemas.microsoft.com/office/drawing/2014/main" id="{0897E8D0-3762-44A2-A003-75D9F85C27D2}"/>
                </a:ext>
              </a:extLst>
            </p:cNvPr>
            <p:cNvSpPr/>
            <p:nvPr/>
          </p:nvSpPr>
          <p:spPr>
            <a:xfrm>
              <a:off x="4855350" y="2664805"/>
              <a:ext cx="76200" cy="74818"/>
            </a:xfrm>
            <a:prstGeom prst="ellipse">
              <a:avLst/>
            </a:prstGeom>
            <a:solidFill>
              <a:schemeClr val="bg1">
                <a:lumMod val="50000"/>
              </a:schemeClr>
            </a:solidFill>
            <a:ln w="12700">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defTabSz="1485414">
                <a:defRPr/>
              </a:pPr>
              <a:endParaRPr lang="en-US" sz="2924">
                <a:solidFill>
                  <a:prstClr val="white"/>
                </a:solidFill>
                <a:latin typeface="Calibri"/>
              </a:endParaRPr>
            </a:p>
          </p:txBody>
        </p:sp>
        <p:sp>
          <p:nvSpPr>
            <p:cNvPr id="41" name="Oval 40">
              <a:extLst>
                <a:ext uri="{FF2B5EF4-FFF2-40B4-BE49-F238E27FC236}">
                  <a16:creationId xmlns:a16="http://schemas.microsoft.com/office/drawing/2014/main" id="{512DCAF4-C2CF-4999-8FEC-40E4AF7F4C4B}"/>
                </a:ext>
              </a:extLst>
            </p:cNvPr>
            <p:cNvSpPr/>
            <p:nvPr/>
          </p:nvSpPr>
          <p:spPr>
            <a:xfrm>
              <a:off x="4614633" y="2454701"/>
              <a:ext cx="76200" cy="74818"/>
            </a:xfrm>
            <a:prstGeom prst="ellipse">
              <a:avLst/>
            </a:prstGeom>
            <a:solidFill>
              <a:schemeClr val="bg1">
                <a:lumMod val="50000"/>
              </a:schemeClr>
            </a:solidFill>
            <a:ln w="12700">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defTabSz="1485414">
                <a:defRPr/>
              </a:pPr>
              <a:endParaRPr lang="en-US" sz="2924">
                <a:solidFill>
                  <a:prstClr val="white"/>
                </a:solidFill>
                <a:latin typeface="Calibri"/>
              </a:endParaRPr>
            </a:p>
          </p:txBody>
        </p:sp>
        <p:sp>
          <p:nvSpPr>
            <p:cNvPr id="42" name="Oval 41">
              <a:extLst>
                <a:ext uri="{FF2B5EF4-FFF2-40B4-BE49-F238E27FC236}">
                  <a16:creationId xmlns:a16="http://schemas.microsoft.com/office/drawing/2014/main" id="{77B58996-F45E-465F-AF71-503CEC508371}"/>
                </a:ext>
              </a:extLst>
            </p:cNvPr>
            <p:cNvSpPr/>
            <p:nvPr/>
          </p:nvSpPr>
          <p:spPr>
            <a:xfrm>
              <a:off x="5170733" y="2960873"/>
              <a:ext cx="76200" cy="74818"/>
            </a:xfrm>
            <a:prstGeom prst="ellipse">
              <a:avLst/>
            </a:prstGeom>
            <a:solidFill>
              <a:schemeClr val="bg1">
                <a:lumMod val="50000"/>
              </a:schemeClr>
            </a:solidFill>
            <a:ln w="12700">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defTabSz="1485414">
                <a:defRPr/>
              </a:pPr>
              <a:endParaRPr lang="en-US" sz="2924">
                <a:solidFill>
                  <a:prstClr val="white"/>
                </a:solidFill>
                <a:latin typeface="Calibri"/>
              </a:endParaRPr>
            </a:p>
          </p:txBody>
        </p:sp>
        <p:sp>
          <p:nvSpPr>
            <p:cNvPr id="43" name="Oval 42">
              <a:extLst>
                <a:ext uri="{FF2B5EF4-FFF2-40B4-BE49-F238E27FC236}">
                  <a16:creationId xmlns:a16="http://schemas.microsoft.com/office/drawing/2014/main" id="{4874F486-F51A-4706-A9C0-929DDC858424}"/>
                </a:ext>
              </a:extLst>
            </p:cNvPr>
            <p:cNvSpPr/>
            <p:nvPr/>
          </p:nvSpPr>
          <p:spPr>
            <a:xfrm>
              <a:off x="5366261" y="3137489"/>
              <a:ext cx="76200" cy="74818"/>
            </a:xfrm>
            <a:prstGeom prst="ellipse">
              <a:avLst/>
            </a:prstGeom>
            <a:solidFill>
              <a:schemeClr val="bg1">
                <a:lumMod val="50000"/>
              </a:schemeClr>
            </a:solidFill>
            <a:ln w="12700">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defTabSz="1485414">
                <a:defRPr/>
              </a:pPr>
              <a:endParaRPr lang="en-US" sz="2924">
                <a:solidFill>
                  <a:prstClr val="white"/>
                </a:solidFill>
                <a:latin typeface="Calibri"/>
              </a:endParaRPr>
            </a:p>
          </p:txBody>
        </p:sp>
        <p:sp>
          <p:nvSpPr>
            <p:cNvPr id="44" name="Oval 43">
              <a:extLst>
                <a:ext uri="{FF2B5EF4-FFF2-40B4-BE49-F238E27FC236}">
                  <a16:creationId xmlns:a16="http://schemas.microsoft.com/office/drawing/2014/main" id="{745699A5-EB7C-4383-87A0-D865404DE3FE}"/>
                </a:ext>
              </a:extLst>
            </p:cNvPr>
            <p:cNvSpPr/>
            <p:nvPr/>
          </p:nvSpPr>
          <p:spPr>
            <a:xfrm>
              <a:off x="5511827" y="3268520"/>
              <a:ext cx="76200" cy="74818"/>
            </a:xfrm>
            <a:prstGeom prst="ellipse">
              <a:avLst/>
            </a:prstGeom>
            <a:solidFill>
              <a:schemeClr val="bg1">
                <a:lumMod val="50000"/>
              </a:schemeClr>
            </a:solidFill>
            <a:ln w="12700">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defTabSz="1485414">
                <a:defRPr/>
              </a:pPr>
              <a:endParaRPr lang="en-US" sz="2924">
                <a:solidFill>
                  <a:prstClr val="white"/>
                </a:solidFill>
                <a:latin typeface="Calibri"/>
              </a:endParaRPr>
            </a:p>
          </p:txBody>
        </p:sp>
        <p:sp>
          <p:nvSpPr>
            <p:cNvPr id="45" name="Oval 44">
              <a:extLst>
                <a:ext uri="{FF2B5EF4-FFF2-40B4-BE49-F238E27FC236}">
                  <a16:creationId xmlns:a16="http://schemas.microsoft.com/office/drawing/2014/main" id="{BDD5B742-18B0-4CEC-A3E6-E4758C44CD21}"/>
                </a:ext>
              </a:extLst>
            </p:cNvPr>
            <p:cNvSpPr/>
            <p:nvPr/>
          </p:nvSpPr>
          <p:spPr>
            <a:xfrm>
              <a:off x="5588027" y="3339712"/>
              <a:ext cx="76200" cy="74818"/>
            </a:xfrm>
            <a:prstGeom prst="ellipse">
              <a:avLst/>
            </a:prstGeom>
            <a:solidFill>
              <a:schemeClr val="bg1">
                <a:lumMod val="50000"/>
              </a:schemeClr>
            </a:solidFill>
            <a:ln w="12700">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defTabSz="1485414">
                <a:defRPr/>
              </a:pPr>
              <a:endParaRPr lang="en-US" sz="2924">
                <a:solidFill>
                  <a:prstClr val="white"/>
                </a:solidFill>
                <a:latin typeface="Calibri"/>
              </a:endParaRPr>
            </a:p>
          </p:txBody>
        </p:sp>
        <p:sp>
          <p:nvSpPr>
            <p:cNvPr id="46" name="Oval 45">
              <a:extLst>
                <a:ext uri="{FF2B5EF4-FFF2-40B4-BE49-F238E27FC236}">
                  <a16:creationId xmlns:a16="http://schemas.microsoft.com/office/drawing/2014/main" id="{6481D0A6-CDC4-4B57-80B3-A7DE5751BDE7}"/>
                </a:ext>
              </a:extLst>
            </p:cNvPr>
            <p:cNvSpPr/>
            <p:nvPr/>
          </p:nvSpPr>
          <p:spPr>
            <a:xfrm>
              <a:off x="5756474" y="3487772"/>
              <a:ext cx="76200" cy="74818"/>
            </a:xfrm>
            <a:prstGeom prst="ellipse">
              <a:avLst/>
            </a:prstGeom>
            <a:solidFill>
              <a:schemeClr val="bg1">
                <a:lumMod val="50000"/>
              </a:schemeClr>
            </a:solidFill>
            <a:ln w="12700">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defTabSz="1485414">
                <a:defRPr/>
              </a:pPr>
              <a:endParaRPr lang="en-US" sz="2924">
                <a:solidFill>
                  <a:prstClr val="white"/>
                </a:solidFill>
                <a:latin typeface="Calibri"/>
              </a:endParaRPr>
            </a:p>
          </p:txBody>
        </p:sp>
        <p:sp>
          <p:nvSpPr>
            <p:cNvPr id="47" name="Oval 46">
              <a:extLst>
                <a:ext uri="{FF2B5EF4-FFF2-40B4-BE49-F238E27FC236}">
                  <a16:creationId xmlns:a16="http://schemas.microsoft.com/office/drawing/2014/main" id="{E501DAE0-0892-485D-9043-9A800FBA8F9B}"/>
                </a:ext>
              </a:extLst>
            </p:cNvPr>
            <p:cNvSpPr/>
            <p:nvPr/>
          </p:nvSpPr>
          <p:spPr>
            <a:xfrm>
              <a:off x="5676344" y="3412954"/>
              <a:ext cx="76200" cy="74818"/>
            </a:xfrm>
            <a:prstGeom prst="ellipse">
              <a:avLst/>
            </a:prstGeom>
            <a:solidFill>
              <a:schemeClr val="bg1">
                <a:lumMod val="50000"/>
              </a:schemeClr>
            </a:solidFill>
            <a:ln w="12700">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defTabSz="1485414">
                <a:defRPr/>
              </a:pPr>
              <a:endParaRPr lang="en-US" sz="2924">
                <a:solidFill>
                  <a:prstClr val="white"/>
                </a:solidFill>
                <a:latin typeface="Calibri"/>
              </a:endParaRPr>
            </a:p>
          </p:txBody>
        </p:sp>
        <p:sp>
          <p:nvSpPr>
            <p:cNvPr id="48" name="Oval 47">
              <a:extLst>
                <a:ext uri="{FF2B5EF4-FFF2-40B4-BE49-F238E27FC236}">
                  <a16:creationId xmlns:a16="http://schemas.microsoft.com/office/drawing/2014/main" id="{1F79C507-A164-4B8F-9AA5-102ACBD65081}"/>
                </a:ext>
              </a:extLst>
            </p:cNvPr>
            <p:cNvSpPr/>
            <p:nvPr/>
          </p:nvSpPr>
          <p:spPr>
            <a:xfrm>
              <a:off x="5442461" y="3202850"/>
              <a:ext cx="76200" cy="74818"/>
            </a:xfrm>
            <a:prstGeom prst="ellipse">
              <a:avLst/>
            </a:prstGeom>
            <a:solidFill>
              <a:schemeClr val="bg1">
                <a:lumMod val="50000"/>
              </a:schemeClr>
            </a:solidFill>
            <a:ln w="12700">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defTabSz="1485414">
                <a:defRPr/>
              </a:pPr>
              <a:endParaRPr lang="en-US" sz="2924">
                <a:solidFill>
                  <a:prstClr val="white"/>
                </a:solidFill>
                <a:latin typeface="Calibri"/>
              </a:endParaRPr>
            </a:p>
          </p:txBody>
        </p:sp>
        <p:sp>
          <p:nvSpPr>
            <p:cNvPr id="49" name="Oval 48">
              <a:extLst>
                <a:ext uri="{FF2B5EF4-FFF2-40B4-BE49-F238E27FC236}">
                  <a16:creationId xmlns:a16="http://schemas.microsoft.com/office/drawing/2014/main" id="{B04DA9E9-CEB0-4AE2-8373-A2EF466FC0BB}"/>
                </a:ext>
              </a:extLst>
            </p:cNvPr>
            <p:cNvSpPr/>
            <p:nvPr/>
          </p:nvSpPr>
          <p:spPr>
            <a:xfrm>
              <a:off x="2933700" y="1502749"/>
              <a:ext cx="76200" cy="74818"/>
            </a:xfrm>
            <a:prstGeom prst="ellipse">
              <a:avLst/>
            </a:prstGeom>
            <a:solidFill>
              <a:schemeClr val="bg1">
                <a:lumMod val="50000"/>
              </a:schemeClr>
            </a:solidFill>
            <a:ln w="12700">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defTabSz="1485414">
                <a:defRPr/>
              </a:pPr>
              <a:endParaRPr lang="en-US" sz="2924">
                <a:solidFill>
                  <a:prstClr val="white"/>
                </a:solidFill>
                <a:latin typeface="Calibri"/>
              </a:endParaRPr>
            </a:p>
          </p:txBody>
        </p:sp>
        <p:sp>
          <p:nvSpPr>
            <p:cNvPr id="50" name="Oval 49">
              <a:extLst>
                <a:ext uri="{FF2B5EF4-FFF2-40B4-BE49-F238E27FC236}">
                  <a16:creationId xmlns:a16="http://schemas.microsoft.com/office/drawing/2014/main" id="{10C917D4-66E0-495F-85D2-48C78BE1A879}"/>
                </a:ext>
              </a:extLst>
            </p:cNvPr>
            <p:cNvSpPr/>
            <p:nvPr/>
          </p:nvSpPr>
          <p:spPr>
            <a:xfrm>
              <a:off x="3130723" y="1595864"/>
              <a:ext cx="76200" cy="74818"/>
            </a:xfrm>
            <a:prstGeom prst="ellipse">
              <a:avLst/>
            </a:prstGeom>
            <a:solidFill>
              <a:schemeClr val="bg1">
                <a:lumMod val="50000"/>
              </a:schemeClr>
            </a:solidFill>
            <a:ln w="12700">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defTabSz="1485414">
                <a:defRPr/>
              </a:pPr>
              <a:endParaRPr lang="en-US" sz="2924">
                <a:solidFill>
                  <a:prstClr val="white"/>
                </a:solidFill>
                <a:latin typeface="Calibri"/>
              </a:endParaRPr>
            </a:p>
          </p:txBody>
        </p:sp>
        <p:sp>
          <p:nvSpPr>
            <p:cNvPr id="51" name="Oval 50">
              <a:extLst>
                <a:ext uri="{FF2B5EF4-FFF2-40B4-BE49-F238E27FC236}">
                  <a16:creationId xmlns:a16="http://schemas.microsoft.com/office/drawing/2014/main" id="{BD3969ED-487F-4C5F-8CC3-E678F9BBB0EA}"/>
                </a:ext>
              </a:extLst>
            </p:cNvPr>
            <p:cNvSpPr/>
            <p:nvPr/>
          </p:nvSpPr>
          <p:spPr>
            <a:xfrm>
              <a:off x="3228733" y="1640188"/>
              <a:ext cx="76200" cy="74818"/>
            </a:xfrm>
            <a:prstGeom prst="ellipse">
              <a:avLst/>
            </a:prstGeom>
            <a:solidFill>
              <a:schemeClr val="bg1">
                <a:lumMod val="50000"/>
              </a:schemeClr>
            </a:solidFill>
            <a:ln w="12700">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defTabSz="1485414">
                <a:defRPr/>
              </a:pPr>
              <a:endParaRPr lang="en-US" sz="2924">
                <a:solidFill>
                  <a:prstClr val="white"/>
                </a:solidFill>
                <a:latin typeface="Calibri"/>
              </a:endParaRPr>
            </a:p>
          </p:txBody>
        </p:sp>
        <p:sp>
          <p:nvSpPr>
            <p:cNvPr id="52" name="Oval 51">
              <a:extLst>
                <a:ext uri="{FF2B5EF4-FFF2-40B4-BE49-F238E27FC236}">
                  <a16:creationId xmlns:a16="http://schemas.microsoft.com/office/drawing/2014/main" id="{F4272B3D-2A31-42F2-9AE6-C053FE7F893E}"/>
                </a:ext>
              </a:extLst>
            </p:cNvPr>
            <p:cNvSpPr/>
            <p:nvPr/>
          </p:nvSpPr>
          <p:spPr>
            <a:xfrm>
              <a:off x="2481782" y="1283675"/>
              <a:ext cx="76200" cy="74818"/>
            </a:xfrm>
            <a:prstGeom prst="ellipse">
              <a:avLst/>
            </a:prstGeom>
            <a:solidFill>
              <a:schemeClr val="bg1">
                <a:lumMod val="50000"/>
              </a:schemeClr>
            </a:solidFill>
            <a:ln w="12700">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defTabSz="1485414">
                <a:defRPr/>
              </a:pPr>
              <a:endParaRPr lang="en-US" sz="2924">
                <a:solidFill>
                  <a:prstClr val="white"/>
                </a:solidFill>
                <a:latin typeface="Calibri"/>
              </a:endParaRPr>
            </a:p>
          </p:txBody>
        </p:sp>
        <p:sp>
          <p:nvSpPr>
            <p:cNvPr id="53" name="Oval 52">
              <a:extLst>
                <a:ext uri="{FF2B5EF4-FFF2-40B4-BE49-F238E27FC236}">
                  <a16:creationId xmlns:a16="http://schemas.microsoft.com/office/drawing/2014/main" id="{4A5B7FBF-83F5-49E7-8633-1E7351F87B2E}"/>
                </a:ext>
              </a:extLst>
            </p:cNvPr>
            <p:cNvSpPr/>
            <p:nvPr/>
          </p:nvSpPr>
          <p:spPr>
            <a:xfrm>
              <a:off x="2667000" y="1372436"/>
              <a:ext cx="76200" cy="74818"/>
            </a:xfrm>
            <a:prstGeom prst="ellipse">
              <a:avLst/>
            </a:prstGeom>
            <a:solidFill>
              <a:schemeClr val="bg1">
                <a:lumMod val="50000"/>
              </a:schemeClr>
            </a:solidFill>
            <a:ln w="12700">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defTabSz="1485414">
                <a:defRPr/>
              </a:pPr>
              <a:endParaRPr lang="en-US" sz="2924">
                <a:solidFill>
                  <a:prstClr val="white"/>
                </a:solidFill>
                <a:latin typeface="Calibri"/>
              </a:endParaRPr>
            </a:p>
          </p:txBody>
        </p:sp>
        <p:sp>
          <p:nvSpPr>
            <p:cNvPr id="54" name="Oval 53">
              <a:extLst>
                <a:ext uri="{FF2B5EF4-FFF2-40B4-BE49-F238E27FC236}">
                  <a16:creationId xmlns:a16="http://schemas.microsoft.com/office/drawing/2014/main" id="{95E02F35-D2CE-4AC6-B667-E07676529977}"/>
                </a:ext>
              </a:extLst>
            </p:cNvPr>
            <p:cNvSpPr/>
            <p:nvPr/>
          </p:nvSpPr>
          <p:spPr>
            <a:xfrm>
              <a:off x="3422883" y="1717202"/>
              <a:ext cx="76200" cy="74818"/>
            </a:xfrm>
            <a:prstGeom prst="ellipse">
              <a:avLst/>
            </a:prstGeom>
            <a:solidFill>
              <a:schemeClr val="bg1">
                <a:lumMod val="50000"/>
              </a:schemeClr>
            </a:solidFill>
            <a:ln w="12700">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defTabSz="1485414">
                <a:defRPr/>
              </a:pPr>
              <a:endParaRPr lang="en-US" sz="2924">
                <a:solidFill>
                  <a:prstClr val="white"/>
                </a:solidFill>
                <a:latin typeface="Calibri"/>
              </a:endParaRPr>
            </a:p>
          </p:txBody>
        </p:sp>
        <p:sp>
          <p:nvSpPr>
            <p:cNvPr id="55" name="Oval 54">
              <a:extLst>
                <a:ext uri="{FF2B5EF4-FFF2-40B4-BE49-F238E27FC236}">
                  <a16:creationId xmlns:a16="http://schemas.microsoft.com/office/drawing/2014/main" id="{C1536659-50A4-43D2-9920-B24AFB7C2DBF}"/>
                </a:ext>
              </a:extLst>
            </p:cNvPr>
            <p:cNvSpPr/>
            <p:nvPr/>
          </p:nvSpPr>
          <p:spPr>
            <a:xfrm>
              <a:off x="3320812" y="1677597"/>
              <a:ext cx="76200" cy="74818"/>
            </a:xfrm>
            <a:prstGeom prst="ellipse">
              <a:avLst/>
            </a:prstGeom>
            <a:solidFill>
              <a:schemeClr val="bg1">
                <a:lumMod val="50000"/>
              </a:schemeClr>
            </a:solidFill>
            <a:ln w="12700">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defTabSz="1485414">
                <a:defRPr/>
              </a:pPr>
              <a:endParaRPr lang="en-US" sz="2924">
                <a:solidFill>
                  <a:prstClr val="white"/>
                </a:solidFill>
                <a:latin typeface="Calibri"/>
              </a:endParaRPr>
            </a:p>
          </p:txBody>
        </p:sp>
        <p:sp>
          <p:nvSpPr>
            <p:cNvPr id="56" name="Oval 55">
              <a:extLst>
                <a:ext uri="{FF2B5EF4-FFF2-40B4-BE49-F238E27FC236}">
                  <a16:creationId xmlns:a16="http://schemas.microsoft.com/office/drawing/2014/main" id="{99DD92D2-B130-4728-9524-2A39A2B9E461}"/>
                </a:ext>
              </a:extLst>
            </p:cNvPr>
            <p:cNvSpPr/>
            <p:nvPr/>
          </p:nvSpPr>
          <p:spPr>
            <a:xfrm>
              <a:off x="3033092" y="1541699"/>
              <a:ext cx="76200" cy="74818"/>
            </a:xfrm>
            <a:prstGeom prst="ellipse">
              <a:avLst/>
            </a:prstGeom>
            <a:solidFill>
              <a:schemeClr val="bg1">
                <a:lumMod val="50000"/>
              </a:schemeClr>
            </a:solidFill>
            <a:ln w="12700">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defTabSz="1485414">
                <a:defRPr/>
              </a:pPr>
              <a:endParaRPr lang="en-US" sz="2924">
                <a:solidFill>
                  <a:prstClr val="white"/>
                </a:solidFill>
                <a:latin typeface="Calibri"/>
              </a:endParaRPr>
            </a:p>
          </p:txBody>
        </p:sp>
        <p:sp>
          <p:nvSpPr>
            <p:cNvPr id="57" name="Oval 56">
              <a:extLst>
                <a:ext uri="{FF2B5EF4-FFF2-40B4-BE49-F238E27FC236}">
                  <a16:creationId xmlns:a16="http://schemas.microsoft.com/office/drawing/2014/main" id="{774214F0-5445-485C-8400-7105C90E5CBE}"/>
                </a:ext>
              </a:extLst>
            </p:cNvPr>
            <p:cNvSpPr/>
            <p:nvPr/>
          </p:nvSpPr>
          <p:spPr>
            <a:xfrm>
              <a:off x="2570819" y="1321084"/>
              <a:ext cx="76200" cy="74818"/>
            </a:xfrm>
            <a:prstGeom prst="ellipse">
              <a:avLst/>
            </a:prstGeom>
            <a:solidFill>
              <a:schemeClr val="bg1">
                <a:lumMod val="50000"/>
              </a:schemeClr>
            </a:solidFill>
            <a:ln w="12700">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defTabSz="1485414">
                <a:defRPr/>
              </a:pPr>
              <a:endParaRPr lang="en-US" sz="2924">
                <a:solidFill>
                  <a:prstClr val="white"/>
                </a:solidFill>
                <a:latin typeface="Calibri"/>
              </a:endParaRPr>
            </a:p>
          </p:txBody>
        </p:sp>
        <p:sp>
          <p:nvSpPr>
            <p:cNvPr id="58" name="Oval 57">
              <a:extLst>
                <a:ext uri="{FF2B5EF4-FFF2-40B4-BE49-F238E27FC236}">
                  <a16:creationId xmlns:a16="http://schemas.microsoft.com/office/drawing/2014/main" id="{5C472621-50BF-4E66-9E0A-F00AF5F5DF6B}"/>
                </a:ext>
              </a:extLst>
            </p:cNvPr>
            <p:cNvSpPr/>
            <p:nvPr/>
          </p:nvSpPr>
          <p:spPr>
            <a:xfrm>
              <a:off x="2208334" y="1141699"/>
              <a:ext cx="76200" cy="74818"/>
            </a:xfrm>
            <a:prstGeom prst="ellipse">
              <a:avLst/>
            </a:prstGeom>
            <a:solidFill>
              <a:schemeClr val="bg1">
                <a:lumMod val="50000"/>
              </a:schemeClr>
            </a:solidFill>
            <a:ln w="12700">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defTabSz="1485414">
                <a:defRPr/>
              </a:pPr>
              <a:endParaRPr lang="en-US" sz="2924">
                <a:solidFill>
                  <a:prstClr val="white"/>
                </a:solidFill>
                <a:latin typeface="Calibri"/>
              </a:endParaRPr>
            </a:p>
          </p:txBody>
        </p:sp>
        <p:sp>
          <p:nvSpPr>
            <p:cNvPr id="59" name="Oval 58">
              <a:extLst>
                <a:ext uri="{FF2B5EF4-FFF2-40B4-BE49-F238E27FC236}">
                  <a16:creationId xmlns:a16="http://schemas.microsoft.com/office/drawing/2014/main" id="{A5662268-C642-41C8-B036-A7749513EEE9}"/>
                </a:ext>
              </a:extLst>
            </p:cNvPr>
            <p:cNvSpPr/>
            <p:nvPr/>
          </p:nvSpPr>
          <p:spPr>
            <a:xfrm>
              <a:off x="2394195" y="1238037"/>
              <a:ext cx="76200" cy="74818"/>
            </a:xfrm>
            <a:prstGeom prst="ellipse">
              <a:avLst/>
            </a:prstGeom>
            <a:solidFill>
              <a:schemeClr val="bg1">
                <a:lumMod val="50000"/>
              </a:schemeClr>
            </a:solidFill>
            <a:ln w="12700">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defTabSz="1485414">
                <a:defRPr/>
              </a:pPr>
              <a:endParaRPr lang="en-US" sz="2924">
                <a:solidFill>
                  <a:prstClr val="white"/>
                </a:solidFill>
                <a:latin typeface="Calibri"/>
              </a:endParaRPr>
            </a:p>
          </p:txBody>
        </p:sp>
        <p:sp>
          <p:nvSpPr>
            <p:cNvPr id="60" name="Oval 59">
              <a:extLst>
                <a:ext uri="{FF2B5EF4-FFF2-40B4-BE49-F238E27FC236}">
                  <a16:creationId xmlns:a16="http://schemas.microsoft.com/office/drawing/2014/main" id="{667288CE-E731-4109-A463-04A7E608816E}"/>
                </a:ext>
              </a:extLst>
            </p:cNvPr>
            <p:cNvSpPr/>
            <p:nvPr/>
          </p:nvSpPr>
          <p:spPr>
            <a:xfrm>
              <a:off x="2298014" y="1189134"/>
              <a:ext cx="76200" cy="74818"/>
            </a:xfrm>
            <a:prstGeom prst="ellipse">
              <a:avLst/>
            </a:prstGeom>
            <a:solidFill>
              <a:schemeClr val="bg1">
                <a:lumMod val="50000"/>
              </a:schemeClr>
            </a:solidFill>
            <a:ln w="12700">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defTabSz="1485414">
                <a:defRPr/>
              </a:pPr>
              <a:endParaRPr lang="en-US" sz="2924">
                <a:solidFill>
                  <a:prstClr val="white"/>
                </a:solidFill>
                <a:latin typeface="Calibri"/>
              </a:endParaRPr>
            </a:p>
          </p:txBody>
        </p:sp>
        <p:sp>
          <p:nvSpPr>
            <p:cNvPr id="61" name="Oval 60">
              <a:extLst>
                <a:ext uri="{FF2B5EF4-FFF2-40B4-BE49-F238E27FC236}">
                  <a16:creationId xmlns:a16="http://schemas.microsoft.com/office/drawing/2014/main" id="{B5D3F935-A806-4E48-A720-B8C396076352}"/>
                </a:ext>
              </a:extLst>
            </p:cNvPr>
            <p:cNvSpPr/>
            <p:nvPr/>
          </p:nvSpPr>
          <p:spPr>
            <a:xfrm>
              <a:off x="2101070" y="1098705"/>
              <a:ext cx="76200" cy="74818"/>
            </a:xfrm>
            <a:prstGeom prst="ellipse">
              <a:avLst/>
            </a:prstGeom>
            <a:solidFill>
              <a:schemeClr val="bg1">
                <a:lumMod val="50000"/>
              </a:schemeClr>
            </a:solidFill>
            <a:ln w="12700">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defTabSz="1485414">
                <a:defRPr/>
              </a:pPr>
              <a:endParaRPr lang="en-US" sz="2924">
                <a:solidFill>
                  <a:prstClr val="white"/>
                </a:solidFill>
                <a:latin typeface="Calibri"/>
              </a:endParaRPr>
            </a:p>
          </p:txBody>
        </p:sp>
        <p:sp>
          <p:nvSpPr>
            <p:cNvPr id="62" name="Oval 61">
              <a:extLst>
                <a:ext uri="{FF2B5EF4-FFF2-40B4-BE49-F238E27FC236}">
                  <a16:creationId xmlns:a16="http://schemas.microsoft.com/office/drawing/2014/main" id="{2BE9CF29-B00E-4674-A98F-E1B6ED590D5E}"/>
                </a:ext>
              </a:extLst>
            </p:cNvPr>
            <p:cNvSpPr/>
            <p:nvPr/>
          </p:nvSpPr>
          <p:spPr>
            <a:xfrm>
              <a:off x="1839571" y="1090381"/>
              <a:ext cx="76200" cy="74818"/>
            </a:xfrm>
            <a:prstGeom prst="ellipse">
              <a:avLst/>
            </a:prstGeom>
            <a:solidFill>
              <a:schemeClr val="bg1">
                <a:lumMod val="50000"/>
              </a:schemeClr>
            </a:solidFill>
            <a:ln w="12700">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defTabSz="1485414">
                <a:defRPr/>
              </a:pPr>
              <a:endParaRPr lang="en-US" sz="2924">
                <a:solidFill>
                  <a:prstClr val="white"/>
                </a:solidFill>
                <a:latin typeface="Calibri"/>
              </a:endParaRPr>
            </a:p>
          </p:txBody>
        </p:sp>
        <p:sp>
          <p:nvSpPr>
            <p:cNvPr id="63" name="Oval 62">
              <a:extLst>
                <a:ext uri="{FF2B5EF4-FFF2-40B4-BE49-F238E27FC236}">
                  <a16:creationId xmlns:a16="http://schemas.microsoft.com/office/drawing/2014/main" id="{078E5E3F-EE32-4E22-BD51-242DA02E5154}"/>
                </a:ext>
              </a:extLst>
            </p:cNvPr>
            <p:cNvSpPr/>
            <p:nvPr/>
          </p:nvSpPr>
          <p:spPr>
            <a:xfrm>
              <a:off x="1555450" y="1226820"/>
              <a:ext cx="76200" cy="74818"/>
            </a:xfrm>
            <a:prstGeom prst="ellipse">
              <a:avLst/>
            </a:prstGeom>
            <a:solidFill>
              <a:schemeClr val="bg1">
                <a:lumMod val="50000"/>
              </a:schemeClr>
            </a:solidFill>
            <a:ln w="12700">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defTabSz="1485414">
                <a:defRPr/>
              </a:pPr>
              <a:endParaRPr lang="en-US" sz="2924">
                <a:solidFill>
                  <a:prstClr val="white"/>
                </a:solidFill>
                <a:latin typeface="Calibri"/>
              </a:endParaRPr>
            </a:p>
          </p:txBody>
        </p:sp>
        <p:sp>
          <p:nvSpPr>
            <p:cNvPr id="64" name="Oval 63">
              <a:extLst>
                <a:ext uri="{FF2B5EF4-FFF2-40B4-BE49-F238E27FC236}">
                  <a16:creationId xmlns:a16="http://schemas.microsoft.com/office/drawing/2014/main" id="{A1CC0C83-7786-461A-8B65-168B13D0BAA0}"/>
                </a:ext>
              </a:extLst>
            </p:cNvPr>
            <p:cNvSpPr/>
            <p:nvPr/>
          </p:nvSpPr>
          <p:spPr>
            <a:xfrm>
              <a:off x="1750329" y="1134942"/>
              <a:ext cx="76200" cy="74818"/>
            </a:xfrm>
            <a:prstGeom prst="ellipse">
              <a:avLst/>
            </a:prstGeom>
            <a:solidFill>
              <a:schemeClr val="bg1">
                <a:lumMod val="50000"/>
              </a:schemeClr>
            </a:solidFill>
            <a:ln w="12700">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defTabSz="1485414">
                <a:defRPr/>
              </a:pPr>
              <a:endParaRPr lang="en-US" sz="2924">
                <a:solidFill>
                  <a:prstClr val="white"/>
                </a:solidFill>
                <a:latin typeface="Calibri"/>
              </a:endParaRPr>
            </a:p>
          </p:txBody>
        </p:sp>
        <p:sp>
          <p:nvSpPr>
            <p:cNvPr id="65" name="Oval 64">
              <a:extLst>
                <a:ext uri="{FF2B5EF4-FFF2-40B4-BE49-F238E27FC236}">
                  <a16:creationId xmlns:a16="http://schemas.microsoft.com/office/drawing/2014/main" id="{BDA9AD13-AA92-46C9-8E9D-0F78CE7B9CE1}"/>
                </a:ext>
              </a:extLst>
            </p:cNvPr>
            <p:cNvSpPr/>
            <p:nvPr/>
          </p:nvSpPr>
          <p:spPr>
            <a:xfrm>
              <a:off x="1655078" y="1173523"/>
              <a:ext cx="76200" cy="74818"/>
            </a:xfrm>
            <a:prstGeom prst="ellipse">
              <a:avLst/>
            </a:prstGeom>
            <a:solidFill>
              <a:schemeClr val="bg1">
                <a:lumMod val="50000"/>
              </a:schemeClr>
            </a:solidFill>
            <a:ln w="12700">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defTabSz="1485414">
                <a:defRPr/>
              </a:pPr>
              <a:endParaRPr lang="en-US" sz="2924">
                <a:solidFill>
                  <a:prstClr val="white"/>
                </a:solidFill>
                <a:latin typeface="Calibri"/>
              </a:endParaRPr>
            </a:p>
          </p:txBody>
        </p:sp>
      </p:grpSp>
      <p:sp>
        <p:nvSpPr>
          <p:cNvPr id="76" name="TextBox 75">
            <a:extLst>
              <a:ext uri="{FF2B5EF4-FFF2-40B4-BE49-F238E27FC236}">
                <a16:creationId xmlns:a16="http://schemas.microsoft.com/office/drawing/2014/main" id="{6E7B9A90-75C7-453E-B815-8A1B8606DDA2}"/>
              </a:ext>
            </a:extLst>
          </p:cNvPr>
          <p:cNvSpPr txBox="1"/>
          <p:nvPr/>
        </p:nvSpPr>
        <p:spPr>
          <a:xfrm>
            <a:off x="8714223" y="5333801"/>
            <a:ext cx="924468" cy="396124"/>
          </a:xfrm>
          <a:prstGeom prst="rect">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wrap="none" lIns="132326" tIns="66162" rIns="132326" bIns="66162" rtlCol="0">
            <a:spAutoFit/>
          </a:bodyPr>
          <a:lstStyle/>
          <a:p>
            <a:pPr defTabSz="1485414">
              <a:defRPr/>
            </a:pPr>
            <a:r>
              <a:rPr lang="en-US" sz="1706" b="1" dirty="0">
                <a:solidFill>
                  <a:prstClr val="black"/>
                </a:solidFill>
                <a:latin typeface="Calibri"/>
              </a:rPr>
              <a:t>Jubail </a:t>
            </a:r>
            <a:r>
              <a:rPr lang="en-US" sz="1706" b="1" dirty="0">
                <a:solidFill>
                  <a:prstClr val="black"/>
                </a:solidFill>
                <a:latin typeface="Bell MT" pitchFamily="18" charset="0"/>
              </a:rPr>
              <a:t>I</a:t>
            </a:r>
            <a:endParaRPr lang="en-US" sz="1706" b="1" dirty="0">
              <a:solidFill>
                <a:prstClr val="black"/>
              </a:solidFill>
              <a:latin typeface="Calibri"/>
            </a:endParaRPr>
          </a:p>
        </p:txBody>
      </p:sp>
      <p:sp>
        <p:nvSpPr>
          <p:cNvPr id="77" name="AutoShape 30" descr="نتيجة بحث الصور">
            <a:extLst>
              <a:ext uri="{FF2B5EF4-FFF2-40B4-BE49-F238E27FC236}">
                <a16:creationId xmlns:a16="http://schemas.microsoft.com/office/drawing/2014/main" id="{8FEC034A-FEFC-4841-B9D2-217A24B228CC}"/>
              </a:ext>
            </a:extLst>
          </p:cNvPr>
          <p:cNvSpPr>
            <a:spLocks noChangeAspect="1" noChangeArrowheads="1"/>
          </p:cNvSpPr>
          <p:nvPr/>
        </p:nvSpPr>
        <p:spPr bwMode="auto">
          <a:xfrm>
            <a:off x="3013950" y="4124880"/>
            <a:ext cx="405006" cy="3395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48542" tIns="74271" rIns="148542" bIns="74271" numCol="1" anchor="t" anchorCtr="0" compatLnSpc="1">
            <a:prstTxWarp prst="textNoShape">
              <a:avLst/>
            </a:prstTxWarp>
          </a:bodyPr>
          <a:lstStyle/>
          <a:p>
            <a:pPr defTabSz="1485414">
              <a:defRPr/>
            </a:pPr>
            <a:endParaRPr lang="en-US" sz="2924">
              <a:solidFill>
                <a:prstClr val="black"/>
              </a:solidFill>
              <a:latin typeface="Calibri"/>
            </a:endParaRPr>
          </a:p>
        </p:txBody>
      </p:sp>
      <p:sp>
        <p:nvSpPr>
          <p:cNvPr id="78" name="AutoShape 32" descr="نتيجة بحث الصور">
            <a:extLst>
              <a:ext uri="{FF2B5EF4-FFF2-40B4-BE49-F238E27FC236}">
                <a16:creationId xmlns:a16="http://schemas.microsoft.com/office/drawing/2014/main" id="{C004D4B1-D4F8-40B9-BB92-50302B5A8530}"/>
              </a:ext>
            </a:extLst>
          </p:cNvPr>
          <p:cNvSpPr>
            <a:spLocks noChangeAspect="1" noChangeArrowheads="1"/>
          </p:cNvSpPr>
          <p:nvPr/>
        </p:nvSpPr>
        <p:spPr bwMode="auto">
          <a:xfrm>
            <a:off x="3216450" y="4294637"/>
            <a:ext cx="405006" cy="3395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48542" tIns="74271" rIns="148542" bIns="74271" numCol="1" anchor="t" anchorCtr="0" compatLnSpc="1">
            <a:prstTxWarp prst="textNoShape">
              <a:avLst/>
            </a:prstTxWarp>
          </a:bodyPr>
          <a:lstStyle/>
          <a:p>
            <a:pPr defTabSz="1485414">
              <a:defRPr/>
            </a:pPr>
            <a:endParaRPr lang="en-US" sz="2924">
              <a:solidFill>
                <a:prstClr val="black"/>
              </a:solidFill>
              <a:latin typeface="Calibri"/>
            </a:endParaRPr>
          </a:p>
        </p:txBody>
      </p:sp>
      <p:sp>
        <p:nvSpPr>
          <p:cNvPr id="79" name="AutoShape 34" descr="نتيجة بحث الصور">
            <a:extLst>
              <a:ext uri="{FF2B5EF4-FFF2-40B4-BE49-F238E27FC236}">
                <a16:creationId xmlns:a16="http://schemas.microsoft.com/office/drawing/2014/main" id="{F96469D3-2FC8-4359-AD53-2E684E8DA53D}"/>
              </a:ext>
            </a:extLst>
          </p:cNvPr>
          <p:cNvSpPr>
            <a:spLocks noChangeAspect="1" noChangeArrowheads="1"/>
          </p:cNvSpPr>
          <p:nvPr/>
        </p:nvSpPr>
        <p:spPr bwMode="auto">
          <a:xfrm>
            <a:off x="3418955" y="4464393"/>
            <a:ext cx="405006" cy="3395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48542" tIns="74271" rIns="148542" bIns="74271" numCol="1" anchor="t" anchorCtr="0" compatLnSpc="1">
            <a:prstTxWarp prst="textNoShape">
              <a:avLst/>
            </a:prstTxWarp>
          </a:bodyPr>
          <a:lstStyle/>
          <a:p>
            <a:pPr defTabSz="1485414">
              <a:defRPr/>
            </a:pPr>
            <a:endParaRPr lang="en-US" sz="2924">
              <a:solidFill>
                <a:prstClr val="black"/>
              </a:solidFill>
              <a:latin typeface="Calibri"/>
            </a:endParaRPr>
          </a:p>
        </p:txBody>
      </p:sp>
      <p:sp>
        <p:nvSpPr>
          <p:cNvPr id="80" name="Freeform 145">
            <a:extLst>
              <a:ext uri="{FF2B5EF4-FFF2-40B4-BE49-F238E27FC236}">
                <a16:creationId xmlns:a16="http://schemas.microsoft.com/office/drawing/2014/main" id="{CA59061A-F436-4A19-9795-7B3C96337593}"/>
              </a:ext>
            </a:extLst>
          </p:cNvPr>
          <p:cNvSpPr/>
          <p:nvPr/>
        </p:nvSpPr>
        <p:spPr>
          <a:xfrm flipV="1">
            <a:off x="10416505" y="9522438"/>
            <a:ext cx="1897883" cy="196755"/>
          </a:xfrm>
          <a:custGeom>
            <a:avLst/>
            <a:gdLst>
              <a:gd name="connsiteX0" fmla="*/ 0 w 1328738"/>
              <a:gd name="connsiteY0" fmla="*/ 0 h 1164431"/>
              <a:gd name="connsiteX1" fmla="*/ 478631 w 1328738"/>
              <a:gd name="connsiteY1" fmla="*/ 376237 h 1164431"/>
              <a:gd name="connsiteX2" fmla="*/ 721519 w 1328738"/>
              <a:gd name="connsiteY2" fmla="*/ 585787 h 1164431"/>
              <a:gd name="connsiteX3" fmla="*/ 912019 w 1328738"/>
              <a:gd name="connsiteY3" fmla="*/ 754856 h 1164431"/>
              <a:gd name="connsiteX4" fmla="*/ 1178719 w 1328738"/>
              <a:gd name="connsiteY4" fmla="*/ 1012031 h 1164431"/>
              <a:gd name="connsiteX5" fmla="*/ 1328738 w 1328738"/>
              <a:gd name="connsiteY5" fmla="*/ 1164431 h 116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8738" h="1164431">
                <a:moveTo>
                  <a:pt x="0" y="0"/>
                </a:moveTo>
                <a:lnTo>
                  <a:pt x="478631" y="376237"/>
                </a:lnTo>
                <a:cubicBezTo>
                  <a:pt x="598884" y="473868"/>
                  <a:pt x="649288" y="522684"/>
                  <a:pt x="721519" y="585787"/>
                </a:cubicBezTo>
                <a:cubicBezTo>
                  <a:pt x="793750" y="648890"/>
                  <a:pt x="835819" y="683815"/>
                  <a:pt x="912019" y="754856"/>
                </a:cubicBezTo>
                <a:cubicBezTo>
                  <a:pt x="988219" y="825897"/>
                  <a:pt x="1109266" y="943769"/>
                  <a:pt x="1178719" y="1012031"/>
                </a:cubicBezTo>
                <a:cubicBezTo>
                  <a:pt x="1248172" y="1080293"/>
                  <a:pt x="1288455" y="1122362"/>
                  <a:pt x="1328738" y="1164431"/>
                </a:cubicBezTo>
              </a:path>
            </a:pathLst>
          </a:custGeom>
          <a:ln w="57150">
            <a:solidFill>
              <a:schemeClr val="tx1">
                <a:lumMod val="65000"/>
                <a:lumOff val="35000"/>
              </a:schemeClr>
            </a:solidFill>
          </a:ln>
          <a:effectLst>
            <a:glow rad="101600">
              <a:schemeClr val="accent1">
                <a:satMod val="175000"/>
                <a:alpha val="40000"/>
              </a:schemeClr>
            </a:glow>
          </a:effectLst>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txBody>
          <a:bodyPr rtlCol="0" anchor="ctr"/>
          <a:lstStyle/>
          <a:p>
            <a:pPr defTabSz="1485414">
              <a:defRPr/>
            </a:pPr>
            <a:endParaRPr lang="en-US" sz="2924">
              <a:solidFill>
                <a:prstClr val="black"/>
              </a:solidFill>
              <a:latin typeface="Calibri"/>
            </a:endParaRPr>
          </a:p>
        </p:txBody>
      </p:sp>
      <p:grpSp>
        <p:nvGrpSpPr>
          <p:cNvPr id="81" name="Group 80">
            <a:extLst>
              <a:ext uri="{FF2B5EF4-FFF2-40B4-BE49-F238E27FC236}">
                <a16:creationId xmlns:a16="http://schemas.microsoft.com/office/drawing/2014/main" id="{E4DF6041-3197-4DAA-BFEF-794EC1B742C7}"/>
              </a:ext>
            </a:extLst>
          </p:cNvPr>
          <p:cNvGrpSpPr/>
          <p:nvPr/>
        </p:nvGrpSpPr>
        <p:grpSpPr>
          <a:xfrm>
            <a:off x="12205231" y="9199789"/>
            <a:ext cx="631781" cy="529619"/>
            <a:chOff x="7109108" y="4512709"/>
            <a:chExt cx="475467" cy="475467"/>
          </a:xfrm>
        </p:grpSpPr>
        <p:sp>
          <p:nvSpPr>
            <p:cNvPr id="82" name="Rectangle 81">
              <a:extLst>
                <a:ext uri="{FF2B5EF4-FFF2-40B4-BE49-F238E27FC236}">
                  <a16:creationId xmlns:a16="http://schemas.microsoft.com/office/drawing/2014/main" id="{8CEA0B2F-817E-41DA-B1ED-85B760F55291}"/>
                </a:ext>
              </a:extLst>
            </p:cNvPr>
            <p:cNvSpPr/>
            <p:nvPr/>
          </p:nvSpPr>
          <p:spPr>
            <a:xfrm>
              <a:off x="7133578" y="4638673"/>
              <a:ext cx="81375" cy="1085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485414">
                <a:defRPr/>
              </a:pPr>
              <a:endParaRPr lang="en-US" sz="2924">
                <a:solidFill>
                  <a:prstClr val="white"/>
                </a:solidFill>
                <a:latin typeface="Calibri"/>
              </a:endParaRPr>
            </a:p>
          </p:txBody>
        </p:sp>
        <p:sp>
          <p:nvSpPr>
            <p:cNvPr id="83" name="Freeform 172">
              <a:extLst>
                <a:ext uri="{FF2B5EF4-FFF2-40B4-BE49-F238E27FC236}">
                  <a16:creationId xmlns:a16="http://schemas.microsoft.com/office/drawing/2014/main" id="{7F5093F6-53D3-4C61-B810-80D6D654993E}"/>
                </a:ext>
              </a:extLst>
            </p:cNvPr>
            <p:cNvSpPr/>
            <p:nvPr/>
          </p:nvSpPr>
          <p:spPr>
            <a:xfrm>
              <a:off x="7117556" y="4621701"/>
              <a:ext cx="195864" cy="240438"/>
            </a:xfrm>
            <a:custGeom>
              <a:avLst/>
              <a:gdLst>
                <a:gd name="connsiteX0" fmla="*/ 4763 w 195864"/>
                <a:gd name="connsiteY0" fmla="*/ 6376 h 280536"/>
                <a:gd name="connsiteX1" fmla="*/ 109538 w 195864"/>
                <a:gd name="connsiteY1" fmla="*/ 34951 h 280536"/>
                <a:gd name="connsiteX2" fmla="*/ 192882 w 195864"/>
                <a:gd name="connsiteY2" fmla="*/ 275458 h 280536"/>
                <a:gd name="connsiteX3" fmla="*/ 0 w 195864"/>
                <a:gd name="connsiteY3" fmla="*/ 175445 h 280536"/>
              </a:gdLst>
              <a:ahLst/>
              <a:cxnLst>
                <a:cxn ang="0">
                  <a:pos x="connsiteX0" y="connsiteY0"/>
                </a:cxn>
                <a:cxn ang="0">
                  <a:pos x="connsiteX1" y="connsiteY1"/>
                </a:cxn>
                <a:cxn ang="0">
                  <a:pos x="connsiteX2" y="connsiteY2"/>
                </a:cxn>
                <a:cxn ang="0">
                  <a:pos x="connsiteX3" y="connsiteY3"/>
                </a:cxn>
              </a:cxnLst>
              <a:rect l="l" t="t" r="r" b="b"/>
              <a:pathLst>
                <a:path w="195864" h="280536">
                  <a:moveTo>
                    <a:pt x="4763" y="6376"/>
                  </a:moveTo>
                  <a:cubicBezTo>
                    <a:pt x="41474" y="-1760"/>
                    <a:pt x="78185" y="-9896"/>
                    <a:pt x="109538" y="34951"/>
                  </a:cubicBezTo>
                  <a:cubicBezTo>
                    <a:pt x="140891" y="79798"/>
                    <a:pt x="211138" y="252042"/>
                    <a:pt x="192882" y="275458"/>
                  </a:cubicBezTo>
                  <a:cubicBezTo>
                    <a:pt x="174626" y="298874"/>
                    <a:pt x="87313" y="237159"/>
                    <a:pt x="0" y="175445"/>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defTabSz="1485414">
                <a:defRPr/>
              </a:pPr>
              <a:endParaRPr lang="en-US" sz="2924">
                <a:solidFill>
                  <a:prstClr val="black"/>
                </a:solidFill>
                <a:latin typeface="Calibri"/>
              </a:endParaRPr>
            </a:p>
          </p:txBody>
        </p:sp>
        <p:grpSp>
          <p:nvGrpSpPr>
            <p:cNvPr id="84" name="Group 83">
              <a:extLst>
                <a:ext uri="{FF2B5EF4-FFF2-40B4-BE49-F238E27FC236}">
                  <a16:creationId xmlns:a16="http://schemas.microsoft.com/office/drawing/2014/main" id="{9F45ABFB-6D37-4D95-822D-D1C52FDF8015}"/>
                </a:ext>
              </a:extLst>
            </p:cNvPr>
            <p:cNvGrpSpPr/>
            <p:nvPr/>
          </p:nvGrpSpPr>
          <p:grpSpPr>
            <a:xfrm>
              <a:off x="7109108" y="4512709"/>
              <a:ext cx="475467" cy="475467"/>
              <a:chOff x="7109108" y="4512709"/>
              <a:chExt cx="475467" cy="475467"/>
            </a:xfrm>
          </p:grpSpPr>
          <p:sp>
            <p:nvSpPr>
              <p:cNvPr id="85" name="Rectangle 84">
                <a:extLst>
                  <a:ext uri="{FF2B5EF4-FFF2-40B4-BE49-F238E27FC236}">
                    <a16:creationId xmlns:a16="http://schemas.microsoft.com/office/drawing/2014/main" id="{A44EBAAC-927D-4031-9FBA-586CFAA83EE9}"/>
                  </a:ext>
                </a:extLst>
              </p:cNvPr>
              <p:cNvSpPr/>
              <p:nvPr/>
            </p:nvSpPr>
            <p:spPr>
              <a:xfrm>
                <a:off x="7214953" y="4638745"/>
                <a:ext cx="215685" cy="2233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485414">
                  <a:defRPr/>
                </a:pPr>
                <a:endParaRPr lang="en-US" sz="2924">
                  <a:solidFill>
                    <a:prstClr val="white"/>
                  </a:solidFill>
                  <a:latin typeface="Calibri"/>
                </a:endParaRPr>
              </a:p>
            </p:txBody>
          </p:sp>
          <p:sp>
            <p:nvSpPr>
              <p:cNvPr id="86" name="Rectangle 85">
                <a:extLst>
                  <a:ext uri="{FF2B5EF4-FFF2-40B4-BE49-F238E27FC236}">
                    <a16:creationId xmlns:a16="http://schemas.microsoft.com/office/drawing/2014/main" id="{A8352418-F0E5-4F96-AA41-094D88E93BCD}"/>
                  </a:ext>
                </a:extLst>
              </p:cNvPr>
              <p:cNvSpPr/>
              <p:nvPr/>
            </p:nvSpPr>
            <p:spPr>
              <a:xfrm>
                <a:off x="7425150" y="4610485"/>
                <a:ext cx="152400" cy="1821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485414">
                  <a:defRPr/>
                </a:pPr>
                <a:endParaRPr lang="en-US" sz="2924">
                  <a:solidFill>
                    <a:prstClr val="white"/>
                  </a:solidFill>
                  <a:latin typeface="Calibri"/>
                </a:endParaRPr>
              </a:p>
            </p:txBody>
          </p:sp>
          <p:pic>
            <p:nvPicPr>
              <p:cNvPr id="87" name="Picture 36" descr="صورة ذات صلة">
                <a:extLst>
                  <a:ext uri="{FF2B5EF4-FFF2-40B4-BE49-F238E27FC236}">
                    <a16:creationId xmlns:a16="http://schemas.microsoft.com/office/drawing/2014/main" id="{9C7D2381-7150-4734-A452-E58E8C073B05}"/>
                  </a:ext>
                </a:extLst>
              </p:cNvPr>
              <p:cNvPicPr>
                <a:picLocks noChangeAspect="1" noChangeArrowheads="1"/>
              </p:cNvPicPr>
              <p:nvPr/>
            </p:nvPicPr>
            <p:blipFill>
              <a:blip r:embed="rId9"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09108" y="4512709"/>
                <a:ext cx="475467" cy="475467"/>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88" name="TextBox 87">
            <a:extLst>
              <a:ext uri="{FF2B5EF4-FFF2-40B4-BE49-F238E27FC236}">
                <a16:creationId xmlns:a16="http://schemas.microsoft.com/office/drawing/2014/main" id="{35F9C7B8-84F3-4121-AAEC-13019E8A5D14}"/>
              </a:ext>
            </a:extLst>
          </p:cNvPr>
          <p:cNvSpPr txBox="1"/>
          <p:nvPr/>
        </p:nvSpPr>
        <p:spPr>
          <a:xfrm>
            <a:off x="6094925" y="9516913"/>
            <a:ext cx="3109443" cy="367152"/>
          </a:xfrm>
          <a:prstGeom prst="rect">
            <a:avLst/>
          </a:prstGeom>
          <a:noFill/>
        </p:spPr>
        <p:txBody>
          <a:bodyPr wrap="square" rtlCol="0">
            <a:spAutoFit/>
          </a:bodyPr>
          <a:lstStyle/>
          <a:p>
            <a:pPr defTabSz="1485414">
              <a:defRPr/>
            </a:pPr>
            <a:r>
              <a:rPr lang="en-US" sz="1786" b="1" dirty="0">
                <a:solidFill>
                  <a:prstClr val="white"/>
                </a:solidFill>
                <a:effectLst>
                  <a:outerShdw blurRad="38100" dist="38100" dir="2700000" algn="tl">
                    <a:srgbClr val="000000">
                      <a:alpha val="43137"/>
                    </a:srgbClr>
                  </a:outerShdw>
                </a:effectLst>
                <a:latin typeface="Calibri"/>
              </a:rPr>
              <a:t>Refrained Product Berths </a:t>
            </a:r>
          </a:p>
        </p:txBody>
      </p:sp>
      <p:cxnSp>
        <p:nvCxnSpPr>
          <p:cNvPr id="89" name="Straight Arrow Connector 88">
            <a:extLst>
              <a:ext uri="{FF2B5EF4-FFF2-40B4-BE49-F238E27FC236}">
                <a16:creationId xmlns:a16="http://schemas.microsoft.com/office/drawing/2014/main" id="{146145D4-F00A-41FB-A966-78D92F2B2D81}"/>
              </a:ext>
            </a:extLst>
          </p:cNvPr>
          <p:cNvCxnSpPr/>
          <p:nvPr/>
        </p:nvCxnSpPr>
        <p:spPr>
          <a:xfrm>
            <a:off x="9067598" y="9746358"/>
            <a:ext cx="1369154" cy="0"/>
          </a:xfrm>
          <a:prstGeom prst="straightConnector1">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23ABEFDC-7E9D-44C4-9849-DC28EE82F569}"/>
              </a:ext>
            </a:extLst>
          </p:cNvPr>
          <p:cNvCxnSpPr/>
          <p:nvPr/>
        </p:nvCxnSpPr>
        <p:spPr>
          <a:xfrm>
            <a:off x="9029675" y="9746360"/>
            <a:ext cx="2738307" cy="355977"/>
          </a:xfrm>
          <a:prstGeom prst="straightConnector1">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EB46EB17-BA66-4B42-980E-648614DD60FA}"/>
              </a:ext>
            </a:extLst>
          </p:cNvPr>
          <p:cNvCxnSpPr/>
          <p:nvPr/>
        </p:nvCxnSpPr>
        <p:spPr>
          <a:xfrm>
            <a:off x="9068850" y="8553410"/>
            <a:ext cx="1035858" cy="0"/>
          </a:xfrm>
          <a:prstGeom prst="straightConnector1">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E8E9B3F3-21AA-4B10-AAD8-48F16B37868C}"/>
              </a:ext>
            </a:extLst>
          </p:cNvPr>
          <p:cNvSpPr txBox="1"/>
          <p:nvPr/>
        </p:nvSpPr>
        <p:spPr>
          <a:xfrm>
            <a:off x="7551951" y="8177626"/>
            <a:ext cx="1629597" cy="692497"/>
          </a:xfrm>
          <a:prstGeom prst="rect">
            <a:avLst/>
          </a:prstGeom>
          <a:noFill/>
        </p:spPr>
        <p:txBody>
          <a:bodyPr wrap="square" rtlCol="0">
            <a:spAutoFit/>
          </a:bodyPr>
          <a:lstStyle/>
          <a:p>
            <a:pPr defTabSz="1485414">
              <a:defRPr/>
            </a:pPr>
            <a:r>
              <a:rPr lang="en-US" sz="1950" b="1" dirty="0">
                <a:solidFill>
                  <a:prstClr val="white"/>
                </a:solidFill>
                <a:effectLst>
                  <a:outerShdw blurRad="38100" dist="38100" dir="2700000" algn="tl">
                    <a:srgbClr val="000000">
                      <a:alpha val="43137"/>
                    </a:srgbClr>
                  </a:outerShdw>
                </a:effectLst>
                <a:latin typeface="Calibri"/>
              </a:rPr>
              <a:t>Coke Handling</a:t>
            </a:r>
          </a:p>
        </p:txBody>
      </p:sp>
      <p:cxnSp>
        <p:nvCxnSpPr>
          <p:cNvPr id="93" name="Straight Arrow Connector 92">
            <a:extLst>
              <a:ext uri="{FF2B5EF4-FFF2-40B4-BE49-F238E27FC236}">
                <a16:creationId xmlns:a16="http://schemas.microsoft.com/office/drawing/2014/main" id="{B0C4860D-99B8-4DCD-9887-A505AA4FA74B}"/>
              </a:ext>
            </a:extLst>
          </p:cNvPr>
          <p:cNvCxnSpPr/>
          <p:nvPr/>
        </p:nvCxnSpPr>
        <p:spPr>
          <a:xfrm>
            <a:off x="4043610" y="4803911"/>
            <a:ext cx="79887" cy="35295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9B17B1BA-C3FD-4651-B2FC-504D05E9541E}"/>
              </a:ext>
            </a:extLst>
          </p:cNvPr>
          <p:cNvSpPr txBox="1"/>
          <p:nvPr/>
        </p:nvSpPr>
        <p:spPr>
          <a:xfrm>
            <a:off x="3121400" y="7324512"/>
            <a:ext cx="1103427" cy="40843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132326" tIns="66162" rIns="132326" bIns="66162" rtlCol="0">
            <a:spAutoFit/>
          </a:bodyPr>
          <a:lstStyle/>
          <a:p>
            <a:pPr defTabSz="1485414">
              <a:defRPr/>
            </a:pPr>
            <a:r>
              <a:rPr lang="en-US" sz="1786" b="1" dirty="0">
                <a:solidFill>
                  <a:prstClr val="black"/>
                </a:solidFill>
                <a:effectLst>
                  <a:outerShdw blurRad="38100" dist="38100" dir="2700000" algn="tl">
                    <a:srgbClr val="000000">
                      <a:alpha val="43137"/>
                    </a:srgbClr>
                  </a:outerShdw>
                </a:effectLst>
                <a:latin typeface="Calibri"/>
              </a:rPr>
              <a:t>Berry GP</a:t>
            </a:r>
          </a:p>
        </p:txBody>
      </p:sp>
      <p:grpSp>
        <p:nvGrpSpPr>
          <p:cNvPr id="95" name="Group 94">
            <a:extLst>
              <a:ext uri="{FF2B5EF4-FFF2-40B4-BE49-F238E27FC236}">
                <a16:creationId xmlns:a16="http://schemas.microsoft.com/office/drawing/2014/main" id="{3B8F7A05-1122-48FC-89E1-658029B6006C}"/>
              </a:ext>
            </a:extLst>
          </p:cNvPr>
          <p:cNvGrpSpPr/>
          <p:nvPr/>
        </p:nvGrpSpPr>
        <p:grpSpPr>
          <a:xfrm>
            <a:off x="3792324" y="5059850"/>
            <a:ext cx="1351554" cy="754694"/>
            <a:chOff x="399938" y="1321257"/>
            <a:chExt cx="1017155" cy="677529"/>
          </a:xfrm>
        </p:grpSpPr>
        <p:sp>
          <p:nvSpPr>
            <p:cNvPr id="96" name="Oval 95">
              <a:extLst>
                <a:ext uri="{FF2B5EF4-FFF2-40B4-BE49-F238E27FC236}">
                  <a16:creationId xmlns:a16="http://schemas.microsoft.com/office/drawing/2014/main" id="{31C05E0C-ECD1-4593-9A12-BD9D0AAAC2DD}"/>
                </a:ext>
              </a:extLst>
            </p:cNvPr>
            <p:cNvSpPr/>
            <p:nvPr/>
          </p:nvSpPr>
          <p:spPr>
            <a:xfrm>
              <a:off x="838200" y="1754611"/>
              <a:ext cx="140633" cy="16096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485414">
                <a:defRPr/>
              </a:pPr>
              <a:endParaRPr lang="en-US" sz="2924">
                <a:solidFill>
                  <a:prstClr val="white"/>
                </a:solidFill>
                <a:latin typeface="Calibri"/>
              </a:endParaRPr>
            </a:p>
          </p:txBody>
        </p:sp>
        <p:pic>
          <p:nvPicPr>
            <p:cNvPr id="97" name="Picture 26" descr="نتيجة بحث الصور عن ‪refinery icon‬‏">
              <a:extLst>
                <a:ext uri="{FF2B5EF4-FFF2-40B4-BE49-F238E27FC236}">
                  <a16:creationId xmlns:a16="http://schemas.microsoft.com/office/drawing/2014/main" id="{ADC8010F-C594-4C3E-A337-6FAE25CC5C37}"/>
                </a:ext>
              </a:extLst>
            </p:cNvPr>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9938" y="1321257"/>
              <a:ext cx="1017155" cy="677529"/>
            </a:xfrm>
            <a:prstGeom prst="rect">
              <a:avLst/>
            </a:prstGeom>
            <a:noFill/>
            <a:extLst>
              <a:ext uri="{909E8E84-426E-40DD-AFC4-6F175D3DCCD1}">
                <a14:hiddenFill xmlns:a14="http://schemas.microsoft.com/office/drawing/2010/main">
                  <a:solidFill>
                    <a:srgbClr val="FFFFFF"/>
                  </a:solidFill>
                </a14:hiddenFill>
              </a:ext>
            </a:extLst>
          </p:spPr>
        </p:pic>
      </p:grpSp>
      <p:pic>
        <p:nvPicPr>
          <p:cNvPr id="98" name="Picture 38" descr="نتيجة بحث الصور">
            <a:extLst>
              <a:ext uri="{FF2B5EF4-FFF2-40B4-BE49-F238E27FC236}">
                <a16:creationId xmlns:a16="http://schemas.microsoft.com/office/drawing/2014/main" id="{520C2569-F4FA-44E2-B515-6078A615F8B4}"/>
              </a:ext>
            </a:extLst>
          </p:cNvPr>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6601" y="6840461"/>
            <a:ext cx="712479" cy="627383"/>
          </a:xfrm>
          <a:prstGeom prst="rect">
            <a:avLst/>
          </a:prstGeom>
          <a:noFill/>
          <a:extLst>
            <a:ext uri="{909E8E84-426E-40DD-AFC4-6F175D3DCCD1}">
              <a14:hiddenFill xmlns:a14="http://schemas.microsoft.com/office/drawing/2010/main">
                <a:solidFill>
                  <a:srgbClr val="FFFFFF"/>
                </a:solidFill>
              </a14:hiddenFill>
            </a:ext>
          </a:extLst>
        </p:spPr>
      </p:pic>
      <p:cxnSp>
        <p:nvCxnSpPr>
          <p:cNvPr id="99" name="Straight Arrow Connector 98">
            <a:extLst>
              <a:ext uri="{FF2B5EF4-FFF2-40B4-BE49-F238E27FC236}">
                <a16:creationId xmlns:a16="http://schemas.microsoft.com/office/drawing/2014/main" id="{5F54E404-5157-48DD-89FB-74C7E0121A3B}"/>
              </a:ext>
            </a:extLst>
          </p:cNvPr>
          <p:cNvCxnSpPr/>
          <p:nvPr/>
        </p:nvCxnSpPr>
        <p:spPr>
          <a:xfrm flipV="1">
            <a:off x="6335437" y="6201908"/>
            <a:ext cx="621230" cy="492360"/>
          </a:xfrm>
          <a:prstGeom prst="straightConnector1">
            <a:avLst/>
          </a:prstGeom>
          <a:ln w="28575">
            <a:solidFill>
              <a:schemeClr val="bg1"/>
            </a:solidFill>
            <a:headEnd type="none" w="med" len="med"/>
            <a:tailEnd type="triangle" w="med" len="med"/>
          </a:ln>
          <a:effectLst>
            <a:glow rad="63500">
              <a:schemeClr val="accent2">
                <a:satMod val="175000"/>
                <a:alpha val="40000"/>
              </a:schemeClr>
            </a:glow>
          </a:effectLst>
        </p:spPr>
        <p:style>
          <a:lnRef idx="1">
            <a:schemeClr val="accent6"/>
          </a:lnRef>
          <a:fillRef idx="0">
            <a:schemeClr val="accent6"/>
          </a:fillRef>
          <a:effectRef idx="0">
            <a:schemeClr val="accent6"/>
          </a:effectRef>
          <a:fontRef idx="minor">
            <a:schemeClr val="tx1"/>
          </a:fontRef>
        </p:style>
      </p:cxnSp>
      <p:sp>
        <p:nvSpPr>
          <p:cNvPr id="100" name="TextBox 99">
            <a:extLst>
              <a:ext uri="{FF2B5EF4-FFF2-40B4-BE49-F238E27FC236}">
                <a16:creationId xmlns:a16="http://schemas.microsoft.com/office/drawing/2014/main" id="{F3764CC5-9647-4D82-9083-4BF4F6EFFFC8}"/>
              </a:ext>
            </a:extLst>
          </p:cNvPr>
          <p:cNvSpPr txBox="1"/>
          <p:nvPr/>
        </p:nvSpPr>
        <p:spPr>
          <a:xfrm>
            <a:off x="5205608" y="6677747"/>
            <a:ext cx="2222087" cy="317459"/>
          </a:xfrm>
          <a:prstGeom prst="rect">
            <a:avLst/>
          </a:prstGeom>
          <a:solidFill>
            <a:schemeClr val="bg1"/>
          </a:solidFill>
          <a:ln>
            <a:solidFill>
              <a:srgbClr val="FF0000"/>
            </a:solidFill>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defTabSz="1485414">
              <a:defRPr/>
            </a:pPr>
            <a:r>
              <a:rPr lang="en-US" sz="1463" b="1" dirty="0">
                <a:solidFill>
                  <a:prstClr val="black"/>
                </a:solidFill>
                <a:latin typeface="Calibri"/>
              </a:rPr>
              <a:t>Coke Conveyor  26km</a:t>
            </a:r>
          </a:p>
        </p:txBody>
      </p:sp>
      <p:sp>
        <p:nvSpPr>
          <p:cNvPr id="101" name="TextBox 100">
            <a:extLst>
              <a:ext uri="{FF2B5EF4-FFF2-40B4-BE49-F238E27FC236}">
                <a16:creationId xmlns:a16="http://schemas.microsoft.com/office/drawing/2014/main" id="{30390ED8-0EB0-4A18-8D7C-2EFC80E16AAA}"/>
              </a:ext>
            </a:extLst>
          </p:cNvPr>
          <p:cNvSpPr txBox="1"/>
          <p:nvPr/>
        </p:nvSpPr>
        <p:spPr>
          <a:xfrm>
            <a:off x="11287493" y="5675384"/>
            <a:ext cx="2877863" cy="383685"/>
          </a:xfrm>
          <a:prstGeom prst="rect">
            <a:avLst/>
          </a:prstGeom>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lIns="132326" tIns="66162" rIns="132326" bIns="66162" rtlCol="0">
            <a:spAutoFit/>
          </a:bodyPr>
          <a:lstStyle/>
          <a:p>
            <a:pPr defTabSz="1485414">
              <a:defRPr/>
            </a:pPr>
            <a:r>
              <a:rPr lang="en-US" sz="1625" b="1" dirty="0">
                <a:solidFill>
                  <a:prstClr val="black"/>
                </a:solidFill>
                <a:latin typeface="Calibri"/>
              </a:rPr>
              <a:t>Jubail Residential Area </a:t>
            </a:r>
          </a:p>
        </p:txBody>
      </p:sp>
      <p:pic>
        <p:nvPicPr>
          <p:cNvPr id="104" name="Picture 103">
            <a:extLst>
              <a:ext uri="{FF2B5EF4-FFF2-40B4-BE49-F238E27FC236}">
                <a16:creationId xmlns:a16="http://schemas.microsoft.com/office/drawing/2014/main" id="{E29E12C4-FEA1-4348-99DF-25E3E9941A49}"/>
              </a:ext>
            </a:extLst>
          </p:cNvPr>
          <p:cNvPicPr>
            <a:picLocks noChangeAspect="1"/>
          </p:cNvPicPr>
          <p:nvPr/>
        </p:nvPicPr>
        <p:blipFill>
          <a:blip r:embed="rId12"/>
          <a:stretch>
            <a:fillRect/>
          </a:stretch>
        </p:blipFill>
        <p:spPr>
          <a:xfrm>
            <a:off x="13356371" y="78646"/>
            <a:ext cx="2670701" cy="1343025"/>
          </a:xfrm>
          <a:prstGeom prst="rect">
            <a:avLst/>
          </a:prstGeom>
        </p:spPr>
      </p:pic>
    </p:spTree>
    <p:extLst>
      <p:ext uri="{BB962C8B-B14F-4D97-AF65-F5344CB8AC3E}">
        <p14:creationId xmlns:p14="http://schemas.microsoft.com/office/powerpoint/2010/main" val="49606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93"/>
                                        </p:tgtEl>
                                        <p:attrNameLst>
                                          <p:attrName>style.visibility</p:attrName>
                                        </p:attrNameLst>
                                      </p:cBhvr>
                                      <p:to>
                                        <p:strVal val="visible"/>
                                      </p:to>
                                    </p:set>
                                    <p:animEffect transition="in" filter="fade">
                                      <p:cBhvr>
                                        <p:cTn id="16" dur="500"/>
                                        <p:tgtEl>
                                          <p:spTgt spid="9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01"/>
                                        </p:tgtEl>
                                        <p:attrNameLst>
                                          <p:attrName>style.visibility</p:attrName>
                                        </p:attrNameLst>
                                      </p:cBhvr>
                                      <p:to>
                                        <p:strVal val="visible"/>
                                      </p:to>
                                    </p:set>
                                    <p:animEffect transition="in" filter="fade">
                                      <p:cBhvr>
                                        <p:cTn id="24" dur="500"/>
                                        <p:tgtEl>
                                          <p:spTgt spid="101"/>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circle(in)">
                                      <p:cBhvr>
                                        <p:cTn id="33" dur="2000"/>
                                        <p:tgtEl>
                                          <p:spTgt spid="22"/>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fade">
                                      <p:cBhvr>
                                        <p:cTn id="37" dur="500"/>
                                        <p:tgtEl>
                                          <p:spTgt spid="9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0"/>
                                        </p:tgtEl>
                                        <p:attrNameLst>
                                          <p:attrName>style.visibility</p:attrName>
                                        </p:attrNameLst>
                                      </p:cBhvr>
                                      <p:to>
                                        <p:strVal val="visible"/>
                                      </p:to>
                                    </p:set>
                                    <p:animEffect transition="in" filter="fade">
                                      <p:cBhvr>
                                        <p:cTn id="40" dur="500"/>
                                        <p:tgtEl>
                                          <p:spTgt spid="10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2"/>
                                        </p:tgtEl>
                                        <p:attrNameLst>
                                          <p:attrName>style.visibility</p:attrName>
                                        </p:attrNameLst>
                                      </p:cBhvr>
                                      <p:to>
                                        <p:strVal val="visible"/>
                                      </p:to>
                                    </p:set>
                                    <p:animEffect transition="in" filter="fade">
                                      <p:cBhvr>
                                        <p:cTn id="43" dur="500"/>
                                        <p:tgtEl>
                                          <p:spTgt spid="92"/>
                                        </p:tgtEl>
                                      </p:cBhvr>
                                    </p:animEffect>
                                  </p:childTnLst>
                                </p:cTn>
                              </p:par>
                              <p:par>
                                <p:cTn id="44" presetID="10" presetClass="entr" presetSubtype="0" fill="hold" nodeType="withEffect">
                                  <p:stCondLst>
                                    <p:cond delay="0"/>
                                  </p:stCondLst>
                                  <p:childTnLst>
                                    <p:set>
                                      <p:cBhvr>
                                        <p:cTn id="45" dur="1" fill="hold">
                                          <p:stCondLst>
                                            <p:cond delay="0"/>
                                          </p:stCondLst>
                                        </p:cTn>
                                        <p:tgtEl>
                                          <p:spTgt spid="99"/>
                                        </p:tgtEl>
                                        <p:attrNameLst>
                                          <p:attrName>style.visibility</p:attrName>
                                        </p:attrNameLst>
                                      </p:cBhvr>
                                      <p:to>
                                        <p:strVal val="visible"/>
                                      </p:to>
                                    </p:set>
                                    <p:animEffect transition="in" filter="fade">
                                      <p:cBhvr>
                                        <p:cTn id="46"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animBg="1"/>
      <p:bldP spid="92" grpId="0"/>
      <p:bldP spid="100" grpId="0" animBg="1"/>
      <p:bldP spid="10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itle 1">
            <a:extLst>
              <a:ext uri="{FF2B5EF4-FFF2-40B4-BE49-F238E27FC236}">
                <a16:creationId xmlns:a16="http://schemas.microsoft.com/office/drawing/2014/main" id="{8CAD98E9-1AB3-487C-9532-062554B5892B}"/>
              </a:ext>
            </a:extLst>
          </p:cNvPr>
          <p:cNvSpPr txBox="1">
            <a:spLocks/>
          </p:cNvSpPr>
          <p:nvPr/>
        </p:nvSpPr>
        <p:spPr>
          <a:xfrm>
            <a:off x="1143000" y="374708"/>
            <a:ext cx="9939655" cy="84416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spc="119" dirty="0">
                <a:solidFill>
                  <a:srgbClr val="E28126"/>
                </a:solidFill>
                <a:latin typeface="Canva Sans"/>
              </a:rPr>
              <a:t>Introduction</a:t>
            </a:r>
            <a:endParaRPr lang="en-US" sz="4800" dirty="0"/>
          </a:p>
        </p:txBody>
      </p:sp>
      <p:sp>
        <p:nvSpPr>
          <p:cNvPr id="6" name="TextBox 5">
            <a:extLst>
              <a:ext uri="{FF2B5EF4-FFF2-40B4-BE49-F238E27FC236}">
                <a16:creationId xmlns:a16="http://schemas.microsoft.com/office/drawing/2014/main" id="{C9441FB8-5F1B-41ED-BFEE-595F8F6485D7}"/>
              </a:ext>
            </a:extLst>
          </p:cNvPr>
          <p:cNvSpPr txBox="1"/>
          <p:nvPr/>
        </p:nvSpPr>
        <p:spPr>
          <a:xfrm>
            <a:off x="1143000" y="1649792"/>
            <a:ext cx="16287750" cy="4555093"/>
          </a:xfrm>
          <a:prstGeom prst="rect">
            <a:avLst/>
          </a:prstGeom>
          <a:noFill/>
        </p:spPr>
        <p:txBody>
          <a:bodyPr wrap="square">
            <a:spAutoFit/>
          </a:bodyPr>
          <a:lstStyle/>
          <a:p>
            <a:pPr marR="0" algn="just">
              <a:spcBef>
                <a:spcPts val="600"/>
              </a:spcBef>
              <a:spcAft>
                <a:spcPts val="600"/>
              </a:spcAft>
            </a:pPr>
            <a:r>
              <a:rPr lang="en-US" sz="2800" spc="119" dirty="0">
                <a:solidFill>
                  <a:srgbClr val="E28126"/>
                </a:solidFill>
                <a:latin typeface="Canva Sans"/>
              </a:rPr>
              <a:t>Sulfur Recovery Unit is based on Modified Claus Process consists in sub-stoichiometric combustion of the acid gas, which is mainly constituted of H2S, H2O, CO2, CO, NH3 and hydrocarbons at high temperature in the Thermal Reactor followed by catalytic conversion in Claus Reactors.</a:t>
            </a:r>
          </a:p>
          <a:p>
            <a:pPr marR="0" algn="just">
              <a:spcBef>
                <a:spcPts val="600"/>
              </a:spcBef>
              <a:spcAft>
                <a:spcPts val="600"/>
              </a:spcAft>
            </a:pPr>
            <a:r>
              <a:rPr lang="en-US" sz="2800" spc="119" dirty="0">
                <a:solidFill>
                  <a:srgbClr val="E28126"/>
                </a:solidFill>
                <a:latin typeface="Canva Sans"/>
              </a:rPr>
              <a:t>Thermal Reactor double zone configuration, an axial-symmetric chamber internally refractory lined to prevent overheating on vessel walls. Waste Heat Boiler is directly connected with the Thermal Reactor; process gas is evenly distributed in the horizontal tubes, whereas on shell-side water is in boiling conditions. Waste Heat Boiler tube sheet is also refractory lined and provided with Ferrules and Hexagon assembly to protect tube sheet from exposure to high temperature process gas.</a:t>
            </a:r>
          </a:p>
        </p:txBody>
      </p:sp>
      <p:cxnSp>
        <p:nvCxnSpPr>
          <p:cNvPr id="8" name="Straight Connector 7">
            <a:extLst>
              <a:ext uri="{FF2B5EF4-FFF2-40B4-BE49-F238E27FC236}">
                <a16:creationId xmlns:a16="http://schemas.microsoft.com/office/drawing/2014/main" id="{F865F8EC-5342-461C-A077-0CC9CDB4FEB2}"/>
              </a:ext>
            </a:extLst>
          </p:cNvPr>
          <p:cNvCxnSpPr>
            <a:cxnSpLocks/>
          </p:cNvCxnSpPr>
          <p:nvPr/>
        </p:nvCxnSpPr>
        <p:spPr bwMode="auto">
          <a:xfrm>
            <a:off x="1143000" y="1511033"/>
            <a:ext cx="16287750" cy="37095"/>
          </a:xfrm>
          <a:prstGeom prst="line">
            <a:avLst/>
          </a:prstGeom>
          <a:ln>
            <a:solidFill>
              <a:srgbClr val="00B0F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pic>
        <p:nvPicPr>
          <p:cNvPr id="12" name="Picture 11">
            <a:extLst>
              <a:ext uri="{FF2B5EF4-FFF2-40B4-BE49-F238E27FC236}">
                <a16:creationId xmlns:a16="http://schemas.microsoft.com/office/drawing/2014/main" id="{8B005BBB-34B6-4E3C-8413-411545DC5703}"/>
              </a:ext>
            </a:extLst>
          </p:cNvPr>
          <p:cNvPicPr>
            <a:picLocks noChangeAspect="1"/>
          </p:cNvPicPr>
          <p:nvPr/>
        </p:nvPicPr>
        <p:blipFill>
          <a:blip r:embed="rId6"/>
          <a:stretch>
            <a:fillRect/>
          </a:stretch>
        </p:blipFill>
        <p:spPr>
          <a:xfrm>
            <a:off x="13356371" y="78646"/>
            <a:ext cx="2670701" cy="1343025"/>
          </a:xfrm>
          <a:prstGeom prst="rect">
            <a:avLst/>
          </a:prstGeom>
        </p:spPr>
      </p:pic>
      <p:pic>
        <p:nvPicPr>
          <p:cNvPr id="14" name="Picture 13">
            <a:extLst>
              <a:ext uri="{FF2B5EF4-FFF2-40B4-BE49-F238E27FC236}">
                <a16:creationId xmlns:a16="http://schemas.microsoft.com/office/drawing/2014/main" id="{79BA540E-A71F-4EAC-AEF4-ACE3A03896AC}"/>
              </a:ext>
            </a:extLst>
          </p:cNvPr>
          <p:cNvPicPr>
            <a:picLocks noChangeAspect="1"/>
          </p:cNvPicPr>
          <p:nvPr/>
        </p:nvPicPr>
        <p:blipFill>
          <a:blip r:embed="rId7"/>
          <a:stretch>
            <a:fillRect/>
          </a:stretch>
        </p:blipFill>
        <p:spPr>
          <a:xfrm>
            <a:off x="2057400" y="6204885"/>
            <a:ext cx="5944440" cy="4025665"/>
          </a:xfrm>
          <a:prstGeom prst="rect">
            <a:avLst/>
          </a:prstGeom>
        </p:spPr>
      </p:pic>
      <p:pic>
        <p:nvPicPr>
          <p:cNvPr id="17" name="Picture 16">
            <a:extLst>
              <a:ext uri="{FF2B5EF4-FFF2-40B4-BE49-F238E27FC236}">
                <a16:creationId xmlns:a16="http://schemas.microsoft.com/office/drawing/2014/main" id="{D8D63D79-4104-4EBD-98D1-841FD2A5719B}"/>
              </a:ext>
            </a:extLst>
          </p:cNvPr>
          <p:cNvPicPr/>
          <p:nvPr/>
        </p:nvPicPr>
        <p:blipFill>
          <a:blip r:embed="rId8"/>
          <a:stretch>
            <a:fillRect/>
          </a:stretch>
        </p:blipFill>
        <p:spPr>
          <a:xfrm>
            <a:off x="8077200" y="6204885"/>
            <a:ext cx="9353550" cy="373521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itle 1">
            <a:extLst>
              <a:ext uri="{FF2B5EF4-FFF2-40B4-BE49-F238E27FC236}">
                <a16:creationId xmlns:a16="http://schemas.microsoft.com/office/drawing/2014/main" id="{8CAD98E9-1AB3-487C-9532-062554B5892B}"/>
              </a:ext>
            </a:extLst>
          </p:cNvPr>
          <p:cNvSpPr txBox="1">
            <a:spLocks/>
          </p:cNvSpPr>
          <p:nvPr/>
        </p:nvSpPr>
        <p:spPr>
          <a:xfrm>
            <a:off x="1143000" y="374708"/>
            <a:ext cx="9939655" cy="84416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spc="119" dirty="0">
                <a:solidFill>
                  <a:srgbClr val="E28126"/>
                </a:solidFill>
                <a:latin typeface="Canva Sans"/>
              </a:rPr>
              <a:t>Introduction</a:t>
            </a:r>
            <a:endParaRPr lang="en-US" sz="4800" dirty="0"/>
          </a:p>
        </p:txBody>
      </p:sp>
      <p:sp>
        <p:nvSpPr>
          <p:cNvPr id="6" name="TextBox 5">
            <a:extLst>
              <a:ext uri="{FF2B5EF4-FFF2-40B4-BE49-F238E27FC236}">
                <a16:creationId xmlns:a16="http://schemas.microsoft.com/office/drawing/2014/main" id="{C9441FB8-5F1B-41ED-BFEE-595F8F6485D7}"/>
              </a:ext>
            </a:extLst>
          </p:cNvPr>
          <p:cNvSpPr txBox="1"/>
          <p:nvPr/>
        </p:nvSpPr>
        <p:spPr>
          <a:xfrm>
            <a:off x="1143000" y="1649792"/>
            <a:ext cx="16287750" cy="2007537"/>
          </a:xfrm>
          <a:prstGeom prst="rect">
            <a:avLst/>
          </a:prstGeom>
          <a:noFill/>
        </p:spPr>
        <p:txBody>
          <a:bodyPr wrap="square">
            <a:spAutoFit/>
          </a:bodyPr>
          <a:lstStyle/>
          <a:p>
            <a:pPr marR="0" algn="just">
              <a:spcBef>
                <a:spcPts val="600"/>
              </a:spcBef>
              <a:spcAft>
                <a:spcPts val="600"/>
              </a:spcAft>
            </a:pPr>
            <a:r>
              <a:rPr lang="en-US" sz="2800" spc="119" dirty="0">
                <a:solidFill>
                  <a:srgbClr val="E28126"/>
                </a:solidFill>
                <a:latin typeface="Canva Sans"/>
              </a:rPr>
              <a:t>Typically, Thermal Reactor WHB is straight tubes, fixed tube sheet and directly connected with Thermal Reactor &amp; Steam Drum with risers and downcomers. </a:t>
            </a:r>
          </a:p>
          <a:p>
            <a:pPr algn="just">
              <a:lnSpc>
                <a:spcPct val="107000"/>
              </a:lnSpc>
              <a:spcBef>
                <a:spcPts val="600"/>
              </a:spcBef>
              <a:spcAft>
                <a:spcPts val="600"/>
              </a:spcAft>
            </a:pPr>
            <a:r>
              <a:rPr lang="en-US" sz="2800" spc="119" dirty="0">
                <a:solidFill>
                  <a:srgbClr val="E28126"/>
                </a:solidFill>
                <a:latin typeface="Canva Sans"/>
              </a:rPr>
              <a:t>Leaks and failures of heat exchangers are common but such leak in WHB involves high maintenance and repair costs with other plant operation consequences. </a:t>
            </a:r>
          </a:p>
        </p:txBody>
      </p:sp>
      <p:cxnSp>
        <p:nvCxnSpPr>
          <p:cNvPr id="8" name="Straight Connector 7">
            <a:extLst>
              <a:ext uri="{FF2B5EF4-FFF2-40B4-BE49-F238E27FC236}">
                <a16:creationId xmlns:a16="http://schemas.microsoft.com/office/drawing/2014/main" id="{F865F8EC-5342-461C-A077-0CC9CDB4FEB2}"/>
              </a:ext>
            </a:extLst>
          </p:cNvPr>
          <p:cNvCxnSpPr>
            <a:cxnSpLocks/>
          </p:cNvCxnSpPr>
          <p:nvPr/>
        </p:nvCxnSpPr>
        <p:spPr bwMode="auto">
          <a:xfrm>
            <a:off x="1143000" y="1511033"/>
            <a:ext cx="16287750" cy="37095"/>
          </a:xfrm>
          <a:prstGeom prst="line">
            <a:avLst/>
          </a:prstGeom>
          <a:ln>
            <a:solidFill>
              <a:srgbClr val="00B0F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pic>
        <p:nvPicPr>
          <p:cNvPr id="12" name="Picture 11">
            <a:extLst>
              <a:ext uri="{FF2B5EF4-FFF2-40B4-BE49-F238E27FC236}">
                <a16:creationId xmlns:a16="http://schemas.microsoft.com/office/drawing/2014/main" id="{8B005BBB-34B6-4E3C-8413-411545DC5703}"/>
              </a:ext>
            </a:extLst>
          </p:cNvPr>
          <p:cNvPicPr>
            <a:picLocks noChangeAspect="1"/>
          </p:cNvPicPr>
          <p:nvPr/>
        </p:nvPicPr>
        <p:blipFill>
          <a:blip r:embed="rId6"/>
          <a:stretch>
            <a:fillRect/>
          </a:stretch>
        </p:blipFill>
        <p:spPr>
          <a:xfrm>
            <a:off x="13356371" y="78646"/>
            <a:ext cx="2670701" cy="1343025"/>
          </a:xfrm>
          <a:prstGeom prst="rect">
            <a:avLst/>
          </a:prstGeom>
        </p:spPr>
      </p:pic>
      <p:graphicFrame>
        <p:nvGraphicFramePr>
          <p:cNvPr id="5" name="Table 8">
            <a:extLst>
              <a:ext uri="{FF2B5EF4-FFF2-40B4-BE49-F238E27FC236}">
                <a16:creationId xmlns:a16="http://schemas.microsoft.com/office/drawing/2014/main" id="{91B4AB84-4264-4058-B4EB-F7AC00D87040}"/>
              </a:ext>
            </a:extLst>
          </p:cNvPr>
          <p:cNvGraphicFramePr>
            <a:graphicFrameLocks noGrp="1"/>
          </p:cNvGraphicFramePr>
          <p:nvPr>
            <p:extLst>
              <p:ext uri="{D42A27DB-BD31-4B8C-83A1-F6EECF244321}">
                <p14:modId xmlns:p14="http://schemas.microsoft.com/office/powerpoint/2010/main" val="795121808"/>
              </p:ext>
            </p:extLst>
          </p:nvPr>
        </p:nvGraphicFramePr>
        <p:xfrm>
          <a:off x="1270647" y="3859848"/>
          <a:ext cx="6280798" cy="2194560"/>
        </p:xfrm>
        <a:graphic>
          <a:graphicData uri="http://schemas.openxmlformats.org/drawingml/2006/table">
            <a:tbl>
              <a:tblPr firstRow="1" bandRow="1">
                <a:tableStyleId>{93296810-A885-4BE3-A3E7-6D5BEEA58F35}</a:tableStyleId>
              </a:tblPr>
              <a:tblGrid>
                <a:gridCol w="3768479">
                  <a:extLst>
                    <a:ext uri="{9D8B030D-6E8A-4147-A177-3AD203B41FA5}">
                      <a16:colId xmlns:a16="http://schemas.microsoft.com/office/drawing/2014/main" val="2876293376"/>
                    </a:ext>
                  </a:extLst>
                </a:gridCol>
                <a:gridCol w="2512319">
                  <a:extLst>
                    <a:ext uri="{9D8B030D-6E8A-4147-A177-3AD203B41FA5}">
                      <a16:colId xmlns:a16="http://schemas.microsoft.com/office/drawing/2014/main" val="437743043"/>
                    </a:ext>
                  </a:extLst>
                </a:gridCol>
              </a:tblGrid>
              <a:tr h="353642">
                <a:tc gridSpan="2">
                  <a:txBody>
                    <a:bodyPr/>
                    <a:lstStyle/>
                    <a:p>
                      <a:pPr algn="ctr"/>
                      <a:r>
                        <a:rPr lang="en-US" dirty="0"/>
                        <a:t>Design Data of Thermal Reactor (Refractory lined)</a:t>
                      </a:r>
                    </a:p>
                  </a:txBody>
                  <a:tcPr/>
                </a:tc>
                <a:tc hMerge="1">
                  <a:txBody>
                    <a:bodyPr/>
                    <a:lstStyle/>
                    <a:p>
                      <a:pPr algn="ctr"/>
                      <a:endParaRPr lang="en-US" dirty="0"/>
                    </a:p>
                  </a:txBody>
                  <a:tcPr/>
                </a:tc>
                <a:extLst>
                  <a:ext uri="{0D108BD9-81ED-4DB2-BD59-A6C34878D82A}">
                    <a16:rowId xmlns:a16="http://schemas.microsoft.com/office/drawing/2014/main" val="2005889830"/>
                  </a:ext>
                </a:extLst>
              </a:tr>
              <a:tr h="353642">
                <a:tc>
                  <a:txBody>
                    <a:bodyPr/>
                    <a:lstStyle/>
                    <a:p>
                      <a:pPr algn="ctr"/>
                      <a:r>
                        <a:rPr lang="en-US" dirty="0"/>
                        <a:t>Service</a:t>
                      </a:r>
                    </a:p>
                  </a:txBody>
                  <a:tcPr/>
                </a:tc>
                <a:tc>
                  <a:txBody>
                    <a:bodyPr/>
                    <a:lstStyle/>
                    <a:p>
                      <a:pPr algn="ctr"/>
                      <a:r>
                        <a:rPr lang="en-US" dirty="0"/>
                        <a:t>Process Gas</a:t>
                      </a:r>
                    </a:p>
                  </a:txBody>
                  <a:tcPr/>
                </a:tc>
                <a:extLst>
                  <a:ext uri="{0D108BD9-81ED-4DB2-BD59-A6C34878D82A}">
                    <a16:rowId xmlns:a16="http://schemas.microsoft.com/office/drawing/2014/main" val="1785287911"/>
                  </a:ext>
                </a:extLst>
              </a:tr>
              <a:tr h="353642">
                <a:tc>
                  <a:txBody>
                    <a:bodyPr/>
                    <a:lstStyle/>
                    <a:p>
                      <a:pPr algn="ctr"/>
                      <a:r>
                        <a:rPr lang="en-US" dirty="0"/>
                        <a:t>Operating Pressure</a:t>
                      </a:r>
                    </a:p>
                  </a:txBody>
                  <a:tcPr/>
                </a:tc>
                <a:tc>
                  <a:txBody>
                    <a:bodyPr/>
                    <a:lstStyle/>
                    <a:p>
                      <a:pPr algn="ctr"/>
                      <a:r>
                        <a:rPr lang="en-US" dirty="0"/>
                        <a:t>0.66 Bar g</a:t>
                      </a:r>
                    </a:p>
                  </a:txBody>
                  <a:tcPr/>
                </a:tc>
                <a:extLst>
                  <a:ext uri="{0D108BD9-81ED-4DB2-BD59-A6C34878D82A}">
                    <a16:rowId xmlns:a16="http://schemas.microsoft.com/office/drawing/2014/main" val="1954144005"/>
                  </a:ext>
                </a:extLst>
              </a:tr>
              <a:tr h="353642">
                <a:tc>
                  <a:txBody>
                    <a:bodyPr/>
                    <a:lstStyle/>
                    <a:p>
                      <a:pPr algn="ctr"/>
                      <a:r>
                        <a:rPr lang="en-US" dirty="0"/>
                        <a:t>Operating Temperature</a:t>
                      </a:r>
                    </a:p>
                  </a:txBody>
                  <a:tcPr/>
                </a:tc>
                <a:tc>
                  <a:txBody>
                    <a:bodyPr/>
                    <a:lstStyle/>
                    <a:p>
                      <a:pPr algn="ctr"/>
                      <a:r>
                        <a:rPr lang="en-US" dirty="0"/>
                        <a:t>1250 °C (300 °C Wall)</a:t>
                      </a:r>
                    </a:p>
                  </a:txBody>
                  <a:tcPr/>
                </a:tc>
                <a:extLst>
                  <a:ext uri="{0D108BD9-81ED-4DB2-BD59-A6C34878D82A}">
                    <a16:rowId xmlns:a16="http://schemas.microsoft.com/office/drawing/2014/main" val="532808919"/>
                  </a:ext>
                </a:extLst>
              </a:tr>
              <a:tr h="3536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Design Pressure</a:t>
                      </a:r>
                    </a:p>
                  </a:txBody>
                  <a:tcPr/>
                </a:tc>
                <a:tc>
                  <a:txBody>
                    <a:bodyPr/>
                    <a:lstStyle/>
                    <a:p>
                      <a:pPr algn="ctr"/>
                      <a:r>
                        <a:rPr lang="en-US" dirty="0"/>
                        <a:t>7 Bar g</a:t>
                      </a:r>
                    </a:p>
                  </a:txBody>
                  <a:tcPr/>
                </a:tc>
                <a:extLst>
                  <a:ext uri="{0D108BD9-81ED-4DB2-BD59-A6C34878D82A}">
                    <a16:rowId xmlns:a16="http://schemas.microsoft.com/office/drawing/2014/main" val="1628018122"/>
                  </a:ext>
                </a:extLst>
              </a:tr>
              <a:tr h="353642">
                <a:tc>
                  <a:txBody>
                    <a:bodyPr/>
                    <a:lstStyle/>
                    <a:p>
                      <a:pPr algn="ctr"/>
                      <a:r>
                        <a:rPr lang="en-US" dirty="0"/>
                        <a:t>Design Temperature</a:t>
                      </a:r>
                    </a:p>
                  </a:txBody>
                  <a:tcPr/>
                </a:tc>
                <a:tc>
                  <a:txBody>
                    <a:bodyPr/>
                    <a:lstStyle/>
                    <a:p>
                      <a:pPr algn="ctr"/>
                      <a:r>
                        <a:rPr lang="en-US" dirty="0"/>
                        <a:t>1400 °C (350 °C Wall)</a:t>
                      </a:r>
                    </a:p>
                  </a:txBody>
                  <a:tcPr/>
                </a:tc>
                <a:extLst>
                  <a:ext uri="{0D108BD9-81ED-4DB2-BD59-A6C34878D82A}">
                    <a16:rowId xmlns:a16="http://schemas.microsoft.com/office/drawing/2014/main" val="2285363190"/>
                  </a:ext>
                </a:extLst>
              </a:tr>
            </a:tbl>
          </a:graphicData>
        </a:graphic>
      </p:graphicFrame>
      <p:graphicFrame>
        <p:nvGraphicFramePr>
          <p:cNvPr id="13" name="Table 8">
            <a:extLst>
              <a:ext uri="{FF2B5EF4-FFF2-40B4-BE49-F238E27FC236}">
                <a16:creationId xmlns:a16="http://schemas.microsoft.com/office/drawing/2014/main" id="{61498DE6-A87B-4E92-B02D-7A71AF8449C5}"/>
              </a:ext>
            </a:extLst>
          </p:cNvPr>
          <p:cNvGraphicFramePr>
            <a:graphicFrameLocks noGrp="1"/>
          </p:cNvGraphicFramePr>
          <p:nvPr>
            <p:extLst>
              <p:ext uri="{D42A27DB-BD31-4B8C-83A1-F6EECF244321}">
                <p14:modId xmlns:p14="http://schemas.microsoft.com/office/powerpoint/2010/main" val="2847236730"/>
              </p:ext>
            </p:extLst>
          </p:nvPr>
        </p:nvGraphicFramePr>
        <p:xfrm>
          <a:off x="1270647" y="6215647"/>
          <a:ext cx="6305550" cy="2560320"/>
        </p:xfrm>
        <a:graphic>
          <a:graphicData uri="http://schemas.openxmlformats.org/drawingml/2006/table">
            <a:tbl>
              <a:tblPr firstRow="1" bandRow="1">
                <a:tableStyleId>{93296810-A885-4BE3-A3E7-6D5BEEA58F35}</a:tableStyleId>
              </a:tblPr>
              <a:tblGrid>
                <a:gridCol w="2487905">
                  <a:extLst>
                    <a:ext uri="{9D8B030D-6E8A-4147-A177-3AD203B41FA5}">
                      <a16:colId xmlns:a16="http://schemas.microsoft.com/office/drawing/2014/main" val="2876293376"/>
                    </a:ext>
                  </a:extLst>
                </a:gridCol>
                <a:gridCol w="1828800">
                  <a:extLst>
                    <a:ext uri="{9D8B030D-6E8A-4147-A177-3AD203B41FA5}">
                      <a16:colId xmlns:a16="http://schemas.microsoft.com/office/drawing/2014/main" val="437743043"/>
                    </a:ext>
                  </a:extLst>
                </a:gridCol>
                <a:gridCol w="1988845">
                  <a:extLst>
                    <a:ext uri="{9D8B030D-6E8A-4147-A177-3AD203B41FA5}">
                      <a16:colId xmlns:a16="http://schemas.microsoft.com/office/drawing/2014/main" val="3597280035"/>
                    </a:ext>
                  </a:extLst>
                </a:gridCol>
              </a:tblGrid>
              <a:tr h="354776">
                <a:tc gridSpan="3">
                  <a:txBody>
                    <a:bodyPr/>
                    <a:lstStyle/>
                    <a:p>
                      <a:pPr algn="ctr"/>
                      <a:r>
                        <a:rPr lang="en-US" dirty="0"/>
                        <a:t>Design Data of Waste Heat Boiler</a:t>
                      </a:r>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2005889830"/>
                  </a:ext>
                </a:extLst>
              </a:tr>
              <a:tr h="354776">
                <a:tc>
                  <a:txBody>
                    <a:bodyPr/>
                    <a:lstStyle/>
                    <a:p>
                      <a:pPr algn="ctr"/>
                      <a:endParaRPr lang="en-US" dirty="0"/>
                    </a:p>
                  </a:txBody>
                  <a:tcPr/>
                </a:tc>
                <a:tc>
                  <a:txBody>
                    <a:bodyPr/>
                    <a:lstStyle/>
                    <a:p>
                      <a:pPr algn="ctr"/>
                      <a:r>
                        <a:rPr lang="en-US" dirty="0"/>
                        <a:t>Shell Side</a:t>
                      </a:r>
                    </a:p>
                  </a:txBody>
                  <a:tcPr/>
                </a:tc>
                <a:tc>
                  <a:txBody>
                    <a:bodyPr/>
                    <a:lstStyle/>
                    <a:p>
                      <a:pPr algn="ctr"/>
                      <a:r>
                        <a:rPr lang="en-US" dirty="0"/>
                        <a:t>Tube Side</a:t>
                      </a:r>
                    </a:p>
                  </a:txBody>
                  <a:tcPr/>
                </a:tc>
                <a:extLst>
                  <a:ext uri="{0D108BD9-81ED-4DB2-BD59-A6C34878D82A}">
                    <a16:rowId xmlns:a16="http://schemas.microsoft.com/office/drawing/2014/main" val="1720435407"/>
                  </a:ext>
                </a:extLst>
              </a:tr>
              <a:tr h="354776">
                <a:tc>
                  <a:txBody>
                    <a:bodyPr/>
                    <a:lstStyle/>
                    <a:p>
                      <a:pPr algn="ctr"/>
                      <a:r>
                        <a:rPr lang="en-US" dirty="0"/>
                        <a:t>Service</a:t>
                      </a:r>
                    </a:p>
                  </a:txBody>
                  <a:tcPr/>
                </a:tc>
                <a:tc>
                  <a:txBody>
                    <a:bodyPr/>
                    <a:lstStyle/>
                    <a:p>
                      <a:pPr algn="ctr"/>
                      <a:r>
                        <a:rPr lang="en-US" dirty="0"/>
                        <a:t>BFW / HP Steam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Process Gas</a:t>
                      </a:r>
                    </a:p>
                  </a:txBody>
                  <a:tcPr/>
                </a:tc>
                <a:extLst>
                  <a:ext uri="{0D108BD9-81ED-4DB2-BD59-A6C34878D82A}">
                    <a16:rowId xmlns:a16="http://schemas.microsoft.com/office/drawing/2014/main" val="1785287911"/>
                  </a:ext>
                </a:extLst>
              </a:tr>
              <a:tr h="354776">
                <a:tc>
                  <a:txBody>
                    <a:bodyPr/>
                    <a:lstStyle/>
                    <a:p>
                      <a:pPr algn="ctr"/>
                      <a:r>
                        <a:rPr lang="en-US" dirty="0"/>
                        <a:t>Operating Pressure</a:t>
                      </a:r>
                    </a:p>
                  </a:txBody>
                  <a:tcPr/>
                </a:tc>
                <a:tc>
                  <a:txBody>
                    <a:bodyPr/>
                    <a:lstStyle/>
                    <a:p>
                      <a:pPr algn="ctr"/>
                      <a:r>
                        <a:rPr lang="en-US" dirty="0"/>
                        <a:t>47 Bar 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0.66 Bar g</a:t>
                      </a:r>
                    </a:p>
                  </a:txBody>
                  <a:tcPr/>
                </a:tc>
                <a:extLst>
                  <a:ext uri="{0D108BD9-81ED-4DB2-BD59-A6C34878D82A}">
                    <a16:rowId xmlns:a16="http://schemas.microsoft.com/office/drawing/2014/main" val="1954144005"/>
                  </a:ext>
                </a:extLst>
              </a:tr>
              <a:tr h="354776">
                <a:tc>
                  <a:txBody>
                    <a:bodyPr/>
                    <a:lstStyle/>
                    <a:p>
                      <a:pPr algn="ctr"/>
                      <a:r>
                        <a:rPr lang="en-US" dirty="0"/>
                        <a:t>Operating Temperature</a:t>
                      </a:r>
                    </a:p>
                  </a:txBody>
                  <a:tcPr/>
                </a:tc>
                <a:tc>
                  <a:txBody>
                    <a:bodyPr/>
                    <a:lstStyle/>
                    <a:p>
                      <a:pPr algn="ctr"/>
                      <a:r>
                        <a:rPr lang="en-US" dirty="0"/>
                        <a:t>261 °C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334 °C (Wall)</a:t>
                      </a:r>
                    </a:p>
                  </a:txBody>
                  <a:tcPr/>
                </a:tc>
                <a:extLst>
                  <a:ext uri="{0D108BD9-81ED-4DB2-BD59-A6C34878D82A}">
                    <a16:rowId xmlns:a16="http://schemas.microsoft.com/office/drawing/2014/main" val="532808919"/>
                  </a:ext>
                </a:extLst>
              </a:tr>
              <a:tr h="3547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Design Pressure</a:t>
                      </a:r>
                    </a:p>
                  </a:txBody>
                  <a:tcPr/>
                </a:tc>
                <a:tc>
                  <a:txBody>
                    <a:bodyPr/>
                    <a:lstStyle/>
                    <a:p>
                      <a:pPr algn="ctr"/>
                      <a:r>
                        <a:rPr lang="en-US" dirty="0"/>
                        <a:t>52 Bar 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7 Bar g</a:t>
                      </a:r>
                    </a:p>
                  </a:txBody>
                  <a:tcPr/>
                </a:tc>
                <a:extLst>
                  <a:ext uri="{0D108BD9-81ED-4DB2-BD59-A6C34878D82A}">
                    <a16:rowId xmlns:a16="http://schemas.microsoft.com/office/drawing/2014/main" val="1628018122"/>
                  </a:ext>
                </a:extLst>
              </a:tr>
              <a:tr h="354776">
                <a:tc>
                  <a:txBody>
                    <a:bodyPr/>
                    <a:lstStyle/>
                    <a:p>
                      <a:pPr algn="ctr"/>
                      <a:r>
                        <a:rPr lang="en-US" dirty="0"/>
                        <a:t>Design Temperature</a:t>
                      </a:r>
                    </a:p>
                  </a:txBody>
                  <a:tcPr/>
                </a:tc>
                <a:tc>
                  <a:txBody>
                    <a:bodyPr/>
                    <a:lstStyle/>
                    <a:p>
                      <a:pPr algn="ctr"/>
                      <a:r>
                        <a:rPr lang="en-US" dirty="0"/>
                        <a:t>275 °C</a:t>
                      </a:r>
                    </a:p>
                  </a:txBody>
                  <a:tcPr/>
                </a:tc>
                <a:tc>
                  <a:txBody>
                    <a:bodyPr/>
                    <a:lstStyle/>
                    <a:p>
                      <a:pPr algn="ctr"/>
                      <a:r>
                        <a:rPr lang="en-US" dirty="0"/>
                        <a:t>370 °C (Wall)</a:t>
                      </a:r>
                    </a:p>
                  </a:txBody>
                  <a:tcPr/>
                </a:tc>
                <a:extLst>
                  <a:ext uri="{0D108BD9-81ED-4DB2-BD59-A6C34878D82A}">
                    <a16:rowId xmlns:a16="http://schemas.microsoft.com/office/drawing/2014/main" val="2285363190"/>
                  </a:ext>
                </a:extLst>
              </a:tr>
            </a:tbl>
          </a:graphicData>
        </a:graphic>
      </p:graphicFrame>
      <p:pic>
        <p:nvPicPr>
          <p:cNvPr id="14" name="Picture 13">
            <a:extLst>
              <a:ext uri="{FF2B5EF4-FFF2-40B4-BE49-F238E27FC236}">
                <a16:creationId xmlns:a16="http://schemas.microsoft.com/office/drawing/2014/main" id="{B5B5CEFC-6F76-4A66-BDA6-5C48B24FBA03}"/>
              </a:ext>
            </a:extLst>
          </p:cNvPr>
          <p:cNvPicPr/>
          <p:nvPr/>
        </p:nvPicPr>
        <p:blipFill>
          <a:blip r:embed="rId7"/>
          <a:stretch>
            <a:fillRect/>
          </a:stretch>
        </p:blipFill>
        <p:spPr>
          <a:xfrm>
            <a:off x="7953375" y="4786210"/>
            <a:ext cx="9477375" cy="3989757"/>
          </a:xfrm>
          <a:prstGeom prst="rect">
            <a:avLst/>
          </a:prstGeom>
        </p:spPr>
      </p:pic>
    </p:spTree>
    <p:extLst>
      <p:ext uri="{BB962C8B-B14F-4D97-AF65-F5344CB8AC3E}">
        <p14:creationId xmlns:p14="http://schemas.microsoft.com/office/powerpoint/2010/main" val="60004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itle 1">
            <a:extLst>
              <a:ext uri="{FF2B5EF4-FFF2-40B4-BE49-F238E27FC236}">
                <a16:creationId xmlns:a16="http://schemas.microsoft.com/office/drawing/2014/main" id="{8CAD98E9-1AB3-487C-9532-062554B5892B}"/>
              </a:ext>
            </a:extLst>
          </p:cNvPr>
          <p:cNvSpPr txBox="1">
            <a:spLocks/>
          </p:cNvSpPr>
          <p:nvPr/>
        </p:nvSpPr>
        <p:spPr>
          <a:xfrm>
            <a:off x="1143000" y="374708"/>
            <a:ext cx="12344400" cy="84416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spc="119" dirty="0">
                <a:solidFill>
                  <a:srgbClr val="E28126"/>
                </a:solidFill>
                <a:latin typeface="Canva Sans"/>
              </a:rPr>
              <a:t>Failure Details and Inspection findings</a:t>
            </a:r>
            <a:endParaRPr lang="en-US" sz="4800" dirty="0"/>
          </a:p>
        </p:txBody>
      </p:sp>
      <p:sp>
        <p:nvSpPr>
          <p:cNvPr id="6" name="TextBox 5">
            <a:extLst>
              <a:ext uri="{FF2B5EF4-FFF2-40B4-BE49-F238E27FC236}">
                <a16:creationId xmlns:a16="http://schemas.microsoft.com/office/drawing/2014/main" id="{C9441FB8-5F1B-41ED-BFEE-595F8F6485D7}"/>
              </a:ext>
            </a:extLst>
          </p:cNvPr>
          <p:cNvSpPr txBox="1"/>
          <p:nvPr/>
        </p:nvSpPr>
        <p:spPr>
          <a:xfrm>
            <a:off x="1143000" y="1840292"/>
            <a:ext cx="16287750" cy="7053598"/>
          </a:xfrm>
          <a:prstGeom prst="rect">
            <a:avLst/>
          </a:prstGeom>
          <a:noFill/>
        </p:spPr>
        <p:txBody>
          <a:bodyPr wrap="square">
            <a:spAutoFit/>
          </a:bodyPr>
          <a:lstStyle/>
          <a:p>
            <a:pPr algn="just">
              <a:lnSpc>
                <a:spcPct val="107000"/>
              </a:lnSpc>
              <a:spcBef>
                <a:spcPts val="600"/>
              </a:spcBef>
              <a:spcAft>
                <a:spcPts val="600"/>
              </a:spcAft>
            </a:pPr>
            <a:r>
              <a:rPr lang="en-US" sz="2800" spc="119" dirty="0">
                <a:solidFill>
                  <a:srgbClr val="E28126"/>
                </a:solidFill>
                <a:latin typeface="Canva Sans"/>
              </a:rPr>
              <a:t>On 2</a:t>
            </a:r>
            <a:r>
              <a:rPr lang="en-US" sz="2800" spc="119" baseline="30000" dirty="0">
                <a:solidFill>
                  <a:srgbClr val="E28126"/>
                </a:solidFill>
                <a:latin typeface="Canva Sans"/>
              </a:rPr>
              <a:t>nd</a:t>
            </a:r>
            <a:r>
              <a:rPr lang="en-US" sz="2800" spc="119" dirty="0">
                <a:solidFill>
                  <a:srgbClr val="E28126"/>
                </a:solidFill>
                <a:latin typeface="Canva Sans"/>
              </a:rPr>
              <a:t> September 2019, Operations and Process Engineering team members identified a mass balance discrepancy between the Boiler Feed water and the Steam generation in the WHB of Unit 221. </a:t>
            </a:r>
          </a:p>
          <a:p>
            <a:pPr algn="just">
              <a:lnSpc>
                <a:spcPct val="107000"/>
              </a:lnSpc>
              <a:spcBef>
                <a:spcPts val="600"/>
              </a:spcBef>
              <a:spcAft>
                <a:spcPts val="600"/>
              </a:spcAft>
            </a:pPr>
            <a:r>
              <a:rPr lang="en-US" sz="2800" spc="119" dirty="0">
                <a:solidFill>
                  <a:srgbClr val="E28126"/>
                </a:solidFill>
                <a:latin typeface="Canva Sans"/>
              </a:rPr>
              <a:t>By 16</a:t>
            </a:r>
            <a:r>
              <a:rPr lang="en-US" sz="2800" spc="119" baseline="30000" dirty="0">
                <a:solidFill>
                  <a:srgbClr val="E28126"/>
                </a:solidFill>
                <a:latin typeface="Canva Sans"/>
              </a:rPr>
              <a:t>th</a:t>
            </a:r>
            <a:r>
              <a:rPr lang="en-US" sz="2800" spc="119" dirty="0">
                <a:solidFill>
                  <a:srgbClr val="E28126"/>
                </a:solidFill>
                <a:latin typeface="Canva Sans"/>
              </a:rPr>
              <a:t> September 2019, the leak was confirmed and a it was decided to keep the unit running until the upcoming train 2 T&amp;I in January 2020, with a leak progress monitoring in place. </a:t>
            </a:r>
          </a:p>
          <a:p>
            <a:pPr algn="just">
              <a:lnSpc>
                <a:spcPct val="107000"/>
              </a:lnSpc>
              <a:spcBef>
                <a:spcPts val="600"/>
              </a:spcBef>
              <a:spcAft>
                <a:spcPts val="600"/>
              </a:spcAft>
            </a:pPr>
            <a:r>
              <a:rPr lang="en-US" sz="2800" spc="119" dirty="0">
                <a:solidFill>
                  <a:srgbClr val="E28126"/>
                </a:solidFill>
                <a:latin typeface="Canva Sans"/>
              </a:rPr>
              <a:t>However, on 25</a:t>
            </a:r>
            <a:r>
              <a:rPr lang="en-US" sz="2800" spc="119" baseline="30000" dirty="0">
                <a:solidFill>
                  <a:srgbClr val="E28126"/>
                </a:solidFill>
                <a:latin typeface="Canva Sans"/>
              </a:rPr>
              <a:t>th</a:t>
            </a:r>
            <a:r>
              <a:rPr lang="en-US" sz="2800" spc="119" dirty="0">
                <a:solidFill>
                  <a:srgbClr val="E28126"/>
                </a:solidFill>
                <a:latin typeface="Canva Sans"/>
              </a:rPr>
              <a:t> November 2019, due to a power failure, the unit went to shutdown and could not be restarted. Decision was made to carry out a temporary repair until the planned T&amp;I in January 2020. During the T&amp;I, a major repair was performed on the tubesheet where 21 Tube to tubesheet (TTS) welds were repaired and 11 tubes were plugged after 4 Hydrotest attempts. </a:t>
            </a:r>
          </a:p>
          <a:p>
            <a:pPr algn="just">
              <a:lnSpc>
                <a:spcPct val="107000"/>
              </a:lnSpc>
              <a:spcBef>
                <a:spcPts val="600"/>
              </a:spcBef>
              <a:spcAft>
                <a:spcPts val="600"/>
              </a:spcAft>
            </a:pPr>
            <a:r>
              <a:rPr lang="en-US" sz="2800" spc="119" dirty="0">
                <a:solidFill>
                  <a:srgbClr val="E28126"/>
                </a:solidFill>
                <a:latin typeface="Canva Sans"/>
              </a:rPr>
              <a:t>Unfortunately, the leak reappeared on 4</a:t>
            </a:r>
            <a:r>
              <a:rPr lang="en-US" sz="2800" spc="119" baseline="30000" dirty="0">
                <a:solidFill>
                  <a:srgbClr val="E28126"/>
                </a:solidFill>
                <a:latin typeface="Canva Sans"/>
              </a:rPr>
              <a:t>th</a:t>
            </a:r>
            <a:r>
              <a:rPr lang="en-US" sz="2800" spc="119" dirty="0">
                <a:solidFill>
                  <a:srgbClr val="E28126"/>
                </a:solidFill>
                <a:latin typeface="Canva Sans"/>
              </a:rPr>
              <a:t> May 2020, and the unit was shutdown on 28</a:t>
            </a:r>
            <a:r>
              <a:rPr lang="en-US" sz="2800" spc="119" baseline="30000" dirty="0">
                <a:solidFill>
                  <a:srgbClr val="E28126"/>
                </a:solidFill>
                <a:latin typeface="Canva Sans"/>
              </a:rPr>
              <a:t>th</a:t>
            </a:r>
            <a:r>
              <a:rPr lang="en-US" sz="2800" spc="119" dirty="0">
                <a:solidFill>
                  <a:srgbClr val="E28126"/>
                </a:solidFill>
                <a:latin typeface="Canva Sans"/>
              </a:rPr>
              <a:t> June 2020 for repair. </a:t>
            </a:r>
          </a:p>
          <a:p>
            <a:pPr marR="0" algn="just">
              <a:lnSpc>
                <a:spcPts val="2730"/>
              </a:lnSpc>
              <a:spcBef>
                <a:spcPts val="600"/>
              </a:spcBef>
              <a:spcAft>
                <a:spcPts val="600"/>
              </a:spcAft>
            </a:pPr>
            <a:endParaRPr lang="en-US" sz="2800" spc="119" dirty="0">
              <a:solidFill>
                <a:srgbClr val="E28126"/>
              </a:solidFill>
              <a:latin typeface="Canva Sans"/>
            </a:endParaRPr>
          </a:p>
        </p:txBody>
      </p:sp>
      <p:cxnSp>
        <p:nvCxnSpPr>
          <p:cNvPr id="8" name="Straight Connector 7">
            <a:extLst>
              <a:ext uri="{FF2B5EF4-FFF2-40B4-BE49-F238E27FC236}">
                <a16:creationId xmlns:a16="http://schemas.microsoft.com/office/drawing/2014/main" id="{F865F8EC-5342-461C-A077-0CC9CDB4FEB2}"/>
              </a:ext>
            </a:extLst>
          </p:cNvPr>
          <p:cNvCxnSpPr>
            <a:cxnSpLocks/>
          </p:cNvCxnSpPr>
          <p:nvPr/>
        </p:nvCxnSpPr>
        <p:spPr bwMode="auto">
          <a:xfrm>
            <a:off x="1143000" y="1511033"/>
            <a:ext cx="16287750" cy="37095"/>
          </a:xfrm>
          <a:prstGeom prst="line">
            <a:avLst/>
          </a:prstGeom>
          <a:ln>
            <a:solidFill>
              <a:srgbClr val="00B0F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pic>
        <p:nvPicPr>
          <p:cNvPr id="9" name="Picture 8">
            <a:extLst>
              <a:ext uri="{FF2B5EF4-FFF2-40B4-BE49-F238E27FC236}">
                <a16:creationId xmlns:a16="http://schemas.microsoft.com/office/drawing/2014/main" id="{9CD3D2A6-121F-4933-9097-1484AC5CCB6E}"/>
              </a:ext>
            </a:extLst>
          </p:cNvPr>
          <p:cNvPicPr>
            <a:picLocks noChangeAspect="1"/>
          </p:cNvPicPr>
          <p:nvPr/>
        </p:nvPicPr>
        <p:blipFill>
          <a:blip r:embed="rId6"/>
          <a:stretch>
            <a:fillRect/>
          </a:stretch>
        </p:blipFill>
        <p:spPr>
          <a:xfrm>
            <a:off x="13356371" y="78646"/>
            <a:ext cx="2670701" cy="1343025"/>
          </a:xfrm>
          <a:prstGeom prst="rect">
            <a:avLst/>
          </a:prstGeom>
        </p:spPr>
      </p:pic>
    </p:spTree>
    <p:extLst>
      <p:ext uri="{BB962C8B-B14F-4D97-AF65-F5344CB8AC3E}">
        <p14:creationId xmlns:p14="http://schemas.microsoft.com/office/powerpoint/2010/main" val="711203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itle 1">
            <a:extLst>
              <a:ext uri="{FF2B5EF4-FFF2-40B4-BE49-F238E27FC236}">
                <a16:creationId xmlns:a16="http://schemas.microsoft.com/office/drawing/2014/main" id="{8CAD98E9-1AB3-487C-9532-062554B5892B}"/>
              </a:ext>
            </a:extLst>
          </p:cNvPr>
          <p:cNvSpPr txBox="1">
            <a:spLocks/>
          </p:cNvSpPr>
          <p:nvPr/>
        </p:nvSpPr>
        <p:spPr>
          <a:xfrm>
            <a:off x="1143000" y="374708"/>
            <a:ext cx="12344400" cy="84416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spc="119" dirty="0">
                <a:solidFill>
                  <a:srgbClr val="E28126"/>
                </a:solidFill>
                <a:latin typeface="Canva Sans"/>
              </a:rPr>
              <a:t>Failure Details and Inspection findings</a:t>
            </a:r>
            <a:endParaRPr lang="en-US" sz="4800" dirty="0"/>
          </a:p>
        </p:txBody>
      </p:sp>
      <p:sp>
        <p:nvSpPr>
          <p:cNvPr id="6" name="TextBox 5">
            <a:extLst>
              <a:ext uri="{FF2B5EF4-FFF2-40B4-BE49-F238E27FC236}">
                <a16:creationId xmlns:a16="http://schemas.microsoft.com/office/drawing/2014/main" id="{C9441FB8-5F1B-41ED-BFEE-595F8F6485D7}"/>
              </a:ext>
            </a:extLst>
          </p:cNvPr>
          <p:cNvSpPr txBox="1"/>
          <p:nvPr/>
        </p:nvSpPr>
        <p:spPr>
          <a:xfrm>
            <a:off x="1143000" y="1840292"/>
            <a:ext cx="16287750" cy="4219681"/>
          </a:xfrm>
          <a:prstGeom prst="rect">
            <a:avLst/>
          </a:prstGeom>
          <a:noFill/>
        </p:spPr>
        <p:txBody>
          <a:bodyPr wrap="square">
            <a:spAutoFit/>
          </a:bodyPr>
          <a:lstStyle/>
          <a:p>
            <a:pPr marR="0" algn="just">
              <a:lnSpc>
                <a:spcPct val="107000"/>
              </a:lnSpc>
              <a:spcBef>
                <a:spcPts val="600"/>
              </a:spcBef>
              <a:spcAft>
                <a:spcPts val="600"/>
              </a:spcAft>
            </a:pPr>
            <a:r>
              <a:rPr lang="en-US" sz="2800" spc="119" dirty="0">
                <a:solidFill>
                  <a:srgbClr val="E28126"/>
                </a:solidFill>
                <a:latin typeface="Canva Sans"/>
              </a:rPr>
              <a:t>Thermal Reactor Waste Heat Boiler tubesheet is refractory lined and provided with Ferrules and Hexagon assembly to protect tube sheet from exposure to high temperature process gas. Refer below figures.</a:t>
            </a:r>
          </a:p>
          <a:p>
            <a:pPr marR="0" algn="just">
              <a:lnSpc>
                <a:spcPct val="107000"/>
              </a:lnSpc>
              <a:spcBef>
                <a:spcPts val="600"/>
              </a:spcBef>
              <a:spcAft>
                <a:spcPts val="600"/>
              </a:spcAft>
            </a:pPr>
            <a:r>
              <a:rPr lang="en-US" sz="2800" spc="119" dirty="0">
                <a:solidFill>
                  <a:srgbClr val="E28126"/>
                </a:solidFill>
                <a:latin typeface="Canva Sans"/>
              </a:rPr>
              <a:t>Tube to tubesheet joints are light expanded with strength weld. </a:t>
            </a:r>
          </a:p>
          <a:p>
            <a:pPr algn="just">
              <a:lnSpc>
                <a:spcPct val="107000"/>
              </a:lnSpc>
              <a:spcBef>
                <a:spcPts val="600"/>
              </a:spcBef>
              <a:spcAft>
                <a:spcPts val="600"/>
              </a:spcAft>
            </a:pPr>
            <a:r>
              <a:rPr lang="en-US" sz="2800" spc="119" dirty="0">
                <a:solidFill>
                  <a:srgbClr val="E28126"/>
                </a:solidFill>
                <a:latin typeface="Canva Sans"/>
              </a:rPr>
              <a:t>The cracks between the Hex-heads and broken ferrules can expose the tube sheet to high temperatures. The tubesheet is of CS metallurgy and can be subjected to high temperature sulfidation and mechanical damage.</a:t>
            </a:r>
          </a:p>
          <a:p>
            <a:pPr marR="0" algn="just">
              <a:lnSpc>
                <a:spcPct val="107000"/>
              </a:lnSpc>
              <a:spcBef>
                <a:spcPts val="600"/>
              </a:spcBef>
              <a:spcAft>
                <a:spcPts val="600"/>
              </a:spcAft>
            </a:pPr>
            <a:endParaRPr lang="en-US" sz="2800" spc="119" dirty="0">
              <a:solidFill>
                <a:srgbClr val="E28126"/>
              </a:solidFill>
              <a:latin typeface="Canva Sans"/>
            </a:endParaRPr>
          </a:p>
        </p:txBody>
      </p:sp>
      <p:cxnSp>
        <p:nvCxnSpPr>
          <p:cNvPr id="8" name="Straight Connector 7">
            <a:extLst>
              <a:ext uri="{FF2B5EF4-FFF2-40B4-BE49-F238E27FC236}">
                <a16:creationId xmlns:a16="http://schemas.microsoft.com/office/drawing/2014/main" id="{F865F8EC-5342-461C-A077-0CC9CDB4FEB2}"/>
              </a:ext>
            </a:extLst>
          </p:cNvPr>
          <p:cNvCxnSpPr>
            <a:cxnSpLocks/>
          </p:cNvCxnSpPr>
          <p:nvPr/>
        </p:nvCxnSpPr>
        <p:spPr bwMode="auto">
          <a:xfrm>
            <a:off x="1143000" y="1511033"/>
            <a:ext cx="16287750" cy="37095"/>
          </a:xfrm>
          <a:prstGeom prst="line">
            <a:avLst/>
          </a:prstGeom>
          <a:ln>
            <a:solidFill>
              <a:srgbClr val="00B0F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pic>
        <p:nvPicPr>
          <p:cNvPr id="9" name="Picture 8">
            <a:extLst>
              <a:ext uri="{FF2B5EF4-FFF2-40B4-BE49-F238E27FC236}">
                <a16:creationId xmlns:a16="http://schemas.microsoft.com/office/drawing/2014/main" id="{9CD3D2A6-121F-4933-9097-1484AC5CCB6E}"/>
              </a:ext>
            </a:extLst>
          </p:cNvPr>
          <p:cNvPicPr>
            <a:picLocks noChangeAspect="1"/>
          </p:cNvPicPr>
          <p:nvPr/>
        </p:nvPicPr>
        <p:blipFill>
          <a:blip r:embed="rId7"/>
          <a:stretch>
            <a:fillRect/>
          </a:stretch>
        </p:blipFill>
        <p:spPr>
          <a:xfrm>
            <a:off x="13356371" y="78646"/>
            <a:ext cx="2670701" cy="1343025"/>
          </a:xfrm>
          <a:prstGeom prst="rect">
            <a:avLst/>
          </a:prstGeom>
        </p:spPr>
      </p:pic>
      <p:graphicFrame>
        <p:nvGraphicFramePr>
          <p:cNvPr id="11" name="Table 11">
            <a:extLst>
              <a:ext uri="{FF2B5EF4-FFF2-40B4-BE49-F238E27FC236}">
                <a16:creationId xmlns:a16="http://schemas.microsoft.com/office/drawing/2014/main" id="{E8EB81B2-3FCF-4068-A72A-FFAB9B14872A}"/>
              </a:ext>
            </a:extLst>
          </p:cNvPr>
          <p:cNvGraphicFramePr>
            <a:graphicFrameLocks noGrp="1"/>
          </p:cNvGraphicFramePr>
          <p:nvPr>
            <p:extLst>
              <p:ext uri="{D42A27DB-BD31-4B8C-83A1-F6EECF244321}">
                <p14:modId xmlns:p14="http://schemas.microsoft.com/office/powerpoint/2010/main" val="2918805276"/>
              </p:ext>
            </p:extLst>
          </p:nvPr>
        </p:nvGraphicFramePr>
        <p:xfrm>
          <a:off x="4572000" y="5423211"/>
          <a:ext cx="9427430" cy="4775618"/>
        </p:xfrm>
        <a:graphic>
          <a:graphicData uri="http://schemas.openxmlformats.org/drawingml/2006/table">
            <a:tbl>
              <a:tblPr firstRow="1" bandRow="1">
                <a:tableStyleId>{93296810-A885-4BE3-A3E7-6D5BEEA58F35}</a:tableStyleId>
              </a:tblPr>
              <a:tblGrid>
                <a:gridCol w="4626830">
                  <a:extLst>
                    <a:ext uri="{9D8B030D-6E8A-4147-A177-3AD203B41FA5}">
                      <a16:colId xmlns:a16="http://schemas.microsoft.com/office/drawing/2014/main" val="1025341033"/>
                    </a:ext>
                  </a:extLst>
                </a:gridCol>
                <a:gridCol w="4800600">
                  <a:extLst>
                    <a:ext uri="{9D8B030D-6E8A-4147-A177-3AD203B41FA5}">
                      <a16:colId xmlns:a16="http://schemas.microsoft.com/office/drawing/2014/main" val="4140685319"/>
                    </a:ext>
                  </a:extLst>
                </a:gridCol>
              </a:tblGrid>
              <a:tr h="3830738">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07195002"/>
                  </a:ext>
                </a:extLst>
              </a:tr>
              <a:tr h="685800">
                <a:tc>
                  <a:txBody>
                    <a:bodyPr/>
                    <a:lstStyle/>
                    <a:p>
                      <a:pPr algn="ctr"/>
                      <a:r>
                        <a:rPr lang="en-US" sz="2800" kern="1200" spc="119" dirty="0">
                          <a:solidFill>
                            <a:srgbClr val="E28126"/>
                          </a:solidFill>
                          <a:latin typeface="Canva Sans"/>
                          <a:ea typeface="+mn-ea"/>
                          <a:cs typeface="+mn-cs"/>
                        </a:rPr>
                        <a:t>Ceramic Ferrules</a:t>
                      </a:r>
                    </a:p>
                    <a:p>
                      <a:pPr algn="ctr"/>
                      <a:r>
                        <a:rPr lang="en-US" sz="2800" kern="1200" spc="119" dirty="0">
                          <a:solidFill>
                            <a:srgbClr val="E28126"/>
                          </a:solidFill>
                          <a:latin typeface="Canva Sans"/>
                          <a:ea typeface="+mn-ea"/>
                          <a:cs typeface="+mn-cs"/>
                        </a:rPr>
                        <a:t>(Typical)</a:t>
                      </a:r>
                    </a:p>
                  </a:txBody>
                  <a:tcPr/>
                </a:tc>
                <a:tc>
                  <a:txBody>
                    <a:bodyPr/>
                    <a:lstStyle/>
                    <a:p>
                      <a:pPr marL="0" algn="ctr" defTabSz="914400" rtl="0" eaLnBrk="1" latinLnBrk="0" hangingPunct="1"/>
                      <a:r>
                        <a:rPr lang="en-US" sz="2800" kern="1200" spc="119" dirty="0">
                          <a:solidFill>
                            <a:srgbClr val="E28126"/>
                          </a:solidFill>
                          <a:latin typeface="Canva Sans"/>
                          <a:ea typeface="+mn-ea"/>
                          <a:cs typeface="+mn-cs"/>
                        </a:rPr>
                        <a:t>Ferrules installed on Tubesheet</a:t>
                      </a:r>
                    </a:p>
                  </a:txBody>
                  <a:tcPr/>
                </a:tc>
                <a:extLst>
                  <a:ext uri="{0D108BD9-81ED-4DB2-BD59-A6C34878D82A}">
                    <a16:rowId xmlns:a16="http://schemas.microsoft.com/office/drawing/2014/main" val="923742190"/>
                  </a:ext>
                </a:extLst>
              </a:tr>
            </a:tbl>
          </a:graphicData>
        </a:graphic>
      </p:graphicFrame>
      <p:pic>
        <p:nvPicPr>
          <p:cNvPr id="18" name="Picture 17">
            <a:extLst>
              <a:ext uri="{FF2B5EF4-FFF2-40B4-BE49-F238E27FC236}">
                <a16:creationId xmlns:a16="http://schemas.microsoft.com/office/drawing/2014/main" id="{58CDAB5C-9E86-46BD-AC3B-487D16C4FA29}"/>
              </a:ext>
            </a:extLst>
          </p:cNvPr>
          <p:cNvPicPr/>
          <p:nvPr/>
        </p:nvPicPr>
        <p:blipFill>
          <a:blip r:embed="rId8"/>
          <a:stretch>
            <a:fillRect/>
          </a:stretch>
        </p:blipFill>
        <p:spPr>
          <a:xfrm>
            <a:off x="4552950" y="5423211"/>
            <a:ext cx="4624297" cy="3796453"/>
          </a:xfrm>
          <a:prstGeom prst="rect">
            <a:avLst/>
          </a:prstGeom>
        </p:spPr>
      </p:pic>
      <p:pic>
        <p:nvPicPr>
          <p:cNvPr id="19" name="Picture 18">
            <a:extLst>
              <a:ext uri="{FF2B5EF4-FFF2-40B4-BE49-F238E27FC236}">
                <a16:creationId xmlns:a16="http://schemas.microsoft.com/office/drawing/2014/main" id="{A7AE9F06-45C9-475E-8BBE-658E1FE32881}"/>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9205821" y="5423211"/>
            <a:ext cx="4772025" cy="3796453"/>
          </a:xfrm>
          <a:prstGeom prst="rect">
            <a:avLst/>
          </a:prstGeom>
        </p:spPr>
      </p:pic>
    </p:spTree>
    <p:extLst>
      <p:ext uri="{BB962C8B-B14F-4D97-AF65-F5344CB8AC3E}">
        <p14:creationId xmlns:p14="http://schemas.microsoft.com/office/powerpoint/2010/main" val="13964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itle 1">
            <a:extLst>
              <a:ext uri="{FF2B5EF4-FFF2-40B4-BE49-F238E27FC236}">
                <a16:creationId xmlns:a16="http://schemas.microsoft.com/office/drawing/2014/main" id="{8CAD98E9-1AB3-487C-9532-062554B5892B}"/>
              </a:ext>
            </a:extLst>
          </p:cNvPr>
          <p:cNvSpPr txBox="1">
            <a:spLocks/>
          </p:cNvSpPr>
          <p:nvPr/>
        </p:nvSpPr>
        <p:spPr>
          <a:xfrm>
            <a:off x="1143000" y="374708"/>
            <a:ext cx="12344400" cy="84416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spc="119" dirty="0">
                <a:solidFill>
                  <a:srgbClr val="E28126"/>
                </a:solidFill>
                <a:latin typeface="Canva Sans"/>
              </a:rPr>
              <a:t>Failure Details and Inspection findings</a:t>
            </a:r>
            <a:endParaRPr lang="en-US" sz="4800" dirty="0"/>
          </a:p>
        </p:txBody>
      </p:sp>
      <p:sp>
        <p:nvSpPr>
          <p:cNvPr id="6" name="TextBox 5">
            <a:extLst>
              <a:ext uri="{FF2B5EF4-FFF2-40B4-BE49-F238E27FC236}">
                <a16:creationId xmlns:a16="http://schemas.microsoft.com/office/drawing/2014/main" id="{C9441FB8-5F1B-41ED-BFEE-595F8F6485D7}"/>
              </a:ext>
            </a:extLst>
          </p:cNvPr>
          <p:cNvSpPr txBox="1"/>
          <p:nvPr/>
        </p:nvSpPr>
        <p:spPr>
          <a:xfrm>
            <a:off x="1143000" y="1637490"/>
            <a:ext cx="16287750" cy="3604769"/>
          </a:xfrm>
          <a:prstGeom prst="rect">
            <a:avLst/>
          </a:prstGeom>
          <a:noFill/>
        </p:spPr>
        <p:txBody>
          <a:bodyPr wrap="square">
            <a:spAutoFit/>
          </a:bodyPr>
          <a:lstStyle/>
          <a:p>
            <a:pPr marR="0" lvl="0" algn="just">
              <a:lnSpc>
                <a:spcPct val="107000"/>
              </a:lnSpc>
              <a:spcBef>
                <a:spcPts val="600"/>
              </a:spcBef>
              <a:spcAft>
                <a:spcPts val="600"/>
              </a:spcAft>
            </a:pPr>
            <a:r>
              <a:rPr lang="en-US" sz="2800" spc="119" dirty="0">
                <a:solidFill>
                  <a:srgbClr val="E28126"/>
                </a:solidFill>
                <a:latin typeface="Canva Sans"/>
              </a:rPr>
              <a:t>Ceramic Ferrules were found broken/cracked in the bottom five rows of the Tube sheet. Also, multiple ferrules inserts were not inserted properly. These conditions allow the hot gas to bypass to the tubesheet resulting in sulfidation of the TTS welds and tubesheet as mentioned above.</a:t>
            </a:r>
          </a:p>
          <a:p>
            <a:pPr marR="0" lvl="0" algn="just">
              <a:lnSpc>
                <a:spcPct val="107000"/>
              </a:lnSpc>
              <a:spcBef>
                <a:spcPts val="600"/>
              </a:spcBef>
              <a:spcAft>
                <a:spcPts val="600"/>
              </a:spcAft>
            </a:pPr>
            <a:r>
              <a:rPr lang="en-US" sz="2800" spc="119" dirty="0">
                <a:solidFill>
                  <a:srgbClr val="E28126"/>
                </a:solidFill>
                <a:latin typeface="Canva Sans"/>
              </a:rPr>
              <a:t>During shell side water leak test, massive leak was observed in the bottom rows. At the leak location, Refractory Hex-Heads had fallen down and Ferrules broken.</a:t>
            </a:r>
          </a:p>
          <a:p>
            <a:pPr marR="0" lvl="0" algn="just">
              <a:lnSpc>
                <a:spcPct val="107000"/>
              </a:lnSpc>
              <a:spcBef>
                <a:spcPts val="600"/>
              </a:spcBef>
              <a:spcAft>
                <a:spcPts val="600"/>
              </a:spcAft>
            </a:pPr>
            <a:r>
              <a:rPr lang="en-US" sz="2800" spc="119" dirty="0">
                <a:solidFill>
                  <a:srgbClr val="E28126"/>
                </a:solidFill>
                <a:latin typeface="Canva Sans"/>
              </a:rPr>
              <a:t>Leaky tubes are identified and plugged followed by Refractory repair on tubesheet.</a:t>
            </a:r>
          </a:p>
        </p:txBody>
      </p:sp>
      <p:cxnSp>
        <p:nvCxnSpPr>
          <p:cNvPr id="8" name="Straight Connector 7">
            <a:extLst>
              <a:ext uri="{FF2B5EF4-FFF2-40B4-BE49-F238E27FC236}">
                <a16:creationId xmlns:a16="http://schemas.microsoft.com/office/drawing/2014/main" id="{F865F8EC-5342-461C-A077-0CC9CDB4FEB2}"/>
              </a:ext>
            </a:extLst>
          </p:cNvPr>
          <p:cNvCxnSpPr>
            <a:cxnSpLocks/>
          </p:cNvCxnSpPr>
          <p:nvPr/>
        </p:nvCxnSpPr>
        <p:spPr bwMode="auto">
          <a:xfrm>
            <a:off x="1143000" y="1511033"/>
            <a:ext cx="16287750" cy="37095"/>
          </a:xfrm>
          <a:prstGeom prst="line">
            <a:avLst/>
          </a:prstGeom>
          <a:ln>
            <a:solidFill>
              <a:srgbClr val="00B0F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pic>
        <p:nvPicPr>
          <p:cNvPr id="9" name="Picture 8">
            <a:extLst>
              <a:ext uri="{FF2B5EF4-FFF2-40B4-BE49-F238E27FC236}">
                <a16:creationId xmlns:a16="http://schemas.microsoft.com/office/drawing/2014/main" id="{9CD3D2A6-121F-4933-9097-1484AC5CCB6E}"/>
              </a:ext>
            </a:extLst>
          </p:cNvPr>
          <p:cNvPicPr>
            <a:picLocks noChangeAspect="1"/>
          </p:cNvPicPr>
          <p:nvPr/>
        </p:nvPicPr>
        <p:blipFill>
          <a:blip r:embed="rId6"/>
          <a:stretch>
            <a:fillRect/>
          </a:stretch>
        </p:blipFill>
        <p:spPr>
          <a:xfrm>
            <a:off x="13356371" y="78646"/>
            <a:ext cx="2670701" cy="1343025"/>
          </a:xfrm>
          <a:prstGeom prst="rect">
            <a:avLst/>
          </a:prstGeom>
        </p:spPr>
      </p:pic>
      <p:pic>
        <p:nvPicPr>
          <p:cNvPr id="7" name="Picture 6">
            <a:extLst>
              <a:ext uri="{FF2B5EF4-FFF2-40B4-BE49-F238E27FC236}">
                <a16:creationId xmlns:a16="http://schemas.microsoft.com/office/drawing/2014/main" id="{29DBFD88-8540-4CBD-B5BF-FB395BA98CB0}"/>
              </a:ext>
            </a:extLst>
          </p:cNvPr>
          <p:cNvPicPr>
            <a:picLocks noChangeAspect="1"/>
          </p:cNvPicPr>
          <p:nvPr/>
        </p:nvPicPr>
        <p:blipFill>
          <a:blip r:embed="rId7"/>
          <a:stretch>
            <a:fillRect/>
          </a:stretch>
        </p:blipFill>
        <p:spPr>
          <a:xfrm>
            <a:off x="2590800" y="5448300"/>
            <a:ext cx="7070611" cy="4744006"/>
          </a:xfrm>
          <a:prstGeom prst="rect">
            <a:avLst/>
          </a:prstGeom>
        </p:spPr>
      </p:pic>
      <p:pic>
        <p:nvPicPr>
          <p:cNvPr id="12" name="Picture 11">
            <a:extLst>
              <a:ext uri="{FF2B5EF4-FFF2-40B4-BE49-F238E27FC236}">
                <a16:creationId xmlns:a16="http://schemas.microsoft.com/office/drawing/2014/main" id="{D1FA83B9-4D10-4CD5-B263-8FB5D452726E}"/>
              </a:ext>
            </a:extLst>
          </p:cNvPr>
          <p:cNvPicPr>
            <a:picLocks noChangeAspect="1"/>
          </p:cNvPicPr>
          <p:nvPr/>
        </p:nvPicPr>
        <p:blipFill rotWithShape="1">
          <a:blip r:embed="rId8"/>
          <a:srcRect t="3926"/>
          <a:stretch/>
        </p:blipFill>
        <p:spPr>
          <a:xfrm>
            <a:off x="9668703" y="5448300"/>
            <a:ext cx="6440020" cy="4724956"/>
          </a:xfrm>
          <a:prstGeom prst="rect">
            <a:avLst/>
          </a:prstGeom>
        </p:spPr>
      </p:pic>
    </p:spTree>
    <p:extLst>
      <p:ext uri="{BB962C8B-B14F-4D97-AF65-F5344CB8AC3E}">
        <p14:creationId xmlns:p14="http://schemas.microsoft.com/office/powerpoint/2010/main" val="3283754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itle 1">
            <a:extLst>
              <a:ext uri="{FF2B5EF4-FFF2-40B4-BE49-F238E27FC236}">
                <a16:creationId xmlns:a16="http://schemas.microsoft.com/office/drawing/2014/main" id="{8CAD98E9-1AB3-487C-9532-062554B5892B}"/>
              </a:ext>
            </a:extLst>
          </p:cNvPr>
          <p:cNvSpPr txBox="1">
            <a:spLocks/>
          </p:cNvSpPr>
          <p:nvPr/>
        </p:nvSpPr>
        <p:spPr>
          <a:xfrm>
            <a:off x="1143000" y="374708"/>
            <a:ext cx="12344400" cy="84416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spc="119" dirty="0">
                <a:solidFill>
                  <a:srgbClr val="E28126"/>
                </a:solidFill>
                <a:latin typeface="Canva Sans"/>
              </a:rPr>
              <a:t>Root cause analysis</a:t>
            </a:r>
            <a:endParaRPr lang="en-US" sz="4800" dirty="0"/>
          </a:p>
        </p:txBody>
      </p:sp>
      <p:sp>
        <p:nvSpPr>
          <p:cNvPr id="6" name="TextBox 5">
            <a:extLst>
              <a:ext uri="{FF2B5EF4-FFF2-40B4-BE49-F238E27FC236}">
                <a16:creationId xmlns:a16="http://schemas.microsoft.com/office/drawing/2014/main" id="{C9441FB8-5F1B-41ED-BFEE-595F8F6485D7}"/>
              </a:ext>
            </a:extLst>
          </p:cNvPr>
          <p:cNvSpPr txBox="1"/>
          <p:nvPr/>
        </p:nvSpPr>
        <p:spPr>
          <a:xfrm>
            <a:off x="1143000" y="1637490"/>
            <a:ext cx="16287750" cy="5296258"/>
          </a:xfrm>
          <a:prstGeom prst="rect">
            <a:avLst/>
          </a:prstGeom>
          <a:noFill/>
        </p:spPr>
        <p:txBody>
          <a:bodyPr wrap="square">
            <a:spAutoFit/>
          </a:bodyPr>
          <a:lstStyle/>
          <a:p>
            <a:pPr algn="just">
              <a:lnSpc>
                <a:spcPct val="107000"/>
              </a:lnSpc>
              <a:spcBef>
                <a:spcPts val="600"/>
              </a:spcBef>
              <a:spcAft>
                <a:spcPts val="600"/>
              </a:spcAft>
            </a:pPr>
            <a:r>
              <a:rPr lang="en-US" sz="2800" spc="119" dirty="0">
                <a:solidFill>
                  <a:srgbClr val="E28126"/>
                </a:solidFill>
                <a:latin typeface="Canva Sans"/>
              </a:rPr>
              <a:t>The causal factors:</a:t>
            </a:r>
          </a:p>
          <a:p>
            <a:pPr algn="just">
              <a:lnSpc>
                <a:spcPct val="107000"/>
              </a:lnSpc>
              <a:spcBef>
                <a:spcPts val="600"/>
              </a:spcBef>
              <a:spcAft>
                <a:spcPts val="600"/>
              </a:spcAft>
            </a:pPr>
            <a:r>
              <a:rPr lang="en-US" sz="2800" i="1" dirty="0"/>
              <a:t>Mistakes or failures that, if corrected, could have prevented the incident from occurring or would have significantly mitigated its consequences.</a:t>
            </a:r>
          </a:p>
          <a:p>
            <a:pPr algn="just">
              <a:lnSpc>
                <a:spcPct val="107000"/>
              </a:lnSpc>
              <a:spcBef>
                <a:spcPts val="600"/>
              </a:spcBef>
              <a:spcAft>
                <a:spcPts val="600"/>
              </a:spcAft>
            </a:pPr>
            <a:endParaRPr lang="en-US" sz="2800" i="1" spc="119" dirty="0">
              <a:solidFill>
                <a:srgbClr val="E28126"/>
              </a:solidFill>
              <a:latin typeface="Canva Sans"/>
            </a:endParaRPr>
          </a:p>
          <a:p>
            <a:pPr marL="514350" indent="-514350" algn="just">
              <a:lnSpc>
                <a:spcPct val="107000"/>
              </a:lnSpc>
              <a:spcBef>
                <a:spcPts val="600"/>
              </a:spcBef>
              <a:spcAft>
                <a:spcPts val="600"/>
              </a:spcAft>
              <a:buAutoNum type="arabicPeriod"/>
            </a:pPr>
            <a:r>
              <a:rPr lang="en-US" sz="2800" spc="119" dirty="0">
                <a:solidFill>
                  <a:srgbClr val="E28126"/>
                </a:solidFill>
                <a:latin typeface="Canva Sans"/>
              </a:rPr>
              <a:t>Mechanical Failure of tube to tubesheet welds </a:t>
            </a:r>
          </a:p>
          <a:p>
            <a:pPr algn="just">
              <a:lnSpc>
                <a:spcPct val="107000"/>
              </a:lnSpc>
              <a:spcBef>
                <a:spcPts val="600"/>
              </a:spcBef>
              <a:spcAft>
                <a:spcPts val="600"/>
              </a:spcAft>
            </a:pPr>
            <a:r>
              <a:rPr lang="en-US" sz="2800" spc="119" dirty="0">
                <a:solidFill>
                  <a:srgbClr val="E28126"/>
                </a:solidFill>
                <a:latin typeface="Canva Sans"/>
              </a:rPr>
              <a:t>2. Tubesheet subjected to overheating </a:t>
            </a:r>
          </a:p>
          <a:p>
            <a:pPr algn="just">
              <a:lnSpc>
                <a:spcPct val="107000"/>
              </a:lnSpc>
              <a:spcBef>
                <a:spcPts val="600"/>
              </a:spcBef>
              <a:spcAft>
                <a:spcPts val="600"/>
              </a:spcAft>
            </a:pPr>
            <a:r>
              <a:rPr lang="en-US" sz="2800" spc="119" dirty="0">
                <a:solidFill>
                  <a:srgbClr val="E28126"/>
                </a:solidFill>
                <a:latin typeface="Canva Sans"/>
              </a:rPr>
              <a:t>3. Incorrect installation of tubesheet refractory components </a:t>
            </a:r>
          </a:p>
          <a:p>
            <a:pPr algn="just">
              <a:lnSpc>
                <a:spcPct val="107000"/>
              </a:lnSpc>
              <a:spcBef>
                <a:spcPts val="600"/>
              </a:spcBef>
              <a:spcAft>
                <a:spcPts val="600"/>
              </a:spcAft>
            </a:pPr>
            <a:r>
              <a:rPr lang="en-US" sz="2800" spc="119" dirty="0">
                <a:solidFill>
                  <a:srgbClr val="E28126"/>
                </a:solidFill>
                <a:latin typeface="Canva Sans"/>
              </a:rPr>
              <a:t>4. Incomplete inspection and repair </a:t>
            </a:r>
          </a:p>
          <a:p>
            <a:pPr algn="just">
              <a:lnSpc>
                <a:spcPct val="107000"/>
              </a:lnSpc>
              <a:spcBef>
                <a:spcPts val="600"/>
              </a:spcBef>
              <a:spcAft>
                <a:spcPts val="600"/>
              </a:spcAft>
            </a:pPr>
            <a:r>
              <a:rPr lang="en-US" sz="2800" spc="119" dirty="0">
                <a:solidFill>
                  <a:srgbClr val="E28126"/>
                </a:solidFill>
                <a:latin typeface="Canva Sans"/>
              </a:rPr>
              <a:t>5. High number of unit trips and shutdowns</a:t>
            </a:r>
          </a:p>
        </p:txBody>
      </p:sp>
      <p:cxnSp>
        <p:nvCxnSpPr>
          <p:cNvPr id="8" name="Straight Connector 7">
            <a:extLst>
              <a:ext uri="{FF2B5EF4-FFF2-40B4-BE49-F238E27FC236}">
                <a16:creationId xmlns:a16="http://schemas.microsoft.com/office/drawing/2014/main" id="{F865F8EC-5342-461C-A077-0CC9CDB4FEB2}"/>
              </a:ext>
            </a:extLst>
          </p:cNvPr>
          <p:cNvCxnSpPr>
            <a:cxnSpLocks/>
          </p:cNvCxnSpPr>
          <p:nvPr/>
        </p:nvCxnSpPr>
        <p:spPr bwMode="auto">
          <a:xfrm>
            <a:off x="1143000" y="1511033"/>
            <a:ext cx="16287750" cy="37095"/>
          </a:xfrm>
          <a:prstGeom prst="line">
            <a:avLst/>
          </a:prstGeom>
          <a:ln>
            <a:solidFill>
              <a:srgbClr val="00B0F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pic>
        <p:nvPicPr>
          <p:cNvPr id="9" name="Picture 8">
            <a:extLst>
              <a:ext uri="{FF2B5EF4-FFF2-40B4-BE49-F238E27FC236}">
                <a16:creationId xmlns:a16="http://schemas.microsoft.com/office/drawing/2014/main" id="{9CD3D2A6-121F-4933-9097-1484AC5CCB6E}"/>
              </a:ext>
            </a:extLst>
          </p:cNvPr>
          <p:cNvPicPr>
            <a:picLocks noChangeAspect="1"/>
          </p:cNvPicPr>
          <p:nvPr/>
        </p:nvPicPr>
        <p:blipFill>
          <a:blip r:embed="rId6"/>
          <a:stretch>
            <a:fillRect/>
          </a:stretch>
        </p:blipFill>
        <p:spPr>
          <a:xfrm>
            <a:off x="13356371" y="78646"/>
            <a:ext cx="2670701" cy="1343025"/>
          </a:xfrm>
          <a:prstGeom prst="rect">
            <a:avLst/>
          </a:prstGeom>
        </p:spPr>
      </p:pic>
    </p:spTree>
    <p:extLst>
      <p:ext uri="{BB962C8B-B14F-4D97-AF65-F5344CB8AC3E}">
        <p14:creationId xmlns:p14="http://schemas.microsoft.com/office/powerpoint/2010/main" val="16533622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TotalTime>
  <Words>1050</Words>
  <Application>Microsoft Office PowerPoint</Application>
  <PresentationFormat>Custom</PresentationFormat>
  <Paragraphs>108</Paragraphs>
  <Slides>12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Wingdings</vt:lpstr>
      <vt:lpstr>Codec Pro ExtraBold</vt:lpstr>
      <vt:lpstr>Arial</vt:lpstr>
      <vt:lpstr>Bell MT</vt:lpstr>
      <vt:lpstr>Canva Sans Bold</vt:lpstr>
      <vt:lpstr>Glacial Indifference Bold</vt:lpstr>
      <vt:lpstr>Canva Sans</vt:lpstr>
      <vt:lpstr>Tabarra Sans Heavy</vt:lpstr>
      <vt:lpstr>Calibri</vt:lpstr>
      <vt:lpstr>Tabarra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JUBCOR 2024 Presentation Template</dc:title>
  <dc:creator>Dharmeshkumar P. Patel</dc:creator>
  <cp:lastModifiedBy>Dharmeshkumar P. Patel</cp:lastModifiedBy>
  <cp:revision>35</cp:revision>
  <dcterms:created xsi:type="dcterms:W3CDTF">2006-08-16T00:00:00Z</dcterms:created>
  <dcterms:modified xsi:type="dcterms:W3CDTF">2024-08-26T13:20:34Z</dcterms:modified>
  <dc:identifier>DAGG3nLRPf8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6621b6c-8ff2-4c9a-bc11-1fa53864d99b_Enabled">
    <vt:lpwstr>true</vt:lpwstr>
  </property>
  <property fmtid="{D5CDD505-2E9C-101B-9397-08002B2CF9AE}" pid="3" name="MSIP_Label_06621b6c-8ff2-4c9a-bc11-1fa53864d99b_SetDate">
    <vt:lpwstr>2024-08-26T07:06:58Z</vt:lpwstr>
  </property>
  <property fmtid="{D5CDD505-2E9C-101B-9397-08002B2CF9AE}" pid="4" name="MSIP_Label_06621b6c-8ff2-4c9a-bc11-1fa53864d99b_Method">
    <vt:lpwstr>Privileged</vt:lpwstr>
  </property>
  <property fmtid="{D5CDD505-2E9C-101B-9397-08002B2CF9AE}" pid="5" name="MSIP_Label_06621b6c-8ff2-4c9a-bc11-1fa53864d99b_Name">
    <vt:lpwstr>Non-Business Use</vt:lpwstr>
  </property>
  <property fmtid="{D5CDD505-2E9C-101B-9397-08002B2CF9AE}" pid="6" name="MSIP_Label_06621b6c-8ff2-4c9a-bc11-1fa53864d99b_SiteId">
    <vt:lpwstr>7a950282-bd5c-4a38-9220-da6825e05f1c</vt:lpwstr>
  </property>
  <property fmtid="{D5CDD505-2E9C-101B-9397-08002B2CF9AE}" pid="7" name="MSIP_Label_06621b6c-8ff2-4c9a-bc11-1fa53864d99b_ActionId">
    <vt:lpwstr>b2dd199d-6448-4592-9ace-a855c2c69c8d</vt:lpwstr>
  </property>
  <property fmtid="{D5CDD505-2E9C-101B-9397-08002B2CF9AE}" pid="8" name="MSIP_Label_06621b6c-8ff2-4c9a-bc11-1fa53864d99b_ContentBits">
    <vt:lpwstr>0</vt:lpwstr>
  </property>
</Properties>
</file>