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6" r:id="rId7"/>
    <p:sldId id="264" r:id="rId8"/>
    <p:sldId id="381" r:id="rId9"/>
    <p:sldId id="258" r:id="rId10"/>
  </p:sldIdLst>
  <p:sldSz cx="18288000" cy="10287000"/>
  <p:notesSz cx="6858000" cy="9144000"/>
  <p:embeddedFontLst>
    <p:embeddedFont>
      <p:font typeface="Canva Sans" panose="020B0503030501040103" pitchFamily="34" charset="0"/>
      <p:regular r:id="rId11"/>
    </p:embeddedFont>
    <p:embeddedFont>
      <p:font typeface="Canva Sans Bold" panose="020B0803030501040103" pitchFamily="34" charset="0"/>
      <p:regular r:id="rId12"/>
    </p:embeddedFont>
    <p:embeddedFont>
      <p:font typeface="Codec Pro ExtraBold" pitchFamily="2" charset="0"/>
      <p:regular r:id="rId13"/>
    </p:embeddedFont>
    <p:embeddedFont>
      <p:font typeface="Glacial Indifference Bold" pitchFamily="2" charset="0"/>
      <p:regular r:id="rId14"/>
    </p:embeddedFont>
    <p:embeddedFont>
      <p:font typeface="Tabarra Sans" pitchFamily="2" charset="0"/>
      <p:regular r:id="rId15"/>
    </p:embeddedFont>
    <p:embeddedFont>
      <p:font typeface="Tabarra Sans Heavy" pitchFamily="2" charset="0"/>
      <p:regular r:id="rId16"/>
    </p:embeddedFont>
    <p:embeddedFont>
      <p:font typeface="黑体" panose="02010609060101010101" pitchFamily="49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A9A"/>
    <a:srgbClr val="8F71B2"/>
    <a:srgbClr val="5AC9EB"/>
    <a:srgbClr val="344999"/>
    <a:srgbClr val="359F4D"/>
    <a:srgbClr val="D28564"/>
    <a:srgbClr val="E7B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118" autoAdjust="0"/>
  </p:normalViewPr>
  <p:slideViewPr>
    <p:cSldViewPr>
      <p:cViewPr varScale="1">
        <p:scale>
          <a:sx n="39" d="100"/>
          <a:sy n="39" d="100"/>
        </p:scale>
        <p:origin x="9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font" Target="fonts/font7.fntdata" /><Relationship Id="rId2" Type="http://schemas.openxmlformats.org/officeDocument/2006/relationships/slide" Target="slides/slide1.xml" /><Relationship Id="rId16" Type="http://schemas.openxmlformats.org/officeDocument/2006/relationships/font" Target="fonts/font6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font" Target="fonts/font5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7" y="2089151"/>
            <a:ext cx="17570450" cy="678101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PPG STEELGUARD 703/803 | Product launch | For internal use only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8779" y="9800070"/>
            <a:ext cx="712206" cy="258332"/>
          </a:xfrm>
        </p:spPr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58777" y="497682"/>
            <a:ext cx="17570450" cy="14773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sv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7" Type="http://schemas.openxmlformats.org/officeDocument/2006/relationships/image" Target="../media/image15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openxmlformats.org/officeDocument/2006/relationships/image" Target="../media/image23.svg" /><Relationship Id="rId3" Type="http://schemas.openxmlformats.org/officeDocument/2006/relationships/image" Target="../media/image11.svg" /><Relationship Id="rId7" Type="http://schemas.openxmlformats.org/officeDocument/2006/relationships/image" Target="../media/image17.svg" /><Relationship Id="rId12" Type="http://schemas.openxmlformats.org/officeDocument/2006/relationships/image" Target="../media/image22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11" Type="http://schemas.openxmlformats.org/officeDocument/2006/relationships/image" Target="../media/image21.svg" /><Relationship Id="rId5" Type="http://schemas.openxmlformats.org/officeDocument/2006/relationships/image" Target="../media/image13.svg" /><Relationship Id="rId10" Type="http://schemas.openxmlformats.org/officeDocument/2006/relationships/image" Target="../media/image20.png" /><Relationship Id="rId4" Type="http://schemas.openxmlformats.org/officeDocument/2006/relationships/image" Target="../media/image12.png" /><Relationship Id="rId9" Type="http://schemas.openxmlformats.org/officeDocument/2006/relationships/image" Target="../media/image19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7" Type="http://schemas.openxmlformats.org/officeDocument/2006/relationships/image" Target="../media/image25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7" Type="http://schemas.openxmlformats.org/officeDocument/2006/relationships/image" Target="../media/image27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 /><Relationship Id="rId3" Type="http://schemas.openxmlformats.org/officeDocument/2006/relationships/image" Target="../media/image11.svg" /><Relationship Id="rId7" Type="http://schemas.openxmlformats.org/officeDocument/2006/relationships/image" Target="../media/image29.jpeg" /><Relationship Id="rId12" Type="http://schemas.openxmlformats.org/officeDocument/2006/relationships/image" Target="../media/image34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11" Type="http://schemas.openxmlformats.org/officeDocument/2006/relationships/image" Target="../media/image33.png" /><Relationship Id="rId5" Type="http://schemas.openxmlformats.org/officeDocument/2006/relationships/image" Target="../media/image13.svg" /><Relationship Id="rId10" Type="http://schemas.openxmlformats.org/officeDocument/2006/relationships/image" Target="../media/image32.jpeg" /><Relationship Id="rId4" Type="http://schemas.openxmlformats.org/officeDocument/2006/relationships/image" Target="../media/image12.png" /><Relationship Id="rId9" Type="http://schemas.openxmlformats.org/officeDocument/2006/relationships/image" Target="../media/image3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 /><Relationship Id="rId3" Type="http://schemas.openxmlformats.org/officeDocument/2006/relationships/image" Target="../media/image11.svg" /><Relationship Id="rId7" Type="http://schemas.openxmlformats.org/officeDocument/2006/relationships/image" Target="../media/image36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jpeg" /><Relationship Id="rId5" Type="http://schemas.openxmlformats.org/officeDocument/2006/relationships/image" Target="../media/image13.svg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7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6.svg" /><Relationship Id="rId7" Type="http://schemas.openxmlformats.org/officeDocument/2006/relationships/image" Target="../media/image41.svg" /><Relationship Id="rId12" Type="http://schemas.openxmlformats.org/officeDocument/2006/relationships/image" Target="../media/image9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0.png" /><Relationship Id="rId11" Type="http://schemas.openxmlformats.org/officeDocument/2006/relationships/image" Target="../media/image4.svg" /><Relationship Id="rId5" Type="http://schemas.openxmlformats.org/officeDocument/2006/relationships/image" Target="../media/image39.svg" /><Relationship Id="rId10" Type="http://schemas.openxmlformats.org/officeDocument/2006/relationships/image" Target="../media/image3.png" /><Relationship Id="rId4" Type="http://schemas.openxmlformats.org/officeDocument/2006/relationships/image" Target="../media/image38.png" /><Relationship Id="rId9" Type="http://schemas.openxmlformats.org/officeDocument/2006/relationships/image" Target="../media/image43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230" spc="287" dirty="0" err="1">
                <a:solidFill>
                  <a:srgbClr val="0C3E5B"/>
                </a:solidFill>
                <a:latin typeface="Codec Pro ExtraBold"/>
              </a:rPr>
              <a:t>Jubcor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 Presentation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22956" y="7292088"/>
            <a:ext cx="6900386" cy="698405"/>
            <a:chOff x="0" y="0"/>
            <a:chExt cx="1342999" cy="135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 algn="ctr">
                <a:lnSpc>
                  <a:spcPts val="2730"/>
                </a:lnSpc>
              </a:pPr>
              <a:r>
                <a:rPr lang="en-US" sz="2100" spc="119" dirty="0">
                  <a:solidFill>
                    <a:srgbClr val="E28126"/>
                  </a:solidFill>
                  <a:latin typeface="Canva Sans"/>
                </a:rPr>
                <a:t>Flexible Passive Fire Protection 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57742" y="7412516"/>
            <a:ext cx="457550" cy="457550"/>
          </a:xfrm>
          <a:custGeom>
            <a:avLst/>
            <a:gdLst/>
            <a:ahLst/>
            <a:cxnLst/>
            <a:rect l="l" t="t" r="r" b="b"/>
            <a:pathLst>
              <a:path w="457550" h="457550">
                <a:moveTo>
                  <a:pt x="0" y="0"/>
                </a:moveTo>
                <a:lnTo>
                  <a:pt x="457550" y="0"/>
                </a:lnTo>
                <a:lnTo>
                  <a:pt x="457550" y="457550"/>
                </a:lnTo>
                <a:lnTo>
                  <a:pt x="0" y="457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013571" y="6962895"/>
            <a:ext cx="5905500" cy="658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b="1" spc="195" dirty="0">
                <a:solidFill>
                  <a:schemeClr val="bg1"/>
                </a:solidFill>
                <a:latin typeface="Canva Sans"/>
              </a:rPr>
              <a:t>Mohmmed Alnasser</a:t>
            </a:r>
            <a:endParaRPr lang="en-US" sz="3908" b="1" spc="195" dirty="0">
              <a:solidFill>
                <a:schemeClr val="bg1"/>
              </a:solidFill>
              <a:latin typeface="Canva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DDD964C-1C50-4A88-B4B3-A895741CCD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259" y="821540"/>
            <a:ext cx="3108367" cy="1211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F5F01B-6F92-B065-30E2-F582E0043BD5}"/>
              </a:ext>
            </a:extLst>
          </p:cNvPr>
          <p:cNvSpPr/>
          <p:nvPr/>
        </p:nvSpPr>
        <p:spPr>
          <a:xfrm>
            <a:off x="10387041" y="4945209"/>
            <a:ext cx="7177675" cy="4106776"/>
          </a:xfrm>
          <a:prstGeom prst="rect">
            <a:avLst/>
          </a:prstGeom>
          <a:solidFill>
            <a:srgbClr val="8F7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45D16-8186-359B-BBF6-31C8358CB7B5}"/>
              </a:ext>
            </a:extLst>
          </p:cNvPr>
          <p:cNvSpPr/>
          <p:nvPr/>
        </p:nvSpPr>
        <p:spPr>
          <a:xfrm>
            <a:off x="0" y="-38100"/>
            <a:ext cx="7177675" cy="4106776"/>
          </a:xfrm>
          <a:prstGeom prst="rect">
            <a:avLst/>
          </a:prstGeom>
          <a:solidFill>
            <a:srgbClr val="8F7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firefighter spraying water on a building&#10;&#10;Description automatically generated">
            <a:extLst>
              <a:ext uri="{FF2B5EF4-FFF2-40B4-BE49-F238E27FC236}">
                <a16:creationId xmlns:a16="http://schemas.microsoft.com/office/drawing/2014/main" id="{C9F5C57E-0D30-5DD7-FF9C-70D707FB82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8100"/>
            <a:ext cx="6629400" cy="51742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5E740E-5AE5-C629-8179-FF1B44412573}"/>
              </a:ext>
            </a:extLst>
          </p:cNvPr>
          <p:cNvSpPr txBox="1"/>
          <p:nvPr/>
        </p:nvSpPr>
        <p:spPr>
          <a:xfrm>
            <a:off x="798472" y="8399019"/>
            <a:ext cx="47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Hydrocarbon Fire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768D3-CA3C-59F5-0F92-B4DC72B40C0B}"/>
              </a:ext>
            </a:extLst>
          </p:cNvPr>
          <p:cNvSpPr txBox="1"/>
          <p:nvPr/>
        </p:nvSpPr>
        <p:spPr>
          <a:xfrm>
            <a:off x="828668" y="7542632"/>
            <a:ext cx="623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Cellulosic Fire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7C38E-6A01-626F-E3C7-869974173CF7}"/>
              </a:ext>
            </a:extLst>
          </p:cNvPr>
          <p:cNvSpPr txBox="1"/>
          <p:nvPr/>
        </p:nvSpPr>
        <p:spPr>
          <a:xfrm>
            <a:off x="771258" y="5542526"/>
            <a:ext cx="9820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7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44A9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PASSIVE FIRE PROTECTION SOLUTIONS INCLUDE:</a:t>
            </a:r>
          </a:p>
        </p:txBody>
      </p:sp>
      <p:pic>
        <p:nvPicPr>
          <p:cNvPr id="18" name="Picture 2" descr="Class B hydrocarbons firefighting foam concentrates - BIOEX">
            <a:extLst>
              <a:ext uri="{FF2B5EF4-FFF2-40B4-BE49-F238E27FC236}">
                <a16:creationId xmlns:a16="http://schemas.microsoft.com/office/drawing/2014/main" id="{04108F42-29A3-80F0-5742-4A6B062DE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/>
          <a:stretch/>
        </p:blipFill>
        <p:spPr bwMode="auto">
          <a:xfrm flipH="1">
            <a:off x="10972800" y="4945209"/>
            <a:ext cx="7315200" cy="53798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786525-6ED6-75D8-8C70-48F0D6BCAD4B}"/>
              </a:ext>
            </a:extLst>
          </p:cNvPr>
          <p:cNvSpPr txBox="1"/>
          <p:nvPr/>
        </p:nvSpPr>
        <p:spPr>
          <a:xfrm>
            <a:off x="7543800" y="2095500"/>
            <a:ext cx="8077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Passive fire protection Material (PFP) is crucial for preventing or delaying the spread of fire, thereby providing crucial time for evacuation and minimizing damage to property.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0AFF1-71F5-FA4B-4957-C3A0825BAB1D}"/>
              </a:ext>
            </a:extLst>
          </p:cNvPr>
          <p:cNvSpPr txBox="1"/>
          <p:nvPr/>
        </p:nvSpPr>
        <p:spPr>
          <a:xfrm>
            <a:off x="7568705" y="81318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44A9A"/>
                </a:solidFill>
              </a:rPr>
              <a:t>WHAT IS PFP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F0E34F-0A1F-4837-2B35-55E4B28FF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45361"/>
              </p:ext>
            </p:extLst>
          </p:nvPr>
        </p:nvGraphicFramePr>
        <p:xfrm>
          <a:off x="457200" y="2095498"/>
          <a:ext cx="16992600" cy="67056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98520">
                  <a:extLst>
                    <a:ext uri="{9D8B030D-6E8A-4147-A177-3AD203B41FA5}">
                      <a16:colId xmlns:a16="http://schemas.microsoft.com/office/drawing/2014/main" val="920868113"/>
                    </a:ext>
                  </a:extLst>
                </a:gridCol>
                <a:gridCol w="3398520">
                  <a:extLst>
                    <a:ext uri="{9D8B030D-6E8A-4147-A177-3AD203B41FA5}">
                      <a16:colId xmlns:a16="http://schemas.microsoft.com/office/drawing/2014/main" val="2873217830"/>
                    </a:ext>
                  </a:extLst>
                </a:gridCol>
                <a:gridCol w="3398520">
                  <a:extLst>
                    <a:ext uri="{9D8B030D-6E8A-4147-A177-3AD203B41FA5}">
                      <a16:colId xmlns:a16="http://schemas.microsoft.com/office/drawing/2014/main" val="2555040194"/>
                    </a:ext>
                  </a:extLst>
                </a:gridCol>
                <a:gridCol w="3398520">
                  <a:extLst>
                    <a:ext uri="{9D8B030D-6E8A-4147-A177-3AD203B41FA5}">
                      <a16:colId xmlns:a16="http://schemas.microsoft.com/office/drawing/2014/main" val="2990972714"/>
                    </a:ext>
                  </a:extLst>
                </a:gridCol>
                <a:gridCol w="3398520">
                  <a:extLst>
                    <a:ext uri="{9D8B030D-6E8A-4147-A177-3AD203B41FA5}">
                      <a16:colId xmlns:a16="http://schemas.microsoft.com/office/drawing/2014/main" val="2329216881"/>
                    </a:ext>
                  </a:extLst>
                </a:gridCol>
              </a:tblGrid>
              <a:tr h="1431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344A9A"/>
                          </a:solidFill>
                          <a:effectLst/>
                        </a:rPr>
                        <a:t>Type of Fireproofing</a:t>
                      </a:r>
                      <a:endParaRPr lang="en-US" sz="2800" b="1" i="0" kern="1200" dirty="0">
                        <a:solidFill>
                          <a:srgbClr val="344A9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344A9A"/>
                          </a:solidFill>
                          <a:effectLst/>
                        </a:rPr>
                        <a:t>Cementitious Fireproofing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44A9A"/>
                          </a:solidFill>
                        </a:rPr>
                        <a:t>Waterborne Fireproofing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44A9A"/>
                          </a:solidFill>
                        </a:rPr>
                        <a:t>Solvent Based Fireproofing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44A9A"/>
                          </a:solidFill>
                        </a:rPr>
                        <a:t>Epoxy based Fireproofing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085402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Smooth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3374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96657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3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3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3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15645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81443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14298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625442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C5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42582"/>
                  </a:ext>
                </a:extLst>
              </a:tr>
              <a:tr h="6284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Flexibility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4267"/>
                  </a:ext>
                </a:extLst>
              </a:tr>
              <a:tr h="580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Corrosion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7058"/>
                  </a:ext>
                </a:extLst>
              </a:tr>
            </a:tbl>
          </a:graphicData>
        </a:graphic>
      </p:graphicFrame>
      <p:pic>
        <p:nvPicPr>
          <p:cNvPr id="8" name="Graphic 7" descr="Badge Cross outline">
            <a:extLst>
              <a:ext uri="{FF2B5EF4-FFF2-40B4-BE49-F238E27FC236}">
                <a16:creationId xmlns:a16="http://schemas.microsoft.com/office/drawing/2014/main" id="{4A497A8C-8380-6BEF-7023-2D15B86AF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5260" y="8227366"/>
            <a:ext cx="573734" cy="573734"/>
          </a:xfrm>
          <a:prstGeom prst="rect">
            <a:avLst/>
          </a:prstGeom>
        </p:spPr>
      </p:pic>
      <p:pic>
        <p:nvPicPr>
          <p:cNvPr id="10" name="Graphic 9" descr="Badge Tick1 outline">
            <a:extLst>
              <a:ext uri="{FF2B5EF4-FFF2-40B4-BE49-F238E27FC236}">
                <a16:creationId xmlns:a16="http://schemas.microsoft.com/office/drawing/2014/main" id="{483F5334-C8F2-C64D-2BF8-12EE6FAA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0925" y="8232599"/>
            <a:ext cx="573734" cy="573734"/>
          </a:xfrm>
          <a:prstGeom prst="rect">
            <a:avLst/>
          </a:prstGeom>
        </p:spPr>
      </p:pic>
      <p:pic>
        <p:nvPicPr>
          <p:cNvPr id="11" name="Graphic 10" descr="Badge Tick1 outline">
            <a:extLst>
              <a:ext uri="{FF2B5EF4-FFF2-40B4-BE49-F238E27FC236}">
                <a16:creationId xmlns:a16="http://schemas.microsoft.com/office/drawing/2014/main" id="{5252D0BF-F042-2689-1FCA-F16D1B6FC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75466" y="8245299"/>
            <a:ext cx="573734" cy="573734"/>
          </a:xfrm>
          <a:prstGeom prst="rect">
            <a:avLst/>
          </a:prstGeom>
        </p:spPr>
      </p:pic>
      <p:pic>
        <p:nvPicPr>
          <p:cNvPr id="12" name="Graphic 11" descr="Badge Tick1 outline">
            <a:extLst>
              <a:ext uri="{FF2B5EF4-FFF2-40B4-BE49-F238E27FC236}">
                <a16:creationId xmlns:a16="http://schemas.microsoft.com/office/drawing/2014/main" id="{B6E4296E-D052-8AB3-F80A-CAF627A5B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52066" y="8191500"/>
            <a:ext cx="573734" cy="573734"/>
          </a:xfrm>
          <a:prstGeom prst="rect">
            <a:avLst/>
          </a:prstGeom>
        </p:spPr>
      </p:pic>
      <p:pic>
        <p:nvPicPr>
          <p:cNvPr id="17" name="Graphic 16" descr="Badge Cross outline">
            <a:extLst>
              <a:ext uri="{FF2B5EF4-FFF2-40B4-BE49-F238E27FC236}">
                <a16:creationId xmlns:a16="http://schemas.microsoft.com/office/drawing/2014/main" id="{FDE9B59F-8C5A-2E8D-F036-959F5A4FA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7466" y="7621584"/>
            <a:ext cx="573734" cy="573734"/>
          </a:xfrm>
          <a:prstGeom prst="rect">
            <a:avLst/>
          </a:prstGeom>
        </p:spPr>
      </p:pic>
      <p:pic>
        <p:nvPicPr>
          <p:cNvPr id="21" name="Graphic 20" descr="Badge Cross outline">
            <a:extLst>
              <a:ext uri="{FF2B5EF4-FFF2-40B4-BE49-F238E27FC236}">
                <a16:creationId xmlns:a16="http://schemas.microsoft.com/office/drawing/2014/main" id="{92FE68AA-131B-816D-69D2-A2777FFE1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8533" y="7617766"/>
            <a:ext cx="573734" cy="573734"/>
          </a:xfrm>
          <a:prstGeom prst="rect">
            <a:avLst/>
          </a:prstGeom>
        </p:spPr>
      </p:pic>
      <p:pic>
        <p:nvPicPr>
          <p:cNvPr id="22" name="Graphic 21" descr="Badge Tick1 outline">
            <a:extLst>
              <a:ext uri="{FF2B5EF4-FFF2-40B4-BE49-F238E27FC236}">
                <a16:creationId xmlns:a16="http://schemas.microsoft.com/office/drawing/2014/main" id="{E2A3C9EC-83E2-B5C7-5B76-E2229F0B2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75466" y="7617766"/>
            <a:ext cx="573734" cy="573734"/>
          </a:xfrm>
          <a:prstGeom prst="rect">
            <a:avLst/>
          </a:prstGeom>
        </p:spPr>
      </p:pic>
      <p:pic>
        <p:nvPicPr>
          <p:cNvPr id="23" name="Graphic 22" descr="Badge Tick1 outline">
            <a:extLst>
              <a:ext uri="{FF2B5EF4-FFF2-40B4-BE49-F238E27FC236}">
                <a16:creationId xmlns:a16="http://schemas.microsoft.com/office/drawing/2014/main" id="{F6FED5AD-2A67-7196-02B9-977927C04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52066" y="7658100"/>
            <a:ext cx="573734" cy="573734"/>
          </a:xfrm>
          <a:prstGeom prst="rect">
            <a:avLst/>
          </a:prstGeom>
        </p:spPr>
      </p:pic>
      <p:pic>
        <p:nvPicPr>
          <p:cNvPr id="25" name="Graphic 24" descr="Arrow Down outline">
            <a:extLst>
              <a:ext uri="{FF2B5EF4-FFF2-40B4-BE49-F238E27FC236}">
                <a16:creationId xmlns:a16="http://schemas.microsoft.com/office/drawing/2014/main" id="{A09B24D2-8609-2DCB-63BD-F1CFC52A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0600" y="6362700"/>
            <a:ext cx="609600" cy="609600"/>
          </a:xfrm>
          <a:prstGeom prst="rect">
            <a:avLst/>
          </a:prstGeom>
        </p:spPr>
      </p:pic>
      <p:pic>
        <p:nvPicPr>
          <p:cNvPr id="27" name="Graphic 26" descr="Arrow Up outline">
            <a:extLst>
              <a:ext uri="{FF2B5EF4-FFF2-40B4-BE49-F238E27FC236}">
                <a16:creationId xmlns:a16="http://schemas.microsoft.com/office/drawing/2014/main" id="{F70B7B42-F062-12E6-00D7-95ED945A1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15260" y="6438900"/>
            <a:ext cx="575940" cy="575940"/>
          </a:xfrm>
          <a:prstGeom prst="rect">
            <a:avLst/>
          </a:prstGeom>
        </p:spPr>
      </p:pic>
      <p:pic>
        <p:nvPicPr>
          <p:cNvPr id="28" name="Graphic 27" descr="Arrow Down outline">
            <a:extLst>
              <a:ext uri="{FF2B5EF4-FFF2-40B4-BE49-F238E27FC236}">
                <a16:creationId xmlns:a16="http://schemas.microsoft.com/office/drawing/2014/main" id="{302D1979-B10F-3AAD-647F-0EC30035D5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9600" y="6422070"/>
            <a:ext cx="609600" cy="609600"/>
          </a:xfrm>
          <a:prstGeom prst="rect">
            <a:avLst/>
          </a:prstGeom>
        </p:spPr>
      </p:pic>
      <p:pic>
        <p:nvPicPr>
          <p:cNvPr id="29" name="Graphic 28" descr="Arrow Down outline">
            <a:extLst>
              <a:ext uri="{FF2B5EF4-FFF2-40B4-BE49-F238E27FC236}">
                <a16:creationId xmlns:a16="http://schemas.microsoft.com/office/drawing/2014/main" id="{A3F0AE71-EF68-ADCA-C5A6-8B628516C3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16200" y="6438900"/>
            <a:ext cx="609600" cy="609600"/>
          </a:xfrm>
          <a:prstGeom prst="rect">
            <a:avLst/>
          </a:prstGeom>
        </p:spPr>
      </p:pic>
      <p:pic>
        <p:nvPicPr>
          <p:cNvPr id="30" name="Graphic 29" descr="Badge Cross outline">
            <a:extLst>
              <a:ext uri="{FF2B5EF4-FFF2-40B4-BE49-F238E27FC236}">
                <a16:creationId xmlns:a16="http://schemas.microsoft.com/office/drawing/2014/main" id="{696C4E3B-F3C7-DBE5-D07C-56935DC31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5260" y="5219700"/>
            <a:ext cx="573734" cy="573734"/>
          </a:xfrm>
          <a:prstGeom prst="rect">
            <a:avLst/>
          </a:prstGeom>
        </p:spPr>
      </p:pic>
      <p:pic>
        <p:nvPicPr>
          <p:cNvPr id="31" name="Graphic 30" descr="Badge Tick1 outline">
            <a:extLst>
              <a:ext uri="{FF2B5EF4-FFF2-40B4-BE49-F238E27FC236}">
                <a16:creationId xmlns:a16="http://schemas.microsoft.com/office/drawing/2014/main" id="{F7986C67-FFE1-9EE6-4648-0A92959E6C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75466" y="5219700"/>
            <a:ext cx="573734" cy="573734"/>
          </a:xfrm>
          <a:prstGeom prst="rect">
            <a:avLst/>
          </a:prstGeom>
        </p:spPr>
      </p:pic>
      <p:pic>
        <p:nvPicPr>
          <p:cNvPr id="32" name="Graphic 31" descr="Badge Tick1 outline">
            <a:extLst>
              <a:ext uri="{FF2B5EF4-FFF2-40B4-BE49-F238E27FC236}">
                <a16:creationId xmlns:a16="http://schemas.microsoft.com/office/drawing/2014/main" id="{EE6D6B6F-640B-8AEE-CAB8-F5CED966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52066" y="5219700"/>
            <a:ext cx="573734" cy="5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074AED6-1B62-91E8-5952-03B0D2064D03}"/>
              </a:ext>
            </a:extLst>
          </p:cNvPr>
          <p:cNvSpPr/>
          <p:nvPr/>
        </p:nvSpPr>
        <p:spPr>
          <a:xfrm>
            <a:off x="10051729" y="3187767"/>
            <a:ext cx="8236271" cy="4106776"/>
          </a:xfrm>
          <a:prstGeom prst="rect">
            <a:avLst/>
          </a:prstGeom>
          <a:solidFill>
            <a:srgbClr val="8F7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C59CCF3-A7CB-10B7-14FF-BE9648AA2C9A}"/>
              </a:ext>
            </a:extLst>
          </p:cNvPr>
          <p:cNvSpPr txBox="1">
            <a:spLocks/>
          </p:cNvSpPr>
          <p:nvPr/>
        </p:nvSpPr>
        <p:spPr>
          <a:xfrm>
            <a:off x="1100192" y="2874126"/>
            <a:ext cx="8617488" cy="35843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Meet AESS</a:t>
            </a:r>
            <a:r>
              <a:rPr lang="pl-PL" altLang="zh-CN" b="1" dirty="0">
                <a:solidFill>
                  <a:schemeClr val="accent1"/>
                </a:solidFill>
              </a:rPr>
              <a:t>*</a:t>
            </a:r>
            <a:r>
              <a:rPr lang="en-US" altLang="zh-CN" b="1" dirty="0">
                <a:solidFill>
                  <a:schemeClr val="accent1"/>
                </a:solidFill>
              </a:rPr>
              <a:t> Finish Standard No</a:t>
            </a:r>
            <a:r>
              <a:rPr lang="pl-PL" altLang="zh-CN" b="1" dirty="0">
                <a:solidFill>
                  <a:schemeClr val="accent1"/>
                </a:solidFill>
              </a:rPr>
              <a:t>.</a:t>
            </a:r>
            <a:r>
              <a:rPr lang="en-US" altLang="zh-CN" b="1" dirty="0">
                <a:solidFill>
                  <a:schemeClr val="accent1"/>
                </a:solidFill>
              </a:rPr>
              <a:t> 3</a:t>
            </a:r>
            <a:r>
              <a:rPr lang="en-US" altLang="zh-CN" sz="3600" b="1" dirty="0">
                <a:solidFill>
                  <a:srgbClr val="0078A9"/>
                </a:solidFill>
                <a:latin typeface="Arial" panose="020B0604020202020204"/>
                <a:ea typeface="黑体" panose="02010609060101010101" pitchFamily="49" charset="-122"/>
                <a:cs typeface="Arial"/>
              </a:rPr>
              <a:t>: </a:t>
            </a:r>
            <a:r>
              <a:rPr lang="en-US" altLang="zh-CN" b="1" dirty="0">
                <a:solidFill>
                  <a:srgbClr val="0078A9"/>
                </a:solidFill>
                <a:latin typeface="Arial" panose="020B0604020202020204"/>
                <a:ea typeface="黑体" panose="02010609060101010101" pitchFamily="49" charset="-122"/>
                <a:cs typeface="Arial"/>
              </a:rPr>
              <a:t>Feature Elements in Close View</a:t>
            </a:r>
            <a:r>
              <a:rPr lang="en-US" altLang="zh-CN" sz="2800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– High decorative finish without sanding</a:t>
            </a:r>
          </a:p>
          <a:p>
            <a:pPr marL="0" indent="0">
              <a:buFont typeface="Arial" pitchFamily="34" charset="0"/>
              <a:buNone/>
            </a:pPr>
            <a:endParaRPr lang="en-US" altLang="zh-CN" sz="2400" dirty="0"/>
          </a:p>
          <a:p>
            <a:r>
              <a:rPr lang="en-US" altLang="zh-CN" sz="2400" dirty="0"/>
              <a:t>Smooth surface after cured</a:t>
            </a:r>
          </a:p>
          <a:p>
            <a:r>
              <a:rPr lang="en-US" altLang="zh-CN" sz="2400" dirty="0"/>
              <a:t>Good appearance even without topcoat</a:t>
            </a:r>
          </a:p>
          <a:p>
            <a:r>
              <a:rPr lang="en-US" altLang="zh-CN" sz="2400" dirty="0"/>
              <a:t>Less weight, allowing lower transportation cost</a:t>
            </a:r>
          </a:p>
          <a:p>
            <a:r>
              <a:rPr lang="en-US" altLang="zh-CN" sz="2400" dirty="0"/>
              <a:t>No smoothing putty required</a:t>
            </a:r>
          </a:p>
          <a:p>
            <a:r>
              <a:rPr lang="en-US" altLang="zh-CN" sz="2400" dirty="0">
                <a:ea typeface="黑体"/>
              </a:rPr>
              <a:t>Approx. 20% labor/ cost saving</a:t>
            </a:r>
          </a:p>
        </p:txBody>
      </p:sp>
      <p:pic>
        <p:nvPicPr>
          <p:cNvPr id="8" name="Picture 2" descr="Spray Applied Fireproofing – WestPro Construction Solutions">
            <a:extLst>
              <a:ext uri="{FF2B5EF4-FFF2-40B4-BE49-F238E27FC236}">
                <a16:creationId xmlns:a16="http://schemas.microsoft.com/office/drawing/2014/main" id="{3C48CC61-3818-AC3E-2D87-3CD7720E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2027" y="3928286"/>
            <a:ext cx="3327811" cy="2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914A947-7460-FBAF-E5FF-82693552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7322" y="3929211"/>
            <a:ext cx="3463478" cy="2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7C120-4B88-D929-3DCC-3B179424D38D}"/>
              </a:ext>
            </a:extLst>
          </p:cNvPr>
          <p:cNvSpPr txBox="1"/>
          <p:nvPr/>
        </p:nvSpPr>
        <p:spPr>
          <a:xfrm>
            <a:off x="10554110" y="3546737"/>
            <a:ext cx="5122404" cy="627828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l"/>
            <a:r>
              <a:rPr lang="en-US" altLang="zh-CN" sz="2000" b="1" dirty="0">
                <a:solidFill>
                  <a:schemeClr val="bg2"/>
                </a:solidFill>
                <a:ea typeface="黑体"/>
              </a:rPr>
              <a:t>Cleaner, more durable aesthetic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58FB-F419-455A-5354-E76D59BBEFC5}"/>
              </a:ext>
            </a:extLst>
          </p:cNvPr>
          <p:cNvSpPr txBox="1"/>
          <p:nvPr/>
        </p:nvSpPr>
        <p:spPr>
          <a:xfrm>
            <a:off x="10554110" y="6619082"/>
            <a:ext cx="2650702" cy="62782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en-US" altLang="zh-CN" sz="2400" b="1" dirty="0">
                <a:solidFill>
                  <a:schemeClr val="bg2"/>
                </a:solidFill>
              </a:rPr>
              <a:t>Other PFP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52D23-CC17-2A92-6084-B20B2ED824A0}"/>
              </a:ext>
            </a:extLst>
          </p:cNvPr>
          <p:cNvSpPr txBox="1"/>
          <p:nvPr/>
        </p:nvSpPr>
        <p:spPr>
          <a:xfrm>
            <a:off x="14602027" y="6619082"/>
            <a:ext cx="3632611" cy="63898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en-US" altLang="zh-CN" b="1" dirty="0">
                <a:solidFill>
                  <a:schemeClr val="bg2"/>
                </a:solidFill>
              </a:rPr>
              <a:t>Typical cementitious fire protection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1CA0F-BA5C-42F0-3CE8-7C0764633D20}"/>
              </a:ext>
            </a:extLst>
          </p:cNvPr>
          <p:cNvSpPr txBox="1"/>
          <p:nvPr/>
        </p:nvSpPr>
        <p:spPr>
          <a:xfrm>
            <a:off x="990600" y="8026639"/>
            <a:ext cx="86174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rchitecturally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xposed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tructural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The American Institute of Steel Construction (AISC)</a:t>
            </a:r>
            <a:endParaRPr lang="pl-PL" sz="400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A862056-99BD-5C59-BFA5-188EC9727954}"/>
              </a:ext>
            </a:extLst>
          </p:cNvPr>
          <p:cNvSpPr txBox="1">
            <a:spLocks/>
          </p:cNvSpPr>
          <p:nvPr/>
        </p:nvSpPr>
        <p:spPr>
          <a:xfrm>
            <a:off x="990600" y="907660"/>
            <a:ext cx="11895563" cy="738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/>
              <a:t>Cementitious Vs. Other PFP</a:t>
            </a:r>
          </a:p>
        </p:txBody>
      </p:sp>
    </p:spTree>
    <p:extLst>
      <p:ext uri="{BB962C8B-B14F-4D97-AF65-F5344CB8AC3E}">
        <p14:creationId xmlns:p14="http://schemas.microsoft.com/office/powerpoint/2010/main" val="316865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38EAF93-F731-1AFF-3BF5-AA88C79A8D77}"/>
              </a:ext>
            </a:extLst>
          </p:cNvPr>
          <p:cNvSpPr txBox="1">
            <a:spLocks/>
          </p:cNvSpPr>
          <p:nvPr/>
        </p:nvSpPr>
        <p:spPr>
          <a:xfrm>
            <a:off x="990600" y="2129956"/>
            <a:ext cx="8923764" cy="822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344A9A"/>
                </a:solidFill>
              </a:rPr>
              <a:t>Provides good flexibility at harsh environment</a:t>
            </a:r>
          </a:p>
          <a:p>
            <a:pPr marL="0" indent="0" algn="just">
              <a:buFont typeface="Arial" pitchFamily="34" charset="0"/>
              <a:buNone/>
            </a:pPr>
            <a:endParaRPr lang="en-US" altLang="zh-CN" sz="2800" b="1" dirty="0"/>
          </a:p>
          <a:p>
            <a:pPr algn="just"/>
            <a:r>
              <a:rPr lang="en-US" altLang="zh-CN" sz="2800" dirty="0"/>
              <a:t>No cracking after 30 cycles during cycle test vs. competitor (IP </a:t>
            </a:r>
            <a:r>
              <a:rPr lang="en-US" altLang="zh-CN" sz="2800" dirty="0" err="1"/>
              <a:t>Interchar</a:t>
            </a:r>
            <a:r>
              <a:rPr lang="en-US" altLang="zh-CN" sz="2800" dirty="0"/>
              <a:t> 212) cracked after 15 cycles</a:t>
            </a:r>
          </a:p>
          <a:p>
            <a:pPr algn="just"/>
            <a:r>
              <a:rPr lang="en-US" altLang="zh-CN" sz="2800" dirty="0"/>
              <a:t>No cracking before 10.5mm displacement even at -40ºC vs. competitor (Jotun </a:t>
            </a:r>
            <a:r>
              <a:rPr lang="en-US" altLang="zh-CN" sz="2800" dirty="0" err="1"/>
              <a:t>Steelmaster</a:t>
            </a:r>
            <a:r>
              <a:rPr lang="en-US" altLang="zh-CN" sz="2800" dirty="0"/>
              <a:t> 1200HPE 5.0mm)</a:t>
            </a:r>
            <a:endParaRPr lang="zh-CN" altLang="en-US" sz="2800" dirty="0"/>
          </a:p>
          <a:p>
            <a:pPr algn="just"/>
            <a:endParaRPr lang="en-US" altLang="zh-CN" sz="1600" b="1" dirty="0">
              <a:solidFill>
                <a:schemeClr val="accent1"/>
              </a:solidFill>
              <a:cs typeface="Arial"/>
            </a:endParaRPr>
          </a:p>
          <a:p>
            <a:pPr marL="0" indent="0" algn="just">
              <a:buNone/>
            </a:pPr>
            <a:endParaRPr lang="en-US" altLang="zh-CN" sz="1600" b="1" dirty="0">
              <a:solidFill>
                <a:schemeClr val="accent1"/>
              </a:solidFill>
              <a:cs typeface="Arial"/>
            </a:endParaRPr>
          </a:p>
          <a:p>
            <a:pPr marL="0" indent="0" algn="just">
              <a:buNone/>
            </a:pPr>
            <a:endParaRPr lang="zh-CN" altLang="en-US" sz="1600" b="1" dirty="0">
              <a:solidFill>
                <a:schemeClr val="accent1"/>
              </a:solidFill>
              <a:cs typeface="Arial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altLang="zh-CN" b="1" dirty="0">
                <a:solidFill>
                  <a:srgbClr val="344A9A"/>
                </a:solidFill>
              </a:rPr>
              <a:t>Benefits</a:t>
            </a:r>
          </a:p>
          <a:p>
            <a:pPr marL="0" indent="0" algn="just">
              <a:buFont typeface="Arial" pitchFamily="34" charset="0"/>
              <a:buNone/>
            </a:pPr>
            <a:endParaRPr lang="en-US" altLang="zh-CN" b="1" dirty="0"/>
          </a:p>
          <a:p>
            <a:pPr algn="just"/>
            <a:r>
              <a:rPr lang="en-US" altLang="zh-CN" sz="2800" dirty="0"/>
              <a:t>Less damage during handling and transportation</a:t>
            </a:r>
          </a:p>
          <a:p>
            <a:pPr algn="just"/>
            <a:r>
              <a:rPr lang="en-US" altLang="zh-CN" sz="2800" dirty="0"/>
              <a:t>Wider tolerance for application environment (especially at low temperature)</a:t>
            </a:r>
          </a:p>
          <a:p>
            <a:pPr algn="just"/>
            <a:r>
              <a:rPr lang="en-US" altLang="zh-CN" sz="2800" dirty="0"/>
              <a:t>Save time &amp; labor cost for repair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A8B2AF-46E8-70DD-8EAF-8B9F6AEDAA43}"/>
              </a:ext>
            </a:extLst>
          </p:cNvPr>
          <p:cNvSpPr txBox="1">
            <a:spLocks/>
          </p:cNvSpPr>
          <p:nvPr/>
        </p:nvSpPr>
        <p:spPr>
          <a:xfrm>
            <a:off x="990600" y="907660"/>
            <a:ext cx="11895563" cy="738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/>
              <a:t>Flexibility</a:t>
            </a:r>
            <a:endParaRPr lang="zh-CN" altLang="en-US" sz="5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4F2E4-90FD-7942-318B-BDDDEB78C2F4}"/>
              </a:ext>
            </a:extLst>
          </p:cNvPr>
          <p:cNvSpPr txBox="1"/>
          <p:nvPr/>
        </p:nvSpPr>
        <p:spPr>
          <a:xfrm>
            <a:off x="11582400" y="5753100"/>
            <a:ext cx="3214259" cy="234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/>
          <a:p>
            <a:pPr algn="l"/>
            <a:r>
              <a:rPr lang="en-US" altLang="zh-CN" sz="2400" dirty="0"/>
              <a:t>3-Point Bending Test</a:t>
            </a:r>
            <a:endParaRPr lang="zh-CN" alt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0CA19-6595-2CD3-D36E-FADF442A4B59}"/>
              </a:ext>
            </a:extLst>
          </p:cNvPr>
          <p:cNvSpPr/>
          <p:nvPr/>
        </p:nvSpPr>
        <p:spPr>
          <a:xfrm>
            <a:off x="15073741" y="1646325"/>
            <a:ext cx="3214259" cy="4106776"/>
          </a:xfrm>
          <a:prstGeom prst="rect">
            <a:avLst/>
          </a:prstGeom>
          <a:solidFill>
            <a:srgbClr val="344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70E949A1-2EA3-6A4F-6B22-694481778A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6201" y="1885647"/>
            <a:ext cx="6553200" cy="36388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5D0C9D-5FD0-DA63-C083-6D2603FB87FB}"/>
              </a:ext>
            </a:extLst>
          </p:cNvPr>
          <p:cNvSpPr/>
          <p:nvPr/>
        </p:nvSpPr>
        <p:spPr>
          <a:xfrm>
            <a:off x="15073741" y="5994427"/>
            <a:ext cx="3214259" cy="4106776"/>
          </a:xfrm>
          <a:prstGeom prst="rect">
            <a:avLst/>
          </a:prstGeom>
          <a:solidFill>
            <a:srgbClr val="344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E400E-51FA-CE63-667A-6566689A3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974433" y="4782933"/>
            <a:ext cx="3638853" cy="65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024B80-FA16-B23B-2FAB-9A8AD9895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900" y="2932908"/>
            <a:ext cx="2676032" cy="3195808"/>
          </a:xfrm>
          <a:prstGeom prst="rect">
            <a:avLst/>
          </a:prstGeom>
        </p:spPr>
      </p:pic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92D6869-905D-DBA5-CAFF-D0DBFFE8F09B}"/>
              </a:ext>
            </a:extLst>
          </p:cNvPr>
          <p:cNvSpPr txBox="1">
            <a:spLocks/>
          </p:cNvSpPr>
          <p:nvPr/>
        </p:nvSpPr>
        <p:spPr>
          <a:xfrm>
            <a:off x="358777" y="6912343"/>
            <a:ext cx="5586154" cy="14613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/>
              <a:t>Designed for in-shop and </a:t>
            </a:r>
            <a:r>
              <a:rPr lang="en-GB" sz="2800">
                <a:solidFill>
                  <a:prstClr val="black"/>
                </a:solidFill>
                <a:cs typeface="Arial"/>
              </a:rPr>
              <a:t>on-site </a:t>
            </a:r>
            <a:r>
              <a:rPr lang="en-GB" sz="2800"/>
              <a:t>application </a:t>
            </a:r>
            <a:r>
              <a:rPr lang="en-US" sz="2800"/>
              <a:t>by dry trowel, single or plural component airless spray.</a:t>
            </a:r>
            <a:endParaRPr lang="en-GB" sz="2800" dirty="0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784038A3-44B6-07AF-C325-2EEB0344E7D6}"/>
              </a:ext>
            </a:extLst>
          </p:cNvPr>
          <p:cNvSpPr txBox="1">
            <a:spLocks/>
          </p:cNvSpPr>
          <p:nvPr/>
        </p:nvSpPr>
        <p:spPr>
          <a:xfrm>
            <a:off x="358779" y="9800070"/>
            <a:ext cx="712206" cy="25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C4343-C115-504A-8D4F-0B17318D4A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CEB57842-D0A0-ED63-270B-79B0F86D7216}"/>
              </a:ext>
            </a:extLst>
          </p:cNvPr>
          <p:cNvSpPr txBox="1">
            <a:spLocks/>
          </p:cNvSpPr>
          <p:nvPr/>
        </p:nvSpPr>
        <p:spPr>
          <a:xfrm>
            <a:off x="396876" y="494325"/>
            <a:ext cx="17570450" cy="7824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1"/>
                </a:solidFill>
              </a:rPr>
              <a:t>Key features – Application benefits</a:t>
            </a:r>
            <a:endParaRPr lang="en-GB" sz="4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EB4222-B972-B2C5-8C4C-12A065046B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2932908"/>
            <a:ext cx="2804244" cy="3195808"/>
          </a:xfrm>
          <a:prstGeom prst="rect">
            <a:avLst/>
          </a:prstGeom>
        </p:spPr>
      </p:pic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0DB890AB-3116-1A6C-8768-FAD2CED62D90}"/>
              </a:ext>
            </a:extLst>
          </p:cNvPr>
          <p:cNvSpPr txBox="1">
            <a:spLocks/>
          </p:cNvSpPr>
          <p:nvPr/>
        </p:nvSpPr>
        <p:spPr>
          <a:xfrm>
            <a:off x="6350924" y="7529116"/>
            <a:ext cx="5020888" cy="1413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647258-91F2-72AD-D2F7-BFCE892E5B91}"/>
              </a:ext>
            </a:extLst>
          </p:cNvPr>
          <p:cNvSpPr txBox="1"/>
          <p:nvPr/>
        </p:nvSpPr>
        <p:spPr>
          <a:xfrm>
            <a:off x="12343065" y="6912342"/>
            <a:ext cx="5586150" cy="1868955"/>
          </a:xfrm>
          <a:prstGeom prst="rect">
            <a:avLst/>
          </a:prstGeom>
          <a:noFill/>
        </p:spPr>
        <p:txBody>
          <a:bodyPr wrap="square" lIns="0" tIns="0" rIns="0" bIns="144000">
            <a:spAutoFit/>
          </a:bodyPr>
          <a:lstStyle/>
          <a:p>
            <a:r>
              <a:rPr lang="en-US" sz="2800" dirty="0"/>
              <a:t>Unrivalled in its outstandingly smooth, architectural finish. </a:t>
            </a:r>
          </a:p>
          <a:p>
            <a:r>
              <a:rPr lang="en-US" sz="2800" dirty="0">
                <a:solidFill>
                  <a:prstClr val="black"/>
                </a:solidFill>
              </a:rPr>
              <a:t>More aesthetic option than </a:t>
            </a:r>
          </a:p>
          <a:p>
            <a:r>
              <a:rPr lang="en-US" sz="2800" dirty="0">
                <a:solidFill>
                  <a:prstClr val="black"/>
                </a:solidFill>
              </a:rPr>
              <a:t>traditional cementitious products.</a:t>
            </a:r>
            <a:endParaRPr lang="pl-PL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46E8D-EF8C-97E5-54C1-056F0109D103}"/>
              </a:ext>
            </a:extLst>
          </p:cNvPr>
          <p:cNvSpPr txBox="1"/>
          <p:nvPr/>
        </p:nvSpPr>
        <p:spPr>
          <a:xfrm>
            <a:off x="6350926" y="6923831"/>
            <a:ext cx="5297736" cy="1508023"/>
          </a:xfrm>
          <a:prstGeom prst="rect">
            <a:avLst/>
          </a:prstGeom>
          <a:noFill/>
        </p:spPr>
        <p:txBody>
          <a:bodyPr wrap="square" lIns="0" tIns="0" rIns="0" bIns="144000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2800" dirty="0"/>
              <a:t>Up to 3500</a:t>
            </a:r>
            <a:r>
              <a:rPr lang="pl-PL" sz="2800" dirty="0">
                <a:ea typeface="Calibri" panose="020F0502020204030204" pitchFamily="34" charset="0"/>
                <a:cs typeface="Calibri" panose="020F0502020204030204" pitchFamily="34" charset="0"/>
              </a:rPr>
              <a:t> µ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DFT in a single coat, cures rapidly for a quick and efficient building process.</a:t>
            </a:r>
            <a:endParaRPr lang="pl-PL" sz="2800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76143C20-B614-8012-FF87-792FE4DD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538236" y="1728831"/>
            <a:ext cx="3195808" cy="55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5DEDE053-8135-2D98-4153-92B46A55E800}"/>
              </a:ext>
            </a:extLst>
          </p:cNvPr>
          <p:cNvSpPr txBox="1">
            <a:spLocks/>
          </p:cNvSpPr>
          <p:nvPr/>
        </p:nvSpPr>
        <p:spPr>
          <a:xfrm>
            <a:off x="358779" y="1544034"/>
            <a:ext cx="5586154" cy="1281000"/>
          </a:xfrm>
          <a:prstGeom prst="rect">
            <a:avLst/>
          </a:prstGeom>
          <a:solidFill>
            <a:srgbClr val="E7BA20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</a:rPr>
              <a:t>On-site / off-site application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AFB616E-7EBB-6B26-4D62-1F931E89B54A}"/>
              </a:ext>
            </a:extLst>
          </p:cNvPr>
          <p:cNvSpPr txBox="1">
            <a:spLocks/>
          </p:cNvSpPr>
          <p:nvPr/>
        </p:nvSpPr>
        <p:spPr>
          <a:xfrm>
            <a:off x="6350925" y="1544035"/>
            <a:ext cx="5586154" cy="1281002"/>
          </a:xfrm>
          <a:prstGeom prst="rect">
            <a:avLst/>
          </a:prstGeom>
          <a:solidFill>
            <a:srgbClr val="5AC9EB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Tx/>
              <a:buNone/>
              <a:defRPr/>
            </a:pPr>
            <a:r>
              <a:rPr lang="pl-PL" sz="2800" b="1" dirty="0">
                <a:solidFill>
                  <a:schemeClr val="bg1"/>
                </a:solidFill>
              </a:rPr>
              <a:t>Applied wit</a:t>
            </a:r>
            <a:r>
              <a:rPr lang="en-US" sz="2800" b="1" dirty="0">
                <a:solidFill>
                  <a:schemeClr val="bg1"/>
                </a:solidFill>
              </a:rPr>
              <a:t>h</a:t>
            </a:r>
            <a:r>
              <a:rPr lang="pl-PL" sz="2800" b="1" dirty="0">
                <a:solidFill>
                  <a:schemeClr val="bg1"/>
                </a:solidFill>
              </a:rPr>
              <a:t>in 1 day / transferred to the site next day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55D5926B-35D9-7274-0F79-A02A620C710C}"/>
              </a:ext>
            </a:extLst>
          </p:cNvPr>
          <p:cNvSpPr txBox="1">
            <a:spLocks/>
          </p:cNvSpPr>
          <p:nvPr/>
        </p:nvSpPr>
        <p:spPr>
          <a:xfrm>
            <a:off x="12343070" y="1544036"/>
            <a:ext cx="5586152" cy="1281000"/>
          </a:xfrm>
          <a:prstGeom prst="rect">
            <a:avLst/>
          </a:prstGeom>
          <a:solidFill>
            <a:srgbClr val="8F71B2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Tx/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Smooth and flexible finish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E389B3-A8AF-6E19-7AFB-02766095D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59" y="3172084"/>
            <a:ext cx="1398722" cy="1447800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CC71E52-E82D-9012-C09A-045BAAAA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923" y="2924004"/>
            <a:ext cx="5586150" cy="3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00F61-C326-DCE1-2404-8C481482C1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199" y="3172084"/>
            <a:ext cx="1398722" cy="1447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945893-5630-D602-962A-8FFD9B1382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6022" y="3201112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983A7DA-74E1-2D90-D482-2D55A77A8624}"/>
              </a:ext>
            </a:extLst>
          </p:cNvPr>
          <p:cNvSpPr txBox="1">
            <a:spLocks/>
          </p:cNvSpPr>
          <p:nvPr/>
        </p:nvSpPr>
        <p:spPr>
          <a:xfrm>
            <a:off x="358779" y="9800070"/>
            <a:ext cx="712206" cy="25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C4343-C115-504A-8D4F-0B17318D4A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D97C78-164B-499D-491A-E7B737C53638}"/>
              </a:ext>
            </a:extLst>
          </p:cNvPr>
          <p:cNvSpPr txBox="1">
            <a:spLocks/>
          </p:cNvSpPr>
          <p:nvPr/>
        </p:nvSpPr>
        <p:spPr>
          <a:xfrm>
            <a:off x="6350924" y="7529116"/>
            <a:ext cx="5020888" cy="1413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err="1"/>
          </a:p>
        </p:txBody>
      </p:sp>
      <p:pic>
        <p:nvPicPr>
          <p:cNvPr id="8" name="Picture 2" descr="Alfred Miller Fireproofing – When things get too hot!">
            <a:extLst>
              <a:ext uri="{FF2B5EF4-FFF2-40B4-BE49-F238E27FC236}">
                <a16:creationId xmlns:a16="http://schemas.microsoft.com/office/drawing/2014/main" id="{4118C788-CEAD-DD06-1CC0-C898BA3F4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843" y="3463370"/>
            <a:ext cx="5586154" cy="3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PG PITT-CHAR® NX">
            <a:extLst>
              <a:ext uri="{FF2B5EF4-FFF2-40B4-BE49-F238E27FC236}">
                <a16:creationId xmlns:a16="http://schemas.microsoft.com/office/drawing/2014/main" id="{53919192-6A14-D3C1-1833-9CF99FDF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776" y="3467322"/>
            <a:ext cx="5586156" cy="3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891CFF-E8EC-12CB-692F-1EB57E7EC3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3069" y="3463372"/>
            <a:ext cx="5586154" cy="3192612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DF33112-7DC4-9583-A4D0-91CBCCC69A12}"/>
              </a:ext>
            </a:extLst>
          </p:cNvPr>
          <p:cNvSpPr txBox="1">
            <a:spLocks/>
          </p:cNvSpPr>
          <p:nvPr/>
        </p:nvSpPr>
        <p:spPr>
          <a:xfrm>
            <a:off x="358779" y="2087352"/>
            <a:ext cx="5586154" cy="1281000"/>
          </a:xfrm>
          <a:prstGeom prst="rect">
            <a:avLst/>
          </a:prstGeom>
          <a:solidFill>
            <a:srgbClr val="D28564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2"/>
                </a:solidFill>
              </a:rPr>
              <a:t>Best in class thicknesses </a:t>
            </a:r>
            <a:r>
              <a:rPr lang="pl-PL" sz="2800" b="1" dirty="0">
                <a:solidFill>
                  <a:schemeClr val="bg2"/>
                </a:solidFill>
              </a:rPr>
              <a:t>in </a:t>
            </a:r>
            <a:r>
              <a:rPr lang="pl-PL" sz="2800" b="1" dirty="0" err="1">
                <a:solidFill>
                  <a:schemeClr val="bg2"/>
                </a:solidFill>
              </a:rPr>
              <a:t>some</a:t>
            </a:r>
            <a:r>
              <a:rPr lang="pl-PL" sz="2800" b="1" dirty="0">
                <a:solidFill>
                  <a:schemeClr val="bg2"/>
                </a:solidFill>
              </a:rPr>
              <a:t> </a:t>
            </a:r>
            <a:r>
              <a:rPr lang="pl-PL" sz="2800" b="1" dirty="0" err="1">
                <a:solidFill>
                  <a:schemeClr val="bg2"/>
                </a:solidFill>
              </a:rPr>
              <a:t>ranges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598BCA4-42F8-B384-1CD8-E01902AF8981}"/>
              </a:ext>
            </a:extLst>
          </p:cNvPr>
          <p:cNvSpPr txBox="1">
            <a:spLocks/>
          </p:cNvSpPr>
          <p:nvPr/>
        </p:nvSpPr>
        <p:spPr>
          <a:xfrm>
            <a:off x="6350925" y="2087353"/>
            <a:ext cx="5586154" cy="1281002"/>
          </a:xfrm>
          <a:prstGeom prst="rect">
            <a:avLst/>
          </a:prstGeom>
          <a:solidFill>
            <a:srgbClr val="359F4D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pl-PL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Less </a:t>
            </a:r>
            <a:r>
              <a:rPr lang="pl-PL" sz="2800" b="1" dirty="0" err="1">
                <a:solidFill>
                  <a:prstClr val="white"/>
                </a:solidFill>
                <a:latin typeface="Arial" panose="020B0604020202020204"/>
                <a:cs typeface="+mn-cs"/>
              </a:rPr>
              <a:t>conflicts</a:t>
            </a:r>
            <a:r>
              <a:rPr lang="pl-PL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 on-</a:t>
            </a:r>
            <a:r>
              <a:rPr lang="pl-PL" sz="2800" b="1" dirty="0" err="1">
                <a:solidFill>
                  <a:prstClr val="white"/>
                </a:solidFill>
                <a:latin typeface="Arial" panose="020B0604020202020204"/>
                <a:cs typeface="+mn-cs"/>
              </a:rPr>
              <a:t>site</a:t>
            </a:r>
            <a:endParaRPr lang="en-GB" sz="2800" b="1" dirty="0">
              <a:solidFill>
                <a:prstClr val="white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4FC0B3E-E620-1CA7-DE79-698A606669AE}"/>
              </a:ext>
            </a:extLst>
          </p:cNvPr>
          <p:cNvSpPr txBox="1">
            <a:spLocks/>
          </p:cNvSpPr>
          <p:nvPr/>
        </p:nvSpPr>
        <p:spPr>
          <a:xfrm>
            <a:off x="12343070" y="2087354"/>
            <a:ext cx="5586152" cy="1281000"/>
          </a:xfrm>
          <a:prstGeom prst="rect">
            <a:avLst/>
          </a:prstGeom>
          <a:solidFill>
            <a:srgbClr val="344999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Flexible surface providing excellent damage resistance</a:t>
            </a:r>
            <a:endParaRPr lang="en-GB" sz="2800" b="1" dirty="0">
              <a:solidFill>
                <a:prstClr val="white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BC341F1-CE7A-E248-4D8C-CB5D26119044}"/>
              </a:ext>
            </a:extLst>
          </p:cNvPr>
          <p:cNvSpPr txBox="1">
            <a:spLocks/>
          </p:cNvSpPr>
          <p:nvPr/>
        </p:nvSpPr>
        <p:spPr>
          <a:xfrm>
            <a:off x="358777" y="6912343"/>
            <a:ext cx="5388882" cy="20306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>
                <a:solidFill>
                  <a:prstClr val="black"/>
                </a:solidFill>
                <a:latin typeface="Arial" panose="020B0604020202020204"/>
              </a:rPr>
              <a:t>Highly competitive thicknesses, gives cost effective protection</a:t>
            </a:r>
            <a:r>
              <a:rPr lang="pl-PL" sz="2800">
                <a:solidFill>
                  <a:prstClr val="black"/>
                </a:solidFill>
                <a:latin typeface="Arial" panose="020B0604020202020204"/>
              </a:rPr>
              <a:t> built with lower material and labo</a:t>
            </a:r>
            <a:r>
              <a:rPr lang="en-GB" sz="2800">
                <a:solidFill>
                  <a:prstClr val="black"/>
                </a:solidFill>
                <a:latin typeface="Arial" panose="020B0604020202020204"/>
              </a:rPr>
              <a:t>u</a:t>
            </a:r>
            <a:r>
              <a:rPr lang="pl-PL" sz="2800">
                <a:solidFill>
                  <a:prstClr val="black"/>
                </a:solidFill>
                <a:latin typeface="Arial" panose="020B0604020202020204"/>
              </a:rPr>
              <a:t>r investment.</a:t>
            </a:r>
            <a:endParaRPr lang="pl-PL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9267EC7-FBA8-ED26-D4DD-0B584E9D3881}"/>
              </a:ext>
            </a:extLst>
          </p:cNvPr>
          <p:cNvSpPr txBox="1">
            <a:spLocks/>
          </p:cNvSpPr>
          <p:nvPr/>
        </p:nvSpPr>
        <p:spPr>
          <a:xfrm>
            <a:off x="6341843" y="6908391"/>
            <a:ext cx="5388882" cy="2030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Reduced works on site, working at height, which also improves safety.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89F051E-FB25-268A-85CE-F905BE98F041}"/>
              </a:ext>
            </a:extLst>
          </p:cNvPr>
          <p:cNvSpPr txBox="1">
            <a:spLocks/>
          </p:cNvSpPr>
          <p:nvPr/>
        </p:nvSpPr>
        <p:spPr>
          <a:xfrm>
            <a:off x="12343069" y="6904439"/>
            <a:ext cx="5586154" cy="15143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Flexible surface providing excellent damage resistance, easy for safe construction and transportation.</a:t>
            </a: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9E36074E-827E-508E-6BDB-2AC77BDA33B4}"/>
              </a:ext>
            </a:extLst>
          </p:cNvPr>
          <p:cNvSpPr txBox="1">
            <a:spLocks/>
          </p:cNvSpPr>
          <p:nvPr/>
        </p:nvSpPr>
        <p:spPr>
          <a:xfrm>
            <a:off x="396876" y="494325"/>
            <a:ext cx="17570450" cy="7824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1"/>
                </a:solidFill>
              </a:rPr>
              <a:t>Key features – Application benefits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3404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09883B-BD37-4A95-B158-89772508D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z="1600" dirty="0">
                <a:solidFill>
                  <a:srgbClr val="666666"/>
                </a:solidFill>
                <a:latin typeface="Arial" panose="020B0604020202020204"/>
                <a:cs typeface="Arial"/>
              </a:rPr>
              <a:t>PPG STEELGUARD 9</a:t>
            </a:r>
            <a:r>
              <a:rPr lang="pl-PL" sz="1600" dirty="0">
                <a:solidFill>
                  <a:srgbClr val="666666"/>
                </a:solidFill>
                <a:latin typeface="Arial" panose="020B0604020202020204"/>
                <a:cs typeface="Arial"/>
              </a:rPr>
              <a:t>51 </a:t>
            </a:r>
            <a:r>
              <a:rPr lang="en-US" sz="1600" dirty="0">
                <a:solidFill>
                  <a:srgbClr val="666666"/>
                </a:solidFill>
                <a:latin typeface="Arial" panose="020B0604020202020204"/>
                <a:cs typeface="Arial"/>
              </a:rPr>
              <a:t>| Product launch | For internal use only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C143D7-2C9E-46AD-97E5-7DD8E8505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8</a:t>
            </a:fld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D0878E0-7678-0F4B-8D80-BD173BA3EF30}"/>
              </a:ext>
            </a:extLst>
          </p:cNvPr>
          <p:cNvSpPr txBox="1">
            <a:spLocks/>
          </p:cNvSpPr>
          <p:nvPr/>
        </p:nvSpPr>
        <p:spPr>
          <a:xfrm>
            <a:off x="6350924" y="7529116"/>
            <a:ext cx="5020888" cy="1413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err="1"/>
          </a:p>
        </p:txBody>
      </p:sp>
      <p:pic>
        <p:nvPicPr>
          <p:cNvPr id="6146" name="Picture 2" descr="Alfred Miller Fireproofing – When things get too hot!">
            <a:extLst>
              <a:ext uri="{FF2B5EF4-FFF2-40B4-BE49-F238E27FC236}">
                <a16:creationId xmlns:a16="http://schemas.microsoft.com/office/drawing/2014/main" id="{ABA28801-5028-8803-79C7-5B9C1FE36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843" y="3463370"/>
            <a:ext cx="5586154" cy="3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PG PITT-CHAR® NX">
            <a:extLst>
              <a:ext uri="{FF2B5EF4-FFF2-40B4-BE49-F238E27FC236}">
                <a16:creationId xmlns:a16="http://schemas.microsoft.com/office/drawing/2014/main" id="{05F6E994-11B1-6B2F-AC29-4199FE765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776" y="3467322"/>
            <a:ext cx="5586156" cy="3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EC424-DC6C-17DC-BBE2-34956EB74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3069" y="3463372"/>
            <a:ext cx="5586154" cy="3192612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5B29B24-582C-0A72-5142-A081411DA48E}"/>
              </a:ext>
            </a:extLst>
          </p:cNvPr>
          <p:cNvSpPr txBox="1">
            <a:spLocks/>
          </p:cNvSpPr>
          <p:nvPr/>
        </p:nvSpPr>
        <p:spPr>
          <a:xfrm>
            <a:off x="358779" y="2087352"/>
            <a:ext cx="5586154" cy="1281000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2"/>
                </a:solidFill>
              </a:rPr>
              <a:t>Best in class thicknesses </a:t>
            </a:r>
            <a:r>
              <a:rPr lang="pl-PL" sz="2800" b="1" dirty="0">
                <a:solidFill>
                  <a:schemeClr val="bg2"/>
                </a:solidFill>
              </a:rPr>
              <a:t>in </a:t>
            </a:r>
            <a:r>
              <a:rPr lang="pl-PL" sz="2800" b="1" dirty="0" err="1">
                <a:solidFill>
                  <a:schemeClr val="bg2"/>
                </a:solidFill>
              </a:rPr>
              <a:t>some</a:t>
            </a:r>
            <a:r>
              <a:rPr lang="pl-PL" sz="2800" b="1" dirty="0">
                <a:solidFill>
                  <a:schemeClr val="bg2"/>
                </a:solidFill>
              </a:rPr>
              <a:t> </a:t>
            </a:r>
            <a:r>
              <a:rPr lang="pl-PL" sz="2800" b="1" dirty="0" err="1">
                <a:solidFill>
                  <a:schemeClr val="bg2"/>
                </a:solidFill>
              </a:rPr>
              <a:t>ranges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CB24AEF-AA36-ACCB-BB4B-B0854BE55510}"/>
              </a:ext>
            </a:extLst>
          </p:cNvPr>
          <p:cNvSpPr txBox="1">
            <a:spLocks/>
          </p:cNvSpPr>
          <p:nvPr/>
        </p:nvSpPr>
        <p:spPr>
          <a:xfrm>
            <a:off x="6350925" y="2087353"/>
            <a:ext cx="5586154" cy="1281002"/>
          </a:xfrm>
          <a:prstGeom prst="rect">
            <a:avLst/>
          </a:prstGeom>
          <a:solidFill>
            <a:schemeClr val="accent6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pl-PL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Less </a:t>
            </a:r>
            <a:r>
              <a:rPr lang="pl-PL" sz="2800" b="1" dirty="0" err="1">
                <a:solidFill>
                  <a:prstClr val="white"/>
                </a:solidFill>
                <a:latin typeface="Arial" panose="020B0604020202020204"/>
                <a:cs typeface="+mn-cs"/>
              </a:rPr>
              <a:t>conflicts</a:t>
            </a:r>
            <a:r>
              <a:rPr lang="pl-PL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 on-</a:t>
            </a:r>
            <a:r>
              <a:rPr lang="pl-PL" sz="2800" b="1" dirty="0" err="1">
                <a:solidFill>
                  <a:prstClr val="white"/>
                </a:solidFill>
                <a:latin typeface="Arial" panose="020B0604020202020204"/>
                <a:cs typeface="+mn-cs"/>
              </a:rPr>
              <a:t>site</a:t>
            </a:r>
            <a:endParaRPr lang="en-GB" sz="2800" b="1" dirty="0">
              <a:solidFill>
                <a:prstClr val="white"/>
              </a:solidFill>
              <a:latin typeface="Arial" panose="020B0604020202020204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AAA09A-4A7A-07D5-5A9B-1C8D07BFED5C}"/>
              </a:ext>
            </a:extLst>
          </p:cNvPr>
          <p:cNvSpPr txBox="1">
            <a:spLocks/>
          </p:cNvSpPr>
          <p:nvPr/>
        </p:nvSpPr>
        <p:spPr>
          <a:xfrm>
            <a:off x="12343070" y="2087354"/>
            <a:ext cx="5586152" cy="1281000"/>
          </a:xfrm>
          <a:prstGeom prst="rect">
            <a:avLst/>
          </a:prstGeom>
          <a:solidFill>
            <a:schemeClr val="accent4"/>
          </a:solidFill>
        </p:spPr>
        <p:txBody>
          <a:bodyPr vert="horz" lIns="144000" tIns="144000" rIns="144000" bIns="144000" rtlCol="0" anchor="t" anchorCtr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/>
                <a:cs typeface="+mn-cs"/>
              </a:rPr>
              <a:t>Flexible surface providing excellent damage resistance</a:t>
            </a:r>
            <a:endParaRPr lang="en-GB" sz="2800" b="1" dirty="0">
              <a:solidFill>
                <a:prstClr val="white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FC5A99E-C06B-080A-D88F-A4E3C09F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7" y="6912343"/>
            <a:ext cx="5388882" cy="20306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Highly competitive thicknesses, gives cost effective protection</a:t>
            </a:r>
            <a:r>
              <a:rPr lang="pl-PL" sz="2800" dirty="0">
                <a:solidFill>
                  <a:prstClr val="black"/>
                </a:solidFill>
                <a:latin typeface="Arial" panose="020B0604020202020204"/>
              </a:rPr>
              <a:t> built with lower material and labo</a:t>
            </a:r>
            <a:r>
              <a:rPr lang="en-GB" sz="2800" dirty="0">
                <a:solidFill>
                  <a:prstClr val="black"/>
                </a:solidFill>
                <a:latin typeface="Arial" panose="020B0604020202020204"/>
              </a:rPr>
              <a:t>u</a:t>
            </a:r>
            <a:r>
              <a:rPr lang="pl-PL" sz="2800" dirty="0">
                <a:solidFill>
                  <a:prstClr val="black"/>
                </a:solidFill>
                <a:latin typeface="Arial" panose="020B0604020202020204"/>
              </a:rPr>
              <a:t>r investment.</a:t>
            </a:r>
            <a:endParaRPr lang="pl-PL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FB2D5DE-0F93-1B83-E1C0-6BB4E7C58BF4}"/>
              </a:ext>
            </a:extLst>
          </p:cNvPr>
          <p:cNvSpPr txBox="1">
            <a:spLocks/>
          </p:cNvSpPr>
          <p:nvPr/>
        </p:nvSpPr>
        <p:spPr>
          <a:xfrm>
            <a:off x="6341843" y="6908391"/>
            <a:ext cx="5388882" cy="2030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Reduced works on site, working at height, which also improves safety.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C1902C3-41C3-629B-5D82-3389D0553B64}"/>
              </a:ext>
            </a:extLst>
          </p:cNvPr>
          <p:cNvSpPr txBox="1">
            <a:spLocks/>
          </p:cNvSpPr>
          <p:nvPr/>
        </p:nvSpPr>
        <p:spPr>
          <a:xfrm>
            <a:off x="12343069" y="6904439"/>
            <a:ext cx="5586154" cy="15143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1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44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80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715500" indent="-12858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600085" indent="-85727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7002" indent="-86918" algn="l" defTabSz="342905" rtl="0" eaLnBrk="1" latinLnBrk="0" hangingPunct="1">
              <a:spcBef>
                <a:spcPts val="396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2729" indent="-85727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98937" indent="-79774" algn="l" defTabSz="3429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78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Flexible surface providing excellent damage resistance, easy for safe construction and transportation.</a:t>
            </a: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A1FE561E-15AE-0218-54B5-C66B691930B4}"/>
              </a:ext>
            </a:extLst>
          </p:cNvPr>
          <p:cNvSpPr txBox="1">
            <a:spLocks/>
          </p:cNvSpPr>
          <p:nvPr/>
        </p:nvSpPr>
        <p:spPr>
          <a:xfrm>
            <a:off x="358777" y="497682"/>
            <a:ext cx="17570450" cy="14773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chemeClr val="accent1"/>
                </a:solidFill>
              </a:rPr>
              <a:t>Key features – Benefits for </a:t>
            </a:r>
            <a:r>
              <a:rPr lang="pl-PL" sz="4000">
                <a:solidFill>
                  <a:schemeClr val="accent1"/>
                </a:solidFill>
              </a:rPr>
              <a:t>applicators and installers</a:t>
            </a:r>
            <a:endParaRPr lang="en-GB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4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E28126"/>
                </a:solidFill>
                <a:latin typeface="Canva Sans"/>
              </a:rPr>
              <a:t>email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E28126"/>
                </a:solidFill>
                <a:latin typeface="Canva Sans"/>
              </a:rPr>
              <a:t>phone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E2CE55-0C61-B487-1CC5-493F6CF2FE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259" y="821540"/>
            <a:ext cx="3108367" cy="1211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527</Words>
  <Application>Microsoft Office PowerPoint</Application>
  <PresentationFormat>Custom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Ghada Alqahtani</dc:creator>
  <cp:lastModifiedBy>Mohmmed Alnasser</cp:lastModifiedBy>
  <cp:revision>5</cp:revision>
  <dcterms:created xsi:type="dcterms:W3CDTF">2006-08-16T00:00:00Z</dcterms:created>
  <dcterms:modified xsi:type="dcterms:W3CDTF">2024-08-28T09:26:20Z</dcterms:modified>
  <dc:identifier>DAGG3nLRPf8</dc:identifier>
</cp:coreProperties>
</file>