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9" r:id="rId4"/>
    <p:sldId id="266" r:id="rId5"/>
    <p:sldId id="260" r:id="rId6"/>
    <p:sldId id="264" r:id="rId7"/>
    <p:sldId id="265" r:id="rId8"/>
    <p:sldId id="258" r:id="rId9"/>
  </p:sldIdLst>
  <p:sldSz cx="18288000" cy="10287000"/>
  <p:notesSz cx="6858000" cy="9144000"/>
  <p:embeddedFontLst>
    <p:embeddedFont>
      <p:font typeface="Calibri" panose="020F0502020204030204" pitchFamily="34" charset="0"/>
      <p:regular r:id="rId10"/>
      <p:bold r:id="rId11"/>
    </p:embeddedFont>
    <p:embeddedFont>
      <p:font typeface="Tabarra Sans Heavy" panose="020B0604020202020204" charset="0"/>
      <p:regular r:id="rId12"/>
    </p:embeddedFont>
    <p:embeddedFont>
      <p:font typeface="SABIC Typeface Headline Light" panose="020B0303060202020204" pitchFamily="34" charset="0"/>
      <p:regular r:id="rId13"/>
    </p:embeddedFont>
    <p:embeddedFont>
      <p:font typeface="Codec Pro ExtraBold" panose="020B0604020202020204" charset="0"/>
      <p:regular r:id="rId14"/>
    </p:embeddedFont>
    <p:embeddedFont>
      <p:font typeface="Glacial Indifference Bold" panose="020B0604020202020204" charset="0"/>
      <p:regular r:id="rId15"/>
    </p:embeddedFont>
    <p:embeddedFont>
      <p:font typeface="Canva Sans Bold" panose="020B0604020202020204" charset="0"/>
      <p:regular r:id="rId16"/>
    </p:embeddedFont>
    <p:embeddedFont>
      <p:font typeface="Canva Sans" panose="020B0604020202020204" charset="0"/>
      <p:regular r:id="rId17"/>
    </p:embeddedFont>
    <p:embeddedFont>
      <p:font typeface="SABIC Typeface Text Light" panose="020B0303060202020204" pitchFamily="34" charset="0"/>
      <p:regular r:id="rId18"/>
    </p:embeddedFont>
    <p:embeddedFont>
      <p:font typeface="Tabarra Sans"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9" d="100"/>
          <a:sy n="69" d="100"/>
        </p:scale>
        <p:origin x="1008"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ableStyles" Target="tableStyle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7" name="MSIPCMContentMarking" descr="{&quot;HashCode&quot;:1438093832,&quot;Placement&quot;:&quot;Header&quot;,&quot;Top&quot;:0.0,&quot;Left&quot;:0.0,&quot;SlideWidth&quot;:1440,&quot;SlideHeight&quot;:810}"/>
          <p:cNvSpPr txBox="1"/>
          <p:nvPr userDrawn="1"/>
        </p:nvSpPr>
        <p:spPr>
          <a:xfrm>
            <a:off x="0" y="0"/>
            <a:ext cx="2441490" cy="234315"/>
          </a:xfrm>
          <a:prstGeom prst="rect">
            <a:avLst/>
          </a:prstGeom>
          <a:noFill/>
        </p:spPr>
        <p:txBody>
          <a:bodyPr vert="horz" wrap="square" lIns="0" tIns="0" rIns="0" bIns="0" rtlCol="0" anchor="ctr" anchorCtr="1">
            <a:spAutoFit/>
          </a:bodyPr>
          <a:lstStyle/>
          <a:p>
            <a:pPr algn="l">
              <a:spcBef>
                <a:spcPts val="0"/>
              </a:spcBef>
              <a:spcAft>
                <a:spcPts val="0"/>
              </a:spcAft>
            </a:pPr>
            <a:r>
              <a:rPr lang="en-US" sz="1000" smtClean="0">
                <a:solidFill>
                  <a:srgbClr val="A7A8AA"/>
                </a:solidFill>
                <a:latin typeface="SABIC Typeface Headline Light" panose="020B0303060202020204" pitchFamily="34" charset="0"/>
              </a:rPr>
              <a:t>Classification: General Business Use </a:t>
            </a:r>
            <a:endParaRPr lang="en-US" sz="1000">
              <a:solidFill>
                <a:srgbClr val="A7A8AA"/>
              </a:solidFill>
              <a:latin typeface="SABIC Typeface Headline Light" panose="020B030306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4.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2.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4.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4.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2.sv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5.png"/><Relationship Id="rId7" Type="http://schemas.openxmlformats.org/officeDocument/2006/relationships/image" Target="../media/image12.svg"/><Relationship Id="rId2" Type="http://schemas.openxmlformats.org/officeDocument/2006/relationships/image" Target="../media/image14.emf"/><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14.sv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6.svg"/><Relationship Id="rId3" Type="http://schemas.openxmlformats.org/officeDocument/2006/relationships/image" Target="../media/image8.svg"/><Relationship Id="rId7" Type="http://schemas.openxmlformats.org/officeDocument/2006/relationships/image" Target="../media/image18.svg"/><Relationship Id="rId12"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4.svg"/><Relationship Id="rId5" Type="http://schemas.openxmlformats.org/officeDocument/2006/relationships/image" Target="../media/image16.svg"/><Relationship Id="rId10" Type="http://schemas.openxmlformats.org/officeDocument/2006/relationships/image" Target="../media/image2.png"/><Relationship Id="rId4" Type="http://schemas.openxmlformats.org/officeDocument/2006/relationships/image" Target="../media/image18.png"/><Relationship Id="rId9"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11087100" y="3086100"/>
            <a:ext cx="7200900" cy="7200900"/>
          </a:xfrm>
          <a:custGeom>
            <a:avLst/>
            <a:gdLst/>
            <a:ahLst/>
            <a:cxnLst/>
            <a:rect l="l" t="t" r="r" b="b"/>
            <a:pathLst>
              <a:path w="7200900" h="7200900">
                <a:moveTo>
                  <a:pt x="0" y="0"/>
                </a:moveTo>
                <a:lnTo>
                  <a:pt x="7200900" y="0"/>
                </a:lnTo>
                <a:lnTo>
                  <a:pt x="7200900" y="7200900"/>
                </a:lnTo>
                <a:lnTo>
                  <a:pt x="0" y="72009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5329582" y="1028700"/>
            <a:ext cx="1264709" cy="1264709"/>
          </a:xfrm>
          <a:custGeom>
            <a:avLst/>
            <a:gdLst/>
            <a:ahLst/>
            <a:cxnLst/>
            <a:rect l="l" t="t" r="r" b="b"/>
            <a:pathLst>
              <a:path w="1264709" h="1264709">
                <a:moveTo>
                  <a:pt x="0" y="0"/>
                </a:moveTo>
                <a:lnTo>
                  <a:pt x="1264709" y="0"/>
                </a:lnTo>
                <a:lnTo>
                  <a:pt x="1264709" y="1264709"/>
                </a:lnTo>
                <a:lnTo>
                  <a:pt x="0" y="126470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5720864" y="1427539"/>
            <a:ext cx="482144" cy="467032"/>
          </a:xfrm>
          <a:custGeom>
            <a:avLst/>
            <a:gdLst/>
            <a:ahLst/>
            <a:cxnLst/>
            <a:rect l="l" t="t" r="r" b="b"/>
            <a:pathLst>
              <a:path w="482144" h="467032">
                <a:moveTo>
                  <a:pt x="0" y="0"/>
                </a:moveTo>
                <a:lnTo>
                  <a:pt x="482145" y="0"/>
                </a:lnTo>
                <a:lnTo>
                  <a:pt x="482145" y="467031"/>
                </a:lnTo>
                <a:lnTo>
                  <a:pt x="0" y="46703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7682761">
            <a:off x="-1383321" y="-1859499"/>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TextBox 6"/>
          <p:cNvSpPr txBox="1"/>
          <p:nvPr/>
        </p:nvSpPr>
        <p:spPr>
          <a:xfrm>
            <a:off x="1722956" y="6564251"/>
            <a:ext cx="8883055" cy="695325"/>
          </a:xfrm>
          <a:prstGeom prst="rect">
            <a:avLst/>
          </a:prstGeom>
        </p:spPr>
        <p:txBody>
          <a:bodyPr lIns="0" tIns="0" rIns="0" bIns="0" rtlCol="0" anchor="t">
            <a:spAutoFit/>
          </a:bodyPr>
          <a:lstStyle/>
          <a:p>
            <a:pPr algn="l">
              <a:lnSpc>
                <a:spcPts val="5076"/>
              </a:lnSpc>
            </a:pPr>
            <a:r>
              <a:rPr lang="en-US" sz="4230" spc="287">
                <a:solidFill>
                  <a:srgbClr val="0C3E5B"/>
                </a:solidFill>
                <a:latin typeface="Codec Pro ExtraBold"/>
              </a:rPr>
              <a:t>Jubcor Presentation </a:t>
            </a:r>
          </a:p>
        </p:txBody>
      </p:sp>
      <p:grpSp>
        <p:nvGrpSpPr>
          <p:cNvPr id="7" name="Group 7"/>
          <p:cNvGrpSpPr/>
          <p:nvPr/>
        </p:nvGrpSpPr>
        <p:grpSpPr>
          <a:xfrm>
            <a:off x="1722956" y="7292088"/>
            <a:ext cx="6900386" cy="698405"/>
            <a:chOff x="0" y="0"/>
            <a:chExt cx="1342999" cy="135928"/>
          </a:xfrm>
        </p:grpSpPr>
        <p:sp>
          <p:nvSpPr>
            <p:cNvPr id="8" name="Freeform 8"/>
            <p:cNvSpPr/>
            <p:nvPr/>
          </p:nvSpPr>
          <p:spPr>
            <a:xfrm>
              <a:off x="0" y="0"/>
              <a:ext cx="1342999" cy="135928"/>
            </a:xfrm>
            <a:custGeom>
              <a:avLst/>
              <a:gdLst/>
              <a:ahLst/>
              <a:cxnLst/>
              <a:rect l="l" t="t" r="r" b="b"/>
              <a:pathLst>
                <a:path w="1342999" h="135928">
                  <a:moveTo>
                    <a:pt x="20195" y="0"/>
                  </a:moveTo>
                  <a:lnTo>
                    <a:pt x="1322804" y="0"/>
                  </a:lnTo>
                  <a:cubicBezTo>
                    <a:pt x="1333957" y="0"/>
                    <a:pt x="1342999" y="9042"/>
                    <a:pt x="1342999" y="20195"/>
                  </a:cubicBezTo>
                  <a:lnTo>
                    <a:pt x="1342999" y="115733"/>
                  </a:lnTo>
                  <a:cubicBezTo>
                    <a:pt x="1342999" y="126887"/>
                    <a:pt x="1333957" y="135928"/>
                    <a:pt x="1322804" y="135928"/>
                  </a:cubicBezTo>
                  <a:lnTo>
                    <a:pt x="20195" y="135928"/>
                  </a:lnTo>
                  <a:cubicBezTo>
                    <a:pt x="9042" y="135928"/>
                    <a:pt x="0" y="126887"/>
                    <a:pt x="0" y="115733"/>
                  </a:cubicBezTo>
                  <a:lnTo>
                    <a:pt x="0" y="20195"/>
                  </a:lnTo>
                  <a:cubicBezTo>
                    <a:pt x="0" y="9042"/>
                    <a:pt x="9042" y="0"/>
                    <a:pt x="20195" y="0"/>
                  </a:cubicBezTo>
                  <a:close/>
                </a:path>
              </a:pathLst>
            </a:custGeom>
            <a:solidFill>
              <a:srgbClr val="FFFFFF"/>
            </a:solidFill>
            <a:ln w="9525" cap="sq">
              <a:solidFill>
                <a:srgbClr val="000000"/>
              </a:solidFill>
              <a:prstDash val="solid"/>
              <a:miter/>
            </a:ln>
          </p:spPr>
        </p:sp>
        <p:sp>
          <p:nvSpPr>
            <p:cNvPr id="9" name="TextBox 9"/>
            <p:cNvSpPr txBox="1"/>
            <p:nvPr/>
          </p:nvSpPr>
          <p:spPr>
            <a:xfrm>
              <a:off x="0" y="-19050"/>
              <a:ext cx="1342999" cy="154978"/>
            </a:xfrm>
            <a:prstGeom prst="rect">
              <a:avLst/>
            </a:prstGeom>
          </p:spPr>
          <p:txBody>
            <a:bodyPr lIns="68744" tIns="68744" rIns="68744" bIns="68744" rtlCol="0" anchor="ctr"/>
            <a:lstStyle/>
            <a:p>
              <a:pPr algn="r">
                <a:lnSpc>
                  <a:spcPts val="2730"/>
                </a:lnSpc>
              </a:pPr>
              <a:r>
                <a:rPr lang="en-US" sz="2100" spc="119" dirty="0">
                  <a:solidFill>
                    <a:srgbClr val="E28126"/>
                  </a:solidFill>
                  <a:latin typeface="Canva Sans"/>
                </a:rPr>
                <a:t>Add a subtitle or the company tagline here </a:t>
              </a:r>
            </a:p>
          </p:txBody>
        </p:sp>
      </p:grpSp>
      <p:sp>
        <p:nvSpPr>
          <p:cNvPr id="10" name="Freeform 10"/>
          <p:cNvSpPr/>
          <p:nvPr/>
        </p:nvSpPr>
        <p:spPr>
          <a:xfrm>
            <a:off x="1857742" y="7412516"/>
            <a:ext cx="457550" cy="457550"/>
          </a:xfrm>
          <a:custGeom>
            <a:avLst/>
            <a:gdLst/>
            <a:ahLst/>
            <a:cxnLst/>
            <a:rect l="l" t="t" r="r" b="b"/>
            <a:pathLst>
              <a:path w="457550" h="457550">
                <a:moveTo>
                  <a:pt x="0" y="0"/>
                </a:moveTo>
                <a:lnTo>
                  <a:pt x="457550" y="0"/>
                </a:lnTo>
                <a:lnTo>
                  <a:pt x="457550" y="457550"/>
                </a:lnTo>
                <a:lnTo>
                  <a:pt x="0" y="457550"/>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1" name="TextBox 11"/>
          <p:cNvSpPr txBox="1"/>
          <p:nvPr/>
        </p:nvSpPr>
        <p:spPr>
          <a:xfrm>
            <a:off x="12777643" y="6226555"/>
            <a:ext cx="5053157" cy="1363707"/>
          </a:xfrm>
          <a:prstGeom prst="rect">
            <a:avLst/>
          </a:prstGeom>
        </p:spPr>
        <p:txBody>
          <a:bodyPr wrap="square" lIns="0" tIns="0" rIns="0" bIns="0" rtlCol="0" anchor="t">
            <a:spAutoFit/>
          </a:bodyPr>
          <a:lstStyle/>
          <a:p>
            <a:pPr algn="ctr">
              <a:lnSpc>
                <a:spcPts val="5471"/>
              </a:lnSpc>
            </a:pPr>
            <a:r>
              <a:rPr lang="en-US" sz="3908" spc="195" dirty="0">
                <a:solidFill>
                  <a:srgbClr val="0C3E5B"/>
                </a:solidFill>
                <a:latin typeface="Canva Sans"/>
              </a:rPr>
              <a:t>Presented By:</a:t>
            </a:r>
            <a:r>
              <a:rPr lang="en-US" sz="3908" spc="195" dirty="0">
                <a:solidFill>
                  <a:srgbClr val="0C3E5B"/>
                </a:solidFill>
                <a:latin typeface="Canva Sans Bold"/>
              </a:rPr>
              <a:t> </a:t>
            </a:r>
            <a:r>
              <a:rPr lang="en-US" sz="3908" spc="195" dirty="0" smtClean="0">
                <a:solidFill>
                  <a:srgbClr val="0C3E5B"/>
                </a:solidFill>
                <a:latin typeface="Canva Sans Bold"/>
              </a:rPr>
              <a:t>Syed </a:t>
            </a:r>
            <a:r>
              <a:rPr lang="en-US" sz="3908" spc="195" dirty="0" smtClean="0">
                <a:solidFill>
                  <a:srgbClr val="0C3E5B"/>
                </a:solidFill>
                <a:latin typeface="Canva Sans Bold"/>
              </a:rPr>
              <a:t>Shiraz Shams</a:t>
            </a:r>
            <a:endParaRPr lang="en-US" sz="3908" spc="195" dirty="0">
              <a:solidFill>
                <a:srgbClr val="0C3E5B"/>
              </a:solidFill>
              <a:latin typeface="Canva Sans Bold"/>
            </a:endParaRPr>
          </a:p>
        </p:txBody>
      </p:sp>
      <p:sp>
        <p:nvSpPr>
          <p:cNvPr id="12" name="TextBox 12"/>
          <p:cNvSpPr txBox="1"/>
          <p:nvPr/>
        </p:nvSpPr>
        <p:spPr>
          <a:xfrm>
            <a:off x="14485962" y="2370453"/>
            <a:ext cx="2951949" cy="505969"/>
          </a:xfrm>
          <a:prstGeom prst="rect">
            <a:avLst/>
          </a:prstGeom>
        </p:spPr>
        <p:txBody>
          <a:bodyPr lIns="0" tIns="0" rIns="0" bIns="0" rtlCol="0" anchor="t">
            <a:spAutoFit/>
          </a:bodyPr>
          <a:lstStyle/>
          <a:p>
            <a:pPr algn="ctr">
              <a:lnSpc>
                <a:spcPts val="4136"/>
              </a:lnSpc>
              <a:spcBef>
                <a:spcPct val="0"/>
              </a:spcBef>
            </a:pPr>
            <a:r>
              <a:rPr lang="en-US" sz="2954">
                <a:solidFill>
                  <a:srgbClr val="0C3E5B"/>
                </a:solidFill>
                <a:latin typeface="Canva Sans"/>
              </a:rPr>
              <a:t>YOUR LOGO</a:t>
            </a:r>
          </a:p>
        </p:txBody>
      </p:sp>
      <p:grpSp>
        <p:nvGrpSpPr>
          <p:cNvPr id="13" name="Group 13"/>
          <p:cNvGrpSpPr/>
          <p:nvPr/>
        </p:nvGrpSpPr>
        <p:grpSpPr>
          <a:xfrm>
            <a:off x="1722956" y="2652012"/>
            <a:ext cx="7861286" cy="2612151"/>
            <a:chOff x="0" y="0"/>
            <a:chExt cx="10481714" cy="3482868"/>
          </a:xfrm>
        </p:grpSpPr>
        <p:sp>
          <p:nvSpPr>
            <p:cNvPr id="14" name="TextBox 14"/>
            <p:cNvSpPr txBox="1"/>
            <p:nvPr/>
          </p:nvSpPr>
          <p:spPr>
            <a:xfrm>
              <a:off x="54198" y="-466725"/>
              <a:ext cx="9004452" cy="2910308"/>
            </a:xfrm>
            <a:prstGeom prst="rect">
              <a:avLst/>
            </a:prstGeom>
          </p:spPr>
          <p:txBody>
            <a:bodyPr lIns="0" tIns="0" rIns="0" bIns="0" rtlCol="0" anchor="t">
              <a:spAutoFit/>
            </a:bodyPr>
            <a:lstStyle/>
            <a:p>
              <a:pPr algn="ctr">
                <a:lnSpc>
                  <a:spcPts val="16907"/>
                </a:lnSpc>
              </a:pPr>
              <a:r>
                <a:rPr lang="en-US" sz="12076">
                  <a:solidFill>
                    <a:srgbClr val="0C3E5A"/>
                  </a:solidFill>
                  <a:latin typeface="Tabarra Sans Heavy"/>
                </a:rPr>
                <a:t>JUBCOR</a:t>
              </a:r>
            </a:p>
          </p:txBody>
        </p:sp>
        <p:grpSp>
          <p:nvGrpSpPr>
            <p:cNvPr id="15" name="Group 15"/>
            <p:cNvGrpSpPr/>
            <p:nvPr/>
          </p:nvGrpSpPr>
          <p:grpSpPr>
            <a:xfrm>
              <a:off x="54198" y="2005202"/>
              <a:ext cx="10427516" cy="891503"/>
              <a:chOff x="0" y="0"/>
              <a:chExt cx="1782556" cy="152400"/>
            </a:xfrm>
          </p:grpSpPr>
          <p:sp>
            <p:nvSpPr>
              <p:cNvPr id="16" name="Freeform 16"/>
              <p:cNvSpPr/>
              <p:nvPr/>
            </p:nvSpPr>
            <p:spPr>
              <a:xfrm>
                <a:off x="0" y="0"/>
                <a:ext cx="1782556" cy="152400"/>
              </a:xfrm>
              <a:custGeom>
                <a:avLst/>
                <a:gdLst/>
                <a:ahLst/>
                <a:cxnLst/>
                <a:rect l="l" t="t" r="r" b="b"/>
                <a:pathLst>
                  <a:path w="1782556" h="152400">
                    <a:moveTo>
                      <a:pt x="0" y="0"/>
                    </a:moveTo>
                    <a:lnTo>
                      <a:pt x="1782556" y="0"/>
                    </a:lnTo>
                    <a:lnTo>
                      <a:pt x="1782556" y="152400"/>
                    </a:lnTo>
                    <a:lnTo>
                      <a:pt x="0" y="152400"/>
                    </a:lnTo>
                    <a:close/>
                  </a:path>
                </a:pathLst>
              </a:custGeom>
              <a:solidFill>
                <a:srgbClr val="E28126"/>
              </a:solidFill>
            </p:spPr>
          </p:sp>
        </p:grpSp>
        <p:grpSp>
          <p:nvGrpSpPr>
            <p:cNvPr id="17" name="Group 17"/>
            <p:cNvGrpSpPr/>
            <p:nvPr/>
          </p:nvGrpSpPr>
          <p:grpSpPr>
            <a:xfrm rot="5400000">
              <a:off x="8501551" y="916541"/>
              <a:ext cx="2681013" cy="1279313"/>
              <a:chOff x="0" y="0"/>
              <a:chExt cx="458312" cy="218695"/>
            </a:xfrm>
          </p:grpSpPr>
          <p:sp>
            <p:nvSpPr>
              <p:cNvPr id="18" name="Freeform 18"/>
              <p:cNvSpPr/>
              <p:nvPr/>
            </p:nvSpPr>
            <p:spPr>
              <a:xfrm>
                <a:off x="0" y="0"/>
                <a:ext cx="458312" cy="218695"/>
              </a:xfrm>
              <a:custGeom>
                <a:avLst/>
                <a:gdLst/>
                <a:ahLst/>
                <a:cxnLst/>
                <a:rect l="l" t="t" r="r" b="b"/>
                <a:pathLst>
                  <a:path w="458312" h="218695">
                    <a:moveTo>
                      <a:pt x="0" y="0"/>
                    </a:moveTo>
                    <a:lnTo>
                      <a:pt x="458312" y="0"/>
                    </a:lnTo>
                    <a:lnTo>
                      <a:pt x="458312" y="218695"/>
                    </a:lnTo>
                    <a:lnTo>
                      <a:pt x="0" y="218695"/>
                    </a:lnTo>
                    <a:close/>
                  </a:path>
                </a:pathLst>
              </a:custGeom>
              <a:solidFill>
                <a:srgbClr val="0C3E5B"/>
              </a:solidFill>
            </p:spPr>
          </p:sp>
        </p:grpSp>
        <p:sp>
          <p:nvSpPr>
            <p:cNvPr id="19" name="TextBox 19"/>
            <p:cNvSpPr txBox="1"/>
            <p:nvPr/>
          </p:nvSpPr>
          <p:spPr>
            <a:xfrm>
              <a:off x="0" y="2055964"/>
              <a:ext cx="9058650" cy="840740"/>
            </a:xfrm>
            <a:prstGeom prst="rect">
              <a:avLst/>
            </a:prstGeom>
          </p:spPr>
          <p:txBody>
            <a:bodyPr lIns="0" tIns="0" rIns="0" bIns="0" rtlCol="0" anchor="t">
              <a:spAutoFit/>
            </a:bodyPr>
            <a:lstStyle/>
            <a:p>
              <a:pPr algn="ctr">
                <a:lnSpc>
                  <a:spcPts val="4898"/>
                </a:lnSpc>
              </a:pPr>
              <a:r>
                <a:rPr lang="en-US" sz="3499">
                  <a:solidFill>
                    <a:srgbClr val="FFFFFF"/>
                  </a:solidFill>
                  <a:latin typeface="Tabarra Sans"/>
                </a:rPr>
                <a:t>CONFERENCE &amp; EXHIBITION</a:t>
              </a:r>
            </a:p>
          </p:txBody>
        </p:sp>
        <p:sp>
          <p:nvSpPr>
            <p:cNvPr id="20" name="TextBox 20"/>
            <p:cNvSpPr txBox="1"/>
            <p:nvPr/>
          </p:nvSpPr>
          <p:spPr>
            <a:xfrm rot="5400000">
              <a:off x="8666000" y="894224"/>
              <a:ext cx="2561608" cy="1323948"/>
            </a:xfrm>
            <a:prstGeom prst="rect">
              <a:avLst/>
            </a:prstGeom>
          </p:spPr>
          <p:txBody>
            <a:bodyPr lIns="0" tIns="0" rIns="0" bIns="0" rtlCol="0" anchor="t">
              <a:spAutoFit/>
            </a:bodyPr>
            <a:lstStyle/>
            <a:p>
              <a:pPr algn="ctr">
                <a:lnSpc>
                  <a:spcPts val="7798"/>
                </a:lnSpc>
              </a:pPr>
              <a:r>
                <a:rPr lang="en-US" sz="5570" spc="172">
                  <a:solidFill>
                    <a:srgbClr val="FFFFFF"/>
                  </a:solidFill>
                  <a:latin typeface="Tabarra Sans Heavy"/>
                </a:rPr>
                <a:t>2024</a:t>
              </a:r>
            </a:p>
          </p:txBody>
        </p:sp>
        <p:sp>
          <p:nvSpPr>
            <p:cNvPr id="21" name="TextBox 21"/>
            <p:cNvSpPr txBox="1"/>
            <p:nvPr/>
          </p:nvSpPr>
          <p:spPr>
            <a:xfrm>
              <a:off x="36201" y="2958141"/>
              <a:ext cx="10445513" cy="524727"/>
            </a:xfrm>
            <a:prstGeom prst="rect">
              <a:avLst/>
            </a:prstGeom>
          </p:spPr>
          <p:txBody>
            <a:bodyPr lIns="0" tIns="0" rIns="0" bIns="0" rtlCol="0" anchor="t">
              <a:spAutoFit/>
            </a:bodyPr>
            <a:lstStyle/>
            <a:p>
              <a:pPr algn="ctr">
                <a:lnSpc>
                  <a:spcPts val="3323"/>
                </a:lnSpc>
                <a:spcBef>
                  <a:spcPct val="0"/>
                </a:spcBef>
              </a:pPr>
              <a:r>
                <a:rPr lang="en-US" sz="2373">
                  <a:solidFill>
                    <a:srgbClr val="0C3E5B"/>
                  </a:solidFill>
                  <a:latin typeface="Glacial Indifference Bold"/>
                </a:rPr>
                <a:t>INNOVATIVE SOLUTIONS FOR CORROSION CHALLENGES</a:t>
              </a: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32854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Content Placeholder 1"/>
          <p:cNvSpPr txBox="1">
            <a:spLocks/>
          </p:cNvSpPr>
          <p:nvPr/>
        </p:nvSpPr>
        <p:spPr>
          <a:xfrm>
            <a:off x="485747" y="1281018"/>
            <a:ext cx="11194840" cy="502645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mtClean="0"/>
          </a:p>
          <a:p>
            <a:endParaRPr lang="en-US" dirty="0"/>
          </a:p>
        </p:txBody>
      </p:sp>
      <p:sp>
        <p:nvSpPr>
          <p:cNvPr id="8" name="Title 4"/>
          <p:cNvSpPr txBox="1">
            <a:spLocks/>
          </p:cNvSpPr>
          <p:nvPr/>
        </p:nvSpPr>
        <p:spPr>
          <a:xfrm>
            <a:off x="490180" y="406400"/>
            <a:ext cx="9942654" cy="5778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Contents</a:t>
            </a:r>
            <a:endParaRPr lang="en-US" b="1" dirty="0"/>
          </a:p>
        </p:txBody>
      </p:sp>
      <p:sp>
        <p:nvSpPr>
          <p:cNvPr id="9" name="Rectangle 8"/>
          <p:cNvSpPr/>
          <p:nvPr/>
        </p:nvSpPr>
        <p:spPr>
          <a:xfrm>
            <a:off x="485747" y="1281018"/>
            <a:ext cx="10651077" cy="2585323"/>
          </a:xfrm>
          <a:prstGeom prst="rect">
            <a:avLst/>
          </a:prstGeom>
        </p:spPr>
        <p:txBody>
          <a:bodyPr wrap="square">
            <a:spAutoFit/>
          </a:bodyPr>
          <a:lstStyle/>
          <a:p>
            <a:r>
              <a:rPr lang="en-US" dirty="0" smtClean="0"/>
              <a:t>Introduction of Tank bottom CP System</a:t>
            </a:r>
          </a:p>
          <a:p>
            <a:endParaRPr lang="en-US" dirty="0" smtClean="0"/>
          </a:p>
          <a:p>
            <a:r>
              <a:rPr lang="en-US" dirty="0" smtClean="0"/>
              <a:t>Used of Titanium Expanded Mesh Anode</a:t>
            </a:r>
          </a:p>
          <a:p>
            <a:endParaRPr lang="en-US" dirty="0"/>
          </a:p>
          <a:p>
            <a:r>
              <a:rPr lang="en-US" dirty="0" smtClean="0"/>
              <a:t>Performance Evaluation</a:t>
            </a:r>
          </a:p>
          <a:p>
            <a:endParaRPr lang="en-US" dirty="0"/>
          </a:p>
          <a:p>
            <a:endParaRPr lang="en-US" dirty="0" smtClean="0"/>
          </a:p>
          <a:p>
            <a:endParaRPr lang="en-US" dirty="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32854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Content Placeholder 1"/>
          <p:cNvSpPr txBox="1">
            <a:spLocks/>
          </p:cNvSpPr>
          <p:nvPr/>
        </p:nvSpPr>
        <p:spPr>
          <a:xfrm>
            <a:off x="485747" y="1281018"/>
            <a:ext cx="11553853" cy="881548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t>Cathodic Protection </a:t>
            </a:r>
            <a:r>
              <a:rPr lang="en-US" dirty="0" smtClean="0"/>
              <a:t>is one of the most effective techniques for controlling corrosion on both existing and new structures when the structures are continually in contact with soil or water.</a:t>
            </a:r>
          </a:p>
          <a:p>
            <a:endParaRPr lang="en-US" dirty="0" smtClean="0"/>
          </a:p>
          <a:p>
            <a:r>
              <a:rPr lang="en-US" dirty="0" smtClean="0"/>
              <a:t>Cathodic protection (CP) is typically applied to all above ground storage tanks built on a ring wall foundation to protect the external tank bottom in contact with the soil/sand foundation.</a:t>
            </a:r>
          </a:p>
          <a:p>
            <a:endParaRPr lang="en-US" dirty="0" smtClean="0"/>
          </a:p>
          <a:p>
            <a:r>
              <a:rPr lang="en-US" dirty="0" smtClean="0"/>
              <a:t>Cathodic protection (CP) is </a:t>
            </a:r>
            <a:r>
              <a:rPr lang="en-US" b="1" dirty="0" smtClean="0"/>
              <a:t>a cost effective technique used to eliminate soil side corrosion and hence can indefinitely</a:t>
            </a:r>
            <a:r>
              <a:rPr lang="en-US" dirty="0" smtClean="0"/>
              <a:t> extend the life of the tank bottom.</a:t>
            </a:r>
          </a:p>
          <a:p>
            <a:endParaRPr lang="en-US" dirty="0" smtClean="0"/>
          </a:p>
          <a:p>
            <a:r>
              <a:rPr lang="en-US" dirty="0" smtClean="0"/>
              <a:t>The primary objective in providing Cathodic protection for the external surface of storage tanks is to obtain uniform current distribution and hence uniform corrosion control.</a:t>
            </a:r>
          </a:p>
          <a:p>
            <a:endParaRPr lang="en-US" dirty="0"/>
          </a:p>
        </p:txBody>
      </p:sp>
      <p:sp>
        <p:nvSpPr>
          <p:cNvPr id="5" name="Title 4"/>
          <p:cNvSpPr txBox="1">
            <a:spLocks/>
          </p:cNvSpPr>
          <p:nvPr/>
        </p:nvSpPr>
        <p:spPr>
          <a:xfrm>
            <a:off x="490180" y="406400"/>
            <a:ext cx="9942654" cy="5778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Cathodic Protection of Tanks</a:t>
            </a:r>
            <a:endParaRPr lang="en-US" b="1" dirty="0"/>
          </a:p>
        </p:txBody>
      </p:sp>
      <p:pic>
        <p:nvPicPr>
          <p:cNvPr id="6" name="Picture 5"/>
          <p:cNvPicPr>
            <a:picLocks noChangeAspect="1"/>
          </p:cNvPicPr>
          <p:nvPr/>
        </p:nvPicPr>
        <p:blipFill>
          <a:blip r:embed="rId6"/>
          <a:stretch>
            <a:fillRect/>
          </a:stretch>
        </p:blipFill>
        <p:spPr>
          <a:xfrm>
            <a:off x="12039600" y="1562100"/>
            <a:ext cx="5819792" cy="3505200"/>
          </a:xfrm>
          <a:prstGeom prst="rect">
            <a:avLst/>
          </a:prstGeom>
        </p:spPr>
      </p:pic>
      <p:pic>
        <p:nvPicPr>
          <p:cNvPr id="7" name="Picture 6"/>
          <p:cNvPicPr>
            <a:picLocks noChangeAspect="1"/>
          </p:cNvPicPr>
          <p:nvPr/>
        </p:nvPicPr>
        <p:blipFill rotWithShape="1">
          <a:blip r:embed="rId7" cstate="print">
            <a:extLst>
              <a:ext uri="{28A0092B-C50C-407E-A947-70E740481C1C}">
                <a14:useLocalDpi xmlns:a14="http://schemas.microsoft.com/office/drawing/2010/main" val="0"/>
              </a:ext>
            </a:extLst>
          </a:blip>
          <a:srcRect l="4577" t="10692" r="19028" b="21132"/>
          <a:stretch/>
        </p:blipFill>
        <p:spPr>
          <a:xfrm>
            <a:off x="12039600" y="5905500"/>
            <a:ext cx="5819792" cy="3886200"/>
          </a:xfrm>
          <a:prstGeom prst="rect">
            <a:avLst/>
          </a:prstGeom>
        </p:spPr>
      </p:pic>
    </p:spTree>
    <p:extLst>
      <p:ext uri="{BB962C8B-B14F-4D97-AF65-F5344CB8AC3E}">
        <p14:creationId xmlns:p14="http://schemas.microsoft.com/office/powerpoint/2010/main" val="25257781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577" t="10692" r="19028" b="21132"/>
          <a:stretch/>
        </p:blipFill>
        <p:spPr>
          <a:xfrm>
            <a:off x="2593546" y="1745408"/>
            <a:ext cx="12985760" cy="7881672"/>
          </a:xfrm>
          <a:prstGeom prst="rect">
            <a:avLst/>
          </a:prstGeom>
        </p:spPr>
      </p:pic>
      <p:sp>
        <p:nvSpPr>
          <p:cNvPr id="3" name="Title 4"/>
          <p:cNvSpPr txBox="1">
            <a:spLocks/>
          </p:cNvSpPr>
          <p:nvPr/>
        </p:nvSpPr>
        <p:spPr>
          <a:xfrm>
            <a:off x="679841" y="1076981"/>
            <a:ext cx="11017578" cy="577850"/>
          </a:xfrm>
          <a:prstGeom prst="rect">
            <a:avLst/>
          </a:prstGeom>
        </p:spPr>
        <p:txBody>
          <a:bodyPr/>
          <a:lstStyle>
            <a:defPPr>
              <a:defRPr lang="en-US"/>
            </a:defPPr>
            <a:lvl1pPr fontAlgn="base">
              <a:spcBef>
                <a:spcPct val="0"/>
              </a:spcBef>
              <a:spcAft>
                <a:spcPct val="0"/>
              </a:spcAft>
              <a:buNone/>
              <a:defRPr sz="2000" cap="all">
                <a:latin typeface="+mj-lt"/>
                <a:ea typeface="+mj-ea"/>
                <a:cs typeface="+mj-cs"/>
              </a:defRPr>
            </a:lvl1pPr>
          </a:lstStyle>
          <a:p>
            <a:r>
              <a:rPr lang="en-US" sz="3000" dirty="0"/>
              <a:t>Basic design for Cathodic </a:t>
            </a:r>
            <a:r>
              <a:rPr lang="en-US" sz="3000" dirty="0"/>
              <a:t>Protection of Tanks</a:t>
            </a:r>
          </a:p>
        </p:txBody>
      </p:sp>
    </p:spTree>
    <p:extLst>
      <p:ext uri="{BB962C8B-B14F-4D97-AF65-F5344CB8AC3E}">
        <p14:creationId xmlns:p14="http://schemas.microsoft.com/office/powerpoint/2010/main" val="13128279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32854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Title 4"/>
          <p:cNvSpPr txBox="1">
            <a:spLocks/>
          </p:cNvSpPr>
          <p:nvPr/>
        </p:nvSpPr>
        <p:spPr>
          <a:xfrm>
            <a:off x="490180" y="406400"/>
            <a:ext cx="9942654" cy="5778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Activated</a:t>
            </a:r>
            <a:r>
              <a:rPr lang="en-US" dirty="0" smtClean="0"/>
              <a:t> </a:t>
            </a:r>
            <a:r>
              <a:rPr lang="en-US" b="1" dirty="0"/>
              <a:t>T</a:t>
            </a:r>
            <a:r>
              <a:rPr lang="en-US" b="1" dirty="0" smtClean="0"/>
              <a:t>itanium </a:t>
            </a:r>
            <a:r>
              <a:rPr lang="en-US" b="1" dirty="0"/>
              <a:t>N</a:t>
            </a:r>
            <a:r>
              <a:rPr lang="en-US" b="1" dirty="0" smtClean="0"/>
              <a:t>et </a:t>
            </a:r>
            <a:r>
              <a:rPr lang="en-US" b="1" dirty="0"/>
              <a:t>A</a:t>
            </a:r>
            <a:r>
              <a:rPr lang="en-US" b="1" dirty="0" smtClean="0"/>
              <a:t>nodes</a:t>
            </a:r>
            <a:endParaRPr lang="en-US" b="1" dirty="0"/>
          </a:p>
        </p:txBody>
      </p:sp>
      <p:sp>
        <p:nvSpPr>
          <p:cNvPr id="5" name="Rectangle 4"/>
          <p:cNvSpPr/>
          <p:nvPr/>
        </p:nvSpPr>
        <p:spPr>
          <a:xfrm>
            <a:off x="485748" y="1151622"/>
            <a:ext cx="11020452" cy="7832401"/>
          </a:xfrm>
          <a:prstGeom prst="rect">
            <a:avLst/>
          </a:prstGeom>
        </p:spPr>
        <p:txBody>
          <a:bodyPr wrap="square">
            <a:spAutoFit/>
          </a:bodyPr>
          <a:lstStyle/>
          <a:p>
            <a:pPr>
              <a:lnSpc>
                <a:spcPct val="150000"/>
              </a:lnSpc>
            </a:pPr>
            <a:r>
              <a:rPr lang="en-US" sz="2600" dirty="0"/>
              <a:t>Tank bottom external protected with activated titanium net anodes. </a:t>
            </a:r>
          </a:p>
          <a:p>
            <a:pPr>
              <a:lnSpc>
                <a:spcPct val="150000"/>
              </a:lnSpc>
            </a:pPr>
            <a:r>
              <a:rPr lang="en-US" sz="2600" dirty="0"/>
              <a:t>Mesh/Net anodes </a:t>
            </a:r>
            <a:r>
              <a:rPr lang="en-US" sz="2600" dirty="0" smtClean="0"/>
              <a:t>typically </a:t>
            </a:r>
            <a:r>
              <a:rPr lang="en-US" sz="2600" dirty="0"/>
              <a:t>installed in concrete structure due to strength, performance and current output capacity which covered maximum surface area, moreover the performance of net anode is reliable and rated design life is higher than other types of anode.</a:t>
            </a:r>
          </a:p>
          <a:p>
            <a:pPr>
              <a:lnSpc>
                <a:spcPct val="150000"/>
              </a:lnSpc>
            </a:pPr>
            <a:r>
              <a:rPr lang="en-US" sz="2600" dirty="0"/>
              <a:t>Net anodes is performing equally in dry and wet condition and it’s highly repulsive for chloride. Distribution of current is also very equal due to net and covering more area.</a:t>
            </a:r>
          </a:p>
          <a:p>
            <a:pPr>
              <a:lnSpc>
                <a:spcPct val="150000"/>
              </a:lnSpc>
            </a:pPr>
            <a:r>
              <a:rPr lang="en-US" sz="2600" dirty="0"/>
              <a:t>Moreover, recorded failure of CP system with Titanium net anodes is very less comparatively with MMO ribbon anodes due to lose connection with titanium conductor bar during installation as it has less number of connection point.</a:t>
            </a:r>
          </a:p>
          <a:p>
            <a:pPr>
              <a:lnSpc>
                <a:spcPct val="150000"/>
              </a:lnSpc>
            </a:pPr>
            <a:r>
              <a:rPr lang="en-US" sz="2600" dirty="0"/>
              <a:t>As per our assessment it Titanium anode is providing protection without any issue till 35 years.</a:t>
            </a:r>
          </a:p>
        </p:txBody>
      </p:sp>
      <p:pic>
        <p:nvPicPr>
          <p:cNvPr id="6" name="Picture 5"/>
          <p:cNvPicPr>
            <a:picLocks noChangeAspect="1"/>
          </p:cNvPicPr>
          <p:nvPr/>
        </p:nvPicPr>
        <p:blipFill>
          <a:blip r:embed="rId6"/>
          <a:stretch>
            <a:fillRect/>
          </a:stretch>
        </p:blipFill>
        <p:spPr>
          <a:xfrm>
            <a:off x="11696700" y="1333500"/>
            <a:ext cx="6134100" cy="3429000"/>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696700" y="5056449"/>
            <a:ext cx="6134100" cy="4201852"/>
          </a:xfrm>
          <a:prstGeom prst="rect">
            <a:avLst/>
          </a:prstGeom>
        </p:spPr>
      </p:pic>
    </p:spTree>
    <p:extLst>
      <p:ext uri="{BB962C8B-B14F-4D97-AF65-F5344CB8AC3E}">
        <p14:creationId xmlns:p14="http://schemas.microsoft.com/office/powerpoint/2010/main" val="27362745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295400" y="2274111"/>
            <a:ext cx="7741920" cy="6781800"/>
          </a:xfrm>
          <a:prstGeom prst="rect">
            <a:avLst/>
          </a:prstGeom>
        </p:spPr>
      </p:pic>
      <p:pic>
        <p:nvPicPr>
          <p:cNvPr id="15" name="Picture 14"/>
          <p:cNvPicPr>
            <a:picLocks noChangeAspect="1"/>
          </p:cNvPicPr>
          <p:nvPr/>
        </p:nvPicPr>
        <p:blipFill rotWithShape="1">
          <a:blip r:embed="rId3"/>
          <a:srcRect l="5329" t="2756" r="4529" b="7811"/>
          <a:stretch/>
        </p:blipFill>
        <p:spPr>
          <a:xfrm>
            <a:off x="9439167" y="1791255"/>
            <a:ext cx="7349706" cy="7556739"/>
          </a:xfrm>
          <a:prstGeom prst="rect">
            <a:avLst/>
          </a:prstGeom>
        </p:spPr>
      </p:pic>
      <p:cxnSp>
        <p:nvCxnSpPr>
          <p:cNvPr id="7" name="Straight Arrow Connector 6"/>
          <p:cNvCxnSpPr/>
          <p:nvPr/>
        </p:nvCxnSpPr>
        <p:spPr>
          <a:xfrm flipV="1">
            <a:off x="11963400" y="2274111"/>
            <a:ext cx="3749040" cy="124541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5712440" y="2089447"/>
            <a:ext cx="2133600" cy="369332"/>
          </a:xfrm>
          <a:prstGeom prst="rect">
            <a:avLst/>
          </a:prstGeom>
          <a:solidFill>
            <a:schemeClr val="accent1">
              <a:lumMod val="40000"/>
              <a:lumOff val="60000"/>
            </a:schemeClr>
          </a:solidFill>
        </p:spPr>
        <p:txBody>
          <a:bodyPr wrap="square" rtlCol="0">
            <a:spAutoFit/>
          </a:bodyPr>
          <a:lstStyle/>
          <a:p>
            <a:r>
              <a:rPr lang="en-US" dirty="0"/>
              <a:t>Titanium Net Anode</a:t>
            </a:r>
          </a:p>
        </p:txBody>
      </p:sp>
      <p:sp>
        <p:nvSpPr>
          <p:cNvPr id="12" name="TextBox 11"/>
          <p:cNvSpPr txBox="1"/>
          <p:nvPr/>
        </p:nvSpPr>
        <p:spPr>
          <a:xfrm>
            <a:off x="15937139" y="8408062"/>
            <a:ext cx="2133600" cy="369332"/>
          </a:xfrm>
          <a:prstGeom prst="rect">
            <a:avLst/>
          </a:prstGeom>
          <a:solidFill>
            <a:schemeClr val="accent1">
              <a:lumMod val="40000"/>
              <a:lumOff val="60000"/>
            </a:schemeClr>
          </a:solidFill>
        </p:spPr>
        <p:txBody>
          <a:bodyPr wrap="square" rtlCol="0">
            <a:spAutoFit/>
          </a:bodyPr>
          <a:lstStyle/>
          <a:p>
            <a:r>
              <a:rPr lang="en-US" dirty="0"/>
              <a:t>Titanium Net Anode</a:t>
            </a:r>
          </a:p>
        </p:txBody>
      </p:sp>
      <p:cxnSp>
        <p:nvCxnSpPr>
          <p:cNvPr id="18" name="Straight Arrow Connector 17"/>
          <p:cNvCxnSpPr/>
          <p:nvPr/>
        </p:nvCxnSpPr>
        <p:spPr>
          <a:xfrm flipV="1">
            <a:off x="14091250" y="2781944"/>
            <a:ext cx="2199737" cy="108700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1955616" y="9176459"/>
            <a:ext cx="2316788" cy="369332"/>
          </a:xfrm>
          <a:prstGeom prst="rect">
            <a:avLst/>
          </a:prstGeom>
          <a:solidFill>
            <a:srgbClr val="FF0000"/>
          </a:solidFill>
        </p:spPr>
        <p:txBody>
          <a:bodyPr wrap="square" rtlCol="0">
            <a:spAutoFit/>
          </a:bodyPr>
          <a:lstStyle/>
          <a:p>
            <a:r>
              <a:rPr lang="en-US" dirty="0">
                <a:solidFill>
                  <a:schemeClr val="bg1"/>
                </a:solidFill>
              </a:rPr>
              <a:t>Anode Feeder Box</a:t>
            </a:r>
          </a:p>
        </p:txBody>
      </p:sp>
      <p:sp>
        <p:nvSpPr>
          <p:cNvPr id="21" name="Title 4"/>
          <p:cNvSpPr txBox="1">
            <a:spLocks/>
          </p:cNvSpPr>
          <p:nvPr/>
        </p:nvSpPr>
        <p:spPr>
          <a:xfrm>
            <a:off x="685799" y="1044575"/>
            <a:ext cx="5809893" cy="5778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spcAft>
                <a:spcPct val="0"/>
              </a:spcAft>
            </a:pPr>
            <a:r>
              <a:rPr lang="en-US" sz="3000" cap="all" dirty="0"/>
              <a:t>Severity vs design</a:t>
            </a:r>
            <a:endParaRPr lang="en-US" sz="3000" cap="all" dirty="0"/>
          </a:p>
        </p:txBody>
      </p:sp>
      <p:cxnSp>
        <p:nvCxnSpPr>
          <p:cNvPr id="27" name="Straight Arrow Connector 26"/>
          <p:cNvCxnSpPr>
            <a:endCxn id="12" idx="0"/>
          </p:cNvCxnSpPr>
          <p:nvPr/>
        </p:nvCxnSpPr>
        <p:spPr>
          <a:xfrm>
            <a:off x="14958205" y="6236898"/>
            <a:ext cx="2045735" cy="217116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12" idx="1"/>
          </p:cNvCxnSpPr>
          <p:nvPr/>
        </p:nvCxnSpPr>
        <p:spPr>
          <a:xfrm>
            <a:off x="11205713" y="6236899"/>
            <a:ext cx="4731426" cy="251741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Freeform 2"/>
          <p:cNvSpPr/>
          <p:nvPr/>
        </p:nvSpPr>
        <p:spPr>
          <a:xfrm>
            <a:off x="0" y="732854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4"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Tree>
    <p:extLst>
      <p:ext uri="{BB962C8B-B14F-4D97-AF65-F5344CB8AC3E}">
        <p14:creationId xmlns:p14="http://schemas.microsoft.com/office/powerpoint/2010/main" val="4743723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50500" y="1834547"/>
          <a:ext cx="10921041" cy="2676465"/>
        </p:xfrm>
        <a:graphic>
          <a:graphicData uri="http://schemas.openxmlformats.org/drawingml/2006/table">
            <a:tbl>
              <a:tblPr firstRow="1" bandRow="1">
                <a:tableStyleId>{5C22544A-7EE6-4342-B048-85BDC9FD1C3A}</a:tableStyleId>
              </a:tblPr>
              <a:tblGrid>
                <a:gridCol w="917496">
                  <a:extLst>
                    <a:ext uri="{9D8B030D-6E8A-4147-A177-3AD203B41FA5}">
                      <a16:colId xmlns:a16="http://schemas.microsoft.com/office/drawing/2014/main" val="858285365"/>
                    </a:ext>
                  </a:extLst>
                </a:gridCol>
                <a:gridCol w="1307414">
                  <a:extLst>
                    <a:ext uri="{9D8B030D-6E8A-4147-A177-3AD203B41FA5}">
                      <a16:colId xmlns:a16="http://schemas.microsoft.com/office/drawing/2014/main" val="93559472"/>
                    </a:ext>
                  </a:extLst>
                </a:gridCol>
                <a:gridCol w="1601505">
                  <a:extLst>
                    <a:ext uri="{9D8B030D-6E8A-4147-A177-3AD203B41FA5}">
                      <a16:colId xmlns:a16="http://schemas.microsoft.com/office/drawing/2014/main" val="4251307655"/>
                    </a:ext>
                  </a:extLst>
                </a:gridCol>
                <a:gridCol w="1354292">
                  <a:extLst>
                    <a:ext uri="{9D8B030D-6E8A-4147-A177-3AD203B41FA5}">
                      <a16:colId xmlns:a16="http://schemas.microsoft.com/office/drawing/2014/main" val="1427311152"/>
                    </a:ext>
                  </a:extLst>
                </a:gridCol>
                <a:gridCol w="3191229">
                  <a:extLst>
                    <a:ext uri="{9D8B030D-6E8A-4147-A177-3AD203B41FA5}">
                      <a16:colId xmlns:a16="http://schemas.microsoft.com/office/drawing/2014/main" val="3490563211"/>
                    </a:ext>
                  </a:extLst>
                </a:gridCol>
                <a:gridCol w="2549105">
                  <a:extLst>
                    <a:ext uri="{9D8B030D-6E8A-4147-A177-3AD203B41FA5}">
                      <a16:colId xmlns:a16="http://schemas.microsoft.com/office/drawing/2014/main" val="3156067748"/>
                    </a:ext>
                  </a:extLst>
                </a:gridCol>
              </a:tblGrid>
              <a:tr h="801945">
                <a:tc>
                  <a:txBody>
                    <a:bodyPr/>
                    <a:lstStyle/>
                    <a:p>
                      <a:pPr algn="ctr"/>
                      <a:r>
                        <a:rPr lang="en-US" sz="1400" dirty="0" smtClean="0"/>
                        <a:t>Tank #</a:t>
                      </a:r>
                      <a:endParaRPr lang="en-US" sz="1400" dirty="0"/>
                    </a:p>
                  </a:txBody>
                  <a:tcPr marL="137160" marR="137160" marT="68580" marB="68580" anchor="ctr"/>
                </a:tc>
                <a:tc>
                  <a:txBody>
                    <a:bodyPr/>
                    <a:lstStyle/>
                    <a:p>
                      <a:pPr algn="ctr"/>
                      <a:r>
                        <a:rPr lang="en-US" sz="1400" dirty="0" smtClean="0"/>
                        <a:t>Commissioned</a:t>
                      </a:r>
                      <a:endParaRPr lang="en-US" sz="1400" dirty="0"/>
                    </a:p>
                  </a:txBody>
                  <a:tcPr marL="137160" marR="137160" marT="68580" marB="68580" anchor="ctr"/>
                </a:tc>
                <a:tc>
                  <a:txBody>
                    <a:bodyPr/>
                    <a:lstStyle/>
                    <a:p>
                      <a:pPr algn="ctr"/>
                      <a:r>
                        <a:rPr lang="en-US" sz="1400" dirty="0" smtClean="0"/>
                        <a:t>Tank Dia / Bottom Surface</a:t>
                      </a:r>
                      <a:endParaRPr lang="en-US" sz="1400" dirty="0"/>
                    </a:p>
                  </a:txBody>
                  <a:tcPr marL="137160" marR="137160" marT="68580" marB="68580" anchor="ctr"/>
                </a:tc>
                <a:tc>
                  <a:txBody>
                    <a:bodyPr/>
                    <a:lstStyle/>
                    <a:p>
                      <a:pPr algn="ctr"/>
                      <a:r>
                        <a:rPr lang="en-US" sz="1400" dirty="0" smtClean="0"/>
                        <a:t>Operating </a:t>
                      </a:r>
                    </a:p>
                    <a:p>
                      <a:pPr algn="ctr"/>
                      <a:r>
                        <a:rPr lang="en-US" sz="1400" dirty="0" smtClean="0"/>
                        <a:t>CP Current</a:t>
                      </a:r>
                      <a:endParaRPr lang="en-US" sz="1400" dirty="0"/>
                    </a:p>
                  </a:txBody>
                  <a:tcPr marL="137160" marR="137160" marT="68580" marB="68580" anchor="ctr"/>
                </a:tc>
                <a:tc>
                  <a:txBody>
                    <a:bodyPr/>
                    <a:lstStyle/>
                    <a:p>
                      <a:pPr algn="ctr"/>
                      <a:r>
                        <a:rPr lang="en-US" sz="1400" dirty="0" smtClean="0"/>
                        <a:t>Bottom Plate</a:t>
                      </a:r>
                      <a:r>
                        <a:rPr lang="en-US" sz="1400" baseline="0" dirty="0" smtClean="0"/>
                        <a:t> </a:t>
                      </a:r>
                    </a:p>
                    <a:p>
                      <a:pPr algn="ctr"/>
                      <a:r>
                        <a:rPr lang="en-US" sz="1400" dirty="0" smtClean="0"/>
                        <a:t>Minimum</a:t>
                      </a:r>
                      <a:r>
                        <a:rPr lang="en-US" sz="1400" baseline="0" dirty="0" smtClean="0"/>
                        <a:t> Thickness Measured</a:t>
                      </a:r>
                      <a:endParaRPr lang="en-US" sz="1400" dirty="0"/>
                    </a:p>
                  </a:txBody>
                  <a:tcPr marL="137160" marR="137160" marT="68580" marB="68580" anchor="ctr"/>
                </a:tc>
                <a:tc>
                  <a:txBody>
                    <a:bodyPr/>
                    <a:lstStyle/>
                    <a:p>
                      <a:pPr algn="ctr"/>
                      <a:r>
                        <a:rPr lang="en-US" sz="1400" dirty="0" smtClean="0"/>
                        <a:t>Avg.</a:t>
                      </a:r>
                      <a:r>
                        <a:rPr lang="en-US" sz="1400" baseline="0" dirty="0" smtClean="0"/>
                        <a:t> CP Potential</a:t>
                      </a:r>
                      <a:endParaRPr lang="en-US" sz="1400" dirty="0"/>
                    </a:p>
                  </a:txBody>
                  <a:tcPr marL="137160" marR="137160" marT="68580" marB="68580" anchor="ctr"/>
                </a:tc>
                <a:extLst>
                  <a:ext uri="{0D108BD9-81ED-4DB2-BD59-A6C34878D82A}">
                    <a16:rowId xmlns:a16="http://schemas.microsoft.com/office/drawing/2014/main" val="2785252211"/>
                  </a:ext>
                </a:extLst>
              </a:tr>
              <a:tr h="617220">
                <a:tc>
                  <a:txBody>
                    <a:bodyPr/>
                    <a:lstStyle/>
                    <a:p>
                      <a:pPr marL="0" algn="ctr" defTabSz="1160924" rtl="0" eaLnBrk="1" latinLnBrk="0" hangingPunct="1"/>
                      <a:r>
                        <a:rPr lang="en-US" sz="1600" kern="1200" dirty="0" smtClean="0">
                          <a:solidFill>
                            <a:schemeClr val="dk1"/>
                          </a:solidFill>
                          <a:latin typeface="+mn-lt"/>
                          <a:ea typeface="+mn-ea"/>
                          <a:cs typeface="+mn-cs"/>
                        </a:rPr>
                        <a:t>Tank 1</a:t>
                      </a:r>
                      <a:endParaRPr lang="en-US" sz="1600" kern="1200" dirty="0">
                        <a:solidFill>
                          <a:schemeClr val="dk1"/>
                        </a:solidFill>
                        <a:latin typeface="+mn-lt"/>
                        <a:ea typeface="+mn-ea"/>
                        <a:cs typeface="+mn-cs"/>
                      </a:endParaRPr>
                    </a:p>
                  </a:txBody>
                  <a:tcPr marL="137160" marR="137160" marT="68580" marB="68580" anchor="ctr"/>
                </a:tc>
                <a:tc>
                  <a:txBody>
                    <a:bodyPr/>
                    <a:lstStyle/>
                    <a:p>
                      <a:pPr marL="0" algn="ctr" defTabSz="1160924" rtl="0" eaLnBrk="1" latinLnBrk="0" hangingPunct="1"/>
                      <a:r>
                        <a:rPr lang="en-US" sz="1600" kern="1200" dirty="0" smtClean="0">
                          <a:solidFill>
                            <a:schemeClr val="dk1"/>
                          </a:solidFill>
                          <a:latin typeface="+mn-lt"/>
                          <a:ea typeface="+mn-ea"/>
                          <a:cs typeface="+mn-cs"/>
                        </a:rPr>
                        <a:t>1996</a:t>
                      </a:r>
                      <a:endParaRPr lang="en-US" sz="1600" kern="1200" dirty="0">
                        <a:solidFill>
                          <a:schemeClr val="dk1"/>
                        </a:solidFill>
                        <a:latin typeface="+mn-lt"/>
                        <a:ea typeface="+mn-ea"/>
                        <a:cs typeface="+mn-cs"/>
                      </a:endParaRPr>
                    </a:p>
                  </a:txBody>
                  <a:tcPr marL="137160" marR="137160" marT="68580" marB="68580" anchor="ctr"/>
                </a:tc>
                <a:tc>
                  <a:txBody>
                    <a:bodyPr/>
                    <a:lstStyle/>
                    <a:p>
                      <a:pPr marL="0" algn="ctr" defTabSz="1160924" rtl="0" eaLnBrk="1" latinLnBrk="0" hangingPunct="1"/>
                      <a:r>
                        <a:rPr lang="en-US" sz="1600" kern="1200" dirty="0" smtClean="0">
                          <a:solidFill>
                            <a:schemeClr val="dk1"/>
                          </a:solidFill>
                          <a:latin typeface="+mn-lt"/>
                          <a:ea typeface="+mn-ea"/>
                          <a:cs typeface="+mn-cs"/>
                        </a:rPr>
                        <a:t>24.4 m </a:t>
                      </a:r>
                    </a:p>
                    <a:p>
                      <a:pPr marL="0" algn="ctr" defTabSz="1160924" rtl="0" eaLnBrk="1" latinLnBrk="0" hangingPunct="1"/>
                      <a:r>
                        <a:rPr lang="en-US" sz="1600" kern="1200" dirty="0" smtClean="0">
                          <a:solidFill>
                            <a:schemeClr val="dk1"/>
                          </a:solidFill>
                          <a:latin typeface="+mn-lt"/>
                          <a:ea typeface="+mn-ea"/>
                          <a:cs typeface="+mn-cs"/>
                        </a:rPr>
                        <a:t>(467.35 </a:t>
                      </a:r>
                      <a:r>
                        <a:rPr lang="en-US" sz="1600" kern="1200" dirty="0" err="1" smtClean="0">
                          <a:solidFill>
                            <a:schemeClr val="dk1"/>
                          </a:solidFill>
                          <a:latin typeface="+mn-lt"/>
                          <a:ea typeface="+mn-ea"/>
                          <a:cs typeface="+mn-cs"/>
                        </a:rPr>
                        <a:t>Sqm</a:t>
                      </a:r>
                      <a:r>
                        <a:rPr lang="en-US" sz="1600" kern="1200" dirty="0" smtClean="0">
                          <a:solidFill>
                            <a:schemeClr val="dk1"/>
                          </a:solidFill>
                          <a:latin typeface="+mn-lt"/>
                          <a:ea typeface="+mn-ea"/>
                          <a:cs typeface="+mn-cs"/>
                        </a:rPr>
                        <a:t>)</a:t>
                      </a:r>
                      <a:endParaRPr lang="en-US" sz="1600" kern="1200" dirty="0">
                        <a:solidFill>
                          <a:schemeClr val="dk1"/>
                        </a:solidFill>
                        <a:latin typeface="+mn-lt"/>
                        <a:ea typeface="+mn-ea"/>
                        <a:cs typeface="+mn-cs"/>
                      </a:endParaRPr>
                    </a:p>
                  </a:txBody>
                  <a:tcPr marL="137160" marR="137160" marT="68580" marB="68580" anchor="ctr"/>
                </a:tc>
                <a:tc>
                  <a:txBody>
                    <a:bodyPr/>
                    <a:lstStyle/>
                    <a:p>
                      <a:pPr marL="0" algn="ctr" defTabSz="1160924" rtl="0" eaLnBrk="1" latinLnBrk="0" hangingPunct="1"/>
                      <a:r>
                        <a:rPr lang="en-US" sz="1600" kern="1200" dirty="0" smtClean="0">
                          <a:solidFill>
                            <a:schemeClr val="dk1"/>
                          </a:solidFill>
                          <a:latin typeface="+mn-lt"/>
                          <a:ea typeface="+mn-ea"/>
                          <a:cs typeface="+mn-cs"/>
                        </a:rPr>
                        <a:t>9.3 Amp</a:t>
                      </a:r>
                      <a:endParaRPr lang="en-US" sz="1600" kern="1200" dirty="0">
                        <a:solidFill>
                          <a:schemeClr val="dk1"/>
                        </a:solidFill>
                        <a:latin typeface="+mn-lt"/>
                        <a:ea typeface="+mn-ea"/>
                        <a:cs typeface="+mn-cs"/>
                      </a:endParaRPr>
                    </a:p>
                  </a:txBody>
                  <a:tcPr marL="137160" marR="137160" marT="68580" marB="68580" anchor="ctr"/>
                </a:tc>
                <a:tc>
                  <a:txBody>
                    <a:bodyPr/>
                    <a:lstStyle/>
                    <a:p>
                      <a:pPr marL="0" algn="ctr" defTabSz="1160924" rtl="0" eaLnBrk="1" latinLnBrk="0" hangingPunct="1"/>
                      <a:r>
                        <a:rPr lang="en-US" sz="1600" b="0" kern="1200" dirty="0" smtClean="0">
                          <a:solidFill>
                            <a:schemeClr val="dk1"/>
                          </a:solidFill>
                          <a:latin typeface="+mn-lt"/>
                          <a:ea typeface="+mn-ea"/>
                          <a:cs typeface="+mn-cs"/>
                        </a:rPr>
                        <a:t>Minimum Thickness 5.7 mm </a:t>
                      </a:r>
                    </a:p>
                    <a:p>
                      <a:pPr marL="0" algn="ctr" defTabSz="1160924" rtl="0" eaLnBrk="1" latinLnBrk="0" hangingPunct="1"/>
                      <a:r>
                        <a:rPr lang="en-US" sz="1600" b="0" kern="1200" dirty="0" smtClean="0">
                          <a:solidFill>
                            <a:schemeClr val="dk1"/>
                          </a:solidFill>
                          <a:latin typeface="+mn-lt"/>
                          <a:ea typeface="+mn-ea"/>
                          <a:cs typeface="+mn-cs"/>
                        </a:rPr>
                        <a:t>Nominal Thickness 6 mm</a:t>
                      </a:r>
                    </a:p>
                  </a:txBody>
                  <a:tcPr marL="137160" marR="137160" marT="68580" marB="68580" anchor="ctr"/>
                </a:tc>
                <a:tc>
                  <a:txBody>
                    <a:bodyPr/>
                    <a:lstStyle/>
                    <a:p>
                      <a:pPr marL="0" algn="ctr" defTabSz="1160924" rtl="0" eaLnBrk="1" latinLnBrk="0" hangingPunct="1"/>
                      <a:r>
                        <a:rPr lang="en-US" sz="1600" b="0" kern="1200" dirty="0" smtClean="0">
                          <a:solidFill>
                            <a:schemeClr val="dk1"/>
                          </a:solidFill>
                          <a:latin typeface="+mn-lt"/>
                          <a:ea typeface="+mn-ea"/>
                          <a:cs typeface="+mn-cs"/>
                        </a:rPr>
                        <a:t>Inst. Off -875 mV</a:t>
                      </a:r>
                    </a:p>
                    <a:p>
                      <a:pPr marL="0" algn="ctr" defTabSz="1160924" rtl="0" eaLnBrk="1" latinLnBrk="0" hangingPunct="1"/>
                      <a:r>
                        <a:rPr lang="en-US" sz="1600" b="0" kern="1200" dirty="0" smtClean="0">
                          <a:solidFill>
                            <a:schemeClr val="dk1"/>
                          </a:solidFill>
                          <a:latin typeface="+mn-lt"/>
                          <a:ea typeface="+mn-ea"/>
                          <a:cs typeface="+mn-cs"/>
                        </a:rPr>
                        <a:t>On -1005 mV</a:t>
                      </a:r>
                    </a:p>
                  </a:txBody>
                  <a:tcPr marL="137160" marR="137160" marT="68580" marB="68580" anchor="ctr"/>
                </a:tc>
                <a:extLst>
                  <a:ext uri="{0D108BD9-81ED-4DB2-BD59-A6C34878D82A}">
                    <a16:rowId xmlns:a16="http://schemas.microsoft.com/office/drawing/2014/main" val="1398356787"/>
                  </a:ext>
                </a:extLst>
              </a:tr>
              <a:tr h="617220">
                <a:tc>
                  <a:txBody>
                    <a:bodyPr/>
                    <a:lstStyle/>
                    <a:p>
                      <a:pPr marL="0" algn="ctr" defTabSz="1160924" rtl="0" eaLnBrk="1" latinLnBrk="0" hangingPunct="1"/>
                      <a:r>
                        <a:rPr lang="en-US" sz="1600" kern="1200" dirty="0" smtClean="0">
                          <a:solidFill>
                            <a:schemeClr val="dk1"/>
                          </a:solidFill>
                          <a:latin typeface="+mn-lt"/>
                          <a:ea typeface="+mn-ea"/>
                          <a:cs typeface="+mn-cs"/>
                        </a:rPr>
                        <a:t>Tank 2</a:t>
                      </a:r>
                      <a:endParaRPr lang="en-US" sz="1600" kern="1200" dirty="0">
                        <a:solidFill>
                          <a:schemeClr val="dk1"/>
                        </a:solidFill>
                        <a:latin typeface="+mn-lt"/>
                        <a:ea typeface="+mn-ea"/>
                        <a:cs typeface="+mn-cs"/>
                      </a:endParaRPr>
                    </a:p>
                  </a:txBody>
                  <a:tcPr marL="137160" marR="137160" marT="68580" marB="68580" anchor="ctr"/>
                </a:tc>
                <a:tc>
                  <a:txBody>
                    <a:bodyPr/>
                    <a:lstStyle/>
                    <a:p>
                      <a:pPr marL="0" algn="ctr" defTabSz="1160924" rtl="0" eaLnBrk="1" latinLnBrk="0" hangingPunct="1"/>
                      <a:r>
                        <a:rPr lang="en-US" sz="1600" kern="1200" dirty="0" smtClean="0">
                          <a:solidFill>
                            <a:schemeClr val="dk1"/>
                          </a:solidFill>
                          <a:latin typeface="+mn-lt"/>
                          <a:ea typeface="+mn-ea"/>
                          <a:cs typeface="+mn-cs"/>
                        </a:rPr>
                        <a:t>1996</a:t>
                      </a:r>
                    </a:p>
                  </a:txBody>
                  <a:tcPr marL="137160" marR="137160" marT="68580" marB="68580" anchor="ctr"/>
                </a:tc>
                <a:tc>
                  <a:txBody>
                    <a:bodyPr/>
                    <a:lstStyle/>
                    <a:p>
                      <a:pPr marL="0" algn="ctr" defTabSz="1160924" rtl="0" eaLnBrk="1" latinLnBrk="0" hangingPunct="1"/>
                      <a:r>
                        <a:rPr lang="en-US" sz="1600" kern="1200" dirty="0" smtClean="0">
                          <a:solidFill>
                            <a:schemeClr val="dk1"/>
                          </a:solidFill>
                          <a:latin typeface="+mn-lt"/>
                          <a:ea typeface="+mn-ea"/>
                          <a:cs typeface="+mn-cs"/>
                        </a:rPr>
                        <a:t>24.4 m </a:t>
                      </a:r>
                    </a:p>
                    <a:p>
                      <a:pPr marL="0" algn="ctr" defTabSz="1160924" rtl="0" eaLnBrk="1" latinLnBrk="0" hangingPunct="1"/>
                      <a:r>
                        <a:rPr lang="en-US" sz="1600" kern="1200" dirty="0" smtClean="0">
                          <a:solidFill>
                            <a:schemeClr val="dk1"/>
                          </a:solidFill>
                          <a:latin typeface="+mn-lt"/>
                          <a:ea typeface="+mn-ea"/>
                          <a:cs typeface="+mn-cs"/>
                        </a:rPr>
                        <a:t>(467.35 </a:t>
                      </a:r>
                      <a:r>
                        <a:rPr lang="en-US" sz="1600" kern="1200" dirty="0" err="1" smtClean="0">
                          <a:solidFill>
                            <a:schemeClr val="dk1"/>
                          </a:solidFill>
                          <a:latin typeface="+mn-lt"/>
                          <a:ea typeface="+mn-ea"/>
                          <a:cs typeface="+mn-cs"/>
                        </a:rPr>
                        <a:t>Sqm</a:t>
                      </a:r>
                      <a:r>
                        <a:rPr lang="en-US" sz="1600" kern="1200" dirty="0" smtClean="0">
                          <a:solidFill>
                            <a:schemeClr val="dk1"/>
                          </a:solidFill>
                          <a:latin typeface="+mn-lt"/>
                          <a:ea typeface="+mn-ea"/>
                          <a:cs typeface="+mn-cs"/>
                        </a:rPr>
                        <a:t>)</a:t>
                      </a:r>
                    </a:p>
                  </a:txBody>
                  <a:tcPr marL="137160" marR="137160" marT="68580" marB="68580" anchor="ctr"/>
                </a:tc>
                <a:tc>
                  <a:txBody>
                    <a:bodyPr/>
                    <a:lstStyle/>
                    <a:p>
                      <a:pPr marL="0" algn="ctr" defTabSz="1160924" rtl="0" eaLnBrk="1" latinLnBrk="0" hangingPunct="1"/>
                      <a:r>
                        <a:rPr lang="en-US" sz="1600" kern="1200" dirty="0" smtClean="0">
                          <a:solidFill>
                            <a:schemeClr val="dk1"/>
                          </a:solidFill>
                          <a:latin typeface="+mn-lt"/>
                          <a:ea typeface="+mn-ea"/>
                          <a:cs typeface="+mn-cs"/>
                        </a:rPr>
                        <a:t>7.2 Amp</a:t>
                      </a:r>
                      <a:endParaRPr lang="en-US" sz="1600" kern="1200" dirty="0">
                        <a:solidFill>
                          <a:schemeClr val="dk1"/>
                        </a:solidFill>
                        <a:latin typeface="+mn-lt"/>
                        <a:ea typeface="+mn-ea"/>
                        <a:cs typeface="+mn-cs"/>
                      </a:endParaRPr>
                    </a:p>
                  </a:txBody>
                  <a:tcPr marL="137160" marR="137160" marT="68580" marB="68580" anchor="ctr"/>
                </a:tc>
                <a:tc>
                  <a:txBody>
                    <a:bodyPr/>
                    <a:lstStyle/>
                    <a:p>
                      <a:pPr marL="0" marR="0" lvl="0" indent="0" algn="ctr" defTabSz="116092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4D4D4D"/>
                          </a:solidFill>
                          <a:effectLst/>
                          <a:uLnTx/>
                          <a:uFillTx/>
                          <a:latin typeface="SABIC Typeface Text Light"/>
                          <a:ea typeface="+mn-ea"/>
                          <a:cs typeface="SABIC Typeface Text Light"/>
                        </a:rPr>
                        <a:t>Minimum Thickness 5.5 mm </a:t>
                      </a:r>
                    </a:p>
                    <a:p>
                      <a:pPr marL="0" marR="0" lvl="0" indent="0" algn="ctr" defTabSz="116092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4D4D4D"/>
                          </a:solidFill>
                          <a:effectLst/>
                          <a:uLnTx/>
                          <a:uFillTx/>
                          <a:latin typeface="SABIC Typeface Text Light"/>
                          <a:ea typeface="+mn-ea"/>
                          <a:cs typeface="SABIC Typeface Text Light"/>
                        </a:rPr>
                        <a:t>Nominal Thickness 6 mm</a:t>
                      </a:r>
                    </a:p>
                  </a:txBody>
                  <a:tcPr marL="137160" marR="137160" marT="68580" marB="68580" anchor="ctr"/>
                </a:tc>
                <a:tc>
                  <a:txBody>
                    <a:bodyPr/>
                    <a:lstStyle/>
                    <a:p>
                      <a:pPr marL="0" marR="0" lvl="0" indent="0" algn="ctr" defTabSz="116092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4D4D4D"/>
                          </a:solidFill>
                          <a:effectLst/>
                          <a:uLnTx/>
                          <a:uFillTx/>
                          <a:latin typeface="+mn-lt"/>
                          <a:ea typeface="+mn-ea"/>
                          <a:cs typeface="+mn-cs"/>
                        </a:rPr>
                        <a:t>Inst. Off -950 mV</a:t>
                      </a:r>
                    </a:p>
                    <a:p>
                      <a:pPr marL="0" marR="0" lvl="0" indent="0" algn="ctr" defTabSz="116092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4D4D4D"/>
                          </a:solidFill>
                          <a:effectLst/>
                          <a:uLnTx/>
                          <a:uFillTx/>
                          <a:latin typeface="+mn-lt"/>
                          <a:ea typeface="+mn-ea"/>
                          <a:cs typeface="+mn-cs"/>
                        </a:rPr>
                        <a:t>On -1105 mV</a:t>
                      </a:r>
                    </a:p>
                  </a:txBody>
                  <a:tcPr marL="137160" marR="137160" marT="68580" marB="68580" anchor="ctr"/>
                </a:tc>
                <a:extLst>
                  <a:ext uri="{0D108BD9-81ED-4DB2-BD59-A6C34878D82A}">
                    <a16:rowId xmlns:a16="http://schemas.microsoft.com/office/drawing/2014/main" val="682342058"/>
                  </a:ext>
                </a:extLst>
              </a:tr>
              <a:tr h="617220">
                <a:tc>
                  <a:txBody>
                    <a:bodyPr/>
                    <a:lstStyle/>
                    <a:p>
                      <a:pPr marL="0" algn="ctr" defTabSz="1160924" rtl="0" eaLnBrk="1" latinLnBrk="0" hangingPunct="1"/>
                      <a:r>
                        <a:rPr lang="en-US" sz="1600" kern="1200" dirty="0" smtClean="0">
                          <a:solidFill>
                            <a:schemeClr val="dk1"/>
                          </a:solidFill>
                          <a:latin typeface="+mn-lt"/>
                          <a:ea typeface="+mn-ea"/>
                          <a:cs typeface="+mn-cs"/>
                        </a:rPr>
                        <a:t>Tank 3</a:t>
                      </a:r>
                      <a:endParaRPr lang="en-US" sz="1600" kern="1200" dirty="0">
                        <a:solidFill>
                          <a:schemeClr val="dk1"/>
                        </a:solidFill>
                        <a:latin typeface="+mn-lt"/>
                        <a:ea typeface="+mn-ea"/>
                        <a:cs typeface="+mn-cs"/>
                      </a:endParaRPr>
                    </a:p>
                  </a:txBody>
                  <a:tcPr marL="137160" marR="137160" marT="68580" marB="68580" anchor="ctr"/>
                </a:tc>
                <a:tc>
                  <a:txBody>
                    <a:bodyPr/>
                    <a:lstStyle/>
                    <a:p>
                      <a:pPr marL="0" algn="ctr" defTabSz="1160924" rtl="0" eaLnBrk="1" latinLnBrk="0" hangingPunct="1"/>
                      <a:r>
                        <a:rPr lang="en-US" sz="1600" kern="1200" dirty="0" smtClean="0">
                          <a:solidFill>
                            <a:schemeClr val="dk1"/>
                          </a:solidFill>
                          <a:latin typeface="+mn-lt"/>
                          <a:ea typeface="+mn-ea"/>
                          <a:cs typeface="+mn-cs"/>
                        </a:rPr>
                        <a:t>1996</a:t>
                      </a:r>
                    </a:p>
                  </a:txBody>
                  <a:tcPr marL="137160" marR="137160" marT="68580" marB="68580" anchor="ctr"/>
                </a:tc>
                <a:tc>
                  <a:txBody>
                    <a:bodyPr/>
                    <a:lstStyle/>
                    <a:p>
                      <a:pPr marL="0" algn="ctr" defTabSz="1160924" rtl="0" eaLnBrk="1" latinLnBrk="0" hangingPunct="1"/>
                      <a:r>
                        <a:rPr lang="en-US" sz="1600" kern="1200" dirty="0" smtClean="0">
                          <a:solidFill>
                            <a:schemeClr val="dk1"/>
                          </a:solidFill>
                          <a:latin typeface="+mn-lt"/>
                          <a:ea typeface="+mn-ea"/>
                          <a:cs typeface="+mn-cs"/>
                        </a:rPr>
                        <a:t>15.5 m </a:t>
                      </a:r>
                    </a:p>
                    <a:p>
                      <a:pPr marL="0" algn="ctr" defTabSz="1160924" rtl="0" eaLnBrk="1" latinLnBrk="0" hangingPunct="1"/>
                      <a:r>
                        <a:rPr lang="en-US" sz="1600" kern="1200" dirty="0" smtClean="0">
                          <a:solidFill>
                            <a:schemeClr val="dk1"/>
                          </a:solidFill>
                          <a:latin typeface="+mn-lt"/>
                          <a:ea typeface="+mn-ea"/>
                          <a:cs typeface="+mn-cs"/>
                        </a:rPr>
                        <a:t>(181.4) </a:t>
                      </a:r>
                      <a:r>
                        <a:rPr lang="en-US" sz="1600" kern="1200" dirty="0" err="1" smtClean="0">
                          <a:solidFill>
                            <a:schemeClr val="dk1"/>
                          </a:solidFill>
                          <a:latin typeface="+mn-lt"/>
                          <a:ea typeface="+mn-ea"/>
                          <a:cs typeface="+mn-cs"/>
                        </a:rPr>
                        <a:t>Sqm</a:t>
                      </a:r>
                      <a:r>
                        <a:rPr lang="en-US" sz="1600" kern="1200" dirty="0" smtClean="0">
                          <a:solidFill>
                            <a:schemeClr val="dk1"/>
                          </a:solidFill>
                          <a:latin typeface="+mn-lt"/>
                          <a:ea typeface="+mn-ea"/>
                          <a:cs typeface="+mn-cs"/>
                        </a:rPr>
                        <a:t>)</a:t>
                      </a:r>
                    </a:p>
                  </a:txBody>
                  <a:tcPr marL="137160" marR="137160" marT="68580" marB="68580" anchor="ctr"/>
                </a:tc>
                <a:tc>
                  <a:txBody>
                    <a:bodyPr/>
                    <a:lstStyle/>
                    <a:p>
                      <a:pPr marL="0" algn="ctr" defTabSz="1160924" rtl="0" eaLnBrk="1" latinLnBrk="0" hangingPunct="1"/>
                      <a:r>
                        <a:rPr lang="en-US" sz="1600" kern="1200" dirty="0" smtClean="0">
                          <a:solidFill>
                            <a:schemeClr val="dk1"/>
                          </a:solidFill>
                          <a:latin typeface="+mn-lt"/>
                          <a:ea typeface="+mn-ea"/>
                          <a:cs typeface="+mn-cs"/>
                        </a:rPr>
                        <a:t>3.1 Amp</a:t>
                      </a:r>
                      <a:endParaRPr lang="en-US" sz="1600" kern="1200" dirty="0">
                        <a:solidFill>
                          <a:schemeClr val="dk1"/>
                        </a:solidFill>
                        <a:latin typeface="+mn-lt"/>
                        <a:ea typeface="+mn-ea"/>
                        <a:cs typeface="+mn-cs"/>
                      </a:endParaRPr>
                    </a:p>
                  </a:txBody>
                  <a:tcPr marL="137160" marR="137160" marT="68580" marB="68580" anchor="ctr"/>
                </a:tc>
                <a:tc>
                  <a:txBody>
                    <a:bodyPr/>
                    <a:lstStyle/>
                    <a:p>
                      <a:pPr marL="0" marR="0" lvl="0" indent="0" algn="ctr" defTabSz="116092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4D4D4D"/>
                          </a:solidFill>
                          <a:effectLst/>
                          <a:uLnTx/>
                          <a:uFillTx/>
                          <a:latin typeface="SABIC Typeface Text Light"/>
                          <a:ea typeface="+mn-ea"/>
                          <a:cs typeface="SABIC Typeface Text Light"/>
                        </a:rPr>
                        <a:t>Minimum Thickness 4.7 mm </a:t>
                      </a:r>
                    </a:p>
                    <a:p>
                      <a:pPr marL="0" marR="0" lvl="0" indent="0" algn="ctr" defTabSz="116092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4D4D4D"/>
                          </a:solidFill>
                          <a:effectLst/>
                          <a:uLnTx/>
                          <a:uFillTx/>
                          <a:latin typeface="SABIC Typeface Text Light"/>
                          <a:ea typeface="+mn-ea"/>
                          <a:cs typeface="SABIC Typeface Text Light"/>
                        </a:rPr>
                        <a:t>Nominal Thickness 6 mm</a:t>
                      </a:r>
                    </a:p>
                  </a:txBody>
                  <a:tcPr marL="137160" marR="137160" marT="68580" marB="68580" anchor="ctr"/>
                </a:tc>
                <a:tc>
                  <a:txBody>
                    <a:bodyPr/>
                    <a:lstStyle/>
                    <a:p>
                      <a:pPr marL="0" marR="0" lvl="0" indent="0" algn="ctr" defTabSz="116092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4D4D4D"/>
                          </a:solidFill>
                          <a:effectLst/>
                          <a:uLnTx/>
                          <a:uFillTx/>
                          <a:latin typeface="+mn-lt"/>
                          <a:ea typeface="+mn-ea"/>
                          <a:cs typeface="+mn-cs"/>
                        </a:rPr>
                        <a:t>Inst. Off -950 mV</a:t>
                      </a:r>
                    </a:p>
                    <a:p>
                      <a:pPr marL="0" marR="0" lvl="0" indent="0" algn="ctr" defTabSz="116092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4D4D4D"/>
                          </a:solidFill>
                          <a:effectLst/>
                          <a:uLnTx/>
                          <a:uFillTx/>
                          <a:latin typeface="+mn-lt"/>
                          <a:ea typeface="+mn-ea"/>
                          <a:cs typeface="+mn-cs"/>
                        </a:rPr>
                        <a:t>On -1025 mV</a:t>
                      </a:r>
                    </a:p>
                  </a:txBody>
                  <a:tcPr marL="137160" marR="137160" marT="68580" marB="68580" anchor="ctr"/>
                </a:tc>
                <a:extLst>
                  <a:ext uri="{0D108BD9-81ED-4DB2-BD59-A6C34878D82A}">
                    <a16:rowId xmlns:a16="http://schemas.microsoft.com/office/drawing/2014/main" val="3405909537"/>
                  </a:ext>
                </a:extLst>
              </a:tr>
            </a:tbl>
          </a:graphicData>
        </a:graphic>
      </p:graphicFrame>
      <p:pic>
        <p:nvPicPr>
          <p:cNvPr id="6" name="Picture 5"/>
          <p:cNvPicPr>
            <a:picLocks noChangeAspect="1"/>
          </p:cNvPicPr>
          <p:nvPr/>
        </p:nvPicPr>
        <p:blipFill rotWithShape="1">
          <a:blip r:embed="rId2"/>
          <a:srcRect b="2524"/>
          <a:stretch/>
        </p:blipFill>
        <p:spPr>
          <a:xfrm>
            <a:off x="5936162" y="4489028"/>
            <a:ext cx="5844989" cy="5125112"/>
          </a:xfrm>
          <a:prstGeom prst="rect">
            <a:avLst/>
          </a:prstGeom>
        </p:spPr>
      </p:pic>
      <p:pic>
        <p:nvPicPr>
          <p:cNvPr id="2" name="Picture 1"/>
          <p:cNvPicPr>
            <a:picLocks noChangeAspect="1"/>
          </p:cNvPicPr>
          <p:nvPr/>
        </p:nvPicPr>
        <p:blipFill rotWithShape="1">
          <a:blip r:embed="rId3"/>
          <a:srcRect l="3695" r="2309"/>
          <a:stretch/>
        </p:blipFill>
        <p:spPr>
          <a:xfrm>
            <a:off x="669734" y="4489027"/>
            <a:ext cx="5266428" cy="5017151"/>
          </a:xfrm>
          <a:prstGeom prst="rect">
            <a:avLst/>
          </a:prstGeom>
        </p:spPr>
      </p:pic>
      <p:pic>
        <p:nvPicPr>
          <p:cNvPr id="9" name="Picture 8"/>
          <p:cNvPicPr>
            <a:picLocks noChangeAspect="1"/>
          </p:cNvPicPr>
          <p:nvPr/>
        </p:nvPicPr>
        <p:blipFill>
          <a:blip r:embed="rId4"/>
          <a:stretch>
            <a:fillRect/>
          </a:stretch>
        </p:blipFill>
        <p:spPr>
          <a:xfrm>
            <a:off x="11837653" y="6143723"/>
            <a:ext cx="5816738" cy="3362454"/>
          </a:xfrm>
          <a:prstGeom prst="rect">
            <a:avLst/>
          </a:prstGeom>
        </p:spPr>
      </p:pic>
      <p:sp>
        <p:nvSpPr>
          <p:cNvPr id="7" name="TextBox 6"/>
          <p:cNvSpPr txBox="1"/>
          <p:nvPr/>
        </p:nvSpPr>
        <p:spPr bwMode="auto">
          <a:xfrm>
            <a:off x="4687021" y="9170501"/>
            <a:ext cx="2753264" cy="369332"/>
          </a:xfrm>
          <a:prstGeom prst="rect">
            <a:avLst/>
          </a:prstGeom>
          <a:solidFill>
            <a:schemeClr val="accent1">
              <a:lumMod val="60000"/>
              <a:lumOff val="40000"/>
            </a:schemeClr>
          </a:solidFill>
          <a:ln>
            <a:noFill/>
          </a:ln>
          <a:extLst/>
        </p:spPr>
        <p:style>
          <a:lnRef idx="2">
            <a:schemeClr val="accent4"/>
          </a:lnRef>
          <a:fillRef idx="1">
            <a:schemeClr val="lt1"/>
          </a:fillRef>
          <a:effectRef idx="0">
            <a:schemeClr val="accent4"/>
          </a:effectRef>
          <a:fontRef idx="minor">
            <a:schemeClr val="dk1"/>
          </a:fontRef>
        </p:style>
        <p:txBody>
          <a:bodyPr vert="horz" wrap="square" lIns="0" tIns="0" rIns="0" bIns="0" numCol="1" rtlCol="0" anchor="t" anchorCtr="0" compatLnSpc="1">
            <a:prstTxWarp prst="textNoShape">
              <a:avLst/>
            </a:prstTxWarp>
            <a:spAutoFit/>
          </a:bodyPr>
          <a:lstStyle/>
          <a:p>
            <a:pPr algn="ctr"/>
            <a:r>
              <a:rPr lang="en-US" sz="2400" b="1" kern="0" dirty="0">
                <a:solidFill>
                  <a:schemeClr val="accent6"/>
                </a:solidFill>
              </a:rPr>
              <a:t>MFL Report Tank</a:t>
            </a:r>
          </a:p>
        </p:txBody>
      </p:sp>
      <p:pic>
        <p:nvPicPr>
          <p:cNvPr id="10" name="Picture 9"/>
          <p:cNvPicPr>
            <a:picLocks noChangeAspect="1"/>
          </p:cNvPicPr>
          <p:nvPr/>
        </p:nvPicPr>
        <p:blipFill>
          <a:blip r:embed="rId5"/>
          <a:stretch>
            <a:fillRect/>
          </a:stretch>
        </p:blipFill>
        <p:spPr>
          <a:xfrm>
            <a:off x="11837653" y="1834547"/>
            <a:ext cx="5816738" cy="3884769"/>
          </a:xfrm>
          <a:prstGeom prst="rect">
            <a:avLst/>
          </a:prstGeom>
        </p:spPr>
      </p:pic>
      <p:sp>
        <p:nvSpPr>
          <p:cNvPr id="11" name="Title 4"/>
          <p:cNvSpPr txBox="1">
            <a:spLocks/>
          </p:cNvSpPr>
          <p:nvPr/>
        </p:nvSpPr>
        <p:spPr>
          <a:xfrm>
            <a:off x="789316" y="1013720"/>
            <a:ext cx="9153338" cy="5778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b="1" dirty="0"/>
          </a:p>
        </p:txBody>
      </p:sp>
      <p:sp>
        <p:nvSpPr>
          <p:cNvPr id="12" name="Title 4"/>
          <p:cNvSpPr txBox="1">
            <a:spLocks/>
          </p:cNvSpPr>
          <p:nvPr/>
        </p:nvSpPr>
        <p:spPr>
          <a:xfrm>
            <a:off x="685798" y="1044575"/>
            <a:ext cx="11891516" cy="5778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spcAft>
                <a:spcPct val="0"/>
              </a:spcAft>
            </a:pPr>
            <a:r>
              <a:rPr lang="en-US" sz="3000" cap="all" dirty="0"/>
              <a:t>Inspection data (</a:t>
            </a:r>
            <a:r>
              <a:rPr lang="en-US" sz="3000" cap="all" dirty="0" err="1"/>
              <a:t>cp</a:t>
            </a:r>
            <a:r>
              <a:rPr lang="en-US" sz="3000" cap="all" dirty="0"/>
              <a:t> &amp; MFL) performance evaluation</a:t>
            </a:r>
            <a:endParaRPr lang="en-US" sz="3000" cap="all" dirty="0"/>
          </a:p>
        </p:txBody>
      </p:sp>
      <p:sp>
        <p:nvSpPr>
          <p:cNvPr id="13" name="Freeform 2"/>
          <p:cNvSpPr/>
          <p:nvPr/>
        </p:nvSpPr>
        <p:spPr>
          <a:xfrm>
            <a:off x="0" y="732854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4"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Tree>
    <p:extLst>
      <p:ext uri="{BB962C8B-B14F-4D97-AF65-F5344CB8AC3E}">
        <p14:creationId xmlns:p14="http://schemas.microsoft.com/office/powerpoint/2010/main" val="21347846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62443" y="7598882"/>
            <a:ext cx="5376236" cy="5376236"/>
          </a:xfrm>
          <a:custGeom>
            <a:avLst/>
            <a:gdLst/>
            <a:ahLst/>
            <a:cxnLst/>
            <a:rect l="l" t="t" r="r" b="b"/>
            <a:pathLst>
              <a:path w="5376236" h="5376236">
                <a:moveTo>
                  <a:pt x="0" y="0"/>
                </a:moveTo>
                <a:lnTo>
                  <a:pt x="5376236" y="0"/>
                </a:lnTo>
                <a:lnTo>
                  <a:pt x="5376236" y="5376236"/>
                </a:lnTo>
                <a:lnTo>
                  <a:pt x="0" y="537623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5805573" y="5872081"/>
            <a:ext cx="6676854" cy="609600"/>
          </a:xfrm>
          <a:prstGeom prst="rect">
            <a:avLst/>
          </a:prstGeom>
        </p:spPr>
        <p:txBody>
          <a:bodyPr lIns="0" tIns="0" rIns="0" bIns="0" rtlCol="0" anchor="t">
            <a:spAutoFit/>
          </a:bodyPr>
          <a:lstStyle/>
          <a:p>
            <a:pPr algn="l">
              <a:lnSpc>
                <a:spcPts val="4312"/>
              </a:lnSpc>
            </a:pPr>
            <a:r>
              <a:rPr lang="en-US" sz="3593" spc="125">
                <a:solidFill>
                  <a:srgbClr val="E28126"/>
                </a:solidFill>
                <a:latin typeface="Codec Pro ExtraBold"/>
              </a:rPr>
              <a:t>Reach out.</a:t>
            </a:r>
          </a:p>
        </p:txBody>
      </p:sp>
      <p:sp>
        <p:nvSpPr>
          <p:cNvPr id="4" name="TextBox 4"/>
          <p:cNvSpPr txBox="1"/>
          <p:nvPr/>
        </p:nvSpPr>
        <p:spPr>
          <a:xfrm>
            <a:off x="5805573" y="3952990"/>
            <a:ext cx="6676854" cy="1336871"/>
          </a:xfrm>
          <a:prstGeom prst="rect">
            <a:avLst/>
          </a:prstGeom>
        </p:spPr>
        <p:txBody>
          <a:bodyPr lIns="0" tIns="0" rIns="0" bIns="0" rtlCol="0" anchor="t">
            <a:spAutoFit/>
          </a:bodyPr>
          <a:lstStyle/>
          <a:p>
            <a:pPr algn="l">
              <a:lnSpc>
                <a:spcPts val="9220"/>
              </a:lnSpc>
            </a:pPr>
            <a:r>
              <a:rPr lang="en-US" sz="8781" spc="184">
                <a:solidFill>
                  <a:srgbClr val="0C3E5B"/>
                </a:solidFill>
                <a:latin typeface="Codec Pro ExtraBold"/>
              </a:rPr>
              <a:t>THANK YOU</a:t>
            </a:r>
          </a:p>
        </p:txBody>
      </p:sp>
      <p:sp>
        <p:nvSpPr>
          <p:cNvPr id="5" name="Freeform 5"/>
          <p:cNvSpPr/>
          <p:nvPr/>
        </p:nvSpPr>
        <p:spPr>
          <a:xfrm>
            <a:off x="1028700" y="1163607"/>
            <a:ext cx="934283" cy="1815744"/>
          </a:xfrm>
          <a:custGeom>
            <a:avLst/>
            <a:gdLst/>
            <a:ahLst/>
            <a:cxnLst/>
            <a:rect l="l" t="t" r="r" b="b"/>
            <a:pathLst>
              <a:path w="934283" h="1815744">
                <a:moveTo>
                  <a:pt x="0" y="0"/>
                </a:moveTo>
                <a:lnTo>
                  <a:pt x="934283" y="0"/>
                </a:lnTo>
                <a:lnTo>
                  <a:pt x="934283" y="1815744"/>
                </a:lnTo>
                <a:lnTo>
                  <a:pt x="0" y="181574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TextBox 6"/>
          <p:cNvSpPr txBox="1"/>
          <p:nvPr/>
        </p:nvSpPr>
        <p:spPr>
          <a:xfrm>
            <a:off x="8738733" y="7866608"/>
            <a:ext cx="3743694" cy="389394"/>
          </a:xfrm>
          <a:prstGeom prst="rect">
            <a:avLst/>
          </a:prstGeom>
        </p:spPr>
        <p:txBody>
          <a:bodyPr lIns="0" tIns="0" rIns="0" bIns="0" rtlCol="0" anchor="t">
            <a:spAutoFit/>
          </a:bodyPr>
          <a:lstStyle/>
          <a:p>
            <a:pPr algn="ctr">
              <a:lnSpc>
                <a:spcPts val="3212"/>
              </a:lnSpc>
            </a:pPr>
            <a:r>
              <a:rPr lang="en-US" sz="2294" dirty="0" smtClean="0">
                <a:solidFill>
                  <a:srgbClr val="E28126"/>
                </a:solidFill>
                <a:latin typeface="Canva Sans"/>
              </a:rPr>
              <a:t>shams@Agri.Sabic.com</a:t>
            </a:r>
            <a:endParaRPr lang="en-US" sz="2294" dirty="0">
              <a:solidFill>
                <a:srgbClr val="E28126"/>
              </a:solidFill>
              <a:latin typeface="Canva Sans"/>
            </a:endParaRPr>
          </a:p>
        </p:txBody>
      </p:sp>
      <p:sp>
        <p:nvSpPr>
          <p:cNvPr id="7" name="TextBox 7"/>
          <p:cNvSpPr txBox="1"/>
          <p:nvPr/>
        </p:nvSpPr>
        <p:spPr>
          <a:xfrm>
            <a:off x="5560775" y="7866295"/>
            <a:ext cx="2744896" cy="389394"/>
          </a:xfrm>
          <a:prstGeom prst="rect">
            <a:avLst/>
          </a:prstGeom>
        </p:spPr>
        <p:txBody>
          <a:bodyPr lIns="0" tIns="0" rIns="0" bIns="0" rtlCol="0" anchor="t">
            <a:spAutoFit/>
          </a:bodyPr>
          <a:lstStyle/>
          <a:p>
            <a:pPr algn="ctr">
              <a:lnSpc>
                <a:spcPts val="3212"/>
              </a:lnSpc>
            </a:pPr>
            <a:r>
              <a:rPr lang="en-US" sz="2294" dirty="0" smtClean="0">
                <a:solidFill>
                  <a:srgbClr val="E28126"/>
                </a:solidFill>
                <a:latin typeface="Canva Sans"/>
              </a:rPr>
              <a:t>013-3422903</a:t>
            </a:r>
            <a:endParaRPr lang="en-US" sz="2294" dirty="0">
              <a:solidFill>
                <a:srgbClr val="E28126"/>
              </a:solidFill>
              <a:latin typeface="Canva Sans"/>
            </a:endParaRPr>
          </a:p>
        </p:txBody>
      </p:sp>
      <p:sp>
        <p:nvSpPr>
          <p:cNvPr id="8" name="Freeform 8"/>
          <p:cNvSpPr/>
          <p:nvPr/>
        </p:nvSpPr>
        <p:spPr>
          <a:xfrm>
            <a:off x="6583817" y="7129381"/>
            <a:ext cx="698813" cy="698813"/>
          </a:xfrm>
          <a:custGeom>
            <a:avLst/>
            <a:gdLst/>
            <a:ahLst/>
            <a:cxnLst/>
            <a:rect l="l" t="t" r="r" b="b"/>
            <a:pathLst>
              <a:path w="698813" h="698813">
                <a:moveTo>
                  <a:pt x="0" y="0"/>
                </a:moveTo>
                <a:lnTo>
                  <a:pt x="698813" y="0"/>
                </a:lnTo>
                <a:lnTo>
                  <a:pt x="698813" y="698814"/>
                </a:lnTo>
                <a:lnTo>
                  <a:pt x="0" y="69881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10261017" y="7129381"/>
            <a:ext cx="699127" cy="699127"/>
          </a:xfrm>
          <a:custGeom>
            <a:avLst/>
            <a:gdLst/>
            <a:ahLst/>
            <a:cxnLst/>
            <a:rect l="l" t="t" r="r" b="b"/>
            <a:pathLst>
              <a:path w="699127" h="699127">
                <a:moveTo>
                  <a:pt x="0" y="0"/>
                </a:moveTo>
                <a:lnTo>
                  <a:pt x="699126" y="0"/>
                </a:lnTo>
                <a:lnTo>
                  <a:pt x="699126" y="699127"/>
                </a:lnTo>
                <a:lnTo>
                  <a:pt x="0" y="699127"/>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11" name="Group 11"/>
          <p:cNvGrpSpPr/>
          <p:nvPr/>
        </p:nvGrpSpPr>
        <p:grpSpPr>
          <a:xfrm>
            <a:off x="5805573" y="741422"/>
            <a:ext cx="6676854" cy="2218588"/>
            <a:chOff x="0" y="0"/>
            <a:chExt cx="8902472" cy="2958117"/>
          </a:xfrm>
        </p:grpSpPr>
        <p:sp>
          <p:nvSpPr>
            <p:cNvPr id="12" name="TextBox 12"/>
            <p:cNvSpPr txBox="1"/>
            <p:nvPr/>
          </p:nvSpPr>
          <p:spPr>
            <a:xfrm>
              <a:off x="46032" y="-390525"/>
              <a:ext cx="7647784" cy="2465942"/>
            </a:xfrm>
            <a:prstGeom prst="rect">
              <a:avLst/>
            </a:prstGeom>
          </p:spPr>
          <p:txBody>
            <a:bodyPr lIns="0" tIns="0" rIns="0" bIns="0" rtlCol="0" anchor="t">
              <a:spAutoFit/>
            </a:bodyPr>
            <a:lstStyle/>
            <a:p>
              <a:pPr algn="ctr">
                <a:lnSpc>
                  <a:spcPts val="14360"/>
                </a:lnSpc>
              </a:pPr>
              <a:r>
                <a:rPr lang="en-US" sz="10257">
                  <a:solidFill>
                    <a:srgbClr val="0C3E5A"/>
                  </a:solidFill>
                  <a:latin typeface="Tabarra Sans Heavy"/>
                </a:rPr>
                <a:t>JUBCOR</a:t>
              </a:r>
            </a:p>
          </p:txBody>
        </p:sp>
        <p:grpSp>
          <p:nvGrpSpPr>
            <p:cNvPr id="13" name="Group 13"/>
            <p:cNvGrpSpPr/>
            <p:nvPr/>
          </p:nvGrpSpPr>
          <p:grpSpPr>
            <a:xfrm>
              <a:off x="46032" y="1703085"/>
              <a:ext cx="8856440" cy="757183"/>
              <a:chOff x="0" y="0"/>
              <a:chExt cx="1782556" cy="152400"/>
            </a:xfrm>
          </p:grpSpPr>
          <p:sp>
            <p:nvSpPr>
              <p:cNvPr id="14" name="Freeform 14"/>
              <p:cNvSpPr/>
              <p:nvPr/>
            </p:nvSpPr>
            <p:spPr>
              <a:xfrm>
                <a:off x="0" y="0"/>
                <a:ext cx="1782556" cy="152400"/>
              </a:xfrm>
              <a:custGeom>
                <a:avLst/>
                <a:gdLst/>
                <a:ahLst/>
                <a:cxnLst/>
                <a:rect l="l" t="t" r="r" b="b"/>
                <a:pathLst>
                  <a:path w="1782556" h="152400">
                    <a:moveTo>
                      <a:pt x="0" y="0"/>
                    </a:moveTo>
                    <a:lnTo>
                      <a:pt x="1782556" y="0"/>
                    </a:lnTo>
                    <a:lnTo>
                      <a:pt x="1782556" y="152400"/>
                    </a:lnTo>
                    <a:lnTo>
                      <a:pt x="0" y="152400"/>
                    </a:lnTo>
                    <a:close/>
                  </a:path>
                </a:pathLst>
              </a:custGeom>
              <a:solidFill>
                <a:srgbClr val="E28126"/>
              </a:solidFill>
            </p:spPr>
          </p:sp>
        </p:grpSp>
        <p:grpSp>
          <p:nvGrpSpPr>
            <p:cNvPr id="15" name="Group 15"/>
            <p:cNvGrpSpPr/>
            <p:nvPr/>
          </p:nvGrpSpPr>
          <p:grpSpPr>
            <a:xfrm rot="5400000">
              <a:off x="7220653" y="778449"/>
              <a:ext cx="2277074" cy="1086564"/>
              <a:chOff x="0" y="0"/>
              <a:chExt cx="458312" cy="218695"/>
            </a:xfrm>
          </p:grpSpPr>
          <p:sp>
            <p:nvSpPr>
              <p:cNvPr id="16" name="Freeform 16"/>
              <p:cNvSpPr/>
              <p:nvPr/>
            </p:nvSpPr>
            <p:spPr>
              <a:xfrm>
                <a:off x="0" y="0"/>
                <a:ext cx="458312" cy="218695"/>
              </a:xfrm>
              <a:custGeom>
                <a:avLst/>
                <a:gdLst/>
                <a:ahLst/>
                <a:cxnLst/>
                <a:rect l="l" t="t" r="r" b="b"/>
                <a:pathLst>
                  <a:path w="458312" h="218695">
                    <a:moveTo>
                      <a:pt x="0" y="0"/>
                    </a:moveTo>
                    <a:lnTo>
                      <a:pt x="458312" y="0"/>
                    </a:lnTo>
                    <a:lnTo>
                      <a:pt x="458312" y="218695"/>
                    </a:lnTo>
                    <a:lnTo>
                      <a:pt x="0" y="218695"/>
                    </a:lnTo>
                    <a:close/>
                  </a:path>
                </a:pathLst>
              </a:custGeom>
              <a:solidFill>
                <a:srgbClr val="0C3E5B"/>
              </a:solidFill>
            </p:spPr>
          </p:sp>
        </p:grpSp>
        <p:sp>
          <p:nvSpPr>
            <p:cNvPr id="17" name="TextBox 17"/>
            <p:cNvSpPr txBox="1"/>
            <p:nvPr/>
          </p:nvSpPr>
          <p:spPr>
            <a:xfrm>
              <a:off x="0" y="1745158"/>
              <a:ext cx="7693816" cy="715110"/>
            </a:xfrm>
            <a:prstGeom prst="rect">
              <a:avLst/>
            </a:prstGeom>
          </p:spPr>
          <p:txBody>
            <a:bodyPr lIns="0" tIns="0" rIns="0" bIns="0" rtlCol="0" anchor="t">
              <a:spAutoFit/>
            </a:bodyPr>
            <a:lstStyle/>
            <a:p>
              <a:pPr algn="ctr">
                <a:lnSpc>
                  <a:spcPts val="4160"/>
                </a:lnSpc>
              </a:pPr>
              <a:r>
                <a:rPr lang="en-US" sz="2972">
                  <a:solidFill>
                    <a:srgbClr val="FFFFFF"/>
                  </a:solidFill>
                  <a:latin typeface="Tabarra Sans"/>
                </a:rPr>
                <a:t>CONFERENCE &amp; EXHIBITION</a:t>
              </a:r>
            </a:p>
          </p:txBody>
        </p:sp>
        <p:sp>
          <p:nvSpPr>
            <p:cNvPr id="18" name="TextBox 18"/>
            <p:cNvSpPr txBox="1"/>
            <p:nvPr/>
          </p:nvSpPr>
          <p:spPr>
            <a:xfrm rot="5400000">
              <a:off x="7366586" y="753233"/>
              <a:ext cx="2175660" cy="1136996"/>
            </a:xfrm>
            <a:prstGeom prst="rect">
              <a:avLst/>
            </a:prstGeom>
          </p:spPr>
          <p:txBody>
            <a:bodyPr lIns="0" tIns="0" rIns="0" bIns="0" rtlCol="0" anchor="t">
              <a:spAutoFit/>
            </a:bodyPr>
            <a:lstStyle/>
            <a:p>
              <a:pPr algn="ctr">
                <a:lnSpc>
                  <a:spcPts val="6623"/>
                </a:lnSpc>
              </a:pPr>
              <a:r>
                <a:rPr lang="en-US" sz="4731" spc="146">
                  <a:solidFill>
                    <a:srgbClr val="FFFFFF"/>
                  </a:solidFill>
                  <a:latin typeface="Tabarra Sans Heavy"/>
                </a:rPr>
                <a:t>2024</a:t>
              </a:r>
            </a:p>
          </p:txBody>
        </p:sp>
        <p:sp>
          <p:nvSpPr>
            <p:cNvPr id="19" name="TextBox 19"/>
            <p:cNvSpPr txBox="1"/>
            <p:nvPr/>
          </p:nvSpPr>
          <p:spPr>
            <a:xfrm>
              <a:off x="30747" y="2522888"/>
              <a:ext cx="8871725" cy="435229"/>
            </a:xfrm>
            <a:prstGeom prst="rect">
              <a:avLst/>
            </a:prstGeom>
          </p:spPr>
          <p:txBody>
            <a:bodyPr lIns="0" tIns="0" rIns="0" bIns="0" rtlCol="0" anchor="t">
              <a:spAutoFit/>
            </a:bodyPr>
            <a:lstStyle/>
            <a:p>
              <a:pPr algn="ctr">
                <a:lnSpc>
                  <a:spcPts val="2822"/>
                </a:lnSpc>
                <a:spcBef>
                  <a:spcPct val="0"/>
                </a:spcBef>
              </a:pPr>
              <a:r>
                <a:rPr lang="en-US" sz="2016">
                  <a:solidFill>
                    <a:srgbClr val="0C3E5B"/>
                  </a:solidFill>
                  <a:latin typeface="Glacial Indifference Bold"/>
                </a:rPr>
                <a:t>INNOVATIVE SOLUTIONS FOR CORROSION CHALLENGES</a:t>
              </a:r>
            </a:p>
          </p:txBody>
        </p:sp>
      </p:grpSp>
      <p:sp>
        <p:nvSpPr>
          <p:cNvPr id="20" name="Freeform 20"/>
          <p:cNvSpPr/>
          <p:nvPr/>
        </p:nvSpPr>
        <p:spPr>
          <a:xfrm>
            <a:off x="15421888" y="926856"/>
            <a:ext cx="1264709" cy="1264709"/>
          </a:xfrm>
          <a:custGeom>
            <a:avLst/>
            <a:gdLst/>
            <a:ahLst/>
            <a:cxnLst/>
            <a:rect l="l" t="t" r="r" b="b"/>
            <a:pathLst>
              <a:path w="1264709" h="1264709">
                <a:moveTo>
                  <a:pt x="0" y="0"/>
                </a:moveTo>
                <a:lnTo>
                  <a:pt x="1264709" y="0"/>
                </a:lnTo>
                <a:lnTo>
                  <a:pt x="1264709" y="1264708"/>
                </a:lnTo>
                <a:lnTo>
                  <a:pt x="0" y="1264708"/>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21" name="Freeform 21"/>
          <p:cNvSpPr/>
          <p:nvPr/>
        </p:nvSpPr>
        <p:spPr>
          <a:xfrm>
            <a:off x="15813171" y="1325694"/>
            <a:ext cx="482144" cy="467032"/>
          </a:xfrm>
          <a:custGeom>
            <a:avLst/>
            <a:gdLst/>
            <a:ahLst/>
            <a:cxnLst/>
            <a:rect l="l" t="t" r="r" b="b"/>
            <a:pathLst>
              <a:path w="482144" h="467032">
                <a:moveTo>
                  <a:pt x="0" y="0"/>
                </a:moveTo>
                <a:lnTo>
                  <a:pt x="482144" y="0"/>
                </a:lnTo>
                <a:lnTo>
                  <a:pt x="482144" y="467032"/>
                </a:lnTo>
                <a:lnTo>
                  <a:pt x="0" y="467032"/>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22" name="TextBox 22"/>
          <p:cNvSpPr txBox="1"/>
          <p:nvPr/>
        </p:nvSpPr>
        <p:spPr>
          <a:xfrm>
            <a:off x="14578268" y="2268608"/>
            <a:ext cx="2951949" cy="505969"/>
          </a:xfrm>
          <a:prstGeom prst="rect">
            <a:avLst/>
          </a:prstGeom>
        </p:spPr>
        <p:txBody>
          <a:bodyPr lIns="0" tIns="0" rIns="0" bIns="0" rtlCol="0" anchor="t">
            <a:spAutoFit/>
          </a:bodyPr>
          <a:lstStyle/>
          <a:p>
            <a:pPr algn="ctr">
              <a:lnSpc>
                <a:spcPts val="4136"/>
              </a:lnSpc>
              <a:spcBef>
                <a:spcPct val="0"/>
              </a:spcBef>
            </a:pPr>
            <a:r>
              <a:rPr lang="en-US" sz="2954">
                <a:solidFill>
                  <a:srgbClr val="010101"/>
                </a:solidFill>
                <a:latin typeface="Canva Sans"/>
              </a:rPr>
              <a:t>YOUR LOGO</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TotalTime>
  <Words>467</Words>
  <Application>Microsoft Office PowerPoint</Application>
  <PresentationFormat>Custom</PresentationFormat>
  <Paragraphs>81</Paragraphs>
  <Slides>8</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vt:i4>
      </vt:variant>
    </vt:vector>
  </HeadingPairs>
  <TitlesOfParts>
    <vt:vector size="19" baseType="lpstr">
      <vt:lpstr>Calibri</vt:lpstr>
      <vt:lpstr>Tabarra Sans Heavy</vt:lpstr>
      <vt:lpstr>SABIC Typeface Headline Light</vt:lpstr>
      <vt:lpstr>Codec Pro ExtraBold</vt:lpstr>
      <vt:lpstr>Glacial Indifference Bold</vt:lpstr>
      <vt:lpstr>Canva Sans Bold</vt:lpstr>
      <vt:lpstr>Canva Sans</vt:lpstr>
      <vt:lpstr>SABIC Typeface Text Light</vt:lpstr>
      <vt:lpstr>Tabarra Sans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JUBCOR 2024 Presentation Template</dc:title>
  <dc:creator>Shams, Syed Shiraz</dc:creator>
  <cp:lastModifiedBy>Shams, Syed Shiraz</cp:lastModifiedBy>
  <cp:revision>19</cp:revision>
  <dcterms:created xsi:type="dcterms:W3CDTF">2006-08-16T00:00:00Z</dcterms:created>
  <dcterms:modified xsi:type="dcterms:W3CDTF">2024-06-25T06:52:05Z</dcterms:modified>
  <dc:identifier>DAGG3nLRPf8</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3321747-f206-4919-9520-29762f698e8e_Enabled">
    <vt:lpwstr>true</vt:lpwstr>
  </property>
  <property fmtid="{D5CDD505-2E9C-101B-9397-08002B2CF9AE}" pid="3" name="MSIP_Label_13321747-f206-4919-9520-29762f698e8e_SetDate">
    <vt:lpwstr>2024-06-25T06:52:04Z</vt:lpwstr>
  </property>
  <property fmtid="{D5CDD505-2E9C-101B-9397-08002B2CF9AE}" pid="4" name="MSIP_Label_13321747-f206-4919-9520-29762f698e8e_Method">
    <vt:lpwstr>Privileged</vt:lpwstr>
  </property>
  <property fmtid="{D5CDD505-2E9C-101B-9397-08002B2CF9AE}" pid="5" name="MSIP_Label_13321747-f206-4919-9520-29762f698e8e_Name">
    <vt:lpwstr>13321747-f206-4919-9520-29762f698e8e</vt:lpwstr>
  </property>
  <property fmtid="{D5CDD505-2E9C-101B-9397-08002B2CF9AE}" pid="6" name="MSIP_Label_13321747-f206-4919-9520-29762f698e8e_SiteId">
    <vt:lpwstr>a77c517c-e95e-435b-bbb4-cb17e462491f</vt:lpwstr>
  </property>
  <property fmtid="{D5CDD505-2E9C-101B-9397-08002B2CF9AE}" pid="7" name="MSIP_Label_13321747-f206-4919-9520-29762f698e8e_ActionId">
    <vt:lpwstr>cffc4099-df1f-410c-beb9-3b37d73d4262</vt:lpwstr>
  </property>
  <property fmtid="{D5CDD505-2E9C-101B-9397-08002B2CF9AE}" pid="8" name="MSIP_Label_13321747-f206-4919-9520-29762f698e8e_ContentBits">
    <vt:lpwstr>1</vt:lpwstr>
  </property>
</Properties>
</file>