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58"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Canva Sans" panose="020B0604020202020204" charset="0"/>
      <p:regular r:id="rId29"/>
    </p:embeddedFont>
    <p:embeddedFont>
      <p:font typeface="Canva Sans Bold" panose="020B0604020202020204" charset="0"/>
      <p:regular r:id="rId30"/>
      <p:bold r:id="rId31"/>
    </p:embeddedFont>
    <p:embeddedFont>
      <p:font typeface="Codec Pro ExtraBold" panose="020B0604020202020204" charset="0"/>
      <p:regular r:id="rId32"/>
      <p:bold r:id="rId33"/>
    </p:embeddedFont>
    <p:embeddedFont>
      <p:font typeface="Glacial Indifference Bold" panose="020B0604020202020204" charset="0"/>
      <p:regular r:id="rId34"/>
      <p:bold r:id="rId35"/>
    </p:embeddedFont>
    <p:embeddedFont>
      <p:font typeface="Microsoft Sans Serif" panose="020B0604020202020204" pitchFamily="34" charset="0"/>
      <p:regular r:id="rId36"/>
    </p:embeddedFont>
    <p:embeddedFont>
      <p:font typeface="Sadara-Arabic Light" panose="00000400000000000000" pitchFamily="50" charset="-78"/>
      <p:regular r:id="rId37"/>
    </p:embeddedFont>
    <p:embeddedFont>
      <p:font typeface="Sadara-Arabic Medium" panose="00000600000000000000" pitchFamily="50" charset="-78"/>
      <p:regular r:id="rId38"/>
    </p:embeddedFont>
    <p:embeddedFont>
      <p:font typeface="Sadara-Arabic-ExtraBold" panose="00000900000000000000" pitchFamily="50" charset="-78"/>
      <p:bold r:id="rId39"/>
    </p:embeddedFont>
    <p:embeddedFont>
      <p:font typeface="Sadara-Arabic-SemiBold" panose="00000700000000000000" pitchFamily="50" charset="-78"/>
      <p:regular r:id="rId40"/>
      <p:bold r:id="rId41"/>
    </p:embeddedFont>
    <p:embeddedFont>
      <p:font typeface="Tabarra Sans" panose="020B0604020202020204" charset="0"/>
      <p:regular r:id="rId42"/>
    </p:embeddedFont>
    <p:embeddedFont>
      <p:font typeface="Tabarra Sans Heavy" panose="020B0604020202020204"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4626" autoAdjust="0"/>
  </p:normalViewPr>
  <p:slideViewPr>
    <p:cSldViewPr>
      <p:cViewPr varScale="1">
        <p:scale>
          <a:sx n="63" d="100"/>
          <a:sy n="63" d="100"/>
        </p:scale>
        <p:origin x="61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hr" descr=" ">
            <a:extLst>
              <a:ext uri="{FF2B5EF4-FFF2-40B4-BE49-F238E27FC236}">
                <a16:creationId xmlns:a16="http://schemas.microsoft.com/office/drawing/2014/main" id="{6704B7E8-863F-9EEF-896E-743E9432102B}"/>
              </a:ext>
            </a:extLst>
          </p:cNvPr>
          <p:cNvSpPr txBox="1"/>
          <p:nvPr userDrawn="1"/>
        </p:nvSpPr>
        <p:spPr>
          <a:xfrm>
            <a:off x="0" y="0"/>
            <a:ext cx="18288000" cy="223138"/>
          </a:xfrm>
          <a:prstGeom prst="rect">
            <a:avLst/>
          </a:prstGeom>
          <a:noFill/>
        </p:spPr>
        <p:txBody>
          <a:bodyPr vert="horz" rtlCol="0">
            <a:spAutoFit/>
          </a:bodyPr>
          <a:lstStyle/>
          <a:p>
            <a:pPr algn="r"/>
            <a:r>
              <a:rPr lang="en-US" sz="850" b="0" i="0" u="none" baseline="0">
                <a:solidFill>
                  <a:srgbClr val="000000"/>
                </a:solidFill>
                <a:latin typeface="Microsoft Sans Serif" panose="020B0604020202020204" pitchFamily="34" charset="0"/>
              </a:rPr>
              <a:t> </a:t>
            </a:r>
          </a:p>
        </p:txBody>
      </p:sp>
      <p:sp>
        <p:nvSpPr>
          <p:cNvPr id="8" name="hl" descr=" ">
            <a:extLst>
              <a:ext uri="{FF2B5EF4-FFF2-40B4-BE49-F238E27FC236}">
                <a16:creationId xmlns:a16="http://schemas.microsoft.com/office/drawing/2014/main" id="{7393DD69-3D98-02EC-B76D-E39574BCD154}"/>
              </a:ext>
            </a:extLst>
          </p:cNvPr>
          <p:cNvSpPr txBox="1"/>
          <p:nvPr userDrawn="1"/>
        </p:nvSpPr>
        <p:spPr>
          <a:xfrm>
            <a:off x="0" y="0"/>
            <a:ext cx="18288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9" name="fc" descr="Sadara - General Use Information">
            <a:extLst>
              <a:ext uri="{FF2B5EF4-FFF2-40B4-BE49-F238E27FC236}">
                <a16:creationId xmlns:a16="http://schemas.microsoft.com/office/drawing/2014/main" id="{22901304-DDA4-E773-8D15-AB81FEAD8ADB}"/>
              </a:ext>
            </a:extLst>
          </p:cNvPr>
          <p:cNvSpPr txBox="1"/>
          <p:nvPr userDrawn="1"/>
        </p:nvSpPr>
        <p:spPr>
          <a:xfrm>
            <a:off x="0" y="9944100"/>
            <a:ext cx="18288000" cy="246221"/>
          </a:xfrm>
          <a:prstGeom prst="rect">
            <a:avLst/>
          </a:prstGeom>
          <a:noFill/>
        </p:spPr>
        <p:txBody>
          <a:bodyPr vert="horz" rtlCol="0">
            <a:spAutoFit/>
          </a:bodyPr>
          <a:lstStyle/>
          <a:p>
            <a:pPr algn="ctr"/>
            <a:r>
              <a:rPr lang="en-US" sz="1000" b="0" i="0" u="none" baseline="0">
                <a:solidFill>
                  <a:srgbClr val="000000"/>
                </a:solidFill>
                <a:latin typeface="Microsoft Sans Serif" panose="020B0604020202020204" pitchFamily="34" charset="0"/>
              </a:rPr>
              <a:t>Sadara - General Use Information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8.jpeg"/><Relationship Id="rId7" Type="http://schemas.openxmlformats.org/officeDocument/2006/relationships/image" Target="../media/image13.svg"/><Relationship Id="rId2" Type="http://schemas.openxmlformats.org/officeDocument/2006/relationships/hyperlink" Target="http://www.google.com.sa/url?sa=i&amp;rct=j&amp;q=&amp;esrc=s&amp;frm=1&amp;source=images&amp;cd=&amp;cad=rja&amp;uact=8&amp;ved=0CAcQjRw&amp;url=http://www.fotocommunity.com/pc/pc/display/27015097&amp;ei=MHCCVfOfL4nwUo_SgvAG&amp;psig=AFQjCNEef0I83Z8JZUMTmXw2JFfiH6pq_g&amp;ust=1434698113602085"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3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google.com.sa/url?sa=i&amp;rct=j&amp;q=&amp;esrc=s&amp;frm=1&amp;source=images&amp;cd=&amp;cad=rja&amp;uact=8&amp;ved=&amp;url=http://wilsonwalton.co.id/services.htm&amp;ei=76KCVc6NLMP2-AHdloDwCA&amp;psig=AFQjCNEGTBWaUYgnG1AKWCTeisJZO0rVYw&amp;ust=1434711152075239"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14.png"/><Relationship Id="rId2" Type="http://schemas.openxmlformats.org/officeDocument/2006/relationships/image" Target="../media/image15.jpe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google.com.sa/url?sa=i&amp;rct=j&amp;q=&amp;esrc=s&amp;frm=1&amp;source=images&amp;cd=&amp;cad=rja&amp;uact=8&amp;ved=0CAcQjRw&amp;url=http://www.chemir.com/coatings-paints-testing.html&amp;ei=13CCVbauHMn_UNCngfAP&amp;psig=AFQjCNFIsMZlyzFGVNjIH3lRnPrAiDJ1FA&amp;ust=1434698322737275"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A"/>
          </a:p>
        </p:txBody>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1722956" y="7292088"/>
            <a:ext cx="7725843" cy="899411"/>
            <a:chOff x="0" y="0"/>
            <a:chExt cx="1503655" cy="175049"/>
          </a:xfrm>
        </p:grpSpPr>
        <p:sp>
          <p:nvSpPr>
            <p:cNvPr id="8" name="Freeform 8"/>
            <p:cNvSpPr/>
            <p:nvPr/>
          </p:nvSpPr>
          <p:spPr>
            <a:xfrm>
              <a:off x="0" y="0"/>
              <a:ext cx="1503655" cy="175049"/>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txBody>
            <a:bodyPr/>
            <a:lstStyle/>
            <a:p>
              <a:endParaRPr lang="en-SA"/>
            </a:p>
          </p:txBody>
        </p:sp>
        <p:sp>
          <p:nvSpPr>
            <p:cNvPr id="9" name="TextBox 9"/>
            <p:cNvSpPr txBox="1"/>
            <p:nvPr/>
          </p:nvSpPr>
          <p:spPr>
            <a:xfrm>
              <a:off x="156367" y="6773"/>
              <a:ext cx="1316490" cy="154978"/>
            </a:xfrm>
            <a:prstGeom prst="rect">
              <a:avLst/>
            </a:prstGeom>
          </p:spPr>
          <p:txBody>
            <a:bodyPr lIns="68744" tIns="68744" rIns="68744" bIns="68744" rtlCol="0" anchor="ctr"/>
            <a:lstStyle/>
            <a:p>
              <a:r>
                <a:rPr lang="en-US" altLang="en-US" sz="2100" spc="119" dirty="0">
                  <a:solidFill>
                    <a:srgbClr val="E28126"/>
                  </a:solidFill>
                  <a:latin typeface="Canva Sans"/>
                  <a:ea typeface="+mn-ea"/>
                  <a:cs typeface="+mn-cs"/>
                </a:rPr>
                <a:t>Key Consideration for Specifying Maintenance Coating/Lining System in Operating Plants</a:t>
              </a: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A"/>
          </a:p>
        </p:txBody>
      </p:sp>
      <p:sp>
        <p:nvSpPr>
          <p:cNvPr id="11" name="TextBox 11"/>
          <p:cNvSpPr txBox="1"/>
          <p:nvPr/>
        </p:nvSpPr>
        <p:spPr>
          <a:xfrm>
            <a:off x="11658601" y="6554570"/>
            <a:ext cx="6019799" cy="3137205"/>
          </a:xfrm>
          <a:prstGeom prst="rect">
            <a:avLst/>
          </a:prstGeom>
        </p:spPr>
        <p:txBody>
          <a:bodyPr wrap="square" lIns="0" tIns="0" rIns="0" bIns="0" rtlCol="0" anchor="t">
            <a:spAutoFit/>
          </a:bodyPr>
          <a:lstStyle/>
          <a:p>
            <a:r>
              <a:rPr lang="en-US" sz="3908" spc="195" dirty="0">
                <a:solidFill>
                  <a:srgbClr val="0C3E5B"/>
                </a:solidFill>
                <a:latin typeface="Canva Sans"/>
              </a:rPr>
              <a:t>Presented By:</a:t>
            </a:r>
            <a:endParaRPr lang="en-US" sz="3908" spc="195" dirty="0">
              <a:solidFill>
                <a:srgbClr val="0C3E5B"/>
              </a:solidFill>
              <a:latin typeface="Canva Sans Bold"/>
            </a:endParaRPr>
          </a:p>
          <a:p>
            <a:r>
              <a:rPr lang="en-US" sz="4000" spc="195" dirty="0">
                <a:solidFill>
                  <a:srgbClr val="0C3E5B"/>
                </a:solidFill>
                <a:latin typeface="Canva Sans Bold"/>
              </a:rPr>
              <a:t>Kumar </a:t>
            </a:r>
            <a:r>
              <a:rPr lang="en-US" sz="4000" spc="195" dirty="0" err="1">
                <a:solidFill>
                  <a:srgbClr val="0C3E5B"/>
                </a:solidFill>
                <a:latin typeface="Canva Sans Bold"/>
              </a:rPr>
              <a:t>Kolur</a:t>
            </a:r>
            <a:r>
              <a:rPr lang="en-US" sz="4000" spc="195" dirty="0">
                <a:solidFill>
                  <a:srgbClr val="0C3E5B"/>
                </a:solidFill>
                <a:latin typeface="Canva Sans Bold"/>
              </a:rPr>
              <a:t> </a:t>
            </a:r>
            <a:r>
              <a:rPr lang="en-US" sz="4000" spc="195" dirty="0" err="1">
                <a:solidFill>
                  <a:srgbClr val="0C3E5B"/>
                </a:solidFill>
                <a:latin typeface="Canva Sans Bold"/>
              </a:rPr>
              <a:t>Vadivelu</a:t>
            </a:r>
            <a:endParaRPr lang="en-US" sz="4000" spc="195" dirty="0">
              <a:solidFill>
                <a:srgbClr val="0C3E5B"/>
              </a:solidFill>
              <a:latin typeface="Canva Sans Bold"/>
            </a:endParaRPr>
          </a:p>
          <a:p>
            <a:endParaRPr lang="en-US" sz="1000" dirty="0">
              <a:solidFill>
                <a:schemeClr val="accent6">
                  <a:lumMod val="60000"/>
                  <a:lumOff val="40000"/>
                </a:schemeClr>
              </a:solidFill>
            </a:endParaRPr>
          </a:p>
          <a:p>
            <a:r>
              <a:rPr lang="en-US" sz="2400" dirty="0">
                <a:latin typeface="Sadara-Arabic Light" panose="00000400000000000000" pitchFamily="50" charset="-78"/>
                <a:cs typeface="Sadara-Arabic Light" panose="00000400000000000000" pitchFamily="50" charset="-78"/>
              </a:rPr>
              <a:t>Sr. NDT Tech Specialist</a:t>
            </a:r>
          </a:p>
          <a:p>
            <a:r>
              <a:rPr lang="en-US" sz="2400" dirty="0">
                <a:latin typeface="Sadara-Arabic Light" panose="00000400000000000000" pitchFamily="50" charset="-78"/>
                <a:cs typeface="Sadara-Arabic Light" panose="00000400000000000000" pitchFamily="50" charset="-78"/>
              </a:rPr>
              <a:t>Integrity and Corrosion Engineering</a:t>
            </a:r>
          </a:p>
          <a:p>
            <a:r>
              <a:rPr lang="en-US" sz="2400" dirty="0">
                <a:latin typeface="Sadara-Arabic Medium" pitchFamily="2" charset="-78"/>
                <a:cs typeface="Sadara-Arabic Medium" pitchFamily="2" charset="-78"/>
              </a:rPr>
              <a:t>Sadara Chemical Company</a:t>
            </a:r>
          </a:p>
          <a:p>
            <a:pPr algn="ctr">
              <a:lnSpc>
                <a:spcPts val="5471"/>
              </a:lnSpc>
            </a:pPr>
            <a:endParaRPr lang="en-US" sz="3908" spc="195" dirty="0">
              <a:solidFill>
                <a:srgbClr val="0C3E5B"/>
              </a:solidFill>
              <a:latin typeface="Canva Sans Bold"/>
            </a:endParaRP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SA"/>
              </a:p>
            </p:txBody>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SA"/>
              </a:p>
            </p:txBody>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3" name="Picture 22" descr="A logo of a company&#10;&#10;Description automatically generated">
            <a:extLst>
              <a:ext uri="{FF2B5EF4-FFF2-40B4-BE49-F238E27FC236}">
                <a16:creationId xmlns:a16="http://schemas.microsoft.com/office/drawing/2014/main" id="{5929B541-2FC9-33E9-68B1-F847E426D8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345" t="25849" r="10155" b="31433"/>
          <a:stretch/>
        </p:blipFill>
        <p:spPr>
          <a:xfrm>
            <a:off x="13091956" y="699196"/>
            <a:ext cx="4188446" cy="16333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38F9D2C-DB96-9472-4D62-6AFCE0F64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2062" y="2857500"/>
            <a:ext cx="5584440" cy="6510426"/>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78568" y="1257300"/>
            <a:ext cx="10070432"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Operating Conditions </a:t>
            </a:r>
          </a:p>
          <a:p>
            <a:r>
              <a:rPr lang="en-US" sz="4400" b="0" dirty="0"/>
              <a:t>Specific Restrictions in Operating Plants</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78568" y="3314700"/>
            <a:ext cx="10908632" cy="68580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Maintenance coating/lining may face challenges due to specific restrictions in plant operation such as the following:</a:t>
            </a:r>
          </a:p>
          <a:p>
            <a:pPr marL="457200" indent="-457200">
              <a:buFont typeface="Wingdings" pitchFamily="2" charset="2"/>
              <a:buChar char="q"/>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Plants that operate in environments with hydrocarbons and low flash points.</a:t>
            </a:r>
          </a:p>
          <a:p>
            <a:pPr marL="914400" lvl="1" indent="-457200">
              <a:buFont typeface="Wingdings" pitchFamily="2" charset="2"/>
              <a:buChar char="§"/>
            </a:pPr>
            <a:r>
              <a:rPr lang="en-US" sz="2800" dirty="0">
                <a:solidFill>
                  <a:schemeClr val="bg1">
                    <a:lumMod val="50000"/>
                  </a:schemeClr>
                </a:solidFill>
              </a:rPr>
              <a:t>The system’s continued operation makes it difficult to shut it down.</a:t>
            </a:r>
          </a:p>
          <a:p>
            <a:pPr marL="914400" lvl="1" indent="-457200">
              <a:buFont typeface="Wingdings" pitchFamily="2" charset="2"/>
              <a:buChar char="§"/>
            </a:pPr>
            <a:r>
              <a:rPr lang="en-US" sz="2800" dirty="0">
                <a:solidFill>
                  <a:schemeClr val="bg1">
                    <a:lumMod val="50000"/>
                  </a:schemeClr>
                </a:solidFill>
              </a:rPr>
              <a:t>The location of sensitive assets, such as critical rotating equipment, makes it difficult to cover or mask them.</a:t>
            </a:r>
          </a:p>
          <a:p>
            <a:pPr marL="914400" lvl="1" indent="-457200">
              <a:buFont typeface="Wingdings" pitchFamily="2" charset="2"/>
              <a:buChar char="§"/>
            </a:pPr>
            <a:r>
              <a:rPr lang="en-US" sz="2800" dirty="0">
                <a:solidFill>
                  <a:schemeClr val="bg1">
                    <a:lumMod val="50000"/>
                  </a:schemeClr>
                </a:solidFill>
              </a:rPr>
              <a:t>Reactive chemicals. </a:t>
            </a:r>
          </a:p>
          <a:p>
            <a:endParaRPr lang="en-US" sz="2800" dirty="0">
              <a:solidFill>
                <a:schemeClr val="bg1">
                  <a:lumMod val="50000"/>
                </a:schemeClr>
              </a:solidFill>
            </a:endParaRPr>
          </a:p>
          <a:p>
            <a:r>
              <a:rPr lang="en-US" sz="2800" dirty="0">
                <a:solidFill>
                  <a:schemeClr val="bg1">
                    <a:lumMod val="50000"/>
                  </a:schemeClr>
                </a:solidFill>
              </a:rPr>
              <a:t>To ensure optimal service life, it is important to choose a maintenance coating/lining that will accommodate marginally prepared surfaces.</a:t>
            </a:r>
          </a:p>
        </p:txBody>
      </p:sp>
      <p:pic>
        <p:nvPicPr>
          <p:cNvPr id="8" name="Picture 7" descr="A logo of a company&#10;&#10;Description automatically generated">
            <a:extLst>
              <a:ext uri="{FF2B5EF4-FFF2-40B4-BE49-F238E27FC236}">
                <a16:creationId xmlns:a16="http://schemas.microsoft.com/office/drawing/2014/main" id="{00D5B938-DFA0-9862-2F12-505D959508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91190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CBEE7A1-0984-4738-B0C1-9741F8577C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401" y="2857500"/>
            <a:ext cx="6054102" cy="6510426"/>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199246"/>
            <a:ext cx="14554200" cy="1288683"/>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Operating Conditions</a:t>
            </a:r>
          </a:p>
          <a:p>
            <a:r>
              <a:rPr lang="en-US" sz="4400" b="0" dirty="0"/>
              <a:t>Surrounding Environment</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10920" y="3365134"/>
            <a:ext cx="8534400" cy="57150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b="1" dirty="0">
                <a:solidFill>
                  <a:schemeClr val="accent1"/>
                </a:solidFill>
              </a:rPr>
              <a:t>Exposure of the substrate can be above ground, immersed, or buried.</a:t>
            </a:r>
          </a:p>
          <a:p>
            <a:pPr marL="457200" indent="-457200">
              <a:buFont typeface="Wingdings" pitchFamily="2" charset="2"/>
              <a:buChar char="q"/>
            </a:pPr>
            <a:endParaRPr lang="en-US" sz="2800" b="1" dirty="0">
              <a:solidFill>
                <a:schemeClr val="accent1"/>
              </a:solidFill>
            </a:endParaRPr>
          </a:p>
          <a:p>
            <a:pPr marL="457200" indent="-457200">
              <a:buFont typeface="Wingdings" pitchFamily="2" charset="2"/>
              <a:buChar char="q"/>
            </a:pPr>
            <a:r>
              <a:rPr lang="en-US" sz="2800" b="1" dirty="0">
                <a:solidFill>
                  <a:schemeClr val="accent1"/>
                </a:solidFill>
              </a:rPr>
              <a:t>Each exposure situation has its own set of corrosion hazards.</a:t>
            </a:r>
          </a:p>
          <a:p>
            <a:pPr marL="457200" indent="-457200">
              <a:buFont typeface="Wingdings" pitchFamily="2" charset="2"/>
              <a:buChar char="q"/>
            </a:pPr>
            <a:endParaRPr lang="en-US" sz="2800" b="1" dirty="0">
              <a:solidFill>
                <a:schemeClr val="accent1"/>
              </a:solidFill>
            </a:endParaRPr>
          </a:p>
          <a:p>
            <a:pPr marL="457200" indent="-457200">
              <a:buFont typeface="Wingdings" pitchFamily="2" charset="2"/>
              <a:buChar char="q"/>
            </a:pPr>
            <a:r>
              <a:rPr lang="en-US" sz="2800" b="1" dirty="0">
                <a:solidFill>
                  <a:schemeClr val="accent1"/>
                </a:solidFill>
              </a:rPr>
              <a:t>The environment around  has an impact on the following hazards.</a:t>
            </a:r>
          </a:p>
          <a:p>
            <a:pPr marL="457200" indent="-457200">
              <a:buFont typeface="Wingdings" pitchFamily="2" charset="2"/>
              <a:buChar char="q"/>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Wet or dry corrosion</a:t>
            </a:r>
          </a:p>
          <a:p>
            <a:pPr marL="914400" lvl="1" indent="-457200">
              <a:buFont typeface="Wingdings" pitchFamily="2" charset="2"/>
              <a:buChar char="§"/>
            </a:pPr>
            <a:r>
              <a:rPr lang="en-US" sz="2800" dirty="0">
                <a:solidFill>
                  <a:schemeClr val="bg1">
                    <a:lumMod val="50000"/>
                  </a:schemeClr>
                </a:solidFill>
              </a:rPr>
              <a:t>Thermal hazards – cooling or heating effects.</a:t>
            </a:r>
          </a:p>
          <a:p>
            <a:pPr marL="914400" lvl="1" indent="-457200">
              <a:buFont typeface="Wingdings" pitchFamily="2" charset="2"/>
              <a:buChar char="§"/>
            </a:pPr>
            <a:r>
              <a:rPr lang="en-US" sz="2800" dirty="0">
                <a:solidFill>
                  <a:schemeClr val="bg1">
                    <a:lumMod val="50000"/>
                  </a:schemeClr>
                </a:solidFill>
              </a:rPr>
              <a:t>Chemical contamination – spills or splash </a:t>
            </a:r>
          </a:p>
        </p:txBody>
      </p:sp>
      <p:pic>
        <p:nvPicPr>
          <p:cNvPr id="8" name="Picture 7" descr="A logo of a company&#10;&#10;Description automatically generated">
            <a:extLst>
              <a:ext uri="{FF2B5EF4-FFF2-40B4-BE49-F238E27FC236}">
                <a16:creationId xmlns:a16="http://schemas.microsoft.com/office/drawing/2014/main" id="{DE6A287D-5D3D-23FA-EA0A-81507655DC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94344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507E09-2E11-8568-B8C0-526F9D7F4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701" y="2857500"/>
            <a:ext cx="6717801" cy="6510426"/>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14400" y="1169890"/>
            <a:ext cx="14554200"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Operating Conditions</a:t>
            </a:r>
          </a:p>
          <a:p>
            <a:r>
              <a:rPr lang="en-US" sz="4400" b="0" dirty="0"/>
              <a:t>Maximum Operating Level</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66800" y="3619500"/>
            <a:ext cx="8991600" cy="68580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Operating temperatures are often used to determine coating/lining specifications, but the following parameters are not fully considered.</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Upset condition of temperature and pressure.</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Operations that involve frequent starts and stops, such as continuous or batch-type operations.</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Operation that involves multiple phases.</a:t>
            </a:r>
          </a:p>
        </p:txBody>
      </p:sp>
      <p:pic>
        <p:nvPicPr>
          <p:cNvPr id="8" name="Picture 7" descr="A logo of a company&#10;&#10;Description automatically generated">
            <a:extLst>
              <a:ext uri="{FF2B5EF4-FFF2-40B4-BE49-F238E27FC236}">
                <a16:creationId xmlns:a16="http://schemas.microsoft.com/office/drawing/2014/main" id="{EB0977C6-9B90-B84B-8ED5-0C0F161656C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3045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243554"/>
            <a:ext cx="14554200"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Coating/Lining Selection</a:t>
            </a:r>
          </a:p>
          <a:p>
            <a:r>
              <a:rPr lang="en-US" sz="4400" b="0" dirty="0"/>
              <a:t>Durability and Desired Property</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05840" y="3543300"/>
            <a:ext cx="11506200" cy="6488006"/>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spcAft>
                <a:spcPts val="1200"/>
              </a:spcAft>
              <a:buFont typeface="Wingdings" pitchFamily="2" charset="2"/>
              <a:buChar char="q"/>
            </a:pPr>
            <a:r>
              <a:rPr lang="en-US" sz="2800" b="1" dirty="0">
                <a:solidFill>
                  <a:schemeClr val="accent1"/>
                </a:solidFill>
              </a:rPr>
              <a:t>Durability is a technical consideration that can help the owner set up a maintenance program.  </a:t>
            </a:r>
          </a:p>
          <a:p>
            <a:pPr marL="457200" indent="-457200">
              <a:buFont typeface="Wingdings" pitchFamily="2" charset="2"/>
              <a:buChar char="q"/>
            </a:pPr>
            <a:r>
              <a:rPr lang="en-US" sz="2800" b="1" dirty="0">
                <a:solidFill>
                  <a:schemeClr val="accent1"/>
                </a:solidFill>
              </a:rPr>
              <a:t>As per ISO 15944, the durability of paint is divided into three categories:</a:t>
            </a: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Low (2 to 5 years)</a:t>
            </a:r>
          </a:p>
          <a:p>
            <a:pPr marL="914400" lvl="1" indent="-457200">
              <a:buFont typeface="Wingdings" pitchFamily="2" charset="2"/>
              <a:buChar char="§"/>
            </a:pPr>
            <a:r>
              <a:rPr lang="en-US" sz="2800" dirty="0">
                <a:solidFill>
                  <a:schemeClr val="bg1">
                    <a:lumMod val="50000"/>
                  </a:schemeClr>
                </a:solidFill>
              </a:rPr>
              <a:t>Medium (5 to 15 years)</a:t>
            </a:r>
          </a:p>
          <a:p>
            <a:pPr marL="914400" lvl="1" indent="-457200">
              <a:spcAft>
                <a:spcPts val="1200"/>
              </a:spcAft>
              <a:buFont typeface="Wingdings" pitchFamily="2" charset="2"/>
              <a:buChar char="§"/>
            </a:pPr>
            <a:r>
              <a:rPr lang="en-US" sz="2800" dirty="0">
                <a:solidFill>
                  <a:schemeClr val="bg1">
                    <a:lumMod val="50000"/>
                  </a:schemeClr>
                </a:solidFill>
              </a:rPr>
              <a:t>High (more than 15 years)</a:t>
            </a:r>
          </a:p>
          <a:p>
            <a:r>
              <a:rPr lang="en-US" sz="2800" b="1" dirty="0">
                <a:solidFill>
                  <a:schemeClr val="accent1"/>
                </a:solidFill>
              </a:rPr>
              <a:t>Desired property of coating / lining comprises the following three parameters.</a:t>
            </a:r>
          </a:p>
          <a:p>
            <a:pPr marL="914400" lvl="1" indent="-457200">
              <a:buFont typeface="Wingdings" pitchFamily="2" charset="2"/>
              <a:buChar char="§"/>
            </a:pPr>
            <a:r>
              <a:rPr lang="en-US" sz="2800" dirty="0">
                <a:solidFill>
                  <a:schemeClr val="bg1">
                    <a:lumMod val="50000"/>
                  </a:schemeClr>
                </a:solidFill>
              </a:rPr>
              <a:t>Barrier: Physical barrier that prevents the contact of corrosive elements.</a:t>
            </a:r>
          </a:p>
          <a:p>
            <a:pPr marL="914400" lvl="1" indent="-457200">
              <a:buFont typeface="Wingdings" pitchFamily="2" charset="2"/>
              <a:buChar char="§"/>
            </a:pPr>
            <a:r>
              <a:rPr lang="en-US" sz="2800" dirty="0">
                <a:solidFill>
                  <a:schemeClr val="bg1">
                    <a:lumMod val="50000"/>
                  </a:schemeClr>
                </a:solidFill>
              </a:rPr>
              <a:t>Inhibitive: Pigments act as active inhibitors of chemical reactions.</a:t>
            </a:r>
          </a:p>
          <a:p>
            <a:pPr marL="914400" lvl="1" indent="-457200">
              <a:buFont typeface="Wingdings" pitchFamily="2" charset="2"/>
              <a:buChar char="§"/>
            </a:pPr>
            <a:r>
              <a:rPr lang="en-US" sz="2800" dirty="0">
                <a:solidFill>
                  <a:schemeClr val="bg1">
                    <a:lumMod val="50000"/>
                  </a:schemeClr>
                </a:solidFill>
              </a:rPr>
              <a:t>Galvanic: Galvanic coatings  are metal particles that are not noble compared to the metal substrate.</a:t>
            </a:r>
          </a:p>
        </p:txBody>
      </p:sp>
      <p:pic>
        <p:nvPicPr>
          <p:cNvPr id="7" name="Picture 2">
            <a:extLst>
              <a:ext uri="{FF2B5EF4-FFF2-40B4-BE49-F238E27FC236}">
                <a16:creationId xmlns:a16="http://schemas.microsoft.com/office/drawing/2014/main" id="{3FB2F54A-1465-6447-F582-B7A3F47CA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9200" y="3238500"/>
            <a:ext cx="5015239" cy="586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company&#10;&#10;Description automatically generated">
            <a:extLst>
              <a:ext uri="{FF2B5EF4-FFF2-40B4-BE49-F238E27FC236}">
                <a16:creationId xmlns:a16="http://schemas.microsoft.com/office/drawing/2014/main" id="{2582C0A2-FA28-5CFF-0CEE-034106C4A5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3461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A9C2AFE-076E-08CD-61A1-0EE2202B2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2233" y="2900274"/>
            <a:ext cx="5594269" cy="6510426"/>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80440" y="1169890"/>
            <a:ext cx="14554200"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Coating/Lining Selection</a:t>
            </a:r>
          </a:p>
          <a:p>
            <a:r>
              <a:rPr lang="en-US" sz="4400" b="0" dirty="0"/>
              <a:t>Classification of Coating/Lining</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49868" y="3162300"/>
            <a:ext cx="10591800" cy="68580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Coating/lining materials are broadly classified into three categories.</a:t>
            </a:r>
          </a:p>
          <a:p>
            <a:pPr marL="914400" lvl="1" indent="-457200">
              <a:buFont typeface="Wingdings" pitchFamily="2" charset="2"/>
              <a:buChar char="§"/>
            </a:pPr>
            <a:endParaRPr lang="en-US" sz="2800" dirty="0">
              <a:solidFill>
                <a:schemeClr val="bg1">
                  <a:lumMod val="50000"/>
                </a:schemeClr>
              </a:solidFill>
            </a:endParaRPr>
          </a:p>
          <a:p>
            <a:pPr marL="514350" indent="-514350">
              <a:buFont typeface="+mj-lt"/>
              <a:buAutoNum type="arabicPeriod"/>
            </a:pPr>
            <a:r>
              <a:rPr lang="en-US" sz="2800" b="1" dirty="0">
                <a:solidFill>
                  <a:schemeClr val="bg1">
                    <a:lumMod val="50000"/>
                  </a:schemeClr>
                </a:solidFill>
              </a:rPr>
              <a:t>Inorganic coatings are classified into the following types:</a:t>
            </a:r>
          </a:p>
          <a:p>
            <a:pPr marL="1371600" lvl="2" indent="-457200">
              <a:buFont typeface="Wingdings" pitchFamily="2" charset="2"/>
              <a:buChar char="§"/>
            </a:pPr>
            <a:r>
              <a:rPr lang="en-US" sz="2800" dirty="0">
                <a:solidFill>
                  <a:schemeClr val="bg1">
                    <a:lumMod val="50000"/>
                  </a:schemeClr>
                </a:solidFill>
              </a:rPr>
              <a:t>Zinc Silicate coating </a:t>
            </a:r>
          </a:p>
          <a:p>
            <a:pPr marL="1371600" lvl="2" indent="-457200">
              <a:buFont typeface="Wingdings" pitchFamily="2" charset="2"/>
              <a:buChar char="§"/>
            </a:pPr>
            <a:r>
              <a:rPr lang="en-US" sz="2800" dirty="0">
                <a:solidFill>
                  <a:schemeClr val="bg1">
                    <a:lumMod val="50000"/>
                  </a:schemeClr>
                </a:solidFill>
              </a:rPr>
              <a:t>Conversion coating (Anodize, Chrome plating)</a:t>
            </a:r>
          </a:p>
          <a:p>
            <a:pPr marL="1371600" lvl="2" indent="-457200">
              <a:buFont typeface="Wingdings" pitchFamily="2" charset="2"/>
              <a:buChar char="§"/>
            </a:pPr>
            <a:r>
              <a:rPr lang="en-US" sz="2800" dirty="0">
                <a:solidFill>
                  <a:schemeClr val="bg1">
                    <a:lumMod val="50000"/>
                  </a:schemeClr>
                </a:solidFill>
              </a:rPr>
              <a:t>Cement lining</a:t>
            </a:r>
          </a:p>
          <a:p>
            <a:pPr marL="914400" lvl="1" indent="-457200">
              <a:buFont typeface="Wingdings" pitchFamily="2" charset="2"/>
              <a:buChar char="§"/>
            </a:pPr>
            <a:endParaRPr lang="en-US" sz="2800" dirty="0">
              <a:solidFill>
                <a:schemeClr val="bg1">
                  <a:lumMod val="50000"/>
                </a:schemeClr>
              </a:solidFill>
            </a:endParaRPr>
          </a:p>
          <a:p>
            <a:pPr marL="514350" indent="-514350">
              <a:buFont typeface="+mj-lt"/>
              <a:buAutoNum type="arabicPeriod"/>
            </a:pPr>
            <a:r>
              <a:rPr lang="en-US" sz="2800" b="1" dirty="0">
                <a:solidFill>
                  <a:schemeClr val="bg1">
                    <a:lumMod val="50000"/>
                  </a:schemeClr>
                </a:solidFill>
              </a:rPr>
              <a:t>Organic coating: Organic coating is further classified into the following types:</a:t>
            </a:r>
          </a:p>
          <a:p>
            <a:pPr marL="1371600" lvl="2" indent="-457200">
              <a:buFont typeface="Wingdings" pitchFamily="2" charset="2"/>
              <a:buChar char="§"/>
            </a:pPr>
            <a:r>
              <a:rPr lang="en-US" sz="2800" dirty="0">
                <a:solidFill>
                  <a:schemeClr val="bg1">
                    <a:lumMod val="50000"/>
                  </a:schemeClr>
                </a:solidFill>
              </a:rPr>
              <a:t>Thermosetting</a:t>
            </a:r>
          </a:p>
          <a:p>
            <a:pPr marL="1371600" lvl="2" indent="-457200">
              <a:buFont typeface="Wingdings" pitchFamily="2" charset="2"/>
              <a:buChar char="§"/>
            </a:pPr>
            <a:r>
              <a:rPr lang="en-US" sz="2800" dirty="0">
                <a:solidFill>
                  <a:schemeClr val="bg1">
                    <a:lumMod val="50000"/>
                  </a:schemeClr>
                </a:solidFill>
              </a:rPr>
              <a:t>Thermoplastic </a:t>
            </a:r>
          </a:p>
          <a:p>
            <a:pPr marL="971550" lvl="1" indent="-514350">
              <a:buFont typeface="+mj-lt"/>
              <a:buAutoNum type="arabicPeriod"/>
            </a:pPr>
            <a:endParaRPr lang="en-US" sz="2800" dirty="0">
              <a:solidFill>
                <a:schemeClr val="bg1">
                  <a:lumMod val="50000"/>
                </a:schemeClr>
              </a:solidFill>
            </a:endParaRPr>
          </a:p>
          <a:p>
            <a:pPr marL="514350" indent="-514350">
              <a:buFont typeface="+mj-lt"/>
              <a:buAutoNum type="arabicPeriod"/>
            </a:pPr>
            <a:r>
              <a:rPr lang="en-US" sz="2800" b="1" dirty="0">
                <a:solidFill>
                  <a:schemeClr val="bg1">
                    <a:lumMod val="50000"/>
                  </a:schemeClr>
                </a:solidFill>
              </a:rPr>
              <a:t>Metallic coatings such as thermal spray, electroplating, hot dip galvanizing, and aluminizing.</a:t>
            </a:r>
          </a:p>
        </p:txBody>
      </p:sp>
      <p:pic>
        <p:nvPicPr>
          <p:cNvPr id="8" name="Picture 7" descr="A logo of a company&#10;&#10;Description automatically generated">
            <a:extLst>
              <a:ext uri="{FF2B5EF4-FFF2-40B4-BE49-F238E27FC236}">
                <a16:creationId xmlns:a16="http://schemas.microsoft.com/office/drawing/2014/main" id="{C8BD923E-EACA-0EE2-B195-B5AC94FA4F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27108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311081"/>
            <a:ext cx="14554200"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Coating/Lining Selection</a:t>
            </a:r>
          </a:p>
          <a:p>
            <a:r>
              <a:rPr lang="en-US" sz="4400" b="0" dirty="0"/>
              <a:t>Cost Consideration of Coating/ Lining</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0600" y="4076700"/>
            <a:ext cx="8610600" cy="55626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dirty="0">
                <a:solidFill>
                  <a:schemeClr val="bg1">
                    <a:lumMod val="50000"/>
                  </a:schemeClr>
                </a:solidFill>
              </a:rPr>
              <a:t>The cost of coating/lining material will vary depending on the site conditions and application requirements.</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The application requires specific surface preparation, coating/lining application, and inspection control.</a:t>
            </a:r>
          </a:p>
        </p:txBody>
      </p:sp>
      <p:pic>
        <p:nvPicPr>
          <p:cNvPr id="7" name="Picture 2">
            <a:extLst>
              <a:ext uri="{FF2B5EF4-FFF2-40B4-BE49-F238E27FC236}">
                <a16:creationId xmlns:a16="http://schemas.microsoft.com/office/drawing/2014/main" id="{3368B508-8FF5-6BF9-D904-116FB626F5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1535700" y="3285204"/>
            <a:ext cx="6510426" cy="56550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company&#10;&#10;Description automatically generated">
            <a:extLst>
              <a:ext uri="{FF2B5EF4-FFF2-40B4-BE49-F238E27FC236}">
                <a16:creationId xmlns:a16="http://schemas.microsoft.com/office/drawing/2014/main" id="{1CF38282-71B5-C834-73FC-4271BAEAE6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3009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6" name="Picture 5" descr="http://images.fotocommunity.com/photos/people/at-work/the-spray-painter-91ca7c58-7cc7-4aea-aa71-a304d680040f.jpg">
            <a:hlinkClick r:id="rId2"/>
            <a:extLst>
              <a:ext uri="{FF2B5EF4-FFF2-40B4-BE49-F238E27FC236}">
                <a16:creationId xmlns:a16="http://schemas.microsoft.com/office/drawing/2014/main" id="{ABB61BC3-70F0-AA43-75A3-156CC905E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3086100"/>
            <a:ext cx="7026623" cy="6531459"/>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1006642" y="1346641"/>
            <a:ext cx="14919158"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Application and Inspection Control</a:t>
            </a:r>
          </a:p>
          <a:p>
            <a:r>
              <a:rPr lang="en-US" sz="4400" b="0" dirty="0"/>
              <a:t>Coating / Lining Application Consideration</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26962" y="4180129"/>
            <a:ext cx="9432758" cy="43434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The following sub-activities are necessary for successful coating / lining applications:</a:t>
            </a:r>
          </a:p>
          <a:p>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The process of surface preparation begins with cleaning with hand and power tools and ends with abrasive blasting.</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Coating /lining  application can be achieved using roller, brush, or spray.</a:t>
            </a:r>
          </a:p>
        </p:txBody>
      </p:sp>
      <p:pic>
        <p:nvPicPr>
          <p:cNvPr id="8" name="Picture 7" descr="A logo of a company&#10;&#10;Description automatically generated">
            <a:extLst>
              <a:ext uri="{FF2B5EF4-FFF2-40B4-BE49-F238E27FC236}">
                <a16:creationId xmlns:a16="http://schemas.microsoft.com/office/drawing/2014/main" id="{CA608BDC-AFD4-A4F1-416B-3A10573C7E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82212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66536" y="1333500"/>
            <a:ext cx="11377864" cy="170106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Application and Inspection Control</a:t>
            </a:r>
          </a:p>
          <a:p>
            <a:r>
              <a:rPr lang="en-US" sz="4400" b="0" dirty="0"/>
              <a:t>Inspection Schedule</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86856" y="3316502"/>
            <a:ext cx="10058400" cy="50292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Aft>
                <a:spcPts val="1200"/>
              </a:spcAft>
            </a:pPr>
            <a:r>
              <a:rPr lang="en-US" sz="2800" b="1" dirty="0">
                <a:solidFill>
                  <a:schemeClr val="accent1"/>
                </a:solidFill>
              </a:rPr>
              <a:t>The schedule of inspection covers the following stages:</a:t>
            </a:r>
          </a:p>
          <a:p>
            <a:pPr marL="914400" lvl="1" indent="-457200">
              <a:buFont typeface="Wingdings" pitchFamily="2" charset="2"/>
              <a:buChar char="§"/>
            </a:pPr>
            <a:r>
              <a:rPr lang="en-US" sz="2800" dirty="0">
                <a:solidFill>
                  <a:schemeClr val="bg1">
                    <a:lumMod val="50000"/>
                  </a:schemeClr>
                </a:solidFill>
              </a:rPr>
              <a:t>Inspection before coating / lining application</a:t>
            </a:r>
          </a:p>
          <a:p>
            <a:pPr marL="914400" lvl="1" indent="-457200">
              <a:buFont typeface="Wingdings" pitchFamily="2" charset="2"/>
              <a:buChar char="§"/>
            </a:pPr>
            <a:r>
              <a:rPr lang="en-US" sz="2800" dirty="0">
                <a:solidFill>
                  <a:schemeClr val="bg1">
                    <a:lumMod val="50000"/>
                  </a:schemeClr>
                </a:solidFill>
              </a:rPr>
              <a:t>Inspection during the coating / lining application </a:t>
            </a:r>
          </a:p>
          <a:p>
            <a:pPr marL="914400" lvl="1" indent="-457200">
              <a:buFont typeface="Wingdings" pitchFamily="2" charset="2"/>
              <a:buChar char="§"/>
            </a:pPr>
            <a:r>
              <a:rPr lang="en-US" sz="2800" dirty="0">
                <a:solidFill>
                  <a:schemeClr val="bg1">
                    <a:lumMod val="50000"/>
                  </a:schemeClr>
                </a:solidFill>
              </a:rPr>
              <a:t>Inspection after coating / lining  application</a:t>
            </a:r>
          </a:p>
          <a:p>
            <a:pPr marL="457200" indent="-457200">
              <a:buFont typeface="Wingdings" pitchFamily="2" charset="2"/>
              <a:buChar char="q"/>
            </a:pPr>
            <a:endParaRPr lang="en-US" sz="2800" dirty="0">
              <a:solidFill>
                <a:schemeClr val="bg1">
                  <a:lumMod val="50000"/>
                </a:schemeClr>
              </a:solidFill>
            </a:endParaRPr>
          </a:p>
          <a:p>
            <a:r>
              <a:rPr lang="en-US" sz="2400" dirty="0">
                <a:solidFill>
                  <a:schemeClr val="bg1">
                    <a:lumMod val="50000"/>
                  </a:schemeClr>
                </a:solidFill>
              </a:rPr>
              <a:t>For an effective maintenance coating/lining program, the inspection schedule starts prior to surface preparation, such as verification of substrate condition, then verification of surface preparation, including confirming no foreign material presence over the substrate, such as oil and grease, and any chemical contaminants, such as the presence of any hygroscopic salts, then verification of coating/lining material and application, followed by final coating/lining verification.</a:t>
            </a:r>
          </a:p>
        </p:txBody>
      </p:sp>
      <p:pic>
        <p:nvPicPr>
          <p:cNvPr id="7" name="Picture 6" descr="https://encrypted-tbn3.gstatic.com/images?q=tbn:ANd9GcR-qnV1ZD6AzR6CygZB8esevf2qYb9g3f_D0u7igdqk5IewMToBBw">
            <a:hlinkClick r:id="rId6"/>
            <a:extLst>
              <a:ext uri="{FF2B5EF4-FFF2-40B4-BE49-F238E27FC236}">
                <a16:creationId xmlns:a16="http://schemas.microsoft.com/office/drawing/2014/main" id="{455FE246-FA59-E6C0-B31F-DA1C457076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0" y="2857500"/>
            <a:ext cx="6188423" cy="653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company&#10;&#10;Description automatically generated">
            <a:extLst>
              <a:ext uri="{FF2B5EF4-FFF2-40B4-BE49-F238E27FC236}">
                <a16:creationId xmlns:a16="http://schemas.microsoft.com/office/drawing/2014/main" id="{0C91EC2F-149A-3C00-47BC-5B35B7436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85292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6" name="Title 1">
            <a:extLst>
              <a:ext uri="{FF2B5EF4-FFF2-40B4-BE49-F238E27FC236}">
                <a16:creationId xmlns:a16="http://schemas.microsoft.com/office/drawing/2014/main" id="{3312A7C9-CCF0-E299-01BE-AD050E0067F0}"/>
              </a:ext>
            </a:extLst>
          </p:cNvPr>
          <p:cNvSpPr>
            <a:spLocks noGrp="1"/>
          </p:cNvSpPr>
          <p:nvPr/>
        </p:nvSpPr>
        <p:spPr>
          <a:xfrm>
            <a:off x="1371600" y="3141582"/>
            <a:ext cx="12496800" cy="4003835"/>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5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8800" dirty="0"/>
              <a:t>Illustration of Poor Parameter Determination and Its Effects</a:t>
            </a:r>
          </a:p>
        </p:txBody>
      </p:sp>
      <p:pic>
        <p:nvPicPr>
          <p:cNvPr id="5" name="Picture 4" descr="A logo of a company&#10;&#10;Description automatically generated">
            <a:extLst>
              <a:ext uri="{FF2B5EF4-FFF2-40B4-BE49-F238E27FC236}">
                <a16:creationId xmlns:a16="http://schemas.microsoft.com/office/drawing/2014/main" id="{EE1E5E9A-06D0-F4A9-D965-31118F6DE4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71968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70547" y="2095500"/>
            <a:ext cx="9296137" cy="1900108"/>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Example of Not Considering Maximum Operating Temperature</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70547" y="5333862"/>
            <a:ext cx="8610600" cy="2958454"/>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dirty="0">
                <a:solidFill>
                  <a:schemeClr val="bg1">
                    <a:lumMod val="50000"/>
                  </a:schemeClr>
                </a:solidFill>
              </a:rPr>
              <a:t>The paint system that has been applied is not suitable for the operating conditions.</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Maximum operating conditions are not considered.</a:t>
            </a:r>
          </a:p>
        </p:txBody>
      </p:sp>
      <p:pic>
        <p:nvPicPr>
          <p:cNvPr id="6" name="Picture 5">
            <a:extLst>
              <a:ext uri="{FF2B5EF4-FFF2-40B4-BE49-F238E27FC236}">
                <a16:creationId xmlns:a16="http://schemas.microsoft.com/office/drawing/2014/main" id="{ABB68913-A073-99E8-1528-3835FFF00F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66684" y="2857500"/>
            <a:ext cx="7351739" cy="6629400"/>
          </a:xfrm>
          <a:prstGeom prst="rect">
            <a:avLst/>
          </a:prstGeom>
          <a:noFill/>
          <a:ln>
            <a:noFill/>
          </a:ln>
        </p:spPr>
      </p:pic>
      <p:pic>
        <p:nvPicPr>
          <p:cNvPr id="8" name="Picture 7" descr="A logo of a company&#10;&#10;Description automatically generated">
            <a:extLst>
              <a:ext uri="{FF2B5EF4-FFF2-40B4-BE49-F238E27FC236}">
                <a16:creationId xmlns:a16="http://schemas.microsoft.com/office/drawing/2014/main" id="{42A148AA-6C57-646B-8ED3-C06A41CBAD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42480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3">
            <a:extLst>
              <a:ext uri="{FF2B5EF4-FFF2-40B4-BE49-F238E27FC236}">
                <a16:creationId xmlns:a16="http://schemas.microsoft.com/office/drawing/2014/main" id="{DD93EAE8-F11D-99FD-8218-12C32FB8E3A6}"/>
              </a:ext>
            </a:extLst>
          </p:cNvPr>
          <p:cNvSpPr>
            <a:spLocks noGrp="1"/>
          </p:cNvSpPr>
          <p:nvPr/>
        </p:nvSpPr>
        <p:spPr>
          <a:xfrm>
            <a:off x="1556146" y="1474153"/>
            <a:ext cx="9765982" cy="70802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Agenda</a:t>
            </a:r>
            <a:endParaRPr lang="en-SA" sz="6000" dirty="0"/>
          </a:p>
        </p:txBody>
      </p:sp>
      <p:sp>
        <p:nvSpPr>
          <p:cNvPr id="5" name="Content Placeholder 4">
            <a:extLst>
              <a:ext uri="{FF2B5EF4-FFF2-40B4-BE49-F238E27FC236}">
                <a16:creationId xmlns:a16="http://schemas.microsoft.com/office/drawing/2014/main" id="{861D1FF4-8BBB-8564-3E35-1B969E29C311}"/>
              </a:ext>
            </a:extLst>
          </p:cNvPr>
          <p:cNvSpPr>
            <a:spLocks noGrp="1"/>
          </p:cNvSpPr>
          <p:nvPr/>
        </p:nvSpPr>
        <p:spPr>
          <a:xfrm>
            <a:off x="1556146" y="2604768"/>
            <a:ext cx="9857772" cy="629761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 typeface="+mj-lt"/>
              <a:buAutoNum type="arabicPeriod"/>
              <a:defRPr sz="2000" b="0" i="0" kern="1200" baseline="0">
                <a:solidFill>
                  <a:schemeClr val="tx1"/>
                </a:solidFill>
                <a:latin typeface="+mn-lt"/>
                <a:ea typeface="+mj-ea"/>
                <a:cs typeface="+mj-cs"/>
              </a:defRPr>
            </a:lvl1pPr>
            <a:lvl2pPr marL="742950" indent="-28575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Sadara-Arabic Light" pitchFamily="2" charset="-78"/>
                <a:ea typeface="+mj-ea"/>
                <a:cs typeface="Sadara-Arabic Light" pitchFamily="2" charset="-78"/>
              </a:defRPr>
            </a:lvl2pPr>
            <a:lvl3pPr marL="1371600" indent="-457200" algn="l" defTabSz="914400" rtl="0" eaLnBrk="1" latinLnBrk="0" hangingPunct="1">
              <a:lnSpc>
                <a:spcPct val="90000"/>
              </a:lnSpc>
              <a:spcBef>
                <a:spcPts val="500"/>
              </a:spcBef>
              <a:buFont typeface="+mj-lt"/>
              <a:buAutoNum type="arabicPeriod" startAt="3"/>
              <a:defRPr sz="1600" b="0" i="0" kern="1200" baseline="0">
                <a:solidFill>
                  <a:schemeClr val="bg1"/>
                </a:solidFill>
                <a:latin typeface="+mn-lt"/>
                <a:ea typeface="+mj-ea"/>
                <a:cs typeface="+mj-cs"/>
              </a:defRPr>
            </a:lvl3pPr>
            <a:lvl4pPr marL="1714500" indent="-342900" algn="l" defTabSz="914400" rtl="0" eaLnBrk="1" latinLnBrk="0" hangingPunct="1">
              <a:lnSpc>
                <a:spcPct val="90000"/>
              </a:lnSpc>
              <a:spcBef>
                <a:spcPts val="500"/>
              </a:spcBef>
              <a:buFont typeface="+mj-lt"/>
              <a:buAutoNum type="arabicPeriod" startAt="4"/>
              <a:defRPr sz="1400" b="0" i="0" kern="1200" baseline="0">
                <a:solidFill>
                  <a:schemeClr val="bg1"/>
                </a:solidFill>
                <a:latin typeface="+mn-lt"/>
                <a:ea typeface="+mj-ea"/>
                <a:cs typeface="+mj-cs"/>
              </a:defRPr>
            </a:lvl4pPr>
            <a:lvl5pPr marL="2171700" indent="-342900" algn="l" defTabSz="914400" rtl="0" eaLnBrk="1" latinLnBrk="0" hangingPunct="1">
              <a:lnSpc>
                <a:spcPct val="90000"/>
              </a:lnSpc>
              <a:spcBef>
                <a:spcPts val="500"/>
              </a:spcBef>
              <a:buFont typeface="+mj-lt"/>
              <a:buAutoNum type="arabicPeriod" startAt="5"/>
              <a:defRPr sz="1200" b="0" i="0" kern="1200" baseline="0">
                <a:solidFill>
                  <a:schemeClr val="bg1"/>
                </a:solidFill>
                <a:latin typeface="+mn-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lnSpc>
                <a:spcPct val="110000"/>
              </a:lnSpc>
              <a:buFont typeface="Wingdings" panose="05000000000000000000" pitchFamily="2" charset="2"/>
              <a:buChar char="q"/>
            </a:pPr>
            <a:r>
              <a:rPr lang="en-US" sz="2800" dirty="0">
                <a:solidFill>
                  <a:schemeClr val="bg1">
                    <a:lumMod val="50000"/>
                  </a:schemeClr>
                </a:solidFill>
              </a:rPr>
              <a:t>About Sadara</a:t>
            </a:r>
          </a:p>
          <a:p>
            <a:pPr>
              <a:lnSpc>
                <a:spcPct val="110000"/>
              </a:lnSpc>
              <a:buFont typeface="Wingdings" panose="05000000000000000000" pitchFamily="2" charset="2"/>
              <a:buChar char="q"/>
            </a:pPr>
            <a:r>
              <a:rPr lang="en-US" sz="2800" dirty="0">
                <a:solidFill>
                  <a:schemeClr val="bg1">
                    <a:lumMod val="50000"/>
                  </a:schemeClr>
                </a:solidFill>
              </a:rPr>
              <a:t>Coating</a:t>
            </a:r>
          </a:p>
          <a:p>
            <a:pPr>
              <a:lnSpc>
                <a:spcPct val="110000"/>
              </a:lnSpc>
              <a:buFont typeface="Wingdings" panose="05000000000000000000" pitchFamily="2" charset="2"/>
              <a:buChar char="q"/>
            </a:pPr>
            <a:r>
              <a:rPr lang="en-US" sz="2800" dirty="0">
                <a:solidFill>
                  <a:schemeClr val="bg1">
                    <a:lumMod val="50000"/>
                  </a:schemeClr>
                </a:solidFill>
              </a:rPr>
              <a:t>Lining </a:t>
            </a:r>
          </a:p>
          <a:p>
            <a:pPr>
              <a:lnSpc>
                <a:spcPct val="110000"/>
              </a:lnSpc>
              <a:buFont typeface="Wingdings" panose="05000000000000000000" pitchFamily="2" charset="2"/>
              <a:buChar char="q"/>
            </a:pPr>
            <a:r>
              <a:rPr lang="en-US" sz="2800" dirty="0">
                <a:solidFill>
                  <a:schemeClr val="bg1">
                    <a:lumMod val="50000"/>
                  </a:schemeClr>
                </a:solidFill>
              </a:rPr>
              <a:t>Purpose</a:t>
            </a:r>
          </a:p>
          <a:p>
            <a:pPr>
              <a:lnSpc>
                <a:spcPct val="110000"/>
              </a:lnSpc>
              <a:buFont typeface="Wingdings" panose="05000000000000000000" pitchFamily="2" charset="2"/>
              <a:buChar char="q"/>
            </a:pPr>
            <a:r>
              <a:rPr lang="en-US" sz="2800" dirty="0">
                <a:solidFill>
                  <a:schemeClr val="bg1">
                    <a:lumMod val="50000"/>
                  </a:schemeClr>
                </a:solidFill>
              </a:rPr>
              <a:t>Introduction</a:t>
            </a:r>
          </a:p>
          <a:p>
            <a:pPr>
              <a:lnSpc>
                <a:spcPct val="110000"/>
              </a:lnSpc>
              <a:buFont typeface="Wingdings" panose="05000000000000000000" pitchFamily="2" charset="2"/>
              <a:buChar char="q"/>
            </a:pPr>
            <a:r>
              <a:rPr lang="en-US" sz="2800" dirty="0">
                <a:solidFill>
                  <a:schemeClr val="bg1">
                    <a:lumMod val="50000"/>
                  </a:schemeClr>
                </a:solidFill>
              </a:rPr>
              <a:t>Substrate </a:t>
            </a:r>
          </a:p>
          <a:p>
            <a:pPr>
              <a:lnSpc>
                <a:spcPct val="110000"/>
              </a:lnSpc>
              <a:buFont typeface="Wingdings" panose="05000000000000000000" pitchFamily="2" charset="2"/>
              <a:buChar char="q"/>
            </a:pPr>
            <a:r>
              <a:rPr lang="en-US" sz="2800" dirty="0">
                <a:solidFill>
                  <a:schemeClr val="bg1">
                    <a:lumMod val="50000"/>
                  </a:schemeClr>
                </a:solidFill>
              </a:rPr>
              <a:t>Operating Conditions</a:t>
            </a:r>
          </a:p>
          <a:p>
            <a:pPr>
              <a:lnSpc>
                <a:spcPct val="110000"/>
              </a:lnSpc>
              <a:buFont typeface="Wingdings" panose="05000000000000000000" pitchFamily="2" charset="2"/>
              <a:buChar char="q"/>
            </a:pPr>
            <a:r>
              <a:rPr lang="en-US" sz="2800" dirty="0">
                <a:solidFill>
                  <a:schemeClr val="bg1">
                    <a:lumMod val="50000"/>
                  </a:schemeClr>
                </a:solidFill>
              </a:rPr>
              <a:t>Coating/Lining Selection</a:t>
            </a:r>
          </a:p>
          <a:p>
            <a:pPr>
              <a:lnSpc>
                <a:spcPct val="110000"/>
              </a:lnSpc>
              <a:buFont typeface="Wingdings" panose="05000000000000000000" pitchFamily="2" charset="2"/>
              <a:buChar char="q"/>
            </a:pPr>
            <a:r>
              <a:rPr lang="en-US" sz="2800" dirty="0">
                <a:solidFill>
                  <a:schemeClr val="bg1">
                    <a:lumMod val="50000"/>
                  </a:schemeClr>
                </a:solidFill>
              </a:rPr>
              <a:t>Application and Inspection Control</a:t>
            </a:r>
          </a:p>
          <a:p>
            <a:pPr>
              <a:lnSpc>
                <a:spcPct val="110000"/>
              </a:lnSpc>
              <a:buFont typeface="Wingdings" panose="05000000000000000000" pitchFamily="2" charset="2"/>
              <a:buChar char="q"/>
            </a:pPr>
            <a:r>
              <a:rPr lang="en-US" sz="2800" dirty="0">
                <a:solidFill>
                  <a:schemeClr val="bg1">
                    <a:lumMod val="50000"/>
                  </a:schemeClr>
                </a:solidFill>
              </a:rPr>
              <a:t>Examples of poor parameter determination and its effects</a:t>
            </a:r>
          </a:p>
          <a:p>
            <a:pPr>
              <a:lnSpc>
                <a:spcPct val="110000"/>
              </a:lnSpc>
              <a:buFont typeface="Wingdings" panose="05000000000000000000" pitchFamily="2" charset="2"/>
              <a:buChar char="q"/>
            </a:pPr>
            <a:r>
              <a:rPr lang="en-US" sz="2800" dirty="0">
                <a:solidFill>
                  <a:schemeClr val="bg1">
                    <a:lumMod val="50000"/>
                  </a:schemeClr>
                </a:solidFill>
              </a:rPr>
              <a:t>Conclusion </a:t>
            </a:r>
          </a:p>
        </p:txBody>
      </p:sp>
      <p:pic>
        <p:nvPicPr>
          <p:cNvPr id="7" name="Picture 6" descr="A logo of a company&#10;&#10;Description automatically generated">
            <a:extLst>
              <a:ext uri="{FF2B5EF4-FFF2-40B4-BE49-F238E27FC236}">
                <a16:creationId xmlns:a16="http://schemas.microsoft.com/office/drawing/2014/main" id="{494A7697-7A25-8EA2-82EA-495AFA04B0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37A9ED-073D-8A91-149F-78D79F2686D6}"/>
              </a:ext>
            </a:extLst>
          </p:cNvPr>
          <p:cNvPicPr>
            <a:picLocks noChangeAspect="1"/>
          </p:cNvPicPr>
          <p:nvPr/>
        </p:nvPicPr>
        <p:blipFill rotWithShape="1">
          <a:blip r:embed="rId2">
            <a:extLst>
              <a:ext uri="{28A0092B-C50C-407E-A947-70E740481C1C}">
                <a14:useLocalDpi xmlns:a14="http://schemas.microsoft.com/office/drawing/2010/main" val="0"/>
              </a:ext>
            </a:extLst>
          </a:blip>
          <a:srcRect l="2198" t="2153" r="2192" b="2835"/>
          <a:stretch/>
        </p:blipFill>
        <p:spPr bwMode="auto">
          <a:xfrm>
            <a:off x="10266684" y="2857500"/>
            <a:ext cx="7351739" cy="6629400"/>
          </a:xfrm>
          <a:prstGeom prst="rect">
            <a:avLst/>
          </a:prstGeom>
          <a:noFill/>
          <a:ln>
            <a:noFill/>
          </a:ln>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2100392"/>
            <a:ext cx="8763000" cy="1900108"/>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Example of Not following Specification and Coating manufacture Technical Data Sheet</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0600" y="5829300"/>
            <a:ext cx="8229600" cy="38100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Specific reason for failure:</a:t>
            </a:r>
          </a:p>
          <a:p>
            <a:pPr marL="457200" indent="-457200">
              <a:buFont typeface="Wingdings" pitchFamily="2" charset="2"/>
              <a:buChar char="q"/>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The recommended lining has poor resistance to UV exposure, whereas during normal operating conditions, it is exposed to UV most of the time.</a:t>
            </a:r>
          </a:p>
          <a:p>
            <a:pPr marL="914400" lvl="1" indent="-457200">
              <a:buFont typeface="Wingdings" pitchFamily="2" charset="2"/>
              <a:buChar char="§"/>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Surface profile requirements are not clearly determined.</a:t>
            </a:r>
          </a:p>
        </p:txBody>
      </p:sp>
      <p:pic>
        <p:nvPicPr>
          <p:cNvPr id="8" name="Picture 7" descr="A logo of a company&#10;&#10;Description automatically generated">
            <a:extLst>
              <a:ext uri="{FF2B5EF4-FFF2-40B4-BE49-F238E27FC236}">
                <a16:creationId xmlns:a16="http://schemas.microsoft.com/office/drawing/2014/main" id="{5C257DB0-2830-8980-31AC-E7019B6094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72432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34F05-DF99-CD1A-6BAB-AA80F39C13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01356" y="2857500"/>
            <a:ext cx="7417067" cy="6629400"/>
          </a:xfrm>
          <a:prstGeom prst="rect">
            <a:avLst/>
          </a:prstGeom>
          <a:noFill/>
          <a:ln>
            <a:noFill/>
          </a:ln>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1014663" y="2095500"/>
            <a:ext cx="8967537" cy="1900108"/>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Example of Not following Specification and Coating manufacture Technical Data Sheet</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0600" y="5829300"/>
            <a:ext cx="8534400" cy="44958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Specific reason for failure:</a:t>
            </a:r>
          </a:p>
          <a:p>
            <a:pPr marL="457200" indent="-457200">
              <a:buFont typeface="Wingdings" pitchFamily="2" charset="2"/>
              <a:buChar char="q"/>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Surface profile requirements are not clearly determined.</a:t>
            </a:r>
          </a:p>
          <a:p>
            <a:pPr marL="914400" lvl="1" indent="-457200">
              <a:buFont typeface="Wingdings" pitchFamily="2" charset="2"/>
              <a:buChar char="§"/>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The coating manufacturer’s instructions in the technical data sheet, such as not following the dry film thickness per coat, were found to be higher than the recommended coating dry film thickness. </a:t>
            </a:r>
          </a:p>
        </p:txBody>
      </p:sp>
      <p:pic>
        <p:nvPicPr>
          <p:cNvPr id="8" name="Picture 7" descr="A logo of a company&#10;&#10;Description automatically generated">
            <a:extLst>
              <a:ext uri="{FF2B5EF4-FFF2-40B4-BE49-F238E27FC236}">
                <a16:creationId xmlns:a16="http://schemas.microsoft.com/office/drawing/2014/main" id="{8AE6B25E-3A2C-16FF-FE5A-D87F1D7494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44998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187130"/>
            <a:ext cx="14554200" cy="9144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Conclusion</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10920" y="2591757"/>
            <a:ext cx="16840200" cy="58674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This presentation focuses on all aspects of specifying maintenance coatings/linings to enhance their effective service life. It's crucial to keeping in mind the following important points.</a:t>
            </a:r>
          </a:p>
          <a:p>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Before drafting a coating/lining specification, it is important to establish and review the material, coating system, application technique, and QA and QC program with qualified personnel.</a:t>
            </a:r>
          </a:p>
          <a:p>
            <a:pPr lvl="1"/>
            <a:endParaRPr lang="en-US" sz="14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Cross-functional team involvement will determine the specification of maintenance coating/lining.</a:t>
            </a:r>
          </a:p>
          <a:p>
            <a:pPr marL="914400" lvl="1" indent="-457200">
              <a:buFont typeface="Wingdings" pitchFamily="2" charset="2"/>
              <a:buChar char="§"/>
            </a:pPr>
            <a:endParaRPr lang="en-US" sz="14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When selecting a coating/lining, it is important to take into account all process conditions, including upset conditions.</a:t>
            </a:r>
          </a:p>
          <a:p>
            <a:pPr marL="914400" lvl="1" indent="-457200">
              <a:buFont typeface="Wingdings" pitchFamily="2" charset="2"/>
              <a:buChar char="§"/>
            </a:pPr>
            <a:endParaRPr lang="en-US" sz="14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In case of coating or lining failures, a systematic RCI technique should be used to revise the coating specification to meet its intended service life.</a:t>
            </a:r>
          </a:p>
          <a:p>
            <a:pPr marL="914400" lvl="1" indent="-457200">
              <a:buFont typeface="Wingdings" pitchFamily="2" charset="2"/>
              <a:buChar char="§"/>
            </a:pPr>
            <a:endParaRPr lang="en-US" sz="14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The most effective way to reduce the risk of corrosion or coating/ lining failure is to always adhere to the relevant standards.</a:t>
            </a:r>
          </a:p>
        </p:txBody>
      </p:sp>
      <p:pic>
        <p:nvPicPr>
          <p:cNvPr id="7" name="Picture 6" descr="A logo of a company&#10;&#10;Description automatically generated">
            <a:extLst>
              <a:ext uri="{FF2B5EF4-FFF2-40B4-BE49-F238E27FC236}">
                <a16:creationId xmlns:a16="http://schemas.microsoft.com/office/drawing/2014/main" id="{FEA8D07E-DF9F-756B-E8D5-A487AD9314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6564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4" name="TextBox 4"/>
          <p:cNvSpPr txBox="1"/>
          <p:nvPr/>
        </p:nvSpPr>
        <p:spPr>
          <a:xfrm>
            <a:off x="5384722" y="5295900"/>
            <a:ext cx="6676854" cy="1336871"/>
          </a:xfrm>
          <a:prstGeom prst="rect">
            <a:avLst/>
          </a:prstGeom>
        </p:spPr>
        <p:txBody>
          <a:bodyPr lIns="0" tIns="0" rIns="0" bIns="0" rtlCol="0" anchor="t">
            <a:spAutoFit/>
          </a:bodyPr>
          <a:lstStyle/>
          <a:p>
            <a:pPr algn="l">
              <a:lnSpc>
                <a:spcPts val="9220"/>
              </a:lnSpc>
            </a:pPr>
            <a:r>
              <a:rPr lang="en-US" sz="8781" spc="184" dirty="0">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350198"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dirty="0">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SA"/>
              </a:p>
            </p:txBody>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SA"/>
              </a:p>
            </p:txBody>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A"/>
          </a:p>
        </p:txBody>
      </p:sp>
      <p:pic>
        <p:nvPicPr>
          <p:cNvPr id="23" name="Picture 22" descr="A logo of a company&#10;&#10;Description automatically generated">
            <a:extLst>
              <a:ext uri="{FF2B5EF4-FFF2-40B4-BE49-F238E27FC236}">
                <a16:creationId xmlns:a16="http://schemas.microsoft.com/office/drawing/2014/main" id="{8C055FF3-83F8-2EDA-2019-8876E90E61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345" t="25849" r="10155" b="31433"/>
          <a:stretch/>
        </p:blipFill>
        <p:spPr>
          <a:xfrm>
            <a:off x="13716000" y="1067839"/>
            <a:ext cx="3797128" cy="14807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0D0628D3-169E-4C6A-1499-4E9E33D8B5E7}"/>
              </a:ext>
            </a:extLst>
          </p:cNvPr>
          <p:cNvGrpSpPr/>
          <p:nvPr/>
        </p:nvGrpSpPr>
        <p:grpSpPr>
          <a:xfrm>
            <a:off x="0" y="1"/>
            <a:ext cx="18296630" cy="10287000"/>
            <a:chOff x="0" y="0"/>
            <a:chExt cx="12197753" cy="6858000"/>
          </a:xfrm>
        </p:grpSpPr>
        <p:pic>
          <p:nvPicPr>
            <p:cNvPr id="6" name="Picture 5" descr="A picture containing factory, outdoor, sunset, city&#10;&#10;Description automatically generated">
              <a:extLst>
                <a:ext uri="{FF2B5EF4-FFF2-40B4-BE49-F238E27FC236}">
                  <a16:creationId xmlns:a16="http://schemas.microsoft.com/office/drawing/2014/main" id="{8B6202AF-CBAC-D324-ADE5-9120DF7FFA71}"/>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7753" cy="6858000"/>
            </a:xfrm>
            <a:prstGeom prst="rect">
              <a:avLst/>
            </a:prstGeom>
          </p:spPr>
        </p:pic>
        <p:sp>
          <p:nvSpPr>
            <p:cNvPr id="7" name="object 2">
              <a:extLst>
                <a:ext uri="{FF2B5EF4-FFF2-40B4-BE49-F238E27FC236}">
                  <a16:creationId xmlns:a16="http://schemas.microsoft.com/office/drawing/2014/main" id="{CA4E2EC1-BE4F-97E3-F2C9-2C1C2D97145E}"/>
                </a:ext>
              </a:extLst>
            </p:cNvPr>
            <p:cNvSpPr/>
            <p:nvPr/>
          </p:nvSpPr>
          <p:spPr>
            <a:xfrm rot="946138">
              <a:off x="3961701" y="4570740"/>
              <a:ext cx="1260317" cy="1416363"/>
            </a:xfrm>
            <a:custGeom>
              <a:avLst/>
              <a:gdLst/>
              <a:ahLst/>
              <a:cxnLst/>
              <a:rect l="l" t="t" r="r" b="b"/>
              <a:pathLst>
                <a:path w="2210434" h="2484120">
                  <a:moveTo>
                    <a:pt x="1761579" y="489890"/>
                  </a:moveTo>
                  <a:lnTo>
                    <a:pt x="1900978" y="0"/>
                  </a:lnTo>
                  <a:lnTo>
                    <a:pt x="1546539" y="365528"/>
                  </a:lnTo>
                  <a:lnTo>
                    <a:pt x="1500946" y="346833"/>
                  </a:lnTo>
                  <a:lnTo>
                    <a:pt x="1454364" y="330133"/>
                  </a:lnTo>
                  <a:lnTo>
                    <a:pt x="1406845" y="315484"/>
                  </a:lnTo>
                  <a:lnTo>
                    <a:pt x="1358442" y="302940"/>
                  </a:lnTo>
                  <a:lnTo>
                    <a:pt x="1309206" y="292554"/>
                  </a:lnTo>
                  <a:lnTo>
                    <a:pt x="1259191" y="284381"/>
                  </a:lnTo>
                  <a:lnTo>
                    <a:pt x="1208449" y="278477"/>
                  </a:lnTo>
                  <a:lnTo>
                    <a:pt x="1157032" y="274894"/>
                  </a:lnTo>
                  <a:lnTo>
                    <a:pt x="1104992" y="273688"/>
                  </a:lnTo>
                  <a:lnTo>
                    <a:pt x="1057059" y="274708"/>
                  </a:lnTo>
                  <a:lnTo>
                    <a:pt x="1009648" y="277743"/>
                  </a:lnTo>
                  <a:lnTo>
                    <a:pt x="962801" y="282751"/>
                  </a:lnTo>
                  <a:lnTo>
                    <a:pt x="916557" y="289690"/>
                  </a:lnTo>
                  <a:lnTo>
                    <a:pt x="870960" y="298519"/>
                  </a:lnTo>
                  <a:lnTo>
                    <a:pt x="826050" y="309196"/>
                  </a:lnTo>
                  <a:lnTo>
                    <a:pt x="781869" y="321680"/>
                  </a:lnTo>
                  <a:lnTo>
                    <a:pt x="738458" y="335929"/>
                  </a:lnTo>
                  <a:lnTo>
                    <a:pt x="695859" y="351903"/>
                  </a:lnTo>
                  <a:lnTo>
                    <a:pt x="654114" y="369558"/>
                  </a:lnTo>
                  <a:lnTo>
                    <a:pt x="613263" y="388855"/>
                  </a:lnTo>
                  <a:lnTo>
                    <a:pt x="573348" y="409751"/>
                  </a:lnTo>
                  <a:lnTo>
                    <a:pt x="534412" y="432206"/>
                  </a:lnTo>
                  <a:lnTo>
                    <a:pt x="496494" y="456177"/>
                  </a:lnTo>
                  <a:lnTo>
                    <a:pt x="459637" y="481623"/>
                  </a:lnTo>
                  <a:lnTo>
                    <a:pt x="423881" y="508503"/>
                  </a:lnTo>
                  <a:lnTo>
                    <a:pt x="389270" y="536775"/>
                  </a:lnTo>
                  <a:lnTo>
                    <a:pt x="355843" y="566398"/>
                  </a:lnTo>
                  <a:lnTo>
                    <a:pt x="323643" y="597331"/>
                  </a:lnTo>
                  <a:lnTo>
                    <a:pt x="292710" y="629531"/>
                  </a:lnTo>
                  <a:lnTo>
                    <a:pt x="263087" y="662958"/>
                  </a:lnTo>
                  <a:lnTo>
                    <a:pt x="234815" y="697569"/>
                  </a:lnTo>
                  <a:lnTo>
                    <a:pt x="207935" y="733325"/>
                  </a:lnTo>
                  <a:lnTo>
                    <a:pt x="182489" y="770182"/>
                  </a:lnTo>
                  <a:lnTo>
                    <a:pt x="158518" y="808100"/>
                  </a:lnTo>
                  <a:lnTo>
                    <a:pt x="136063" y="847036"/>
                  </a:lnTo>
                  <a:lnTo>
                    <a:pt x="115167" y="886951"/>
                  </a:lnTo>
                  <a:lnTo>
                    <a:pt x="95870" y="927802"/>
                  </a:lnTo>
                  <a:lnTo>
                    <a:pt x="78215" y="969547"/>
                  </a:lnTo>
                  <a:lnTo>
                    <a:pt x="62241" y="1012146"/>
                  </a:lnTo>
                  <a:lnTo>
                    <a:pt x="47992" y="1055557"/>
                  </a:lnTo>
                  <a:lnTo>
                    <a:pt x="35508" y="1099738"/>
                  </a:lnTo>
                  <a:lnTo>
                    <a:pt x="24831" y="1144648"/>
                  </a:lnTo>
                  <a:lnTo>
                    <a:pt x="16002" y="1190245"/>
                  </a:lnTo>
                  <a:lnTo>
                    <a:pt x="9063" y="1236489"/>
                  </a:lnTo>
                  <a:lnTo>
                    <a:pt x="4055" y="1283336"/>
                  </a:lnTo>
                  <a:lnTo>
                    <a:pt x="1020" y="1330747"/>
                  </a:lnTo>
                  <a:lnTo>
                    <a:pt x="0" y="1378680"/>
                  </a:lnTo>
                  <a:lnTo>
                    <a:pt x="1020" y="1426612"/>
                  </a:lnTo>
                  <a:lnTo>
                    <a:pt x="4055" y="1474022"/>
                  </a:lnTo>
                  <a:lnTo>
                    <a:pt x="9063" y="1520869"/>
                  </a:lnTo>
                  <a:lnTo>
                    <a:pt x="16002" y="1567112"/>
                  </a:lnTo>
                  <a:lnTo>
                    <a:pt x="24831" y="1612709"/>
                  </a:lnTo>
                  <a:lnTo>
                    <a:pt x="35508" y="1657619"/>
                  </a:lnTo>
                  <a:lnTo>
                    <a:pt x="47992" y="1701799"/>
                  </a:lnTo>
                  <a:lnTo>
                    <a:pt x="62241" y="1745210"/>
                  </a:lnTo>
                  <a:lnTo>
                    <a:pt x="78215" y="1787808"/>
                  </a:lnTo>
                  <a:lnTo>
                    <a:pt x="95870" y="1829554"/>
                  </a:lnTo>
                  <a:lnTo>
                    <a:pt x="115167" y="1870404"/>
                  </a:lnTo>
                  <a:lnTo>
                    <a:pt x="136063" y="1910319"/>
                  </a:lnTo>
                  <a:lnTo>
                    <a:pt x="158518" y="1949256"/>
                  </a:lnTo>
                  <a:lnTo>
                    <a:pt x="182489" y="1987174"/>
                  </a:lnTo>
                  <a:lnTo>
                    <a:pt x="207935" y="2024031"/>
                  </a:lnTo>
                  <a:lnTo>
                    <a:pt x="234815" y="2059786"/>
                  </a:lnTo>
                  <a:lnTo>
                    <a:pt x="263087" y="2094398"/>
                  </a:lnTo>
                  <a:lnTo>
                    <a:pt x="292710" y="2127825"/>
                  </a:lnTo>
                  <a:lnTo>
                    <a:pt x="323643" y="2160025"/>
                  </a:lnTo>
                  <a:lnTo>
                    <a:pt x="355843" y="2190958"/>
                  </a:lnTo>
                  <a:lnTo>
                    <a:pt x="389270" y="2220581"/>
                  </a:lnTo>
                  <a:lnTo>
                    <a:pt x="423881" y="2248854"/>
                  </a:lnTo>
                  <a:lnTo>
                    <a:pt x="459637" y="2275734"/>
                  </a:lnTo>
                  <a:lnTo>
                    <a:pt x="496494" y="2301180"/>
                  </a:lnTo>
                  <a:lnTo>
                    <a:pt x="534412" y="2325152"/>
                  </a:lnTo>
                  <a:lnTo>
                    <a:pt x="573348" y="2347607"/>
                  </a:lnTo>
                  <a:lnTo>
                    <a:pt x="613263" y="2368503"/>
                  </a:lnTo>
                  <a:lnTo>
                    <a:pt x="654114" y="2387800"/>
                  </a:lnTo>
                  <a:lnTo>
                    <a:pt x="695859" y="2405456"/>
                  </a:lnTo>
                  <a:lnTo>
                    <a:pt x="738458" y="2421430"/>
                  </a:lnTo>
                  <a:lnTo>
                    <a:pt x="781869" y="2435679"/>
                  </a:lnTo>
                  <a:lnTo>
                    <a:pt x="826050" y="2448163"/>
                  </a:lnTo>
                  <a:lnTo>
                    <a:pt x="870960" y="2458841"/>
                  </a:lnTo>
                  <a:lnTo>
                    <a:pt x="916557" y="2467670"/>
                  </a:lnTo>
                  <a:lnTo>
                    <a:pt x="962801" y="2474609"/>
                  </a:lnTo>
                  <a:lnTo>
                    <a:pt x="1009648" y="2479617"/>
                  </a:lnTo>
                  <a:lnTo>
                    <a:pt x="1057059" y="2482652"/>
                  </a:lnTo>
                  <a:lnTo>
                    <a:pt x="1104992" y="2483673"/>
                  </a:lnTo>
                  <a:lnTo>
                    <a:pt x="1152925" y="2482652"/>
                  </a:lnTo>
                  <a:lnTo>
                    <a:pt x="1200336" y="2479617"/>
                  </a:lnTo>
                  <a:lnTo>
                    <a:pt x="1247184" y="2474609"/>
                  </a:lnTo>
                  <a:lnTo>
                    <a:pt x="1293427" y="2467670"/>
                  </a:lnTo>
                  <a:lnTo>
                    <a:pt x="1339024" y="2458841"/>
                  </a:lnTo>
                  <a:lnTo>
                    <a:pt x="1383934" y="2448163"/>
                  </a:lnTo>
                  <a:lnTo>
                    <a:pt x="1428115" y="2435679"/>
                  </a:lnTo>
                  <a:lnTo>
                    <a:pt x="1471526" y="2421430"/>
                  </a:lnTo>
                  <a:lnTo>
                    <a:pt x="1514125" y="2405456"/>
                  </a:lnTo>
                  <a:lnTo>
                    <a:pt x="1555870" y="2387800"/>
                  </a:lnTo>
                  <a:lnTo>
                    <a:pt x="1596721" y="2368503"/>
                  </a:lnTo>
                  <a:lnTo>
                    <a:pt x="1636636" y="2347607"/>
                  </a:lnTo>
                  <a:lnTo>
                    <a:pt x="1675573" y="2325152"/>
                  </a:lnTo>
                  <a:lnTo>
                    <a:pt x="1713490" y="2301180"/>
                  </a:lnTo>
                  <a:lnTo>
                    <a:pt x="1750348" y="2275734"/>
                  </a:lnTo>
                  <a:lnTo>
                    <a:pt x="1786103" y="2248854"/>
                  </a:lnTo>
                  <a:lnTo>
                    <a:pt x="1820714" y="2220581"/>
                  </a:lnTo>
                  <a:lnTo>
                    <a:pt x="1854141" y="2190958"/>
                  </a:lnTo>
                  <a:lnTo>
                    <a:pt x="1886341" y="2160025"/>
                  </a:lnTo>
                  <a:lnTo>
                    <a:pt x="1917274" y="2127825"/>
                  </a:lnTo>
                  <a:lnTo>
                    <a:pt x="1946897" y="2094398"/>
                  </a:lnTo>
                  <a:lnTo>
                    <a:pt x="1975169" y="2059786"/>
                  </a:lnTo>
                  <a:lnTo>
                    <a:pt x="2002049" y="2024031"/>
                  </a:lnTo>
                  <a:lnTo>
                    <a:pt x="2027495" y="1987174"/>
                  </a:lnTo>
                  <a:lnTo>
                    <a:pt x="2051466" y="1949256"/>
                  </a:lnTo>
                  <a:lnTo>
                    <a:pt x="2073921" y="1910319"/>
                  </a:lnTo>
                  <a:lnTo>
                    <a:pt x="2094817" y="1870404"/>
                  </a:lnTo>
                  <a:lnTo>
                    <a:pt x="2114114" y="1829554"/>
                  </a:lnTo>
                  <a:lnTo>
                    <a:pt x="2131770" y="1787808"/>
                  </a:lnTo>
                  <a:lnTo>
                    <a:pt x="2147743" y="1745210"/>
                  </a:lnTo>
                  <a:lnTo>
                    <a:pt x="2161992" y="1701799"/>
                  </a:lnTo>
                  <a:lnTo>
                    <a:pt x="2174476" y="1657619"/>
                  </a:lnTo>
                  <a:lnTo>
                    <a:pt x="2185153" y="1612709"/>
                  </a:lnTo>
                  <a:lnTo>
                    <a:pt x="2193982" y="1567112"/>
                  </a:lnTo>
                  <a:lnTo>
                    <a:pt x="2200921" y="1520869"/>
                  </a:lnTo>
                  <a:lnTo>
                    <a:pt x="2205929" y="1474022"/>
                  </a:lnTo>
                  <a:lnTo>
                    <a:pt x="2208964" y="1426612"/>
                  </a:lnTo>
                  <a:lnTo>
                    <a:pt x="2209985" y="1378680"/>
                  </a:lnTo>
                  <a:lnTo>
                    <a:pt x="2208793" y="1326916"/>
                  </a:lnTo>
                  <a:lnTo>
                    <a:pt x="2205255" y="1275764"/>
                  </a:lnTo>
                  <a:lnTo>
                    <a:pt x="2199421" y="1225279"/>
                  </a:lnTo>
                  <a:lnTo>
                    <a:pt x="2191344" y="1175511"/>
                  </a:lnTo>
                  <a:lnTo>
                    <a:pt x="2181076" y="1126514"/>
                  </a:lnTo>
                  <a:lnTo>
                    <a:pt x="2168670" y="1078338"/>
                  </a:lnTo>
                  <a:lnTo>
                    <a:pt x="2154179" y="1031037"/>
                  </a:lnTo>
                  <a:lnTo>
                    <a:pt x="2137653" y="984663"/>
                  </a:lnTo>
                  <a:lnTo>
                    <a:pt x="2119147" y="939268"/>
                  </a:lnTo>
                  <a:lnTo>
                    <a:pt x="2098711" y="894904"/>
                  </a:lnTo>
                  <a:lnTo>
                    <a:pt x="2076399" y="851623"/>
                  </a:lnTo>
                  <a:lnTo>
                    <a:pt x="2052263" y="809478"/>
                  </a:lnTo>
                  <a:lnTo>
                    <a:pt x="2026355" y="768521"/>
                  </a:lnTo>
                  <a:lnTo>
                    <a:pt x="1998727" y="728803"/>
                  </a:lnTo>
                  <a:lnTo>
                    <a:pt x="1969432" y="690378"/>
                  </a:lnTo>
                  <a:lnTo>
                    <a:pt x="1938522" y="653298"/>
                  </a:lnTo>
                  <a:lnTo>
                    <a:pt x="1906049" y="617614"/>
                  </a:lnTo>
                  <a:lnTo>
                    <a:pt x="1872066" y="583379"/>
                  </a:lnTo>
                  <a:lnTo>
                    <a:pt x="1836626" y="550645"/>
                  </a:lnTo>
                  <a:lnTo>
                    <a:pt x="1799779" y="519465"/>
                  </a:lnTo>
                  <a:lnTo>
                    <a:pt x="1761579" y="489890"/>
                  </a:lnTo>
                  <a:close/>
                </a:path>
              </a:pathLst>
            </a:custGeom>
            <a:ln w="20941">
              <a:solidFill>
                <a:srgbClr val="008266"/>
              </a:solidFill>
            </a:ln>
          </p:spPr>
          <p:txBody>
            <a:bodyPr wrap="square" lIns="0" tIns="0" rIns="0" bIns="0" rtlCol="0"/>
            <a:lstStyle/>
            <a:p>
              <a:endParaRPr sz="1092" dirty="0"/>
            </a:p>
          </p:txBody>
        </p:sp>
        <p:sp>
          <p:nvSpPr>
            <p:cNvPr id="8" name="object 15">
              <a:extLst>
                <a:ext uri="{FF2B5EF4-FFF2-40B4-BE49-F238E27FC236}">
                  <a16:creationId xmlns:a16="http://schemas.microsoft.com/office/drawing/2014/main" id="{4BAEFB75-CF0A-EE34-96BC-77BD6862977D}"/>
                </a:ext>
              </a:extLst>
            </p:cNvPr>
            <p:cNvSpPr/>
            <p:nvPr/>
          </p:nvSpPr>
          <p:spPr>
            <a:xfrm>
              <a:off x="5263457" y="3846687"/>
              <a:ext cx="123099" cy="149167"/>
            </a:xfrm>
            <a:custGeom>
              <a:avLst/>
              <a:gdLst/>
              <a:ahLst/>
              <a:cxnLst/>
              <a:rect l="l" t="t" r="r" b="b"/>
              <a:pathLst>
                <a:path w="215900" h="261620">
                  <a:moveTo>
                    <a:pt x="210022" y="59788"/>
                  </a:moveTo>
                  <a:lnTo>
                    <a:pt x="105263" y="59788"/>
                  </a:lnTo>
                  <a:lnTo>
                    <a:pt x="120035" y="61022"/>
                  </a:lnTo>
                  <a:lnTo>
                    <a:pt x="131053" y="65638"/>
                  </a:lnTo>
                  <a:lnTo>
                    <a:pt x="137940" y="75006"/>
                  </a:lnTo>
                  <a:lnTo>
                    <a:pt x="140320" y="90499"/>
                  </a:lnTo>
                  <a:lnTo>
                    <a:pt x="140320" y="106457"/>
                  </a:lnTo>
                  <a:lnTo>
                    <a:pt x="114582" y="106457"/>
                  </a:lnTo>
                  <a:lnTo>
                    <a:pt x="63928" y="110797"/>
                  </a:lnTo>
                  <a:lnTo>
                    <a:pt x="28179" y="124235"/>
                  </a:lnTo>
                  <a:lnTo>
                    <a:pt x="6986" y="147402"/>
                  </a:lnTo>
                  <a:lnTo>
                    <a:pt x="0" y="180926"/>
                  </a:lnTo>
                  <a:lnTo>
                    <a:pt x="0" y="183606"/>
                  </a:lnTo>
                  <a:lnTo>
                    <a:pt x="6920" y="218575"/>
                  </a:lnTo>
                  <a:lnTo>
                    <a:pt x="28003" y="242836"/>
                  </a:lnTo>
                  <a:lnTo>
                    <a:pt x="63729" y="256969"/>
                  </a:lnTo>
                  <a:lnTo>
                    <a:pt x="114582" y="261552"/>
                  </a:lnTo>
                  <a:lnTo>
                    <a:pt x="139616" y="261321"/>
                  </a:lnTo>
                  <a:lnTo>
                    <a:pt x="158499" y="259706"/>
                  </a:lnTo>
                  <a:lnTo>
                    <a:pt x="180712" y="255323"/>
                  </a:lnTo>
                  <a:lnTo>
                    <a:pt x="215742" y="246788"/>
                  </a:lnTo>
                  <a:lnTo>
                    <a:pt x="215742" y="209752"/>
                  </a:lnTo>
                  <a:lnTo>
                    <a:pt x="114582" y="209752"/>
                  </a:lnTo>
                  <a:lnTo>
                    <a:pt x="95802" y="208581"/>
                  </a:lnTo>
                  <a:lnTo>
                    <a:pt x="83202" y="204411"/>
                  </a:lnTo>
                  <a:lnTo>
                    <a:pt x="76126" y="196257"/>
                  </a:lnTo>
                  <a:lnTo>
                    <a:pt x="73993" y="183606"/>
                  </a:lnTo>
                  <a:lnTo>
                    <a:pt x="73913" y="180057"/>
                  </a:lnTo>
                  <a:lnTo>
                    <a:pt x="75669" y="166010"/>
                  </a:lnTo>
                  <a:lnTo>
                    <a:pt x="81985" y="156364"/>
                  </a:lnTo>
                  <a:lnTo>
                    <a:pt x="94432" y="150805"/>
                  </a:lnTo>
                  <a:lnTo>
                    <a:pt x="119052" y="148654"/>
                  </a:lnTo>
                  <a:lnTo>
                    <a:pt x="215742" y="148654"/>
                  </a:lnTo>
                  <a:lnTo>
                    <a:pt x="215742" y="90499"/>
                  </a:lnTo>
                  <a:lnTo>
                    <a:pt x="210022" y="59788"/>
                  </a:lnTo>
                  <a:close/>
                </a:path>
                <a:path w="215900" h="261620">
                  <a:moveTo>
                    <a:pt x="215742" y="148654"/>
                  </a:moveTo>
                  <a:lnTo>
                    <a:pt x="119052" y="148654"/>
                  </a:lnTo>
                  <a:lnTo>
                    <a:pt x="127955" y="148695"/>
                  </a:lnTo>
                  <a:lnTo>
                    <a:pt x="141273" y="149021"/>
                  </a:lnTo>
                  <a:lnTo>
                    <a:pt x="141273" y="206674"/>
                  </a:lnTo>
                  <a:lnTo>
                    <a:pt x="136060" y="207720"/>
                  </a:lnTo>
                  <a:lnTo>
                    <a:pt x="129349" y="208716"/>
                  </a:lnTo>
                  <a:lnTo>
                    <a:pt x="121927" y="209460"/>
                  </a:lnTo>
                  <a:lnTo>
                    <a:pt x="114582" y="209752"/>
                  </a:lnTo>
                  <a:lnTo>
                    <a:pt x="215742" y="209752"/>
                  </a:lnTo>
                  <a:lnTo>
                    <a:pt x="215742" y="148654"/>
                  </a:lnTo>
                  <a:close/>
                </a:path>
                <a:path w="215900" h="261620">
                  <a:moveTo>
                    <a:pt x="105263" y="0"/>
                  </a:moveTo>
                  <a:lnTo>
                    <a:pt x="86512" y="181"/>
                  </a:lnTo>
                  <a:lnTo>
                    <a:pt x="71048" y="1451"/>
                  </a:lnTo>
                  <a:lnTo>
                    <a:pt x="50511" y="4912"/>
                  </a:lnTo>
                  <a:lnTo>
                    <a:pt x="16816" y="11612"/>
                  </a:lnTo>
                  <a:lnTo>
                    <a:pt x="16973" y="63652"/>
                  </a:lnTo>
                  <a:lnTo>
                    <a:pt x="32654" y="62448"/>
                  </a:lnTo>
                  <a:lnTo>
                    <a:pt x="55311" y="61186"/>
                  </a:lnTo>
                  <a:lnTo>
                    <a:pt x="80871" y="60192"/>
                  </a:lnTo>
                  <a:lnTo>
                    <a:pt x="105263" y="59788"/>
                  </a:lnTo>
                  <a:lnTo>
                    <a:pt x="210022" y="59788"/>
                  </a:lnTo>
                  <a:lnTo>
                    <a:pt x="207952" y="48675"/>
                  </a:lnTo>
                  <a:lnTo>
                    <a:pt x="185762" y="20642"/>
                  </a:lnTo>
                  <a:lnTo>
                    <a:pt x="150943" y="4912"/>
                  </a:lnTo>
                  <a:lnTo>
                    <a:pt x="105263" y="0"/>
                  </a:lnTo>
                  <a:close/>
                </a:path>
              </a:pathLst>
            </a:custGeom>
            <a:solidFill>
              <a:srgbClr val="76777A"/>
            </a:solidFill>
          </p:spPr>
          <p:txBody>
            <a:bodyPr wrap="square" lIns="0" tIns="0" rIns="0" bIns="0" rtlCol="0"/>
            <a:lstStyle/>
            <a:p>
              <a:endParaRPr sz="1092" dirty="0"/>
            </a:p>
          </p:txBody>
        </p:sp>
        <p:sp>
          <p:nvSpPr>
            <p:cNvPr id="9" name="object 16">
              <a:extLst>
                <a:ext uri="{FF2B5EF4-FFF2-40B4-BE49-F238E27FC236}">
                  <a16:creationId xmlns:a16="http://schemas.microsoft.com/office/drawing/2014/main" id="{D33574A3-FCA6-3F8C-5D72-7D127B0A0B96}"/>
                </a:ext>
              </a:extLst>
            </p:cNvPr>
            <p:cNvSpPr/>
            <p:nvPr/>
          </p:nvSpPr>
          <p:spPr>
            <a:xfrm>
              <a:off x="5592302" y="3846687"/>
              <a:ext cx="123099" cy="149167"/>
            </a:xfrm>
            <a:custGeom>
              <a:avLst/>
              <a:gdLst/>
              <a:ahLst/>
              <a:cxnLst/>
              <a:rect l="l" t="t" r="r" b="b"/>
              <a:pathLst>
                <a:path w="215900" h="261620">
                  <a:moveTo>
                    <a:pt x="210041" y="59788"/>
                  </a:moveTo>
                  <a:lnTo>
                    <a:pt x="105347" y="59788"/>
                  </a:lnTo>
                  <a:lnTo>
                    <a:pt x="120088" y="61022"/>
                  </a:lnTo>
                  <a:lnTo>
                    <a:pt x="131109" y="65638"/>
                  </a:lnTo>
                  <a:lnTo>
                    <a:pt x="138014" y="75006"/>
                  </a:lnTo>
                  <a:lnTo>
                    <a:pt x="140404" y="90499"/>
                  </a:lnTo>
                  <a:lnTo>
                    <a:pt x="140404" y="106457"/>
                  </a:lnTo>
                  <a:lnTo>
                    <a:pt x="114666" y="106457"/>
                  </a:lnTo>
                  <a:lnTo>
                    <a:pt x="63999" y="110797"/>
                  </a:lnTo>
                  <a:lnTo>
                    <a:pt x="28221" y="124235"/>
                  </a:lnTo>
                  <a:lnTo>
                    <a:pt x="6999" y="147402"/>
                  </a:lnTo>
                  <a:lnTo>
                    <a:pt x="0" y="180926"/>
                  </a:lnTo>
                  <a:lnTo>
                    <a:pt x="0" y="183606"/>
                  </a:lnTo>
                  <a:lnTo>
                    <a:pt x="6933" y="218575"/>
                  </a:lnTo>
                  <a:lnTo>
                    <a:pt x="28044" y="242836"/>
                  </a:lnTo>
                  <a:lnTo>
                    <a:pt x="63800" y="256969"/>
                  </a:lnTo>
                  <a:lnTo>
                    <a:pt x="114666" y="261552"/>
                  </a:lnTo>
                  <a:lnTo>
                    <a:pt x="139699" y="261321"/>
                  </a:lnTo>
                  <a:lnTo>
                    <a:pt x="158573" y="259706"/>
                  </a:lnTo>
                  <a:lnTo>
                    <a:pt x="180765" y="255323"/>
                  </a:lnTo>
                  <a:lnTo>
                    <a:pt x="215752" y="246788"/>
                  </a:lnTo>
                  <a:lnTo>
                    <a:pt x="215752" y="209752"/>
                  </a:lnTo>
                  <a:lnTo>
                    <a:pt x="114666" y="209752"/>
                  </a:lnTo>
                  <a:lnTo>
                    <a:pt x="95885" y="208581"/>
                  </a:lnTo>
                  <a:lnTo>
                    <a:pt x="83286" y="204411"/>
                  </a:lnTo>
                  <a:lnTo>
                    <a:pt x="76210" y="196257"/>
                  </a:lnTo>
                  <a:lnTo>
                    <a:pt x="74077" y="183606"/>
                  </a:lnTo>
                  <a:lnTo>
                    <a:pt x="73997" y="180057"/>
                  </a:lnTo>
                  <a:lnTo>
                    <a:pt x="75743" y="166010"/>
                  </a:lnTo>
                  <a:lnTo>
                    <a:pt x="82042" y="156364"/>
                  </a:lnTo>
                  <a:lnTo>
                    <a:pt x="94485" y="150805"/>
                  </a:lnTo>
                  <a:lnTo>
                    <a:pt x="119100" y="148654"/>
                  </a:lnTo>
                  <a:lnTo>
                    <a:pt x="215752" y="148654"/>
                  </a:lnTo>
                  <a:lnTo>
                    <a:pt x="215752" y="90499"/>
                  </a:lnTo>
                  <a:lnTo>
                    <a:pt x="210041" y="59788"/>
                  </a:lnTo>
                  <a:close/>
                </a:path>
                <a:path w="215900" h="261620">
                  <a:moveTo>
                    <a:pt x="215752" y="148654"/>
                  </a:moveTo>
                  <a:lnTo>
                    <a:pt x="119100" y="148654"/>
                  </a:lnTo>
                  <a:lnTo>
                    <a:pt x="128007" y="148695"/>
                  </a:lnTo>
                  <a:lnTo>
                    <a:pt x="141356" y="149021"/>
                  </a:lnTo>
                  <a:lnTo>
                    <a:pt x="141356" y="206674"/>
                  </a:lnTo>
                  <a:lnTo>
                    <a:pt x="136144" y="207720"/>
                  </a:lnTo>
                  <a:lnTo>
                    <a:pt x="129433" y="208716"/>
                  </a:lnTo>
                  <a:lnTo>
                    <a:pt x="122011" y="209460"/>
                  </a:lnTo>
                  <a:lnTo>
                    <a:pt x="114666" y="209752"/>
                  </a:lnTo>
                  <a:lnTo>
                    <a:pt x="215752" y="209752"/>
                  </a:lnTo>
                  <a:lnTo>
                    <a:pt x="215752" y="148654"/>
                  </a:lnTo>
                  <a:close/>
                </a:path>
                <a:path w="215900" h="261620">
                  <a:moveTo>
                    <a:pt x="105347" y="0"/>
                  </a:moveTo>
                  <a:lnTo>
                    <a:pt x="86549" y="181"/>
                  </a:lnTo>
                  <a:lnTo>
                    <a:pt x="71069" y="1451"/>
                  </a:lnTo>
                  <a:lnTo>
                    <a:pt x="50548" y="4912"/>
                  </a:lnTo>
                  <a:lnTo>
                    <a:pt x="16900" y="11612"/>
                  </a:lnTo>
                  <a:lnTo>
                    <a:pt x="17057" y="63652"/>
                  </a:lnTo>
                  <a:lnTo>
                    <a:pt x="32728" y="62448"/>
                  </a:lnTo>
                  <a:lnTo>
                    <a:pt x="55367" y="61186"/>
                  </a:lnTo>
                  <a:lnTo>
                    <a:pt x="80923" y="60192"/>
                  </a:lnTo>
                  <a:lnTo>
                    <a:pt x="105347" y="59788"/>
                  </a:lnTo>
                  <a:lnTo>
                    <a:pt x="210041" y="59788"/>
                  </a:lnTo>
                  <a:lnTo>
                    <a:pt x="207974" y="48675"/>
                  </a:lnTo>
                  <a:lnTo>
                    <a:pt x="185809" y="20642"/>
                  </a:lnTo>
                  <a:lnTo>
                    <a:pt x="151015" y="4912"/>
                  </a:lnTo>
                  <a:lnTo>
                    <a:pt x="105347" y="0"/>
                  </a:lnTo>
                  <a:close/>
                </a:path>
              </a:pathLst>
            </a:custGeom>
            <a:solidFill>
              <a:srgbClr val="76777A"/>
            </a:solidFill>
          </p:spPr>
          <p:txBody>
            <a:bodyPr wrap="square" lIns="0" tIns="0" rIns="0" bIns="0" rtlCol="0"/>
            <a:lstStyle/>
            <a:p>
              <a:endParaRPr sz="1092" dirty="0"/>
            </a:p>
          </p:txBody>
        </p:sp>
        <p:sp>
          <p:nvSpPr>
            <p:cNvPr id="10" name="object 17">
              <a:extLst>
                <a:ext uri="{FF2B5EF4-FFF2-40B4-BE49-F238E27FC236}">
                  <a16:creationId xmlns:a16="http://schemas.microsoft.com/office/drawing/2014/main" id="{D8B3A3AF-F329-31A1-047E-EDD54392A9B9}"/>
                </a:ext>
              </a:extLst>
            </p:cNvPr>
            <p:cNvSpPr/>
            <p:nvPr/>
          </p:nvSpPr>
          <p:spPr>
            <a:xfrm>
              <a:off x="5757180" y="3846452"/>
              <a:ext cx="208905" cy="149529"/>
            </a:xfrm>
            <a:custGeom>
              <a:avLst/>
              <a:gdLst/>
              <a:ahLst/>
              <a:cxnLst/>
              <a:rect l="l" t="t" r="r" b="b"/>
              <a:pathLst>
                <a:path w="366395" h="262254">
                  <a:moveTo>
                    <a:pt x="130302" y="0"/>
                  </a:moveTo>
                  <a:lnTo>
                    <a:pt x="66967" y="3136"/>
                  </a:lnTo>
                  <a:lnTo>
                    <a:pt x="14528" y="13182"/>
                  </a:lnTo>
                  <a:lnTo>
                    <a:pt x="0" y="21247"/>
                  </a:lnTo>
                  <a:lnTo>
                    <a:pt x="0" y="258000"/>
                  </a:lnTo>
                  <a:lnTo>
                    <a:pt x="75882" y="258000"/>
                  </a:lnTo>
                  <a:lnTo>
                    <a:pt x="75882" y="62941"/>
                  </a:lnTo>
                  <a:lnTo>
                    <a:pt x="86614" y="61671"/>
                  </a:lnTo>
                  <a:lnTo>
                    <a:pt x="101676" y="60553"/>
                  </a:lnTo>
                  <a:lnTo>
                    <a:pt x="117449" y="59766"/>
                  </a:lnTo>
                  <a:lnTo>
                    <a:pt x="130302" y="59474"/>
                  </a:lnTo>
                  <a:lnTo>
                    <a:pt x="130302" y="0"/>
                  </a:lnTo>
                  <a:close/>
                </a:path>
                <a:path w="366395" h="262254">
                  <a:moveTo>
                    <a:pt x="365785" y="90893"/>
                  </a:moveTo>
                  <a:lnTo>
                    <a:pt x="360083" y="60185"/>
                  </a:lnTo>
                  <a:lnTo>
                    <a:pt x="358025" y="49072"/>
                  </a:lnTo>
                  <a:lnTo>
                    <a:pt x="335889" y="21031"/>
                  </a:lnTo>
                  <a:lnTo>
                    <a:pt x="301117" y="5308"/>
                  </a:lnTo>
                  <a:lnTo>
                    <a:pt x="291477" y="4279"/>
                  </a:lnTo>
                  <a:lnTo>
                    <a:pt x="291477" y="149415"/>
                  </a:lnTo>
                  <a:lnTo>
                    <a:pt x="291477" y="207073"/>
                  </a:lnTo>
                  <a:lnTo>
                    <a:pt x="286245" y="208114"/>
                  </a:lnTo>
                  <a:lnTo>
                    <a:pt x="279527" y="209105"/>
                  </a:lnTo>
                  <a:lnTo>
                    <a:pt x="272097" y="209854"/>
                  </a:lnTo>
                  <a:lnTo>
                    <a:pt x="264782" y="210146"/>
                  </a:lnTo>
                  <a:lnTo>
                    <a:pt x="245986" y="208978"/>
                  </a:lnTo>
                  <a:lnTo>
                    <a:pt x="233362" y="204800"/>
                  </a:lnTo>
                  <a:lnTo>
                    <a:pt x="226250" y="196646"/>
                  </a:lnTo>
                  <a:lnTo>
                    <a:pt x="224116" y="183997"/>
                  </a:lnTo>
                  <a:lnTo>
                    <a:pt x="224028" y="180454"/>
                  </a:lnTo>
                  <a:lnTo>
                    <a:pt x="225806" y="166408"/>
                  </a:lnTo>
                  <a:lnTo>
                    <a:pt x="232143" y="156756"/>
                  </a:lnTo>
                  <a:lnTo>
                    <a:pt x="244614" y="151193"/>
                  </a:lnTo>
                  <a:lnTo>
                    <a:pt x="269214" y="149047"/>
                  </a:lnTo>
                  <a:lnTo>
                    <a:pt x="278130" y="149085"/>
                  </a:lnTo>
                  <a:lnTo>
                    <a:pt x="291477" y="149415"/>
                  </a:lnTo>
                  <a:lnTo>
                    <a:pt x="291477" y="4279"/>
                  </a:lnTo>
                  <a:lnTo>
                    <a:pt x="255460" y="393"/>
                  </a:lnTo>
                  <a:lnTo>
                    <a:pt x="236664" y="571"/>
                  </a:lnTo>
                  <a:lnTo>
                    <a:pt x="221183" y="1841"/>
                  </a:lnTo>
                  <a:lnTo>
                    <a:pt x="200660" y="5308"/>
                  </a:lnTo>
                  <a:lnTo>
                    <a:pt x="167017" y="12001"/>
                  </a:lnTo>
                  <a:lnTo>
                    <a:pt x="167093" y="64046"/>
                  </a:lnTo>
                  <a:lnTo>
                    <a:pt x="182841" y="62839"/>
                  </a:lnTo>
                  <a:lnTo>
                    <a:pt x="205511" y="61582"/>
                  </a:lnTo>
                  <a:lnTo>
                    <a:pt x="231051" y="60591"/>
                  </a:lnTo>
                  <a:lnTo>
                    <a:pt x="255460" y="60185"/>
                  </a:lnTo>
                  <a:lnTo>
                    <a:pt x="270205" y="61417"/>
                  </a:lnTo>
                  <a:lnTo>
                    <a:pt x="281228" y="66027"/>
                  </a:lnTo>
                  <a:lnTo>
                    <a:pt x="288137" y="75399"/>
                  </a:lnTo>
                  <a:lnTo>
                    <a:pt x="290525" y="90893"/>
                  </a:lnTo>
                  <a:lnTo>
                    <a:pt x="290525" y="106857"/>
                  </a:lnTo>
                  <a:lnTo>
                    <a:pt x="264782" y="106857"/>
                  </a:lnTo>
                  <a:lnTo>
                    <a:pt x="214071" y="111188"/>
                  </a:lnTo>
                  <a:lnTo>
                    <a:pt x="178269" y="124625"/>
                  </a:lnTo>
                  <a:lnTo>
                    <a:pt x="157035" y="147802"/>
                  </a:lnTo>
                  <a:lnTo>
                    <a:pt x="150037" y="181317"/>
                  </a:lnTo>
                  <a:lnTo>
                    <a:pt x="150037" y="183997"/>
                  </a:lnTo>
                  <a:lnTo>
                    <a:pt x="156984" y="218973"/>
                  </a:lnTo>
                  <a:lnTo>
                    <a:pt x="178117" y="243230"/>
                  </a:lnTo>
                  <a:lnTo>
                    <a:pt x="213906" y="257365"/>
                  </a:lnTo>
                  <a:lnTo>
                    <a:pt x="264782" y="261950"/>
                  </a:lnTo>
                  <a:lnTo>
                    <a:pt x="289814" y="261721"/>
                  </a:lnTo>
                  <a:lnTo>
                    <a:pt x="308686" y="260096"/>
                  </a:lnTo>
                  <a:lnTo>
                    <a:pt x="330847" y="255714"/>
                  </a:lnTo>
                  <a:lnTo>
                    <a:pt x="365785" y="247180"/>
                  </a:lnTo>
                  <a:lnTo>
                    <a:pt x="365785" y="210146"/>
                  </a:lnTo>
                  <a:lnTo>
                    <a:pt x="365785" y="149047"/>
                  </a:lnTo>
                  <a:lnTo>
                    <a:pt x="365785" y="90893"/>
                  </a:lnTo>
                  <a:close/>
                </a:path>
              </a:pathLst>
            </a:custGeom>
            <a:solidFill>
              <a:srgbClr val="76777A"/>
            </a:solidFill>
          </p:spPr>
          <p:txBody>
            <a:bodyPr wrap="square" lIns="0" tIns="0" rIns="0" bIns="0" rtlCol="0"/>
            <a:lstStyle/>
            <a:p>
              <a:endParaRPr sz="1092" dirty="0"/>
            </a:p>
          </p:txBody>
        </p:sp>
        <p:sp>
          <p:nvSpPr>
            <p:cNvPr id="11" name="object 18">
              <a:extLst>
                <a:ext uri="{FF2B5EF4-FFF2-40B4-BE49-F238E27FC236}">
                  <a16:creationId xmlns:a16="http://schemas.microsoft.com/office/drawing/2014/main" id="{F9243972-4CAA-52DA-172D-025D7A675EA5}"/>
                </a:ext>
              </a:extLst>
            </p:cNvPr>
            <p:cNvSpPr/>
            <p:nvPr/>
          </p:nvSpPr>
          <p:spPr>
            <a:xfrm>
              <a:off x="5293546" y="3600998"/>
              <a:ext cx="90514" cy="189355"/>
            </a:xfrm>
            <a:custGeom>
              <a:avLst/>
              <a:gdLst/>
              <a:ahLst/>
              <a:cxnLst/>
              <a:rect l="l" t="t" r="r" b="b"/>
              <a:pathLst>
                <a:path w="158750" h="332104">
                  <a:moveTo>
                    <a:pt x="158173" y="0"/>
                  </a:moveTo>
                  <a:lnTo>
                    <a:pt x="78175" y="0"/>
                  </a:lnTo>
                  <a:lnTo>
                    <a:pt x="78175" y="200109"/>
                  </a:lnTo>
                  <a:lnTo>
                    <a:pt x="73289" y="230172"/>
                  </a:lnTo>
                  <a:lnTo>
                    <a:pt x="58630" y="250188"/>
                  </a:lnTo>
                  <a:lnTo>
                    <a:pt x="34200" y="261334"/>
                  </a:lnTo>
                  <a:lnTo>
                    <a:pt x="0" y="264787"/>
                  </a:lnTo>
                  <a:lnTo>
                    <a:pt x="0" y="331832"/>
                  </a:lnTo>
                  <a:lnTo>
                    <a:pt x="70476" y="324102"/>
                  </a:lnTo>
                  <a:lnTo>
                    <a:pt x="118446" y="300556"/>
                  </a:lnTo>
                  <a:lnTo>
                    <a:pt x="148322" y="257441"/>
                  </a:lnTo>
                  <a:lnTo>
                    <a:pt x="158173" y="193711"/>
                  </a:lnTo>
                  <a:lnTo>
                    <a:pt x="158173" y="0"/>
                  </a:lnTo>
                  <a:close/>
                </a:path>
              </a:pathLst>
            </a:custGeom>
            <a:solidFill>
              <a:srgbClr val="76777A"/>
            </a:solidFill>
          </p:spPr>
          <p:txBody>
            <a:bodyPr wrap="square" lIns="0" tIns="0" rIns="0" bIns="0" rtlCol="0"/>
            <a:lstStyle/>
            <a:p>
              <a:endParaRPr sz="1092" dirty="0"/>
            </a:p>
          </p:txBody>
        </p:sp>
        <p:sp>
          <p:nvSpPr>
            <p:cNvPr id="12" name="object 19">
              <a:extLst>
                <a:ext uri="{FF2B5EF4-FFF2-40B4-BE49-F238E27FC236}">
                  <a16:creationId xmlns:a16="http://schemas.microsoft.com/office/drawing/2014/main" id="{BE934A99-F176-83F6-89A3-CC8D07340D6F}"/>
                </a:ext>
              </a:extLst>
            </p:cNvPr>
            <p:cNvSpPr/>
            <p:nvPr/>
          </p:nvSpPr>
          <p:spPr>
            <a:xfrm>
              <a:off x="5495700" y="3600312"/>
              <a:ext cx="455829" cy="132875"/>
            </a:xfrm>
            <a:custGeom>
              <a:avLst/>
              <a:gdLst/>
              <a:ahLst/>
              <a:cxnLst/>
              <a:rect l="l" t="t" r="r" b="b"/>
              <a:pathLst>
                <a:path w="799465" h="233045">
                  <a:moveTo>
                    <a:pt x="773890" y="67914"/>
                  </a:moveTo>
                  <a:lnTo>
                    <a:pt x="631760" y="67914"/>
                  </a:lnTo>
                  <a:lnTo>
                    <a:pt x="666354" y="72363"/>
                  </a:lnTo>
                  <a:lnTo>
                    <a:pt x="692026" y="86452"/>
                  </a:lnTo>
                  <a:lnTo>
                    <a:pt x="707999" y="111293"/>
                  </a:lnTo>
                  <a:lnTo>
                    <a:pt x="713496" y="147995"/>
                  </a:lnTo>
                  <a:lnTo>
                    <a:pt x="712941" y="158099"/>
                  </a:lnTo>
                  <a:lnTo>
                    <a:pt x="0" y="158099"/>
                  </a:lnTo>
                  <a:lnTo>
                    <a:pt x="0" y="232725"/>
                  </a:lnTo>
                  <a:lnTo>
                    <a:pt x="796415" y="232725"/>
                  </a:lnTo>
                  <a:lnTo>
                    <a:pt x="797636" y="219809"/>
                  </a:lnTo>
                  <a:lnTo>
                    <a:pt x="798555" y="206921"/>
                  </a:lnTo>
                  <a:lnTo>
                    <a:pt x="799135" y="194122"/>
                  </a:lnTo>
                  <a:lnTo>
                    <a:pt x="799336" y="181470"/>
                  </a:lnTo>
                  <a:lnTo>
                    <a:pt x="794667" y="124323"/>
                  </a:lnTo>
                  <a:lnTo>
                    <a:pt x="780800" y="78480"/>
                  </a:lnTo>
                  <a:lnTo>
                    <a:pt x="773890" y="67914"/>
                  </a:lnTo>
                  <a:close/>
                </a:path>
                <a:path w="799465" h="233045">
                  <a:moveTo>
                    <a:pt x="40825" y="1109"/>
                  </a:moveTo>
                  <a:lnTo>
                    <a:pt x="40825" y="66259"/>
                  </a:lnTo>
                  <a:lnTo>
                    <a:pt x="107276" y="69626"/>
                  </a:lnTo>
                  <a:lnTo>
                    <a:pt x="151365" y="82891"/>
                  </a:lnTo>
                  <a:lnTo>
                    <a:pt x="175820" y="110800"/>
                  </a:lnTo>
                  <a:lnTo>
                    <a:pt x="183366" y="158099"/>
                  </a:lnTo>
                  <a:lnTo>
                    <a:pt x="509513" y="158099"/>
                  </a:lnTo>
                  <a:lnTo>
                    <a:pt x="510001" y="157471"/>
                  </a:lnTo>
                  <a:lnTo>
                    <a:pt x="265573" y="157471"/>
                  </a:lnTo>
                  <a:lnTo>
                    <a:pt x="257699" y="101778"/>
                  </a:lnTo>
                  <a:lnTo>
                    <a:pt x="234441" y="59884"/>
                  </a:lnTo>
                  <a:lnTo>
                    <a:pt x="196347" y="30337"/>
                  </a:lnTo>
                  <a:lnTo>
                    <a:pt x="143964" y="11685"/>
                  </a:lnTo>
                  <a:lnTo>
                    <a:pt x="103440" y="4473"/>
                  </a:lnTo>
                  <a:lnTo>
                    <a:pt x="75675" y="2040"/>
                  </a:lnTo>
                  <a:lnTo>
                    <a:pt x="40825" y="1109"/>
                  </a:lnTo>
                  <a:close/>
                </a:path>
                <a:path w="799465" h="233045">
                  <a:moveTo>
                    <a:pt x="388846" y="93023"/>
                  </a:moveTo>
                  <a:lnTo>
                    <a:pt x="306482" y="93023"/>
                  </a:lnTo>
                  <a:lnTo>
                    <a:pt x="306482" y="157471"/>
                  </a:lnTo>
                  <a:lnTo>
                    <a:pt x="388846" y="157471"/>
                  </a:lnTo>
                  <a:lnTo>
                    <a:pt x="388846" y="93023"/>
                  </a:lnTo>
                  <a:close/>
                </a:path>
                <a:path w="799465" h="233045">
                  <a:moveTo>
                    <a:pt x="637603" y="0"/>
                  </a:moveTo>
                  <a:lnTo>
                    <a:pt x="591143" y="6668"/>
                  </a:lnTo>
                  <a:lnTo>
                    <a:pt x="547406" y="24838"/>
                  </a:lnTo>
                  <a:lnTo>
                    <a:pt x="507587" y="51756"/>
                  </a:lnTo>
                  <a:lnTo>
                    <a:pt x="472883" y="84669"/>
                  </a:lnTo>
                  <a:lnTo>
                    <a:pt x="444488" y="120826"/>
                  </a:lnTo>
                  <a:lnTo>
                    <a:pt x="423599" y="157471"/>
                  </a:lnTo>
                  <a:lnTo>
                    <a:pt x="510001" y="157471"/>
                  </a:lnTo>
                  <a:lnTo>
                    <a:pt x="544583" y="112993"/>
                  </a:lnTo>
                  <a:lnTo>
                    <a:pt x="579342" y="85438"/>
                  </a:lnTo>
                  <a:lnTo>
                    <a:pt x="609748" y="71667"/>
                  </a:lnTo>
                  <a:lnTo>
                    <a:pt x="631760" y="67914"/>
                  </a:lnTo>
                  <a:lnTo>
                    <a:pt x="773890" y="67914"/>
                  </a:lnTo>
                  <a:lnTo>
                    <a:pt x="757948" y="43534"/>
                  </a:lnTo>
                  <a:lnTo>
                    <a:pt x="726323" y="19076"/>
                  </a:lnTo>
                  <a:lnTo>
                    <a:pt x="686137" y="4701"/>
                  </a:lnTo>
                  <a:lnTo>
                    <a:pt x="637603" y="0"/>
                  </a:lnTo>
                  <a:close/>
                </a:path>
              </a:pathLst>
            </a:custGeom>
            <a:solidFill>
              <a:srgbClr val="76777A"/>
            </a:solidFill>
          </p:spPr>
          <p:txBody>
            <a:bodyPr wrap="square" lIns="0" tIns="0" rIns="0" bIns="0" rtlCol="0"/>
            <a:lstStyle/>
            <a:p>
              <a:endParaRPr sz="1092" dirty="0"/>
            </a:p>
          </p:txBody>
        </p:sp>
        <p:grpSp>
          <p:nvGrpSpPr>
            <p:cNvPr id="13" name="object 20">
              <a:extLst>
                <a:ext uri="{FF2B5EF4-FFF2-40B4-BE49-F238E27FC236}">
                  <a16:creationId xmlns:a16="http://schemas.microsoft.com/office/drawing/2014/main" id="{714C390E-5C98-81A2-16D3-D46B0D235567}"/>
                </a:ext>
              </a:extLst>
            </p:cNvPr>
            <p:cNvGrpSpPr/>
            <p:nvPr/>
          </p:nvGrpSpPr>
          <p:grpSpPr>
            <a:xfrm>
              <a:off x="5176490" y="3539924"/>
              <a:ext cx="129254" cy="192251"/>
              <a:chOff x="9515036" y="5536543"/>
              <a:chExt cx="226695" cy="337185"/>
            </a:xfrm>
          </p:grpSpPr>
          <p:sp>
            <p:nvSpPr>
              <p:cNvPr id="14" name="object 21">
                <a:extLst>
                  <a:ext uri="{FF2B5EF4-FFF2-40B4-BE49-F238E27FC236}">
                    <a16:creationId xmlns:a16="http://schemas.microsoft.com/office/drawing/2014/main" id="{B5B60083-6CDF-4362-FFD5-B1128FD28CE7}"/>
                  </a:ext>
                </a:extLst>
              </p:cNvPr>
              <p:cNvSpPr/>
              <p:nvPr/>
            </p:nvSpPr>
            <p:spPr>
              <a:xfrm>
                <a:off x="9549206" y="5536545"/>
                <a:ext cx="158115" cy="59690"/>
              </a:xfrm>
              <a:custGeom>
                <a:avLst/>
                <a:gdLst/>
                <a:ahLst/>
                <a:cxnLst/>
                <a:rect l="l" t="t" r="r" b="b"/>
                <a:pathLst>
                  <a:path w="158115" h="59689">
                    <a:moveTo>
                      <a:pt x="62547" y="0"/>
                    </a:moveTo>
                    <a:lnTo>
                      <a:pt x="0" y="0"/>
                    </a:lnTo>
                    <a:lnTo>
                      <a:pt x="0" y="59232"/>
                    </a:lnTo>
                    <a:lnTo>
                      <a:pt x="62547" y="59232"/>
                    </a:lnTo>
                    <a:lnTo>
                      <a:pt x="62547" y="0"/>
                    </a:lnTo>
                    <a:close/>
                  </a:path>
                  <a:path w="158115" h="59689">
                    <a:moveTo>
                      <a:pt x="158026" y="0"/>
                    </a:moveTo>
                    <a:lnTo>
                      <a:pt x="95554" y="0"/>
                    </a:lnTo>
                    <a:lnTo>
                      <a:pt x="95554" y="59232"/>
                    </a:lnTo>
                    <a:lnTo>
                      <a:pt x="158026" y="59232"/>
                    </a:lnTo>
                    <a:lnTo>
                      <a:pt x="158026" y="0"/>
                    </a:lnTo>
                    <a:close/>
                  </a:path>
                </a:pathLst>
              </a:custGeom>
              <a:solidFill>
                <a:srgbClr val="76777A"/>
              </a:solidFill>
            </p:spPr>
            <p:txBody>
              <a:bodyPr wrap="square" lIns="0" tIns="0" rIns="0" bIns="0" rtlCol="0"/>
              <a:lstStyle/>
              <a:p>
                <a:endParaRPr sz="1092" dirty="0"/>
              </a:p>
            </p:txBody>
          </p:sp>
          <p:pic>
            <p:nvPicPr>
              <p:cNvPr id="15" name="object 22">
                <a:extLst>
                  <a:ext uri="{FF2B5EF4-FFF2-40B4-BE49-F238E27FC236}">
                    <a16:creationId xmlns:a16="http://schemas.microsoft.com/office/drawing/2014/main" id="{290E3BCF-7705-00FD-5328-A42232E934C1}"/>
                  </a:ext>
                </a:extLst>
              </p:cNvPr>
              <p:cNvPicPr/>
              <p:nvPr/>
            </p:nvPicPr>
            <p:blipFill>
              <a:blip r:embed="rId3" cstate="print"/>
              <a:stretch>
                <a:fillRect/>
              </a:stretch>
            </p:blipFill>
            <p:spPr>
              <a:xfrm>
                <a:off x="9515036" y="5632535"/>
                <a:ext cx="226495" cy="240620"/>
              </a:xfrm>
              <a:prstGeom prst="rect">
                <a:avLst/>
              </a:prstGeom>
            </p:spPr>
          </p:pic>
        </p:grpSp>
        <p:sp>
          <p:nvSpPr>
            <p:cNvPr id="16" name="object 23">
              <a:extLst>
                <a:ext uri="{FF2B5EF4-FFF2-40B4-BE49-F238E27FC236}">
                  <a16:creationId xmlns:a16="http://schemas.microsoft.com/office/drawing/2014/main" id="{4C20AC5D-DB26-250A-F2AA-B10FDA19A6B6}"/>
                </a:ext>
              </a:extLst>
            </p:cNvPr>
            <p:cNvSpPr/>
            <p:nvPr/>
          </p:nvSpPr>
          <p:spPr>
            <a:xfrm>
              <a:off x="5418360" y="3539917"/>
              <a:ext cx="45981" cy="189717"/>
            </a:xfrm>
            <a:custGeom>
              <a:avLst/>
              <a:gdLst/>
              <a:ahLst/>
              <a:cxnLst/>
              <a:rect l="l" t="t" r="r" b="b"/>
              <a:pathLst>
                <a:path w="80645" h="332739">
                  <a:moveTo>
                    <a:pt x="80395" y="0"/>
                  </a:moveTo>
                  <a:lnTo>
                    <a:pt x="0" y="0"/>
                  </a:lnTo>
                  <a:lnTo>
                    <a:pt x="0" y="332387"/>
                  </a:lnTo>
                  <a:lnTo>
                    <a:pt x="80395" y="332387"/>
                  </a:lnTo>
                  <a:lnTo>
                    <a:pt x="80395" y="0"/>
                  </a:lnTo>
                  <a:close/>
                </a:path>
              </a:pathLst>
            </a:custGeom>
            <a:solidFill>
              <a:srgbClr val="76777A"/>
            </a:solidFill>
          </p:spPr>
          <p:txBody>
            <a:bodyPr wrap="square" lIns="0" tIns="0" rIns="0" bIns="0" rtlCol="0"/>
            <a:lstStyle/>
            <a:p>
              <a:endParaRPr sz="1092" dirty="0"/>
            </a:p>
          </p:txBody>
        </p:sp>
        <p:sp>
          <p:nvSpPr>
            <p:cNvPr id="17" name="object 24">
              <a:extLst>
                <a:ext uri="{FF2B5EF4-FFF2-40B4-BE49-F238E27FC236}">
                  <a16:creationId xmlns:a16="http://schemas.microsoft.com/office/drawing/2014/main" id="{8792B93E-CAEC-1E73-B3FA-0F9604A80D26}"/>
                </a:ext>
              </a:extLst>
            </p:cNvPr>
            <p:cNvSpPr/>
            <p:nvPr/>
          </p:nvSpPr>
          <p:spPr>
            <a:xfrm>
              <a:off x="5096584" y="3800778"/>
              <a:ext cx="134684" cy="192613"/>
            </a:xfrm>
            <a:custGeom>
              <a:avLst/>
              <a:gdLst/>
              <a:ahLst/>
              <a:cxnLst/>
              <a:rect l="l" t="t" r="r" b="b"/>
              <a:pathLst>
                <a:path w="236220" h="337820">
                  <a:moveTo>
                    <a:pt x="119797" y="0"/>
                  </a:moveTo>
                  <a:lnTo>
                    <a:pt x="62766" y="6646"/>
                  </a:lnTo>
                  <a:lnTo>
                    <a:pt x="25843" y="24922"/>
                  </a:lnTo>
                  <a:lnTo>
                    <a:pt x="5947" y="52332"/>
                  </a:lnTo>
                  <a:lnTo>
                    <a:pt x="0" y="86384"/>
                  </a:lnTo>
                  <a:lnTo>
                    <a:pt x="2505" y="109809"/>
                  </a:lnTo>
                  <a:lnTo>
                    <a:pt x="11282" y="131677"/>
                  </a:lnTo>
                  <a:lnTo>
                    <a:pt x="28218" y="152064"/>
                  </a:lnTo>
                  <a:lnTo>
                    <a:pt x="55202" y="171041"/>
                  </a:lnTo>
                  <a:lnTo>
                    <a:pt x="119797" y="207449"/>
                  </a:lnTo>
                  <a:lnTo>
                    <a:pt x="134883" y="216693"/>
                  </a:lnTo>
                  <a:lnTo>
                    <a:pt x="144358" y="224605"/>
                  </a:lnTo>
                  <a:lnTo>
                    <a:pt x="149271" y="232369"/>
                  </a:lnTo>
                  <a:lnTo>
                    <a:pt x="150676" y="241165"/>
                  </a:lnTo>
                  <a:lnTo>
                    <a:pt x="148566" y="255084"/>
                  </a:lnTo>
                  <a:lnTo>
                    <a:pt x="141498" y="265062"/>
                  </a:lnTo>
                  <a:lnTo>
                    <a:pt x="128359" y="271071"/>
                  </a:lnTo>
                  <a:lnTo>
                    <a:pt x="108038" y="273080"/>
                  </a:lnTo>
                  <a:lnTo>
                    <a:pt x="85150" y="271549"/>
                  </a:lnTo>
                  <a:lnTo>
                    <a:pt x="52466" y="268180"/>
                  </a:lnTo>
                  <a:lnTo>
                    <a:pt x="10104" y="263279"/>
                  </a:lnTo>
                  <a:lnTo>
                    <a:pt x="10104" y="322587"/>
                  </a:lnTo>
                  <a:lnTo>
                    <a:pt x="31662" y="327316"/>
                  </a:lnTo>
                  <a:lnTo>
                    <a:pt x="57808" y="332095"/>
                  </a:lnTo>
                  <a:lnTo>
                    <a:pt x="84603" y="335793"/>
                  </a:lnTo>
                  <a:lnTo>
                    <a:pt x="108111" y="337277"/>
                  </a:lnTo>
                  <a:lnTo>
                    <a:pt x="168142" y="328721"/>
                  </a:lnTo>
                  <a:lnTo>
                    <a:pt x="207583" y="306379"/>
                  </a:lnTo>
                  <a:lnTo>
                    <a:pt x="229212" y="275244"/>
                  </a:lnTo>
                  <a:lnTo>
                    <a:pt x="235804" y="240306"/>
                  </a:lnTo>
                  <a:lnTo>
                    <a:pt x="232785" y="214553"/>
                  </a:lnTo>
                  <a:lnTo>
                    <a:pt x="222489" y="191072"/>
                  </a:lnTo>
                  <a:lnTo>
                    <a:pt x="203058" y="169681"/>
                  </a:lnTo>
                  <a:lnTo>
                    <a:pt x="172633" y="150194"/>
                  </a:lnTo>
                  <a:lnTo>
                    <a:pt x="112771" y="119629"/>
                  </a:lnTo>
                  <a:lnTo>
                    <a:pt x="97213" y="111095"/>
                  </a:lnTo>
                  <a:lnTo>
                    <a:pt x="87621" y="103930"/>
                  </a:lnTo>
                  <a:lnTo>
                    <a:pt x="82766" y="96837"/>
                  </a:lnTo>
                  <a:lnTo>
                    <a:pt x="81421" y="88520"/>
                  </a:lnTo>
                  <a:lnTo>
                    <a:pt x="83369" y="77956"/>
                  </a:lnTo>
                  <a:lnTo>
                    <a:pt x="89663" y="70263"/>
                  </a:lnTo>
                  <a:lnTo>
                    <a:pt x="100977" y="65560"/>
                  </a:lnTo>
                  <a:lnTo>
                    <a:pt x="117985" y="63966"/>
                  </a:lnTo>
                  <a:lnTo>
                    <a:pt x="137524" y="64061"/>
                  </a:lnTo>
                  <a:lnTo>
                    <a:pt x="155283" y="64725"/>
                  </a:lnTo>
                  <a:lnTo>
                    <a:pt x="181381" y="66528"/>
                  </a:lnTo>
                  <a:lnTo>
                    <a:pt x="225940" y="70039"/>
                  </a:lnTo>
                  <a:lnTo>
                    <a:pt x="225940" y="10659"/>
                  </a:lnTo>
                  <a:lnTo>
                    <a:pt x="206687" y="7129"/>
                  </a:lnTo>
                  <a:lnTo>
                    <a:pt x="179025" y="3672"/>
                  </a:lnTo>
                  <a:lnTo>
                    <a:pt x="148285" y="1044"/>
                  </a:lnTo>
                  <a:lnTo>
                    <a:pt x="119797" y="0"/>
                  </a:lnTo>
                  <a:close/>
                </a:path>
              </a:pathLst>
            </a:custGeom>
            <a:solidFill>
              <a:srgbClr val="76777A"/>
            </a:solidFill>
          </p:spPr>
          <p:txBody>
            <a:bodyPr wrap="square" lIns="0" tIns="0" rIns="0" bIns="0" rtlCol="0"/>
            <a:lstStyle/>
            <a:p>
              <a:endParaRPr sz="1092" dirty="0"/>
            </a:p>
          </p:txBody>
        </p:sp>
        <p:sp>
          <p:nvSpPr>
            <p:cNvPr id="18" name="object 25">
              <a:extLst>
                <a:ext uri="{FF2B5EF4-FFF2-40B4-BE49-F238E27FC236}">
                  <a16:creationId xmlns:a16="http://schemas.microsoft.com/office/drawing/2014/main" id="{0EB8EF08-FFE3-44CE-0800-C02EE87437AF}"/>
                </a:ext>
              </a:extLst>
            </p:cNvPr>
            <p:cNvSpPr/>
            <p:nvPr/>
          </p:nvSpPr>
          <p:spPr>
            <a:xfrm>
              <a:off x="5423207" y="3796650"/>
              <a:ext cx="131789" cy="196234"/>
            </a:xfrm>
            <a:custGeom>
              <a:avLst/>
              <a:gdLst/>
              <a:ahLst/>
              <a:cxnLst/>
              <a:rect l="l" t="t" r="r" b="b"/>
              <a:pathLst>
                <a:path w="231140" h="344170">
                  <a:moveTo>
                    <a:pt x="117430" y="82531"/>
                  </a:moveTo>
                  <a:lnTo>
                    <a:pt x="65730" y="90479"/>
                  </a:lnTo>
                  <a:lnTo>
                    <a:pt x="29069" y="113190"/>
                  </a:lnTo>
                  <a:lnTo>
                    <a:pt x="7231" y="148960"/>
                  </a:lnTo>
                  <a:lnTo>
                    <a:pt x="0" y="196088"/>
                  </a:lnTo>
                  <a:lnTo>
                    <a:pt x="0" y="230673"/>
                  </a:lnTo>
                  <a:lnTo>
                    <a:pt x="7687" y="278678"/>
                  </a:lnTo>
                  <a:lnTo>
                    <a:pt x="30287" y="314294"/>
                  </a:lnTo>
                  <a:lnTo>
                    <a:pt x="67100" y="336449"/>
                  </a:lnTo>
                  <a:lnTo>
                    <a:pt x="117430" y="344073"/>
                  </a:lnTo>
                  <a:lnTo>
                    <a:pt x="130142" y="344073"/>
                  </a:lnTo>
                  <a:lnTo>
                    <a:pt x="163483" y="341766"/>
                  </a:lnTo>
                  <a:lnTo>
                    <a:pt x="196251" y="336691"/>
                  </a:lnTo>
                  <a:lnTo>
                    <a:pt x="221216" y="331616"/>
                  </a:lnTo>
                  <a:lnTo>
                    <a:pt x="231144" y="329309"/>
                  </a:lnTo>
                  <a:lnTo>
                    <a:pt x="231144" y="285164"/>
                  </a:lnTo>
                  <a:lnTo>
                    <a:pt x="117430" y="285164"/>
                  </a:lnTo>
                  <a:lnTo>
                    <a:pt x="96859" y="281070"/>
                  </a:lnTo>
                  <a:lnTo>
                    <a:pt x="83945" y="269706"/>
                  </a:lnTo>
                  <a:lnTo>
                    <a:pt x="77250" y="252448"/>
                  </a:lnTo>
                  <a:lnTo>
                    <a:pt x="75338" y="230673"/>
                  </a:lnTo>
                  <a:lnTo>
                    <a:pt x="75338" y="196088"/>
                  </a:lnTo>
                  <a:lnTo>
                    <a:pt x="77250" y="174530"/>
                  </a:lnTo>
                  <a:lnTo>
                    <a:pt x="83945" y="157361"/>
                  </a:lnTo>
                  <a:lnTo>
                    <a:pt x="96859" y="146012"/>
                  </a:lnTo>
                  <a:lnTo>
                    <a:pt x="117430" y="141911"/>
                  </a:lnTo>
                  <a:lnTo>
                    <a:pt x="231144" y="141911"/>
                  </a:lnTo>
                  <a:lnTo>
                    <a:pt x="231144" y="85609"/>
                  </a:lnTo>
                  <a:lnTo>
                    <a:pt x="155806" y="85609"/>
                  </a:lnTo>
                  <a:lnTo>
                    <a:pt x="145401" y="84395"/>
                  </a:lnTo>
                  <a:lnTo>
                    <a:pt x="135048" y="83418"/>
                  </a:lnTo>
                  <a:lnTo>
                    <a:pt x="125479" y="82768"/>
                  </a:lnTo>
                  <a:lnTo>
                    <a:pt x="117430" y="82531"/>
                  </a:lnTo>
                  <a:close/>
                </a:path>
                <a:path w="231140" h="344170">
                  <a:moveTo>
                    <a:pt x="231144" y="141911"/>
                  </a:moveTo>
                  <a:lnTo>
                    <a:pt x="117430" y="141911"/>
                  </a:lnTo>
                  <a:lnTo>
                    <a:pt x="126616" y="142068"/>
                  </a:lnTo>
                  <a:lnTo>
                    <a:pt x="136650" y="142515"/>
                  </a:lnTo>
                  <a:lnTo>
                    <a:pt x="146668" y="143215"/>
                  </a:lnTo>
                  <a:lnTo>
                    <a:pt x="155806" y="144131"/>
                  </a:lnTo>
                  <a:lnTo>
                    <a:pt x="155806" y="282483"/>
                  </a:lnTo>
                  <a:lnTo>
                    <a:pt x="148212" y="283467"/>
                  </a:lnTo>
                  <a:lnTo>
                    <a:pt x="139049" y="284326"/>
                  </a:lnTo>
                  <a:lnTo>
                    <a:pt x="128670" y="284933"/>
                  </a:lnTo>
                  <a:lnTo>
                    <a:pt x="117430" y="285164"/>
                  </a:lnTo>
                  <a:lnTo>
                    <a:pt x="231144" y="285164"/>
                  </a:lnTo>
                  <a:lnTo>
                    <a:pt x="231144" y="141911"/>
                  </a:lnTo>
                  <a:close/>
                </a:path>
                <a:path w="231140" h="344170">
                  <a:moveTo>
                    <a:pt x="155806" y="0"/>
                  </a:moveTo>
                  <a:lnTo>
                    <a:pt x="155806" y="85609"/>
                  </a:lnTo>
                  <a:lnTo>
                    <a:pt x="231144" y="85609"/>
                  </a:lnTo>
                  <a:lnTo>
                    <a:pt x="231144" y="167"/>
                  </a:lnTo>
                  <a:lnTo>
                    <a:pt x="155806" y="0"/>
                  </a:lnTo>
                  <a:close/>
                </a:path>
              </a:pathLst>
            </a:custGeom>
            <a:solidFill>
              <a:srgbClr val="76777A"/>
            </a:solidFill>
          </p:spPr>
          <p:txBody>
            <a:bodyPr wrap="square" lIns="0" tIns="0" rIns="0" bIns="0" rtlCol="0"/>
            <a:lstStyle/>
            <a:p>
              <a:endParaRPr sz="1092" dirty="0"/>
            </a:p>
          </p:txBody>
        </p:sp>
        <p:grpSp>
          <p:nvGrpSpPr>
            <p:cNvPr id="19" name="object 26">
              <a:extLst>
                <a:ext uri="{FF2B5EF4-FFF2-40B4-BE49-F238E27FC236}">
                  <a16:creationId xmlns:a16="http://schemas.microsoft.com/office/drawing/2014/main" id="{4C80670C-D38D-E756-8E19-965AD6B1E1AA}"/>
                </a:ext>
              </a:extLst>
            </p:cNvPr>
            <p:cNvGrpSpPr/>
            <p:nvPr/>
          </p:nvGrpSpPr>
          <p:grpSpPr>
            <a:xfrm>
              <a:off x="4729824" y="2557803"/>
              <a:ext cx="2203472" cy="2203472"/>
              <a:chOff x="8778450" y="3916951"/>
              <a:chExt cx="3864610" cy="3864610"/>
            </a:xfrm>
          </p:grpSpPr>
          <p:pic>
            <p:nvPicPr>
              <p:cNvPr id="20" name="object 27">
                <a:extLst>
                  <a:ext uri="{FF2B5EF4-FFF2-40B4-BE49-F238E27FC236}">
                    <a16:creationId xmlns:a16="http://schemas.microsoft.com/office/drawing/2014/main" id="{7025315E-B719-A32D-0D15-288A341AFA50}"/>
                  </a:ext>
                </a:extLst>
              </p:cNvPr>
              <p:cNvPicPr/>
              <p:nvPr/>
            </p:nvPicPr>
            <p:blipFill>
              <a:blip r:embed="rId4" cstate="print"/>
              <a:stretch>
                <a:fillRect/>
              </a:stretch>
            </p:blipFill>
            <p:spPr>
              <a:xfrm>
                <a:off x="10968943" y="5905725"/>
                <a:ext cx="1215900" cy="481565"/>
              </a:xfrm>
              <a:prstGeom prst="rect">
                <a:avLst/>
              </a:prstGeom>
            </p:spPr>
          </p:pic>
          <p:pic>
            <p:nvPicPr>
              <p:cNvPr id="21" name="object 28">
                <a:extLst>
                  <a:ext uri="{FF2B5EF4-FFF2-40B4-BE49-F238E27FC236}">
                    <a16:creationId xmlns:a16="http://schemas.microsoft.com/office/drawing/2014/main" id="{97511453-9856-256F-2E09-3C848DA1DBCE}"/>
                  </a:ext>
                </a:extLst>
              </p:cNvPr>
              <p:cNvPicPr/>
              <p:nvPr/>
            </p:nvPicPr>
            <p:blipFill>
              <a:blip r:embed="rId5" cstate="print"/>
              <a:stretch>
                <a:fillRect/>
              </a:stretch>
            </p:blipFill>
            <p:spPr>
              <a:xfrm>
                <a:off x="10968943" y="5395344"/>
                <a:ext cx="1215900" cy="665329"/>
              </a:xfrm>
              <a:prstGeom prst="rect">
                <a:avLst/>
              </a:prstGeom>
            </p:spPr>
          </p:pic>
          <p:sp>
            <p:nvSpPr>
              <p:cNvPr id="22" name="object 29">
                <a:extLst>
                  <a:ext uri="{FF2B5EF4-FFF2-40B4-BE49-F238E27FC236}">
                    <a16:creationId xmlns:a16="http://schemas.microsoft.com/office/drawing/2014/main" id="{8CE0BB89-B54E-2724-4A4B-0792AEFABF17}"/>
                  </a:ext>
                </a:extLst>
              </p:cNvPr>
              <p:cNvSpPr/>
              <p:nvPr/>
            </p:nvSpPr>
            <p:spPr>
              <a:xfrm>
                <a:off x="8794156" y="3932658"/>
                <a:ext cx="3833495" cy="3833495"/>
              </a:xfrm>
              <a:custGeom>
                <a:avLst/>
                <a:gdLst/>
                <a:ahLst/>
                <a:cxnLst/>
                <a:rect l="l" t="t" r="r" b="b"/>
                <a:pathLst>
                  <a:path w="3833495" h="3833495">
                    <a:moveTo>
                      <a:pt x="3833035" y="1916517"/>
                    </a:moveTo>
                    <a:lnTo>
                      <a:pt x="3832446" y="1964489"/>
                    </a:lnTo>
                    <a:lnTo>
                      <a:pt x="3830689" y="2012170"/>
                    </a:lnTo>
                    <a:lnTo>
                      <a:pt x="3827778" y="2059549"/>
                    </a:lnTo>
                    <a:lnTo>
                      <a:pt x="3823726" y="2106610"/>
                    </a:lnTo>
                    <a:lnTo>
                      <a:pt x="3818547" y="2153340"/>
                    </a:lnTo>
                    <a:lnTo>
                      <a:pt x="3812255" y="2199725"/>
                    </a:lnTo>
                    <a:lnTo>
                      <a:pt x="3804863" y="2245752"/>
                    </a:lnTo>
                    <a:lnTo>
                      <a:pt x="3796385" y="2291407"/>
                    </a:lnTo>
                    <a:lnTo>
                      <a:pt x="3786835" y="2336676"/>
                    </a:lnTo>
                    <a:lnTo>
                      <a:pt x="3776227" y="2381546"/>
                    </a:lnTo>
                    <a:lnTo>
                      <a:pt x="3764575" y="2426002"/>
                    </a:lnTo>
                    <a:lnTo>
                      <a:pt x="3751891" y="2470031"/>
                    </a:lnTo>
                    <a:lnTo>
                      <a:pt x="3738190" y="2513620"/>
                    </a:lnTo>
                    <a:lnTo>
                      <a:pt x="3723486" y="2556754"/>
                    </a:lnTo>
                    <a:lnTo>
                      <a:pt x="3707792" y="2599420"/>
                    </a:lnTo>
                    <a:lnTo>
                      <a:pt x="3691121" y="2641604"/>
                    </a:lnTo>
                    <a:lnTo>
                      <a:pt x="3673489" y="2683292"/>
                    </a:lnTo>
                    <a:lnTo>
                      <a:pt x="3654908" y="2724471"/>
                    </a:lnTo>
                    <a:lnTo>
                      <a:pt x="3635392" y="2765127"/>
                    </a:lnTo>
                    <a:lnTo>
                      <a:pt x="3614955" y="2805246"/>
                    </a:lnTo>
                    <a:lnTo>
                      <a:pt x="3593611" y="2844814"/>
                    </a:lnTo>
                    <a:lnTo>
                      <a:pt x="3571373" y="2883819"/>
                    </a:lnTo>
                    <a:lnTo>
                      <a:pt x="3548255" y="2922245"/>
                    </a:lnTo>
                    <a:lnTo>
                      <a:pt x="3524271" y="2960079"/>
                    </a:lnTo>
                    <a:lnTo>
                      <a:pt x="3499434" y="2997308"/>
                    </a:lnTo>
                    <a:lnTo>
                      <a:pt x="3473759" y="3033918"/>
                    </a:lnTo>
                    <a:lnTo>
                      <a:pt x="3447258" y="3069895"/>
                    </a:lnTo>
                    <a:lnTo>
                      <a:pt x="3419947" y="3105226"/>
                    </a:lnTo>
                    <a:lnTo>
                      <a:pt x="3391837" y="3139896"/>
                    </a:lnTo>
                    <a:lnTo>
                      <a:pt x="3362944" y="3173892"/>
                    </a:lnTo>
                    <a:lnTo>
                      <a:pt x="3333281" y="3207200"/>
                    </a:lnTo>
                    <a:lnTo>
                      <a:pt x="3302861" y="3239807"/>
                    </a:lnTo>
                    <a:lnTo>
                      <a:pt x="3271698" y="3271698"/>
                    </a:lnTo>
                    <a:lnTo>
                      <a:pt x="3239807" y="3302861"/>
                    </a:lnTo>
                    <a:lnTo>
                      <a:pt x="3207200" y="3333281"/>
                    </a:lnTo>
                    <a:lnTo>
                      <a:pt x="3173892" y="3362944"/>
                    </a:lnTo>
                    <a:lnTo>
                      <a:pt x="3139896" y="3391837"/>
                    </a:lnTo>
                    <a:lnTo>
                      <a:pt x="3105226" y="3419947"/>
                    </a:lnTo>
                    <a:lnTo>
                      <a:pt x="3069895" y="3447258"/>
                    </a:lnTo>
                    <a:lnTo>
                      <a:pt x="3033918" y="3473759"/>
                    </a:lnTo>
                    <a:lnTo>
                      <a:pt x="2997308" y="3499434"/>
                    </a:lnTo>
                    <a:lnTo>
                      <a:pt x="2960079" y="3524271"/>
                    </a:lnTo>
                    <a:lnTo>
                      <a:pt x="2922245" y="3548255"/>
                    </a:lnTo>
                    <a:lnTo>
                      <a:pt x="2883819" y="3571373"/>
                    </a:lnTo>
                    <a:lnTo>
                      <a:pt x="2844814" y="3593611"/>
                    </a:lnTo>
                    <a:lnTo>
                      <a:pt x="2805246" y="3614955"/>
                    </a:lnTo>
                    <a:lnTo>
                      <a:pt x="2765127" y="3635392"/>
                    </a:lnTo>
                    <a:lnTo>
                      <a:pt x="2724471" y="3654908"/>
                    </a:lnTo>
                    <a:lnTo>
                      <a:pt x="2683292" y="3673489"/>
                    </a:lnTo>
                    <a:lnTo>
                      <a:pt x="2641604" y="3691121"/>
                    </a:lnTo>
                    <a:lnTo>
                      <a:pt x="2599420" y="3707792"/>
                    </a:lnTo>
                    <a:lnTo>
                      <a:pt x="2556754" y="3723486"/>
                    </a:lnTo>
                    <a:lnTo>
                      <a:pt x="2513620" y="3738190"/>
                    </a:lnTo>
                    <a:lnTo>
                      <a:pt x="2470031" y="3751891"/>
                    </a:lnTo>
                    <a:lnTo>
                      <a:pt x="2426002" y="3764575"/>
                    </a:lnTo>
                    <a:lnTo>
                      <a:pt x="2381546" y="3776227"/>
                    </a:lnTo>
                    <a:lnTo>
                      <a:pt x="2336676" y="3786835"/>
                    </a:lnTo>
                    <a:lnTo>
                      <a:pt x="2291407" y="3796385"/>
                    </a:lnTo>
                    <a:lnTo>
                      <a:pt x="2245752" y="3804863"/>
                    </a:lnTo>
                    <a:lnTo>
                      <a:pt x="2199725" y="3812255"/>
                    </a:lnTo>
                    <a:lnTo>
                      <a:pt x="2153340" y="3818547"/>
                    </a:lnTo>
                    <a:lnTo>
                      <a:pt x="2106610" y="3823726"/>
                    </a:lnTo>
                    <a:lnTo>
                      <a:pt x="2059549" y="3827778"/>
                    </a:lnTo>
                    <a:lnTo>
                      <a:pt x="2012170" y="3830689"/>
                    </a:lnTo>
                    <a:lnTo>
                      <a:pt x="1964489" y="3832446"/>
                    </a:lnTo>
                    <a:lnTo>
                      <a:pt x="1916517" y="3833035"/>
                    </a:lnTo>
                    <a:lnTo>
                      <a:pt x="1868545" y="3832446"/>
                    </a:lnTo>
                    <a:lnTo>
                      <a:pt x="1820863" y="3830689"/>
                    </a:lnTo>
                    <a:lnTo>
                      <a:pt x="1773484" y="3827778"/>
                    </a:lnTo>
                    <a:lnTo>
                      <a:pt x="1726423" y="3823726"/>
                    </a:lnTo>
                    <a:lnTo>
                      <a:pt x="1679692" y="3818547"/>
                    </a:lnTo>
                    <a:lnTo>
                      <a:pt x="1633307" y="3812255"/>
                    </a:lnTo>
                    <a:lnTo>
                      <a:pt x="1587279" y="3804863"/>
                    </a:lnTo>
                    <a:lnTo>
                      <a:pt x="1541624" y="3796385"/>
                    </a:lnTo>
                    <a:lnTo>
                      <a:pt x="1496355" y="3786835"/>
                    </a:lnTo>
                    <a:lnTo>
                      <a:pt x="1451485" y="3776227"/>
                    </a:lnTo>
                    <a:lnTo>
                      <a:pt x="1407028" y="3764575"/>
                    </a:lnTo>
                    <a:lnTo>
                      <a:pt x="1362999" y="3751891"/>
                    </a:lnTo>
                    <a:lnTo>
                      <a:pt x="1319410" y="3738190"/>
                    </a:lnTo>
                    <a:lnTo>
                      <a:pt x="1276276" y="3723486"/>
                    </a:lnTo>
                    <a:lnTo>
                      <a:pt x="1233610" y="3707792"/>
                    </a:lnTo>
                    <a:lnTo>
                      <a:pt x="1191426" y="3691121"/>
                    </a:lnTo>
                    <a:lnTo>
                      <a:pt x="1149738" y="3673489"/>
                    </a:lnTo>
                    <a:lnTo>
                      <a:pt x="1108559" y="3654908"/>
                    </a:lnTo>
                    <a:lnTo>
                      <a:pt x="1067903" y="3635392"/>
                    </a:lnTo>
                    <a:lnTo>
                      <a:pt x="1027784" y="3614955"/>
                    </a:lnTo>
                    <a:lnTo>
                      <a:pt x="988215" y="3593611"/>
                    </a:lnTo>
                    <a:lnTo>
                      <a:pt x="949211" y="3571373"/>
                    </a:lnTo>
                    <a:lnTo>
                      <a:pt x="910785" y="3548255"/>
                    </a:lnTo>
                    <a:lnTo>
                      <a:pt x="872950" y="3524271"/>
                    </a:lnTo>
                    <a:lnTo>
                      <a:pt x="835721" y="3499434"/>
                    </a:lnTo>
                    <a:lnTo>
                      <a:pt x="799111" y="3473759"/>
                    </a:lnTo>
                    <a:lnTo>
                      <a:pt x="763134" y="3447258"/>
                    </a:lnTo>
                    <a:lnTo>
                      <a:pt x="727804" y="3419947"/>
                    </a:lnTo>
                    <a:lnTo>
                      <a:pt x="693134" y="3391837"/>
                    </a:lnTo>
                    <a:lnTo>
                      <a:pt x="659138" y="3362944"/>
                    </a:lnTo>
                    <a:lnTo>
                      <a:pt x="625830" y="3333281"/>
                    </a:lnTo>
                    <a:lnTo>
                      <a:pt x="593223" y="3302861"/>
                    </a:lnTo>
                    <a:lnTo>
                      <a:pt x="561332" y="3271698"/>
                    </a:lnTo>
                    <a:lnTo>
                      <a:pt x="530170" y="3239807"/>
                    </a:lnTo>
                    <a:lnTo>
                      <a:pt x="499750" y="3207200"/>
                    </a:lnTo>
                    <a:lnTo>
                      <a:pt x="470087" y="3173892"/>
                    </a:lnTo>
                    <a:lnTo>
                      <a:pt x="441193" y="3139896"/>
                    </a:lnTo>
                    <a:lnTo>
                      <a:pt x="413084" y="3105226"/>
                    </a:lnTo>
                    <a:lnTo>
                      <a:pt x="385773" y="3069895"/>
                    </a:lnTo>
                    <a:lnTo>
                      <a:pt x="359272" y="3033918"/>
                    </a:lnTo>
                    <a:lnTo>
                      <a:pt x="333597" y="2997308"/>
                    </a:lnTo>
                    <a:lnTo>
                      <a:pt x="308761" y="2960079"/>
                    </a:lnTo>
                    <a:lnTo>
                      <a:pt x="284777" y="2922245"/>
                    </a:lnTo>
                    <a:lnTo>
                      <a:pt x="261659" y="2883819"/>
                    </a:lnTo>
                    <a:lnTo>
                      <a:pt x="239421" y="2844814"/>
                    </a:lnTo>
                    <a:lnTo>
                      <a:pt x="218077" y="2805246"/>
                    </a:lnTo>
                    <a:lnTo>
                      <a:pt x="197640" y="2765127"/>
                    </a:lnTo>
                    <a:lnTo>
                      <a:pt x="178124" y="2724471"/>
                    </a:lnTo>
                    <a:lnTo>
                      <a:pt x="159544" y="2683292"/>
                    </a:lnTo>
                    <a:lnTo>
                      <a:pt x="141911" y="2641604"/>
                    </a:lnTo>
                    <a:lnTo>
                      <a:pt x="125241" y="2599420"/>
                    </a:lnTo>
                    <a:lnTo>
                      <a:pt x="109547" y="2556754"/>
                    </a:lnTo>
                    <a:lnTo>
                      <a:pt x="94843" y="2513620"/>
                    </a:lnTo>
                    <a:lnTo>
                      <a:pt x="81142" y="2470031"/>
                    </a:lnTo>
                    <a:lnTo>
                      <a:pt x="68459" y="2426002"/>
                    </a:lnTo>
                    <a:lnTo>
                      <a:pt x="56806" y="2381546"/>
                    </a:lnTo>
                    <a:lnTo>
                      <a:pt x="46198" y="2336676"/>
                    </a:lnTo>
                    <a:lnTo>
                      <a:pt x="36649" y="2291407"/>
                    </a:lnTo>
                    <a:lnTo>
                      <a:pt x="28171" y="2245752"/>
                    </a:lnTo>
                    <a:lnTo>
                      <a:pt x="20779" y="2199725"/>
                    </a:lnTo>
                    <a:lnTo>
                      <a:pt x="14487" y="2153340"/>
                    </a:lnTo>
                    <a:lnTo>
                      <a:pt x="9308" y="2106610"/>
                    </a:lnTo>
                    <a:lnTo>
                      <a:pt x="5256" y="2059549"/>
                    </a:lnTo>
                    <a:lnTo>
                      <a:pt x="2345" y="2012170"/>
                    </a:lnTo>
                    <a:lnTo>
                      <a:pt x="588" y="1964489"/>
                    </a:lnTo>
                    <a:lnTo>
                      <a:pt x="0" y="1916517"/>
                    </a:lnTo>
                    <a:lnTo>
                      <a:pt x="588" y="1868546"/>
                    </a:lnTo>
                    <a:lnTo>
                      <a:pt x="2345" y="1820864"/>
                    </a:lnTo>
                    <a:lnTo>
                      <a:pt x="5256" y="1773486"/>
                    </a:lnTo>
                    <a:lnTo>
                      <a:pt x="9308" y="1726424"/>
                    </a:lnTo>
                    <a:lnTo>
                      <a:pt x="14487" y="1679694"/>
                    </a:lnTo>
                    <a:lnTo>
                      <a:pt x="20779" y="1633309"/>
                    </a:lnTo>
                    <a:lnTo>
                      <a:pt x="28171" y="1587282"/>
                    </a:lnTo>
                    <a:lnTo>
                      <a:pt x="36649" y="1541627"/>
                    </a:lnTo>
                    <a:lnTo>
                      <a:pt x="46198" y="1496358"/>
                    </a:lnTo>
                    <a:lnTo>
                      <a:pt x="56806" y="1451488"/>
                    </a:lnTo>
                    <a:lnTo>
                      <a:pt x="68459" y="1407032"/>
                    </a:lnTo>
                    <a:lnTo>
                      <a:pt x="81142" y="1363003"/>
                    </a:lnTo>
                    <a:lnTo>
                      <a:pt x="94843" y="1319414"/>
                    </a:lnTo>
                    <a:lnTo>
                      <a:pt x="109547" y="1276280"/>
                    </a:lnTo>
                    <a:lnTo>
                      <a:pt x="125241" y="1233614"/>
                    </a:lnTo>
                    <a:lnTo>
                      <a:pt x="141911" y="1191430"/>
                    </a:lnTo>
                    <a:lnTo>
                      <a:pt x="159544" y="1149742"/>
                    </a:lnTo>
                    <a:lnTo>
                      <a:pt x="178124" y="1108563"/>
                    </a:lnTo>
                    <a:lnTo>
                      <a:pt x="197640" y="1067907"/>
                    </a:lnTo>
                    <a:lnTo>
                      <a:pt x="218077" y="1027788"/>
                    </a:lnTo>
                    <a:lnTo>
                      <a:pt x="239421" y="988220"/>
                    </a:lnTo>
                    <a:lnTo>
                      <a:pt x="261659" y="949216"/>
                    </a:lnTo>
                    <a:lnTo>
                      <a:pt x="284777" y="910789"/>
                    </a:lnTo>
                    <a:lnTo>
                      <a:pt x="308761" y="872955"/>
                    </a:lnTo>
                    <a:lnTo>
                      <a:pt x="333597" y="835726"/>
                    </a:lnTo>
                    <a:lnTo>
                      <a:pt x="359272" y="799116"/>
                    </a:lnTo>
                    <a:lnTo>
                      <a:pt x="385773" y="763139"/>
                    </a:lnTo>
                    <a:lnTo>
                      <a:pt x="413084" y="727808"/>
                    </a:lnTo>
                    <a:lnTo>
                      <a:pt x="441193" y="693138"/>
                    </a:lnTo>
                    <a:lnTo>
                      <a:pt x="470087" y="659142"/>
                    </a:lnTo>
                    <a:lnTo>
                      <a:pt x="499750" y="625834"/>
                    </a:lnTo>
                    <a:lnTo>
                      <a:pt x="530170" y="593227"/>
                    </a:lnTo>
                    <a:lnTo>
                      <a:pt x="561332" y="561336"/>
                    </a:lnTo>
                    <a:lnTo>
                      <a:pt x="593223" y="530173"/>
                    </a:lnTo>
                    <a:lnTo>
                      <a:pt x="625830" y="499754"/>
                    </a:lnTo>
                    <a:lnTo>
                      <a:pt x="659138" y="470090"/>
                    </a:lnTo>
                    <a:lnTo>
                      <a:pt x="693134" y="441197"/>
                    </a:lnTo>
                    <a:lnTo>
                      <a:pt x="727804" y="413088"/>
                    </a:lnTo>
                    <a:lnTo>
                      <a:pt x="763134" y="385776"/>
                    </a:lnTo>
                    <a:lnTo>
                      <a:pt x="799111" y="359275"/>
                    </a:lnTo>
                    <a:lnTo>
                      <a:pt x="835721" y="333600"/>
                    </a:lnTo>
                    <a:lnTo>
                      <a:pt x="872950" y="308763"/>
                    </a:lnTo>
                    <a:lnTo>
                      <a:pt x="910785" y="284779"/>
                    </a:lnTo>
                    <a:lnTo>
                      <a:pt x="949211" y="261661"/>
                    </a:lnTo>
                    <a:lnTo>
                      <a:pt x="988215" y="239423"/>
                    </a:lnTo>
                    <a:lnTo>
                      <a:pt x="1027784" y="218079"/>
                    </a:lnTo>
                    <a:lnTo>
                      <a:pt x="1067903" y="197642"/>
                    </a:lnTo>
                    <a:lnTo>
                      <a:pt x="1108559" y="178126"/>
                    </a:lnTo>
                    <a:lnTo>
                      <a:pt x="1149738" y="159545"/>
                    </a:lnTo>
                    <a:lnTo>
                      <a:pt x="1191426" y="141913"/>
                    </a:lnTo>
                    <a:lnTo>
                      <a:pt x="1233610" y="125243"/>
                    </a:lnTo>
                    <a:lnTo>
                      <a:pt x="1276276" y="109548"/>
                    </a:lnTo>
                    <a:lnTo>
                      <a:pt x="1319410" y="94844"/>
                    </a:lnTo>
                    <a:lnTo>
                      <a:pt x="1362999" y="81143"/>
                    </a:lnTo>
                    <a:lnTo>
                      <a:pt x="1407028" y="68460"/>
                    </a:lnTo>
                    <a:lnTo>
                      <a:pt x="1451485" y="56807"/>
                    </a:lnTo>
                    <a:lnTo>
                      <a:pt x="1496355" y="46199"/>
                    </a:lnTo>
                    <a:lnTo>
                      <a:pt x="1541624" y="36649"/>
                    </a:lnTo>
                    <a:lnTo>
                      <a:pt x="1587279" y="28171"/>
                    </a:lnTo>
                    <a:lnTo>
                      <a:pt x="1633307" y="20780"/>
                    </a:lnTo>
                    <a:lnTo>
                      <a:pt x="1679692" y="14487"/>
                    </a:lnTo>
                    <a:lnTo>
                      <a:pt x="1726423" y="9308"/>
                    </a:lnTo>
                    <a:lnTo>
                      <a:pt x="1773484" y="5256"/>
                    </a:lnTo>
                    <a:lnTo>
                      <a:pt x="1820863" y="2345"/>
                    </a:lnTo>
                    <a:lnTo>
                      <a:pt x="1868545" y="588"/>
                    </a:lnTo>
                    <a:lnTo>
                      <a:pt x="1916517" y="0"/>
                    </a:lnTo>
                    <a:lnTo>
                      <a:pt x="1964489" y="588"/>
                    </a:lnTo>
                    <a:lnTo>
                      <a:pt x="2012170" y="2345"/>
                    </a:lnTo>
                    <a:lnTo>
                      <a:pt x="2059549" y="5256"/>
                    </a:lnTo>
                    <a:lnTo>
                      <a:pt x="2106610" y="9308"/>
                    </a:lnTo>
                    <a:lnTo>
                      <a:pt x="2153340" y="14487"/>
                    </a:lnTo>
                    <a:lnTo>
                      <a:pt x="2199725" y="20780"/>
                    </a:lnTo>
                    <a:lnTo>
                      <a:pt x="2245752" y="28171"/>
                    </a:lnTo>
                    <a:lnTo>
                      <a:pt x="2291407" y="36649"/>
                    </a:lnTo>
                    <a:lnTo>
                      <a:pt x="2336676" y="46199"/>
                    </a:lnTo>
                    <a:lnTo>
                      <a:pt x="2381546" y="56807"/>
                    </a:lnTo>
                    <a:lnTo>
                      <a:pt x="2426002" y="68460"/>
                    </a:lnTo>
                    <a:lnTo>
                      <a:pt x="2470031" y="81143"/>
                    </a:lnTo>
                    <a:lnTo>
                      <a:pt x="2513620" y="94844"/>
                    </a:lnTo>
                    <a:lnTo>
                      <a:pt x="2556754" y="109548"/>
                    </a:lnTo>
                    <a:lnTo>
                      <a:pt x="2599420" y="125243"/>
                    </a:lnTo>
                    <a:lnTo>
                      <a:pt x="2641604" y="141913"/>
                    </a:lnTo>
                    <a:lnTo>
                      <a:pt x="2683292" y="159545"/>
                    </a:lnTo>
                    <a:lnTo>
                      <a:pt x="2724471" y="178126"/>
                    </a:lnTo>
                    <a:lnTo>
                      <a:pt x="2765127" y="197642"/>
                    </a:lnTo>
                    <a:lnTo>
                      <a:pt x="2805246" y="218079"/>
                    </a:lnTo>
                    <a:lnTo>
                      <a:pt x="2844814" y="239423"/>
                    </a:lnTo>
                    <a:lnTo>
                      <a:pt x="2883819" y="261661"/>
                    </a:lnTo>
                    <a:lnTo>
                      <a:pt x="2922245" y="284779"/>
                    </a:lnTo>
                    <a:lnTo>
                      <a:pt x="2960079" y="308763"/>
                    </a:lnTo>
                    <a:lnTo>
                      <a:pt x="2997308" y="333600"/>
                    </a:lnTo>
                    <a:lnTo>
                      <a:pt x="3033918" y="359275"/>
                    </a:lnTo>
                    <a:lnTo>
                      <a:pt x="3069895" y="385776"/>
                    </a:lnTo>
                    <a:lnTo>
                      <a:pt x="3105226" y="413088"/>
                    </a:lnTo>
                    <a:lnTo>
                      <a:pt x="3139896" y="441197"/>
                    </a:lnTo>
                    <a:lnTo>
                      <a:pt x="3173892" y="470090"/>
                    </a:lnTo>
                    <a:lnTo>
                      <a:pt x="3207200" y="499754"/>
                    </a:lnTo>
                    <a:lnTo>
                      <a:pt x="3239807" y="530173"/>
                    </a:lnTo>
                    <a:lnTo>
                      <a:pt x="3271698" y="561336"/>
                    </a:lnTo>
                    <a:lnTo>
                      <a:pt x="3302861" y="593227"/>
                    </a:lnTo>
                    <a:lnTo>
                      <a:pt x="3333281" y="625834"/>
                    </a:lnTo>
                    <a:lnTo>
                      <a:pt x="3362944" y="659142"/>
                    </a:lnTo>
                    <a:lnTo>
                      <a:pt x="3391837" y="693138"/>
                    </a:lnTo>
                    <a:lnTo>
                      <a:pt x="3419947" y="727808"/>
                    </a:lnTo>
                    <a:lnTo>
                      <a:pt x="3447258" y="763139"/>
                    </a:lnTo>
                    <a:lnTo>
                      <a:pt x="3473759" y="799116"/>
                    </a:lnTo>
                    <a:lnTo>
                      <a:pt x="3499434" y="835726"/>
                    </a:lnTo>
                    <a:lnTo>
                      <a:pt x="3524271" y="872955"/>
                    </a:lnTo>
                    <a:lnTo>
                      <a:pt x="3548255" y="910789"/>
                    </a:lnTo>
                    <a:lnTo>
                      <a:pt x="3571373" y="949216"/>
                    </a:lnTo>
                    <a:lnTo>
                      <a:pt x="3593611" y="988220"/>
                    </a:lnTo>
                    <a:lnTo>
                      <a:pt x="3614955" y="1027788"/>
                    </a:lnTo>
                    <a:lnTo>
                      <a:pt x="3635392" y="1067907"/>
                    </a:lnTo>
                    <a:lnTo>
                      <a:pt x="3654908" y="1108563"/>
                    </a:lnTo>
                    <a:lnTo>
                      <a:pt x="3673489" y="1149742"/>
                    </a:lnTo>
                    <a:lnTo>
                      <a:pt x="3691121" y="1191430"/>
                    </a:lnTo>
                    <a:lnTo>
                      <a:pt x="3707792" y="1233614"/>
                    </a:lnTo>
                    <a:lnTo>
                      <a:pt x="3723486" y="1276280"/>
                    </a:lnTo>
                    <a:lnTo>
                      <a:pt x="3738190" y="1319414"/>
                    </a:lnTo>
                    <a:lnTo>
                      <a:pt x="3751891" y="1363003"/>
                    </a:lnTo>
                    <a:lnTo>
                      <a:pt x="3764575" y="1407032"/>
                    </a:lnTo>
                    <a:lnTo>
                      <a:pt x="3776227" y="1451488"/>
                    </a:lnTo>
                    <a:lnTo>
                      <a:pt x="3786835" y="1496358"/>
                    </a:lnTo>
                    <a:lnTo>
                      <a:pt x="3796385" y="1541627"/>
                    </a:lnTo>
                    <a:lnTo>
                      <a:pt x="3804863" y="1587282"/>
                    </a:lnTo>
                    <a:lnTo>
                      <a:pt x="3812255" y="1633309"/>
                    </a:lnTo>
                    <a:lnTo>
                      <a:pt x="3818547" y="1679694"/>
                    </a:lnTo>
                    <a:lnTo>
                      <a:pt x="3823726" y="1726424"/>
                    </a:lnTo>
                    <a:lnTo>
                      <a:pt x="3827778" y="1773486"/>
                    </a:lnTo>
                    <a:lnTo>
                      <a:pt x="3830689" y="1820864"/>
                    </a:lnTo>
                    <a:lnTo>
                      <a:pt x="3832446" y="1868546"/>
                    </a:lnTo>
                    <a:lnTo>
                      <a:pt x="3833035" y="1916517"/>
                    </a:lnTo>
                    <a:close/>
                  </a:path>
                </a:pathLst>
              </a:custGeom>
              <a:ln w="31412">
                <a:solidFill>
                  <a:srgbClr val="76777A"/>
                </a:solidFill>
                <a:prstDash val="dot"/>
              </a:ln>
            </p:spPr>
            <p:txBody>
              <a:bodyPr wrap="square" lIns="0" tIns="0" rIns="0" bIns="0" rtlCol="0"/>
              <a:lstStyle/>
              <a:p>
                <a:pPr algn="l" rtl="0"/>
                <a:endParaRPr sz="1092" dirty="0"/>
              </a:p>
            </p:txBody>
          </p:sp>
        </p:grpSp>
        <p:pic>
          <p:nvPicPr>
            <p:cNvPr id="23" name="object 149">
              <a:extLst>
                <a:ext uri="{FF2B5EF4-FFF2-40B4-BE49-F238E27FC236}">
                  <a16:creationId xmlns:a16="http://schemas.microsoft.com/office/drawing/2014/main" id="{4D00C328-A6CB-B4EB-EF6E-6A2D5D39E35F}"/>
                </a:ext>
              </a:extLst>
            </p:cNvPr>
            <p:cNvPicPr/>
            <p:nvPr/>
          </p:nvPicPr>
          <p:blipFill>
            <a:blip r:embed="rId6" cstate="print"/>
            <a:stretch>
              <a:fillRect/>
            </a:stretch>
          </p:blipFill>
          <p:spPr>
            <a:xfrm>
              <a:off x="6511385" y="2811943"/>
              <a:ext cx="54352" cy="54352"/>
            </a:xfrm>
            <a:prstGeom prst="rect">
              <a:avLst/>
            </a:prstGeom>
          </p:spPr>
        </p:pic>
        <p:pic>
          <p:nvPicPr>
            <p:cNvPr id="24" name="object 150">
              <a:extLst>
                <a:ext uri="{FF2B5EF4-FFF2-40B4-BE49-F238E27FC236}">
                  <a16:creationId xmlns:a16="http://schemas.microsoft.com/office/drawing/2014/main" id="{1DE45F49-4986-17AE-6910-62094296F2FE}"/>
                </a:ext>
              </a:extLst>
            </p:cNvPr>
            <p:cNvPicPr/>
            <p:nvPr/>
          </p:nvPicPr>
          <p:blipFill>
            <a:blip r:embed="rId6" cstate="print"/>
            <a:stretch>
              <a:fillRect/>
            </a:stretch>
          </p:blipFill>
          <p:spPr>
            <a:xfrm>
              <a:off x="6460310" y="4521933"/>
              <a:ext cx="54352" cy="54352"/>
            </a:xfrm>
            <a:prstGeom prst="rect">
              <a:avLst/>
            </a:prstGeom>
          </p:spPr>
        </p:pic>
        <p:pic>
          <p:nvPicPr>
            <p:cNvPr id="25" name="object 151">
              <a:extLst>
                <a:ext uri="{FF2B5EF4-FFF2-40B4-BE49-F238E27FC236}">
                  <a16:creationId xmlns:a16="http://schemas.microsoft.com/office/drawing/2014/main" id="{E74F7354-DEF7-ACAD-C2EB-71824EA7166C}"/>
                </a:ext>
              </a:extLst>
            </p:cNvPr>
            <p:cNvPicPr/>
            <p:nvPr/>
          </p:nvPicPr>
          <p:blipFill>
            <a:blip r:embed="rId6" cstate="print"/>
            <a:stretch>
              <a:fillRect/>
            </a:stretch>
          </p:blipFill>
          <p:spPr>
            <a:xfrm>
              <a:off x="5267443" y="4580571"/>
              <a:ext cx="54352" cy="54352"/>
            </a:xfrm>
            <a:prstGeom prst="rect">
              <a:avLst/>
            </a:prstGeom>
          </p:spPr>
        </p:pic>
        <p:sp>
          <p:nvSpPr>
            <p:cNvPr id="26" name="Title 3">
              <a:extLst>
                <a:ext uri="{FF2B5EF4-FFF2-40B4-BE49-F238E27FC236}">
                  <a16:creationId xmlns:a16="http://schemas.microsoft.com/office/drawing/2014/main" id="{60B85BCF-B86F-7AAC-4597-42E18749ECF3}"/>
                </a:ext>
              </a:extLst>
            </p:cNvPr>
            <p:cNvSpPr txBox="1">
              <a:spLocks/>
            </p:cNvSpPr>
            <p:nvPr/>
          </p:nvSpPr>
          <p:spPr>
            <a:xfrm>
              <a:off x="515938" y="381001"/>
              <a:ext cx="9765982" cy="7080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2060"/>
                  </a:solidFill>
                </a:rPr>
                <a:t>About Sadara</a:t>
              </a:r>
            </a:p>
          </p:txBody>
        </p:sp>
        <p:sp>
          <p:nvSpPr>
            <p:cNvPr id="27" name="object 4">
              <a:extLst>
                <a:ext uri="{FF2B5EF4-FFF2-40B4-BE49-F238E27FC236}">
                  <a16:creationId xmlns:a16="http://schemas.microsoft.com/office/drawing/2014/main" id="{C94422F8-D22D-0725-7BAB-EF60D9F9448E}"/>
                </a:ext>
              </a:extLst>
            </p:cNvPr>
            <p:cNvSpPr/>
            <p:nvPr/>
          </p:nvSpPr>
          <p:spPr>
            <a:xfrm rot="7073572">
              <a:off x="3166783" y="3047199"/>
              <a:ext cx="1260317" cy="1416363"/>
            </a:xfrm>
            <a:custGeom>
              <a:avLst/>
              <a:gdLst/>
              <a:ahLst/>
              <a:cxnLst/>
              <a:rect l="l" t="t" r="r" b="b"/>
              <a:pathLst>
                <a:path w="2210434" h="2484120">
                  <a:moveTo>
                    <a:pt x="1105003" y="273688"/>
                  </a:moveTo>
                  <a:lnTo>
                    <a:pt x="1052962" y="274894"/>
                  </a:lnTo>
                  <a:lnTo>
                    <a:pt x="1001544" y="278477"/>
                  </a:lnTo>
                  <a:lnTo>
                    <a:pt x="950800" y="284381"/>
                  </a:lnTo>
                  <a:lnTo>
                    <a:pt x="900784" y="292554"/>
                  </a:lnTo>
                  <a:lnTo>
                    <a:pt x="851547" y="302940"/>
                  </a:lnTo>
                  <a:lnTo>
                    <a:pt x="803142" y="315484"/>
                  </a:lnTo>
                  <a:lnTo>
                    <a:pt x="755621" y="330133"/>
                  </a:lnTo>
                  <a:lnTo>
                    <a:pt x="709038" y="346833"/>
                  </a:lnTo>
                  <a:lnTo>
                    <a:pt x="663445" y="365528"/>
                  </a:lnTo>
                  <a:lnTo>
                    <a:pt x="309016" y="0"/>
                  </a:lnTo>
                  <a:lnTo>
                    <a:pt x="448405" y="489890"/>
                  </a:lnTo>
                  <a:lnTo>
                    <a:pt x="410205" y="519465"/>
                  </a:lnTo>
                  <a:lnTo>
                    <a:pt x="373358" y="550646"/>
                  </a:lnTo>
                  <a:lnTo>
                    <a:pt x="337918" y="583380"/>
                  </a:lnTo>
                  <a:lnTo>
                    <a:pt x="303935" y="617615"/>
                  </a:lnTo>
                  <a:lnTo>
                    <a:pt x="271462" y="653299"/>
                  </a:lnTo>
                  <a:lnTo>
                    <a:pt x="240552" y="690380"/>
                  </a:lnTo>
                  <a:lnTo>
                    <a:pt x="211257" y="728806"/>
                  </a:lnTo>
                  <a:lnTo>
                    <a:pt x="183629" y="768523"/>
                  </a:lnTo>
                  <a:lnTo>
                    <a:pt x="157721" y="809481"/>
                  </a:lnTo>
                  <a:lnTo>
                    <a:pt x="133585" y="851627"/>
                  </a:lnTo>
                  <a:lnTo>
                    <a:pt x="111273" y="894908"/>
                  </a:lnTo>
                  <a:lnTo>
                    <a:pt x="90837" y="939272"/>
                  </a:lnTo>
                  <a:lnTo>
                    <a:pt x="72331" y="984668"/>
                  </a:lnTo>
                  <a:lnTo>
                    <a:pt x="55805" y="1031042"/>
                  </a:lnTo>
                  <a:lnTo>
                    <a:pt x="41314" y="1078343"/>
                  </a:lnTo>
                  <a:lnTo>
                    <a:pt x="28908" y="1126518"/>
                  </a:lnTo>
                  <a:lnTo>
                    <a:pt x="18640" y="1175515"/>
                  </a:lnTo>
                  <a:lnTo>
                    <a:pt x="10564" y="1225282"/>
                  </a:lnTo>
                  <a:lnTo>
                    <a:pt x="4730" y="1275767"/>
                  </a:lnTo>
                  <a:lnTo>
                    <a:pt x="1191" y="1326917"/>
                  </a:lnTo>
                  <a:lnTo>
                    <a:pt x="0" y="1378680"/>
                  </a:lnTo>
                  <a:lnTo>
                    <a:pt x="1020" y="1426612"/>
                  </a:lnTo>
                  <a:lnTo>
                    <a:pt x="4056" y="1474022"/>
                  </a:lnTo>
                  <a:lnTo>
                    <a:pt x="9063" y="1520869"/>
                  </a:lnTo>
                  <a:lnTo>
                    <a:pt x="16003" y="1567112"/>
                  </a:lnTo>
                  <a:lnTo>
                    <a:pt x="24831" y="1612709"/>
                  </a:lnTo>
                  <a:lnTo>
                    <a:pt x="35509" y="1657619"/>
                  </a:lnTo>
                  <a:lnTo>
                    <a:pt x="47993" y="1701799"/>
                  </a:lnTo>
                  <a:lnTo>
                    <a:pt x="62242" y="1745210"/>
                  </a:lnTo>
                  <a:lnTo>
                    <a:pt x="78216" y="1787808"/>
                  </a:lnTo>
                  <a:lnTo>
                    <a:pt x="95872" y="1829554"/>
                  </a:lnTo>
                  <a:lnTo>
                    <a:pt x="115169" y="1870404"/>
                  </a:lnTo>
                  <a:lnTo>
                    <a:pt x="136066" y="1910319"/>
                  </a:lnTo>
                  <a:lnTo>
                    <a:pt x="158521" y="1949256"/>
                  </a:lnTo>
                  <a:lnTo>
                    <a:pt x="182492" y="1987174"/>
                  </a:lnTo>
                  <a:lnTo>
                    <a:pt x="207939" y="2024031"/>
                  </a:lnTo>
                  <a:lnTo>
                    <a:pt x="234819" y="2059786"/>
                  </a:lnTo>
                  <a:lnTo>
                    <a:pt x="263092" y="2094398"/>
                  </a:lnTo>
                  <a:lnTo>
                    <a:pt x="292715" y="2127825"/>
                  </a:lnTo>
                  <a:lnTo>
                    <a:pt x="323648" y="2160025"/>
                  </a:lnTo>
                  <a:lnTo>
                    <a:pt x="355849" y="2190958"/>
                  </a:lnTo>
                  <a:lnTo>
                    <a:pt x="389276" y="2220581"/>
                  </a:lnTo>
                  <a:lnTo>
                    <a:pt x="423888" y="2248854"/>
                  </a:lnTo>
                  <a:lnTo>
                    <a:pt x="459643" y="2275734"/>
                  </a:lnTo>
                  <a:lnTo>
                    <a:pt x="496501" y="2301180"/>
                  </a:lnTo>
                  <a:lnTo>
                    <a:pt x="534419" y="2325152"/>
                  </a:lnTo>
                  <a:lnTo>
                    <a:pt x="573356" y="2347607"/>
                  </a:lnTo>
                  <a:lnTo>
                    <a:pt x="613271" y="2368503"/>
                  </a:lnTo>
                  <a:lnTo>
                    <a:pt x="654123" y="2387800"/>
                  </a:lnTo>
                  <a:lnTo>
                    <a:pt x="695868" y="2405456"/>
                  </a:lnTo>
                  <a:lnTo>
                    <a:pt x="738467" y="2421430"/>
                  </a:lnTo>
                  <a:lnTo>
                    <a:pt x="781878" y="2435679"/>
                  </a:lnTo>
                  <a:lnTo>
                    <a:pt x="826060" y="2448163"/>
                  </a:lnTo>
                  <a:lnTo>
                    <a:pt x="870970" y="2458841"/>
                  </a:lnTo>
                  <a:lnTo>
                    <a:pt x="916567" y="2467670"/>
                  </a:lnTo>
                  <a:lnTo>
                    <a:pt x="962811" y="2474609"/>
                  </a:lnTo>
                  <a:lnTo>
                    <a:pt x="1009659" y="2479617"/>
                  </a:lnTo>
                  <a:lnTo>
                    <a:pt x="1057070" y="2482652"/>
                  </a:lnTo>
                  <a:lnTo>
                    <a:pt x="1105003" y="2483673"/>
                  </a:lnTo>
                  <a:lnTo>
                    <a:pt x="1152934" y="2482652"/>
                  </a:lnTo>
                  <a:lnTo>
                    <a:pt x="1200345" y="2479617"/>
                  </a:lnTo>
                  <a:lnTo>
                    <a:pt x="1247192" y="2474609"/>
                  </a:lnTo>
                  <a:lnTo>
                    <a:pt x="1293435" y="2467670"/>
                  </a:lnTo>
                  <a:lnTo>
                    <a:pt x="1339032" y="2458841"/>
                  </a:lnTo>
                  <a:lnTo>
                    <a:pt x="1383941" y="2448163"/>
                  </a:lnTo>
                  <a:lnTo>
                    <a:pt x="1428122" y="2435679"/>
                  </a:lnTo>
                  <a:lnTo>
                    <a:pt x="1471532" y="2421430"/>
                  </a:lnTo>
                  <a:lnTo>
                    <a:pt x="1514131" y="2405456"/>
                  </a:lnTo>
                  <a:lnTo>
                    <a:pt x="1555876" y="2387800"/>
                  </a:lnTo>
                  <a:lnTo>
                    <a:pt x="1596727" y="2368503"/>
                  </a:lnTo>
                  <a:lnTo>
                    <a:pt x="1636641" y="2347607"/>
                  </a:lnTo>
                  <a:lnTo>
                    <a:pt x="1675578" y="2325152"/>
                  </a:lnTo>
                  <a:lnTo>
                    <a:pt x="1713496" y="2301180"/>
                  </a:lnTo>
                  <a:lnTo>
                    <a:pt x="1750353" y="2275734"/>
                  </a:lnTo>
                  <a:lnTo>
                    <a:pt x="1786109" y="2248854"/>
                  </a:lnTo>
                  <a:lnTo>
                    <a:pt x="1820721" y="2220581"/>
                  </a:lnTo>
                  <a:lnTo>
                    <a:pt x="1854147" y="2190958"/>
                  </a:lnTo>
                  <a:lnTo>
                    <a:pt x="1886348" y="2160025"/>
                  </a:lnTo>
                  <a:lnTo>
                    <a:pt x="1917280" y="2127825"/>
                  </a:lnTo>
                  <a:lnTo>
                    <a:pt x="1946904" y="2094398"/>
                  </a:lnTo>
                  <a:lnTo>
                    <a:pt x="1975176" y="2059786"/>
                  </a:lnTo>
                  <a:lnTo>
                    <a:pt x="2002056" y="2024031"/>
                  </a:lnTo>
                  <a:lnTo>
                    <a:pt x="2027503" y="1987174"/>
                  </a:lnTo>
                  <a:lnTo>
                    <a:pt x="2051474" y="1949256"/>
                  </a:lnTo>
                  <a:lnTo>
                    <a:pt x="2073929" y="1910319"/>
                  </a:lnTo>
                  <a:lnTo>
                    <a:pt x="2094826" y="1870404"/>
                  </a:lnTo>
                  <a:lnTo>
                    <a:pt x="2114123" y="1829554"/>
                  </a:lnTo>
                  <a:lnTo>
                    <a:pt x="2131779" y="1787808"/>
                  </a:lnTo>
                  <a:lnTo>
                    <a:pt x="2147752" y="1745210"/>
                  </a:lnTo>
                  <a:lnTo>
                    <a:pt x="2162002" y="1701799"/>
                  </a:lnTo>
                  <a:lnTo>
                    <a:pt x="2174486" y="1657619"/>
                  </a:lnTo>
                  <a:lnTo>
                    <a:pt x="2185163" y="1612709"/>
                  </a:lnTo>
                  <a:lnTo>
                    <a:pt x="2193992" y="1567112"/>
                  </a:lnTo>
                  <a:lnTo>
                    <a:pt x="2200931" y="1520869"/>
                  </a:lnTo>
                  <a:lnTo>
                    <a:pt x="2205939" y="1474022"/>
                  </a:lnTo>
                  <a:lnTo>
                    <a:pt x="2208974" y="1426612"/>
                  </a:lnTo>
                  <a:lnTo>
                    <a:pt x="2209995" y="1378680"/>
                  </a:lnTo>
                  <a:lnTo>
                    <a:pt x="2208974" y="1330747"/>
                  </a:lnTo>
                  <a:lnTo>
                    <a:pt x="2205939" y="1283336"/>
                  </a:lnTo>
                  <a:lnTo>
                    <a:pt x="2200931" y="1236489"/>
                  </a:lnTo>
                  <a:lnTo>
                    <a:pt x="2193992" y="1190245"/>
                  </a:lnTo>
                  <a:lnTo>
                    <a:pt x="2185163" y="1144648"/>
                  </a:lnTo>
                  <a:lnTo>
                    <a:pt x="2174486" y="1099738"/>
                  </a:lnTo>
                  <a:lnTo>
                    <a:pt x="2162002" y="1055557"/>
                  </a:lnTo>
                  <a:lnTo>
                    <a:pt x="2147752" y="1012146"/>
                  </a:lnTo>
                  <a:lnTo>
                    <a:pt x="2131779" y="969547"/>
                  </a:lnTo>
                  <a:lnTo>
                    <a:pt x="2114123" y="927802"/>
                  </a:lnTo>
                  <a:lnTo>
                    <a:pt x="2094826" y="886951"/>
                  </a:lnTo>
                  <a:lnTo>
                    <a:pt x="2073929" y="847036"/>
                  </a:lnTo>
                  <a:lnTo>
                    <a:pt x="2051474" y="808100"/>
                  </a:lnTo>
                  <a:lnTo>
                    <a:pt x="2027503" y="770182"/>
                  </a:lnTo>
                  <a:lnTo>
                    <a:pt x="2002056" y="733325"/>
                  </a:lnTo>
                  <a:lnTo>
                    <a:pt x="1975176" y="697569"/>
                  </a:lnTo>
                  <a:lnTo>
                    <a:pt x="1946904" y="662958"/>
                  </a:lnTo>
                  <a:lnTo>
                    <a:pt x="1917280" y="629531"/>
                  </a:lnTo>
                  <a:lnTo>
                    <a:pt x="1886348" y="597331"/>
                  </a:lnTo>
                  <a:lnTo>
                    <a:pt x="1854147" y="566398"/>
                  </a:lnTo>
                  <a:lnTo>
                    <a:pt x="1820721" y="536775"/>
                  </a:lnTo>
                  <a:lnTo>
                    <a:pt x="1786109" y="508503"/>
                  </a:lnTo>
                  <a:lnTo>
                    <a:pt x="1750353" y="481623"/>
                  </a:lnTo>
                  <a:lnTo>
                    <a:pt x="1713496" y="456177"/>
                  </a:lnTo>
                  <a:lnTo>
                    <a:pt x="1675578" y="432206"/>
                  </a:lnTo>
                  <a:lnTo>
                    <a:pt x="1636641" y="409751"/>
                  </a:lnTo>
                  <a:lnTo>
                    <a:pt x="1596727" y="388855"/>
                  </a:lnTo>
                  <a:lnTo>
                    <a:pt x="1555876" y="369558"/>
                  </a:lnTo>
                  <a:lnTo>
                    <a:pt x="1514131" y="351903"/>
                  </a:lnTo>
                  <a:lnTo>
                    <a:pt x="1471532" y="335929"/>
                  </a:lnTo>
                  <a:lnTo>
                    <a:pt x="1428122" y="321680"/>
                  </a:lnTo>
                  <a:lnTo>
                    <a:pt x="1383941" y="309196"/>
                  </a:lnTo>
                  <a:lnTo>
                    <a:pt x="1339032" y="298519"/>
                  </a:lnTo>
                  <a:lnTo>
                    <a:pt x="1293435" y="289690"/>
                  </a:lnTo>
                  <a:lnTo>
                    <a:pt x="1247192" y="282751"/>
                  </a:lnTo>
                  <a:lnTo>
                    <a:pt x="1200345" y="277743"/>
                  </a:lnTo>
                  <a:lnTo>
                    <a:pt x="1152934" y="274708"/>
                  </a:lnTo>
                  <a:lnTo>
                    <a:pt x="1105003" y="273688"/>
                  </a:lnTo>
                  <a:close/>
                </a:path>
              </a:pathLst>
            </a:custGeom>
            <a:ln w="20941">
              <a:solidFill>
                <a:srgbClr val="008266"/>
              </a:solidFill>
            </a:ln>
          </p:spPr>
          <p:txBody>
            <a:bodyPr wrap="square" lIns="0" tIns="0" rIns="0" bIns="0" rtlCol="0"/>
            <a:lstStyle/>
            <a:p>
              <a:endParaRPr sz="1092" dirty="0"/>
            </a:p>
          </p:txBody>
        </p:sp>
        <p:pic>
          <p:nvPicPr>
            <p:cNvPr id="28" name="object 151">
              <a:extLst>
                <a:ext uri="{FF2B5EF4-FFF2-40B4-BE49-F238E27FC236}">
                  <a16:creationId xmlns:a16="http://schemas.microsoft.com/office/drawing/2014/main" id="{3F718C32-0953-445D-0062-C051E835F8AE}"/>
                </a:ext>
              </a:extLst>
            </p:cNvPr>
            <p:cNvPicPr/>
            <p:nvPr/>
          </p:nvPicPr>
          <p:blipFill>
            <a:blip r:embed="rId6" cstate="print"/>
            <a:stretch>
              <a:fillRect/>
            </a:stretch>
          </p:blipFill>
          <p:spPr>
            <a:xfrm>
              <a:off x="4716490" y="3665958"/>
              <a:ext cx="54352" cy="54352"/>
            </a:xfrm>
            <a:prstGeom prst="rect">
              <a:avLst/>
            </a:prstGeom>
          </p:spPr>
        </p:pic>
        <p:pic>
          <p:nvPicPr>
            <p:cNvPr id="29" name="object 151">
              <a:extLst>
                <a:ext uri="{FF2B5EF4-FFF2-40B4-BE49-F238E27FC236}">
                  <a16:creationId xmlns:a16="http://schemas.microsoft.com/office/drawing/2014/main" id="{B3C143E5-30ED-62E4-42F1-E1C18C36935C}"/>
                </a:ext>
              </a:extLst>
            </p:cNvPr>
            <p:cNvPicPr/>
            <p:nvPr/>
          </p:nvPicPr>
          <p:blipFill>
            <a:blip r:embed="rId6" cstate="print"/>
            <a:stretch>
              <a:fillRect/>
            </a:stretch>
          </p:blipFill>
          <p:spPr>
            <a:xfrm>
              <a:off x="6904322" y="3576831"/>
              <a:ext cx="54352" cy="54352"/>
            </a:xfrm>
            <a:prstGeom prst="rect">
              <a:avLst/>
            </a:prstGeom>
          </p:spPr>
        </p:pic>
        <p:sp>
          <p:nvSpPr>
            <p:cNvPr id="30" name="object 158">
              <a:extLst>
                <a:ext uri="{FF2B5EF4-FFF2-40B4-BE49-F238E27FC236}">
                  <a16:creationId xmlns:a16="http://schemas.microsoft.com/office/drawing/2014/main" id="{38EE0C9A-E244-0A1A-064D-04BBB34C20C2}"/>
                </a:ext>
              </a:extLst>
            </p:cNvPr>
            <p:cNvSpPr txBox="1"/>
            <p:nvPr/>
          </p:nvSpPr>
          <p:spPr>
            <a:xfrm>
              <a:off x="8692346" y="3523517"/>
              <a:ext cx="1865495" cy="636848"/>
            </a:xfrm>
            <a:prstGeom prst="rect">
              <a:avLst/>
            </a:prstGeom>
          </p:spPr>
          <p:txBody>
            <a:bodyPr vert="horz" wrap="square" lIns="0" tIns="6931" rIns="0" bIns="0" rtlCol="0">
              <a:spAutoFit/>
            </a:bodyPr>
            <a:lstStyle/>
            <a:p>
              <a:pPr marL="7701" marR="3081" algn="ctr">
                <a:lnSpc>
                  <a:spcPct val="116799"/>
                </a:lnSpc>
                <a:spcBef>
                  <a:spcPts val="55"/>
                </a:spcBef>
              </a:pPr>
              <a:r>
                <a:rPr lang="en-US" b="1" dirty="0">
                  <a:solidFill>
                    <a:srgbClr val="76777A"/>
                  </a:solidFill>
                  <a:latin typeface="Sadara-Arabic-SemiBold"/>
                  <a:cs typeface="Sadara-Arabic-SemiBold"/>
                </a:rPr>
                <a:t>The only Mixed Feed Cracker (MFC) in the region (gas and liquid)</a:t>
              </a:r>
              <a:endParaRPr lang="ar-SA" b="1" dirty="0">
                <a:solidFill>
                  <a:srgbClr val="76777A"/>
                </a:solidFill>
                <a:latin typeface="Sadara-Arabic-SemiBold"/>
                <a:cs typeface="Sadara-Arabic-SemiBold"/>
              </a:endParaRPr>
            </a:p>
          </p:txBody>
        </p:sp>
        <p:sp>
          <p:nvSpPr>
            <p:cNvPr id="31" name="object 155">
              <a:extLst>
                <a:ext uri="{FF2B5EF4-FFF2-40B4-BE49-F238E27FC236}">
                  <a16:creationId xmlns:a16="http://schemas.microsoft.com/office/drawing/2014/main" id="{8159498B-0BD9-1EED-D2E5-C4D4F1373D23}"/>
                </a:ext>
              </a:extLst>
            </p:cNvPr>
            <p:cNvSpPr txBox="1"/>
            <p:nvPr/>
          </p:nvSpPr>
          <p:spPr>
            <a:xfrm>
              <a:off x="8002988" y="1415620"/>
              <a:ext cx="2278931" cy="1113957"/>
            </a:xfrm>
            <a:prstGeom prst="rect">
              <a:avLst/>
            </a:prstGeom>
          </p:spPr>
          <p:txBody>
            <a:bodyPr vert="horz" wrap="square" lIns="0" tIns="8856" rIns="0" bIns="0" rtlCol="0">
              <a:spAutoFit/>
            </a:bodyPr>
            <a:lstStyle/>
            <a:p>
              <a:pPr marL="30805" algn="ctr">
                <a:spcBef>
                  <a:spcPts val="69"/>
                </a:spcBef>
              </a:pPr>
              <a:r>
                <a:rPr sz="5400" b="1" spc="-15" dirty="0">
                  <a:solidFill>
                    <a:srgbClr val="008266"/>
                  </a:solidFill>
                  <a:latin typeface="Sadara-Arabic-ExtraBold"/>
                  <a:cs typeface="Sadara-Arabic-ExtraBold"/>
                </a:rPr>
                <a:t>3+</a:t>
              </a:r>
              <a:endParaRPr sz="5400" dirty="0">
                <a:latin typeface="Sadara-Arabic-ExtraBold"/>
                <a:cs typeface="Sadara-Arabic-ExtraBold"/>
              </a:endParaRPr>
            </a:p>
            <a:p>
              <a:pPr algn="ctr">
                <a:spcBef>
                  <a:spcPts val="24"/>
                </a:spcBef>
              </a:pPr>
              <a:r>
                <a:rPr lang="en-US" b="1" dirty="0">
                  <a:solidFill>
                    <a:srgbClr val="76777A"/>
                  </a:solidFill>
                  <a:latin typeface="Sadara-Arabic-SemiBold"/>
                  <a:cs typeface="Sadara-Arabic-SemiBold"/>
                </a:rPr>
                <a:t>Million metric tons</a:t>
              </a:r>
            </a:p>
            <a:p>
              <a:pPr algn="ctr">
                <a:spcBef>
                  <a:spcPts val="24"/>
                </a:spcBef>
              </a:pPr>
              <a:r>
                <a:rPr lang="en-US" b="1" dirty="0">
                  <a:solidFill>
                    <a:srgbClr val="76777A"/>
                  </a:solidFill>
                  <a:latin typeface="Sadara-Arabic-SemiBold"/>
                  <a:cs typeface="Sadara-Arabic-SemiBold"/>
                </a:rPr>
                <a:t>value-adding chemicals and plastics annually</a:t>
              </a:r>
              <a:endParaRPr lang="ar-SA" b="1" dirty="0">
                <a:solidFill>
                  <a:srgbClr val="76777A"/>
                </a:solidFill>
                <a:latin typeface="Sadara-Arabic-SemiBold"/>
                <a:cs typeface="Sadara-Arabic-SemiBold"/>
              </a:endParaRPr>
            </a:p>
          </p:txBody>
        </p:sp>
        <p:sp>
          <p:nvSpPr>
            <p:cNvPr id="32" name="object 156">
              <a:extLst>
                <a:ext uri="{FF2B5EF4-FFF2-40B4-BE49-F238E27FC236}">
                  <a16:creationId xmlns:a16="http://schemas.microsoft.com/office/drawing/2014/main" id="{678D7721-9218-61B1-E9AC-9D0ED5FEBC77}"/>
                </a:ext>
              </a:extLst>
            </p:cNvPr>
            <p:cNvSpPr txBox="1"/>
            <p:nvPr/>
          </p:nvSpPr>
          <p:spPr>
            <a:xfrm>
              <a:off x="7962373" y="4858644"/>
              <a:ext cx="1669040" cy="929291"/>
            </a:xfrm>
            <a:prstGeom prst="rect">
              <a:avLst/>
            </a:prstGeom>
          </p:spPr>
          <p:txBody>
            <a:bodyPr vert="horz" wrap="square" lIns="0" tIns="8856" rIns="0" bIns="0" rtlCol="0">
              <a:spAutoFit/>
            </a:bodyPr>
            <a:lstStyle/>
            <a:p>
              <a:pPr algn="ctr">
                <a:spcBef>
                  <a:spcPts val="69"/>
                </a:spcBef>
              </a:pPr>
              <a:r>
                <a:rPr sz="5400" b="1" spc="-15" dirty="0">
                  <a:solidFill>
                    <a:srgbClr val="008266"/>
                  </a:solidFill>
                  <a:latin typeface="Sadara-Arabic-ExtraBold"/>
                  <a:cs typeface="Sadara-Arabic-ExtraBold"/>
                </a:rPr>
                <a:t>14</a:t>
              </a:r>
            </a:p>
            <a:p>
              <a:pPr algn="ctr">
                <a:spcBef>
                  <a:spcPts val="24"/>
                </a:spcBef>
              </a:pPr>
              <a:r>
                <a:rPr lang="en-US" b="1" dirty="0">
                  <a:solidFill>
                    <a:srgbClr val="76777A"/>
                  </a:solidFill>
                  <a:latin typeface="Sadara-Arabic-SemiBold"/>
                  <a:cs typeface="Sadara-Arabic-SemiBold"/>
                </a:rPr>
                <a:t>Plants completely</a:t>
              </a:r>
            </a:p>
            <a:p>
              <a:pPr algn="ctr">
                <a:spcBef>
                  <a:spcPts val="24"/>
                </a:spcBef>
              </a:pPr>
              <a:r>
                <a:rPr lang="en-US" b="1" dirty="0">
                  <a:solidFill>
                    <a:srgbClr val="76777A"/>
                  </a:solidFill>
                  <a:latin typeface="Sadara-Arabic-SemiBold"/>
                  <a:cs typeface="Sadara-Arabic-SemiBold"/>
                </a:rPr>
                <a:t>new to the Kingdom</a:t>
              </a:r>
              <a:endParaRPr lang="ar-SA" b="1" dirty="0">
                <a:solidFill>
                  <a:srgbClr val="76777A"/>
                </a:solidFill>
                <a:latin typeface="Sadara-Arabic-SemiBold"/>
                <a:cs typeface="Sadara-Arabic-SemiBold"/>
              </a:endParaRPr>
            </a:p>
          </p:txBody>
        </p:sp>
        <p:sp>
          <p:nvSpPr>
            <p:cNvPr id="33" name="object 2">
              <a:extLst>
                <a:ext uri="{FF2B5EF4-FFF2-40B4-BE49-F238E27FC236}">
                  <a16:creationId xmlns:a16="http://schemas.microsoft.com/office/drawing/2014/main" id="{33C2B7C0-6316-C7D5-932F-3695FC5466E4}"/>
                </a:ext>
              </a:extLst>
            </p:cNvPr>
            <p:cNvSpPr/>
            <p:nvPr/>
          </p:nvSpPr>
          <p:spPr>
            <a:xfrm rot="6300230">
              <a:off x="3897059" y="1408738"/>
              <a:ext cx="1260317" cy="1416363"/>
            </a:xfrm>
            <a:custGeom>
              <a:avLst/>
              <a:gdLst/>
              <a:ahLst/>
              <a:cxnLst/>
              <a:rect l="l" t="t" r="r" b="b"/>
              <a:pathLst>
                <a:path w="2210434" h="2484120">
                  <a:moveTo>
                    <a:pt x="1761579" y="489890"/>
                  </a:moveTo>
                  <a:lnTo>
                    <a:pt x="1900978" y="0"/>
                  </a:lnTo>
                  <a:lnTo>
                    <a:pt x="1546539" y="365528"/>
                  </a:lnTo>
                  <a:lnTo>
                    <a:pt x="1500946" y="346833"/>
                  </a:lnTo>
                  <a:lnTo>
                    <a:pt x="1454364" y="330133"/>
                  </a:lnTo>
                  <a:lnTo>
                    <a:pt x="1406845" y="315484"/>
                  </a:lnTo>
                  <a:lnTo>
                    <a:pt x="1358442" y="302940"/>
                  </a:lnTo>
                  <a:lnTo>
                    <a:pt x="1309206" y="292554"/>
                  </a:lnTo>
                  <a:lnTo>
                    <a:pt x="1259191" y="284381"/>
                  </a:lnTo>
                  <a:lnTo>
                    <a:pt x="1208449" y="278477"/>
                  </a:lnTo>
                  <a:lnTo>
                    <a:pt x="1157032" y="274894"/>
                  </a:lnTo>
                  <a:lnTo>
                    <a:pt x="1104992" y="273688"/>
                  </a:lnTo>
                  <a:lnTo>
                    <a:pt x="1057059" y="274708"/>
                  </a:lnTo>
                  <a:lnTo>
                    <a:pt x="1009648" y="277743"/>
                  </a:lnTo>
                  <a:lnTo>
                    <a:pt x="962801" y="282751"/>
                  </a:lnTo>
                  <a:lnTo>
                    <a:pt x="916557" y="289690"/>
                  </a:lnTo>
                  <a:lnTo>
                    <a:pt x="870960" y="298519"/>
                  </a:lnTo>
                  <a:lnTo>
                    <a:pt x="826050" y="309196"/>
                  </a:lnTo>
                  <a:lnTo>
                    <a:pt x="781869" y="321680"/>
                  </a:lnTo>
                  <a:lnTo>
                    <a:pt x="738458" y="335929"/>
                  </a:lnTo>
                  <a:lnTo>
                    <a:pt x="695859" y="351903"/>
                  </a:lnTo>
                  <a:lnTo>
                    <a:pt x="654114" y="369558"/>
                  </a:lnTo>
                  <a:lnTo>
                    <a:pt x="613263" y="388855"/>
                  </a:lnTo>
                  <a:lnTo>
                    <a:pt x="573348" y="409751"/>
                  </a:lnTo>
                  <a:lnTo>
                    <a:pt x="534412" y="432206"/>
                  </a:lnTo>
                  <a:lnTo>
                    <a:pt x="496494" y="456177"/>
                  </a:lnTo>
                  <a:lnTo>
                    <a:pt x="459637" y="481623"/>
                  </a:lnTo>
                  <a:lnTo>
                    <a:pt x="423881" y="508503"/>
                  </a:lnTo>
                  <a:lnTo>
                    <a:pt x="389270" y="536775"/>
                  </a:lnTo>
                  <a:lnTo>
                    <a:pt x="355843" y="566398"/>
                  </a:lnTo>
                  <a:lnTo>
                    <a:pt x="323643" y="597331"/>
                  </a:lnTo>
                  <a:lnTo>
                    <a:pt x="292710" y="629531"/>
                  </a:lnTo>
                  <a:lnTo>
                    <a:pt x="263087" y="662958"/>
                  </a:lnTo>
                  <a:lnTo>
                    <a:pt x="234815" y="697569"/>
                  </a:lnTo>
                  <a:lnTo>
                    <a:pt x="207935" y="733325"/>
                  </a:lnTo>
                  <a:lnTo>
                    <a:pt x="182489" y="770182"/>
                  </a:lnTo>
                  <a:lnTo>
                    <a:pt x="158518" y="808100"/>
                  </a:lnTo>
                  <a:lnTo>
                    <a:pt x="136063" y="847036"/>
                  </a:lnTo>
                  <a:lnTo>
                    <a:pt x="115167" y="886951"/>
                  </a:lnTo>
                  <a:lnTo>
                    <a:pt x="95870" y="927802"/>
                  </a:lnTo>
                  <a:lnTo>
                    <a:pt x="78215" y="969547"/>
                  </a:lnTo>
                  <a:lnTo>
                    <a:pt x="62241" y="1012146"/>
                  </a:lnTo>
                  <a:lnTo>
                    <a:pt x="47992" y="1055557"/>
                  </a:lnTo>
                  <a:lnTo>
                    <a:pt x="35508" y="1099738"/>
                  </a:lnTo>
                  <a:lnTo>
                    <a:pt x="24831" y="1144648"/>
                  </a:lnTo>
                  <a:lnTo>
                    <a:pt x="16002" y="1190245"/>
                  </a:lnTo>
                  <a:lnTo>
                    <a:pt x="9063" y="1236489"/>
                  </a:lnTo>
                  <a:lnTo>
                    <a:pt x="4055" y="1283336"/>
                  </a:lnTo>
                  <a:lnTo>
                    <a:pt x="1020" y="1330747"/>
                  </a:lnTo>
                  <a:lnTo>
                    <a:pt x="0" y="1378680"/>
                  </a:lnTo>
                  <a:lnTo>
                    <a:pt x="1020" y="1426612"/>
                  </a:lnTo>
                  <a:lnTo>
                    <a:pt x="4055" y="1474022"/>
                  </a:lnTo>
                  <a:lnTo>
                    <a:pt x="9063" y="1520869"/>
                  </a:lnTo>
                  <a:lnTo>
                    <a:pt x="16002" y="1567112"/>
                  </a:lnTo>
                  <a:lnTo>
                    <a:pt x="24831" y="1612709"/>
                  </a:lnTo>
                  <a:lnTo>
                    <a:pt x="35508" y="1657619"/>
                  </a:lnTo>
                  <a:lnTo>
                    <a:pt x="47992" y="1701799"/>
                  </a:lnTo>
                  <a:lnTo>
                    <a:pt x="62241" y="1745210"/>
                  </a:lnTo>
                  <a:lnTo>
                    <a:pt x="78215" y="1787808"/>
                  </a:lnTo>
                  <a:lnTo>
                    <a:pt x="95870" y="1829554"/>
                  </a:lnTo>
                  <a:lnTo>
                    <a:pt x="115167" y="1870404"/>
                  </a:lnTo>
                  <a:lnTo>
                    <a:pt x="136063" y="1910319"/>
                  </a:lnTo>
                  <a:lnTo>
                    <a:pt x="158518" y="1949256"/>
                  </a:lnTo>
                  <a:lnTo>
                    <a:pt x="182489" y="1987174"/>
                  </a:lnTo>
                  <a:lnTo>
                    <a:pt x="207935" y="2024031"/>
                  </a:lnTo>
                  <a:lnTo>
                    <a:pt x="234815" y="2059786"/>
                  </a:lnTo>
                  <a:lnTo>
                    <a:pt x="263087" y="2094398"/>
                  </a:lnTo>
                  <a:lnTo>
                    <a:pt x="292710" y="2127825"/>
                  </a:lnTo>
                  <a:lnTo>
                    <a:pt x="323643" y="2160025"/>
                  </a:lnTo>
                  <a:lnTo>
                    <a:pt x="355843" y="2190958"/>
                  </a:lnTo>
                  <a:lnTo>
                    <a:pt x="389270" y="2220581"/>
                  </a:lnTo>
                  <a:lnTo>
                    <a:pt x="423881" y="2248854"/>
                  </a:lnTo>
                  <a:lnTo>
                    <a:pt x="459637" y="2275734"/>
                  </a:lnTo>
                  <a:lnTo>
                    <a:pt x="496494" y="2301180"/>
                  </a:lnTo>
                  <a:lnTo>
                    <a:pt x="534412" y="2325152"/>
                  </a:lnTo>
                  <a:lnTo>
                    <a:pt x="573348" y="2347607"/>
                  </a:lnTo>
                  <a:lnTo>
                    <a:pt x="613263" y="2368503"/>
                  </a:lnTo>
                  <a:lnTo>
                    <a:pt x="654114" y="2387800"/>
                  </a:lnTo>
                  <a:lnTo>
                    <a:pt x="695859" y="2405456"/>
                  </a:lnTo>
                  <a:lnTo>
                    <a:pt x="738458" y="2421430"/>
                  </a:lnTo>
                  <a:lnTo>
                    <a:pt x="781869" y="2435679"/>
                  </a:lnTo>
                  <a:lnTo>
                    <a:pt x="826050" y="2448163"/>
                  </a:lnTo>
                  <a:lnTo>
                    <a:pt x="870960" y="2458841"/>
                  </a:lnTo>
                  <a:lnTo>
                    <a:pt x="916557" y="2467670"/>
                  </a:lnTo>
                  <a:lnTo>
                    <a:pt x="962801" y="2474609"/>
                  </a:lnTo>
                  <a:lnTo>
                    <a:pt x="1009648" y="2479617"/>
                  </a:lnTo>
                  <a:lnTo>
                    <a:pt x="1057059" y="2482652"/>
                  </a:lnTo>
                  <a:lnTo>
                    <a:pt x="1104992" y="2483673"/>
                  </a:lnTo>
                  <a:lnTo>
                    <a:pt x="1152925" y="2482652"/>
                  </a:lnTo>
                  <a:lnTo>
                    <a:pt x="1200336" y="2479617"/>
                  </a:lnTo>
                  <a:lnTo>
                    <a:pt x="1247184" y="2474609"/>
                  </a:lnTo>
                  <a:lnTo>
                    <a:pt x="1293427" y="2467670"/>
                  </a:lnTo>
                  <a:lnTo>
                    <a:pt x="1339024" y="2458841"/>
                  </a:lnTo>
                  <a:lnTo>
                    <a:pt x="1383934" y="2448163"/>
                  </a:lnTo>
                  <a:lnTo>
                    <a:pt x="1428115" y="2435679"/>
                  </a:lnTo>
                  <a:lnTo>
                    <a:pt x="1471526" y="2421430"/>
                  </a:lnTo>
                  <a:lnTo>
                    <a:pt x="1514125" y="2405456"/>
                  </a:lnTo>
                  <a:lnTo>
                    <a:pt x="1555870" y="2387800"/>
                  </a:lnTo>
                  <a:lnTo>
                    <a:pt x="1596721" y="2368503"/>
                  </a:lnTo>
                  <a:lnTo>
                    <a:pt x="1636636" y="2347607"/>
                  </a:lnTo>
                  <a:lnTo>
                    <a:pt x="1675573" y="2325152"/>
                  </a:lnTo>
                  <a:lnTo>
                    <a:pt x="1713490" y="2301180"/>
                  </a:lnTo>
                  <a:lnTo>
                    <a:pt x="1750348" y="2275734"/>
                  </a:lnTo>
                  <a:lnTo>
                    <a:pt x="1786103" y="2248854"/>
                  </a:lnTo>
                  <a:lnTo>
                    <a:pt x="1820714" y="2220581"/>
                  </a:lnTo>
                  <a:lnTo>
                    <a:pt x="1854141" y="2190958"/>
                  </a:lnTo>
                  <a:lnTo>
                    <a:pt x="1886341" y="2160025"/>
                  </a:lnTo>
                  <a:lnTo>
                    <a:pt x="1917274" y="2127825"/>
                  </a:lnTo>
                  <a:lnTo>
                    <a:pt x="1946897" y="2094398"/>
                  </a:lnTo>
                  <a:lnTo>
                    <a:pt x="1975169" y="2059786"/>
                  </a:lnTo>
                  <a:lnTo>
                    <a:pt x="2002049" y="2024031"/>
                  </a:lnTo>
                  <a:lnTo>
                    <a:pt x="2027495" y="1987174"/>
                  </a:lnTo>
                  <a:lnTo>
                    <a:pt x="2051466" y="1949256"/>
                  </a:lnTo>
                  <a:lnTo>
                    <a:pt x="2073921" y="1910319"/>
                  </a:lnTo>
                  <a:lnTo>
                    <a:pt x="2094817" y="1870404"/>
                  </a:lnTo>
                  <a:lnTo>
                    <a:pt x="2114114" y="1829554"/>
                  </a:lnTo>
                  <a:lnTo>
                    <a:pt x="2131770" y="1787808"/>
                  </a:lnTo>
                  <a:lnTo>
                    <a:pt x="2147743" y="1745210"/>
                  </a:lnTo>
                  <a:lnTo>
                    <a:pt x="2161992" y="1701799"/>
                  </a:lnTo>
                  <a:lnTo>
                    <a:pt x="2174476" y="1657619"/>
                  </a:lnTo>
                  <a:lnTo>
                    <a:pt x="2185153" y="1612709"/>
                  </a:lnTo>
                  <a:lnTo>
                    <a:pt x="2193982" y="1567112"/>
                  </a:lnTo>
                  <a:lnTo>
                    <a:pt x="2200921" y="1520869"/>
                  </a:lnTo>
                  <a:lnTo>
                    <a:pt x="2205929" y="1474022"/>
                  </a:lnTo>
                  <a:lnTo>
                    <a:pt x="2208964" y="1426612"/>
                  </a:lnTo>
                  <a:lnTo>
                    <a:pt x="2209985" y="1378680"/>
                  </a:lnTo>
                  <a:lnTo>
                    <a:pt x="2208793" y="1326916"/>
                  </a:lnTo>
                  <a:lnTo>
                    <a:pt x="2205255" y="1275764"/>
                  </a:lnTo>
                  <a:lnTo>
                    <a:pt x="2199421" y="1225279"/>
                  </a:lnTo>
                  <a:lnTo>
                    <a:pt x="2191344" y="1175511"/>
                  </a:lnTo>
                  <a:lnTo>
                    <a:pt x="2181076" y="1126514"/>
                  </a:lnTo>
                  <a:lnTo>
                    <a:pt x="2168670" y="1078338"/>
                  </a:lnTo>
                  <a:lnTo>
                    <a:pt x="2154179" y="1031037"/>
                  </a:lnTo>
                  <a:lnTo>
                    <a:pt x="2137653" y="984663"/>
                  </a:lnTo>
                  <a:lnTo>
                    <a:pt x="2119147" y="939268"/>
                  </a:lnTo>
                  <a:lnTo>
                    <a:pt x="2098711" y="894904"/>
                  </a:lnTo>
                  <a:lnTo>
                    <a:pt x="2076399" y="851623"/>
                  </a:lnTo>
                  <a:lnTo>
                    <a:pt x="2052263" y="809478"/>
                  </a:lnTo>
                  <a:lnTo>
                    <a:pt x="2026355" y="768521"/>
                  </a:lnTo>
                  <a:lnTo>
                    <a:pt x="1998727" y="728803"/>
                  </a:lnTo>
                  <a:lnTo>
                    <a:pt x="1969432" y="690378"/>
                  </a:lnTo>
                  <a:lnTo>
                    <a:pt x="1938522" y="653298"/>
                  </a:lnTo>
                  <a:lnTo>
                    <a:pt x="1906049" y="617614"/>
                  </a:lnTo>
                  <a:lnTo>
                    <a:pt x="1872066" y="583379"/>
                  </a:lnTo>
                  <a:lnTo>
                    <a:pt x="1836626" y="550645"/>
                  </a:lnTo>
                  <a:lnTo>
                    <a:pt x="1799779" y="519465"/>
                  </a:lnTo>
                  <a:lnTo>
                    <a:pt x="1761579" y="489890"/>
                  </a:lnTo>
                  <a:close/>
                </a:path>
              </a:pathLst>
            </a:custGeom>
            <a:ln w="20941">
              <a:solidFill>
                <a:srgbClr val="008266"/>
              </a:solidFill>
            </a:ln>
          </p:spPr>
          <p:txBody>
            <a:bodyPr wrap="square" lIns="0" tIns="0" rIns="0" bIns="0" rtlCol="0"/>
            <a:lstStyle/>
            <a:p>
              <a:endParaRPr sz="1092" dirty="0"/>
            </a:p>
          </p:txBody>
        </p:sp>
        <p:pic>
          <p:nvPicPr>
            <p:cNvPr id="34" name="object 151">
              <a:extLst>
                <a:ext uri="{FF2B5EF4-FFF2-40B4-BE49-F238E27FC236}">
                  <a16:creationId xmlns:a16="http://schemas.microsoft.com/office/drawing/2014/main" id="{5227BAFC-F229-BFD3-8CB6-2D8E3120F1DC}"/>
                </a:ext>
              </a:extLst>
            </p:cNvPr>
            <p:cNvPicPr/>
            <p:nvPr/>
          </p:nvPicPr>
          <p:blipFill>
            <a:blip r:embed="rId6" cstate="print"/>
            <a:stretch>
              <a:fillRect/>
            </a:stretch>
          </p:blipFill>
          <p:spPr>
            <a:xfrm rot="5354092">
              <a:off x="5122957" y="2771634"/>
              <a:ext cx="54352" cy="54352"/>
            </a:xfrm>
            <a:prstGeom prst="rect">
              <a:avLst/>
            </a:prstGeom>
          </p:spPr>
        </p:pic>
        <p:sp>
          <p:nvSpPr>
            <p:cNvPr id="35" name="object 2">
              <a:extLst>
                <a:ext uri="{FF2B5EF4-FFF2-40B4-BE49-F238E27FC236}">
                  <a16:creationId xmlns:a16="http://schemas.microsoft.com/office/drawing/2014/main" id="{BD36B9EF-2A19-ED1C-415D-FADD4256538C}"/>
                </a:ext>
              </a:extLst>
            </p:cNvPr>
            <p:cNvSpPr/>
            <p:nvPr/>
          </p:nvSpPr>
          <p:spPr>
            <a:xfrm rot="11347897">
              <a:off x="6537526" y="1406978"/>
              <a:ext cx="1261872" cy="1416363"/>
            </a:xfrm>
            <a:custGeom>
              <a:avLst/>
              <a:gdLst/>
              <a:ahLst/>
              <a:cxnLst/>
              <a:rect l="l" t="t" r="r" b="b"/>
              <a:pathLst>
                <a:path w="2210434" h="2484120">
                  <a:moveTo>
                    <a:pt x="1761579" y="489890"/>
                  </a:moveTo>
                  <a:lnTo>
                    <a:pt x="1900978" y="0"/>
                  </a:lnTo>
                  <a:lnTo>
                    <a:pt x="1546539" y="365528"/>
                  </a:lnTo>
                  <a:lnTo>
                    <a:pt x="1500946" y="346833"/>
                  </a:lnTo>
                  <a:lnTo>
                    <a:pt x="1454364" y="330133"/>
                  </a:lnTo>
                  <a:lnTo>
                    <a:pt x="1406845" y="315484"/>
                  </a:lnTo>
                  <a:lnTo>
                    <a:pt x="1358442" y="302940"/>
                  </a:lnTo>
                  <a:lnTo>
                    <a:pt x="1309206" y="292554"/>
                  </a:lnTo>
                  <a:lnTo>
                    <a:pt x="1259191" y="284381"/>
                  </a:lnTo>
                  <a:lnTo>
                    <a:pt x="1208449" y="278477"/>
                  </a:lnTo>
                  <a:lnTo>
                    <a:pt x="1157032" y="274894"/>
                  </a:lnTo>
                  <a:lnTo>
                    <a:pt x="1104992" y="273688"/>
                  </a:lnTo>
                  <a:lnTo>
                    <a:pt x="1057059" y="274708"/>
                  </a:lnTo>
                  <a:lnTo>
                    <a:pt x="1009648" y="277743"/>
                  </a:lnTo>
                  <a:lnTo>
                    <a:pt x="962801" y="282751"/>
                  </a:lnTo>
                  <a:lnTo>
                    <a:pt x="916557" y="289690"/>
                  </a:lnTo>
                  <a:lnTo>
                    <a:pt x="870960" y="298519"/>
                  </a:lnTo>
                  <a:lnTo>
                    <a:pt x="826050" y="309196"/>
                  </a:lnTo>
                  <a:lnTo>
                    <a:pt x="781869" y="321680"/>
                  </a:lnTo>
                  <a:lnTo>
                    <a:pt x="738458" y="335929"/>
                  </a:lnTo>
                  <a:lnTo>
                    <a:pt x="695859" y="351903"/>
                  </a:lnTo>
                  <a:lnTo>
                    <a:pt x="654114" y="369558"/>
                  </a:lnTo>
                  <a:lnTo>
                    <a:pt x="613263" y="388855"/>
                  </a:lnTo>
                  <a:lnTo>
                    <a:pt x="573348" y="409751"/>
                  </a:lnTo>
                  <a:lnTo>
                    <a:pt x="534412" y="432206"/>
                  </a:lnTo>
                  <a:lnTo>
                    <a:pt x="496494" y="456177"/>
                  </a:lnTo>
                  <a:lnTo>
                    <a:pt x="459637" y="481623"/>
                  </a:lnTo>
                  <a:lnTo>
                    <a:pt x="423881" y="508503"/>
                  </a:lnTo>
                  <a:lnTo>
                    <a:pt x="389270" y="536775"/>
                  </a:lnTo>
                  <a:lnTo>
                    <a:pt x="355843" y="566398"/>
                  </a:lnTo>
                  <a:lnTo>
                    <a:pt x="323643" y="597331"/>
                  </a:lnTo>
                  <a:lnTo>
                    <a:pt x="292710" y="629531"/>
                  </a:lnTo>
                  <a:lnTo>
                    <a:pt x="263087" y="662958"/>
                  </a:lnTo>
                  <a:lnTo>
                    <a:pt x="234815" y="697569"/>
                  </a:lnTo>
                  <a:lnTo>
                    <a:pt x="207935" y="733325"/>
                  </a:lnTo>
                  <a:lnTo>
                    <a:pt x="182489" y="770182"/>
                  </a:lnTo>
                  <a:lnTo>
                    <a:pt x="158518" y="808100"/>
                  </a:lnTo>
                  <a:lnTo>
                    <a:pt x="136063" y="847036"/>
                  </a:lnTo>
                  <a:lnTo>
                    <a:pt x="115167" y="886951"/>
                  </a:lnTo>
                  <a:lnTo>
                    <a:pt x="95870" y="927802"/>
                  </a:lnTo>
                  <a:lnTo>
                    <a:pt x="78215" y="969547"/>
                  </a:lnTo>
                  <a:lnTo>
                    <a:pt x="62241" y="1012146"/>
                  </a:lnTo>
                  <a:lnTo>
                    <a:pt x="47992" y="1055557"/>
                  </a:lnTo>
                  <a:lnTo>
                    <a:pt x="35508" y="1099738"/>
                  </a:lnTo>
                  <a:lnTo>
                    <a:pt x="24831" y="1144648"/>
                  </a:lnTo>
                  <a:lnTo>
                    <a:pt x="16002" y="1190245"/>
                  </a:lnTo>
                  <a:lnTo>
                    <a:pt x="9063" y="1236489"/>
                  </a:lnTo>
                  <a:lnTo>
                    <a:pt x="4055" y="1283336"/>
                  </a:lnTo>
                  <a:lnTo>
                    <a:pt x="1020" y="1330747"/>
                  </a:lnTo>
                  <a:lnTo>
                    <a:pt x="0" y="1378680"/>
                  </a:lnTo>
                  <a:lnTo>
                    <a:pt x="1020" y="1426612"/>
                  </a:lnTo>
                  <a:lnTo>
                    <a:pt x="4055" y="1474022"/>
                  </a:lnTo>
                  <a:lnTo>
                    <a:pt x="9063" y="1520869"/>
                  </a:lnTo>
                  <a:lnTo>
                    <a:pt x="16002" y="1567112"/>
                  </a:lnTo>
                  <a:lnTo>
                    <a:pt x="24831" y="1612709"/>
                  </a:lnTo>
                  <a:lnTo>
                    <a:pt x="35508" y="1657619"/>
                  </a:lnTo>
                  <a:lnTo>
                    <a:pt x="47992" y="1701799"/>
                  </a:lnTo>
                  <a:lnTo>
                    <a:pt x="62241" y="1745210"/>
                  </a:lnTo>
                  <a:lnTo>
                    <a:pt x="78215" y="1787808"/>
                  </a:lnTo>
                  <a:lnTo>
                    <a:pt x="95870" y="1829554"/>
                  </a:lnTo>
                  <a:lnTo>
                    <a:pt x="115167" y="1870404"/>
                  </a:lnTo>
                  <a:lnTo>
                    <a:pt x="136063" y="1910319"/>
                  </a:lnTo>
                  <a:lnTo>
                    <a:pt x="158518" y="1949256"/>
                  </a:lnTo>
                  <a:lnTo>
                    <a:pt x="182489" y="1987174"/>
                  </a:lnTo>
                  <a:lnTo>
                    <a:pt x="207935" y="2024031"/>
                  </a:lnTo>
                  <a:lnTo>
                    <a:pt x="234815" y="2059786"/>
                  </a:lnTo>
                  <a:lnTo>
                    <a:pt x="263087" y="2094398"/>
                  </a:lnTo>
                  <a:lnTo>
                    <a:pt x="292710" y="2127825"/>
                  </a:lnTo>
                  <a:lnTo>
                    <a:pt x="323643" y="2160025"/>
                  </a:lnTo>
                  <a:lnTo>
                    <a:pt x="355843" y="2190958"/>
                  </a:lnTo>
                  <a:lnTo>
                    <a:pt x="389270" y="2220581"/>
                  </a:lnTo>
                  <a:lnTo>
                    <a:pt x="423881" y="2248854"/>
                  </a:lnTo>
                  <a:lnTo>
                    <a:pt x="459637" y="2275734"/>
                  </a:lnTo>
                  <a:lnTo>
                    <a:pt x="496494" y="2301180"/>
                  </a:lnTo>
                  <a:lnTo>
                    <a:pt x="534412" y="2325152"/>
                  </a:lnTo>
                  <a:lnTo>
                    <a:pt x="573348" y="2347607"/>
                  </a:lnTo>
                  <a:lnTo>
                    <a:pt x="613263" y="2368503"/>
                  </a:lnTo>
                  <a:lnTo>
                    <a:pt x="654114" y="2387800"/>
                  </a:lnTo>
                  <a:lnTo>
                    <a:pt x="695859" y="2405456"/>
                  </a:lnTo>
                  <a:lnTo>
                    <a:pt x="738458" y="2421430"/>
                  </a:lnTo>
                  <a:lnTo>
                    <a:pt x="781869" y="2435679"/>
                  </a:lnTo>
                  <a:lnTo>
                    <a:pt x="826050" y="2448163"/>
                  </a:lnTo>
                  <a:lnTo>
                    <a:pt x="870960" y="2458841"/>
                  </a:lnTo>
                  <a:lnTo>
                    <a:pt x="916557" y="2467670"/>
                  </a:lnTo>
                  <a:lnTo>
                    <a:pt x="962801" y="2474609"/>
                  </a:lnTo>
                  <a:lnTo>
                    <a:pt x="1009648" y="2479617"/>
                  </a:lnTo>
                  <a:lnTo>
                    <a:pt x="1057059" y="2482652"/>
                  </a:lnTo>
                  <a:lnTo>
                    <a:pt x="1104992" y="2483673"/>
                  </a:lnTo>
                  <a:lnTo>
                    <a:pt x="1152925" y="2482652"/>
                  </a:lnTo>
                  <a:lnTo>
                    <a:pt x="1200336" y="2479617"/>
                  </a:lnTo>
                  <a:lnTo>
                    <a:pt x="1247184" y="2474609"/>
                  </a:lnTo>
                  <a:lnTo>
                    <a:pt x="1293427" y="2467670"/>
                  </a:lnTo>
                  <a:lnTo>
                    <a:pt x="1339024" y="2458841"/>
                  </a:lnTo>
                  <a:lnTo>
                    <a:pt x="1383934" y="2448163"/>
                  </a:lnTo>
                  <a:lnTo>
                    <a:pt x="1428115" y="2435679"/>
                  </a:lnTo>
                  <a:lnTo>
                    <a:pt x="1471526" y="2421430"/>
                  </a:lnTo>
                  <a:lnTo>
                    <a:pt x="1514125" y="2405456"/>
                  </a:lnTo>
                  <a:lnTo>
                    <a:pt x="1555870" y="2387800"/>
                  </a:lnTo>
                  <a:lnTo>
                    <a:pt x="1596721" y="2368503"/>
                  </a:lnTo>
                  <a:lnTo>
                    <a:pt x="1636636" y="2347607"/>
                  </a:lnTo>
                  <a:lnTo>
                    <a:pt x="1675573" y="2325152"/>
                  </a:lnTo>
                  <a:lnTo>
                    <a:pt x="1713490" y="2301180"/>
                  </a:lnTo>
                  <a:lnTo>
                    <a:pt x="1750348" y="2275734"/>
                  </a:lnTo>
                  <a:lnTo>
                    <a:pt x="1786103" y="2248854"/>
                  </a:lnTo>
                  <a:lnTo>
                    <a:pt x="1820714" y="2220581"/>
                  </a:lnTo>
                  <a:lnTo>
                    <a:pt x="1854141" y="2190958"/>
                  </a:lnTo>
                  <a:lnTo>
                    <a:pt x="1886341" y="2160025"/>
                  </a:lnTo>
                  <a:lnTo>
                    <a:pt x="1917274" y="2127825"/>
                  </a:lnTo>
                  <a:lnTo>
                    <a:pt x="1946897" y="2094398"/>
                  </a:lnTo>
                  <a:lnTo>
                    <a:pt x="1975169" y="2059786"/>
                  </a:lnTo>
                  <a:lnTo>
                    <a:pt x="2002049" y="2024031"/>
                  </a:lnTo>
                  <a:lnTo>
                    <a:pt x="2027495" y="1987174"/>
                  </a:lnTo>
                  <a:lnTo>
                    <a:pt x="2051466" y="1949256"/>
                  </a:lnTo>
                  <a:lnTo>
                    <a:pt x="2073921" y="1910319"/>
                  </a:lnTo>
                  <a:lnTo>
                    <a:pt x="2094817" y="1870404"/>
                  </a:lnTo>
                  <a:lnTo>
                    <a:pt x="2114114" y="1829554"/>
                  </a:lnTo>
                  <a:lnTo>
                    <a:pt x="2131770" y="1787808"/>
                  </a:lnTo>
                  <a:lnTo>
                    <a:pt x="2147743" y="1745210"/>
                  </a:lnTo>
                  <a:lnTo>
                    <a:pt x="2161992" y="1701799"/>
                  </a:lnTo>
                  <a:lnTo>
                    <a:pt x="2174476" y="1657619"/>
                  </a:lnTo>
                  <a:lnTo>
                    <a:pt x="2185153" y="1612709"/>
                  </a:lnTo>
                  <a:lnTo>
                    <a:pt x="2193982" y="1567112"/>
                  </a:lnTo>
                  <a:lnTo>
                    <a:pt x="2200921" y="1520869"/>
                  </a:lnTo>
                  <a:lnTo>
                    <a:pt x="2205929" y="1474022"/>
                  </a:lnTo>
                  <a:lnTo>
                    <a:pt x="2208964" y="1426612"/>
                  </a:lnTo>
                  <a:lnTo>
                    <a:pt x="2209985" y="1378680"/>
                  </a:lnTo>
                  <a:lnTo>
                    <a:pt x="2208793" y="1326916"/>
                  </a:lnTo>
                  <a:lnTo>
                    <a:pt x="2205255" y="1275764"/>
                  </a:lnTo>
                  <a:lnTo>
                    <a:pt x="2199421" y="1225279"/>
                  </a:lnTo>
                  <a:lnTo>
                    <a:pt x="2191344" y="1175511"/>
                  </a:lnTo>
                  <a:lnTo>
                    <a:pt x="2181076" y="1126514"/>
                  </a:lnTo>
                  <a:lnTo>
                    <a:pt x="2168670" y="1078338"/>
                  </a:lnTo>
                  <a:lnTo>
                    <a:pt x="2154179" y="1031037"/>
                  </a:lnTo>
                  <a:lnTo>
                    <a:pt x="2137653" y="984663"/>
                  </a:lnTo>
                  <a:lnTo>
                    <a:pt x="2119147" y="939268"/>
                  </a:lnTo>
                  <a:lnTo>
                    <a:pt x="2098711" y="894904"/>
                  </a:lnTo>
                  <a:lnTo>
                    <a:pt x="2076399" y="851623"/>
                  </a:lnTo>
                  <a:lnTo>
                    <a:pt x="2052263" y="809478"/>
                  </a:lnTo>
                  <a:lnTo>
                    <a:pt x="2026355" y="768521"/>
                  </a:lnTo>
                  <a:lnTo>
                    <a:pt x="1998727" y="728803"/>
                  </a:lnTo>
                  <a:lnTo>
                    <a:pt x="1969432" y="690378"/>
                  </a:lnTo>
                  <a:lnTo>
                    <a:pt x="1938522" y="653298"/>
                  </a:lnTo>
                  <a:lnTo>
                    <a:pt x="1906049" y="617614"/>
                  </a:lnTo>
                  <a:lnTo>
                    <a:pt x="1872066" y="583379"/>
                  </a:lnTo>
                  <a:lnTo>
                    <a:pt x="1836626" y="550645"/>
                  </a:lnTo>
                  <a:lnTo>
                    <a:pt x="1799779" y="519465"/>
                  </a:lnTo>
                  <a:lnTo>
                    <a:pt x="1761579" y="489890"/>
                  </a:lnTo>
                  <a:close/>
                </a:path>
              </a:pathLst>
            </a:custGeom>
            <a:ln w="20941">
              <a:solidFill>
                <a:srgbClr val="008266"/>
              </a:solidFill>
            </a:ln>
          </p:spPr>
          <p:txBody>
            <a:bodyPr wrap="square" lIns="0" tIns="0" rIns="0" bIns="0" rtlCol="0"/>
            <a:lstStyle/>
            <a:p>
              <a:endParaRPr sz="1092" dirty="0"/>
            </a:p>
          </p:txBody>
        </p:sp>
        <p:sp>
          <p:nvSpPr>
            <p:cNvPr id="36" name="object 2">
              <a:extLst>
                <a:ext uri="{FF2B5EF4-FFF2-40B4-BE49-F238E27FC236}">
                  <a16:creationId xmlns:a16="http://schemas.microsoft.com/office/drawing/2014/main" id="{F72346CB-B3F3-A796-BF2B-51C583A80D57}"/>
                </a:ext>
              </a:extLst>
            </p:cNvPr>
            <p:cNvSpPr/>
            <p:nvPr/>
          </p:nvSpPr>
          <p:spPr>
            <a:xfrm rot="17505882">
              <a:off x="6440856" y="4608239"/>
              <a:ext cx="1260317" cy="1416363"/>
            </a:xfrm>
            <a:custGeom>
              <a:avLst/>
              <a:gdLst/>
              <a:ahLst/>
              <a:cxnLst/>
              <a:rect l="l" t="t" r="r" b="b"/>
              <a:pathLst>
                <a:path w="2210434" h="2484120">
                  <a:moveTo>
                    <a:pt x="1761579" y="489890"/>
                  </a:moveTo>
                  <a:lnTo>
                    <a:pt x="1900978" y="0"/>
                  </a:lnTo>
                  <a:lnTo>
                    <a:pt x="1546539" y="365528"/>
                  </a:lnTo>
                  <a:lnTo>
                    <a:pt x="1500946" y="346833"/>
                  </a:lnTo>
                  <a:lnTo>
                    <a:pt x="1454364" y="330133"/>
                  </a:lnTo>
                  <a:lnTo>
                    <a:pt x="1406845" y="315484"/>
                  </a:lnTo>
                  <a:lnTo>
                    <a:pt x="1358442" y="302940"/>
                  </a:lnTo>
                  <a:lnTo>
                    <a:pt x="1309206" y="292554"/>
                  </a:lnTo>
                  <a:lnTo>
                    <a:pt x="1259191" y="284381"/>
                  </a:lnTo>
                  <a:lnTo>
                    <a:pt x="1208449" y="278477"/>
                  </a:lnTo>
                  <a:lnTo>
                    <a:pt x="1157032" y="274894"/>
                  </a:lnTo>
                  <a:lnTo>
                    <a:pt x="1104992" y="273688"/>
                  </a:lnTo>
                  <a:lnTo>
                    <a:pt x="1057059" y="274708"/>
                  </a:lnTo>
                  <a:lnTo>
                    <a:pt x="1009648" y="277743"/>
                  </a:lnTo>
                  <a:lnTo>
                    <a:pt x="962801" y="282751"/>
                  </a:lnTo>
                  <a:lnTo>
                    <a:pt x="916557" y="289690"/>
                  </a:lnTo>
                  <a:lnTo>
                    <a:pt x="870960" y="298519"/>
                  </a:lnTo>
                  <a:lnTo>
                    <a:pt x="826050" y="309196"/>
                  </a:lnTo>
                  <a:lnTo>
                    <a:pt x="781869" y="321680"/>
                  </a:lnTo>
                  <a:lnTo>
                    <a:pt x="738458" y="335929"/>
                  </a:lnTo>
                  <a:lnTo>
                    <a:pt x="695859" y="351903"/>
                  </a:lnTo>
                  <a:lnTo>
                    <a:pt x="654114" y="369558"/>
                  </a:lnTo>
                  <a:lnTo>
                    <a:pt x="613263" y="388855"/>
                  </a:lnTo>
                  <a:lnTo>
                    <a:pt x="573348" y="409751"/>
                  </a:lnTo>
                  <a:lnTo>
                    <a:pt x="534412" y="432206"/>
                  </a:lnTo>
                  <a:lnTo>
                    <a:pt x="496494" y="456177"/>
                  </a:lnTo>
                  <a:lnTo>
                    <a:pt x="459637" y="481623"/>
                  </a:lnTo>
                  <a:lnTo>
                    <a:pt x="423881" y="508503"/>
                  </a:lnTo>
                  <a:lnTo>
                    <a:pt x="389270" y="536775"/>
                  </a:lnTo>
                  <a:lnTo>
                    <a:pt x="355843" y="566398"/>
                  </a:lnTo>
                  <a:lnTo>
                    <a:pt x="323643" y="597331"/>
                  </a:lnTo>
                  <a:lnTo>
                    <a:pt x="292710" y="629531"/>
                  </a:lnTo>
                  <a:lnTo>
                    <a:pt x="263087" y="662958"/>
                  </a:lnTo>
                  <a:lnTo>
                    <a:pt x="234815" y="697569"/>
                  </a:lnTo>
                  <a:lnTo>
                    <a:pt x="207935" y="733325"/>
                  </a:lnTo>
                  <a:lnTo>
                    <a:pt x="182489" y="770182"/>
                  </a:lnTo>
                  <a:lnTo>
                    <a:pt x="158518" y="808100"/>
                  </a:lnTo>
                  <a:lnTo>
                    <a:pt x="136063" y="847036"/>
                  </a:lnTo>
                  <a:lnTo>
                    <a:pt x="115167" y="886951"/>
                  </a:lnTo>
                  <a:lnTo>
                    <a:pt x="95870" y="927802"/>
                  </a:lnTo>
                  <a:lnTo>
                    <a:pt x="78215" y="969547"/>
                  </a:lnTo>
                  <a:lnTo>
                    <a:pt x="62241" y="1012146"/>
                  </a:lnTo>
                  <a:lnTo>
                    <a:pt x="47992" y="1055557"/>
                  </a:lnTo>
                  <a:lnTo>
                    <a:pt x="35508" y="1099738"/>
                  </a:lnTo>
                  <a:lnTo>
                    <a:pt x="24831" y="1144648"/>
                  </a:lnTo>
                  <a:lnTo>
                    <a:pt x="16002" y="1190245"/>
                  </a:lnTo>
                  <a:lnTo>
                    <a:pt x="9063" y="1236489"/>
                  </a:lnTo>
                  <a:lnTo>
                    <a:pt x="4055" y="1283336"/>
                  </a:lnTo>
                  <a:lnTo>
                    <a:pt x="1020" y="1330747"/>
                  </a:lnTo>
                  <a:lnTo>
                    <a:pt x="0" y="1378680"/>
                  </a:lnTo>
                  <a:lnTo>
                    <a:pt x="1020" y="1426612"/>
                  </a:lnTo>
                  <a:lnTo>
                    <a:pt x="4055" y="1474022"/>
                  </a:lnTo>
                  <a:lnTo>
                    <a:pt x="9063" y="1520869"/>
                  </a:lnTo>
                  <a:lnTo>
                    <a:pt x="16002" y="1567112"/>
                  </a:lnTo>
                  <a:lnTo>
                    <a:pt x="24831" y="1612709"/>
                  </a:lnTo>
                  <a:lnTo>
                    <a:pt x="35508" y="1657619"/>
                  </a:lnTo>
                  <a:lnTo>
                    <a:pt x="47992" y="1701799"/>
                  </a:lnTo>
                  <a:lnTo>
                    <a:pt x="62241" y="1745210"/>
                  </a:lnTo>
                  <a:lnTo>
                    <a:pt x="78215" y="1787808"/>
                  </a:lnTo>
                  <a:lnTo>
                    <a:pt x="95870" y="1829554"/>
                  </a:lnTo>
                  <a:lnTo>
                    <a:pt x="115167" y="1870404"/>
                  </a:lnTo>
                  <a:lnTo>
                    <a:pt x="136063" y="1910319"/>
                  </a:lnTo>
                  <a:lnTo>
                    <a:pt x="158518" y="1949256"/>
                  </a:lnTo>
                  <a:lnTo>
                    <a:pt x="182489" y="1987174"/>
                  </a:lnTo>
                  <a:lnTo>
                    <a:pt x="207935" y="2024031"/>
                  </a:lnTo>
                  <a:lnTo>
                    <a:pt x="234815" y="2059786"/>
                  </a:lnTo>
                  <a:lnTo>
                    <a:pt x="263087" y="2094398"/>
                  </a:lnTo>
                  <a:lnTo>
                    <a:pt x="292710" y="2127825"/>
                  </a:lnTo>
                  <a:lnTo>
                    <a:pt x="323643" y="2160025"/>
                  </a:lnTo>
                  <a:lnTo>
                    <a:pt x="355843" y="2190958"/>
                  </a:lnTo>
                  <a:lnTo>
                    <a:pt x="389270" y="2220581"/>
                  </a:lnTo>
                  <a:lnTo>
                    <a:pt x="423881" y="2248854"/>
                  </a:lnTo>
                  <a:lnTo>
                    <a:pt x="459637" y="2275734"/>
                  </a:lnTo>
                  <a:lnTo>
                    <a:pt x="496494" y="2301180"/>
                  </a:lnTo>
                  <a:lnTo>
                    <a:pt x="534412" y="2325152"/>
                  </a:lnTo>
                  <a:lnTo>
                    <a:pt x="573348" y="2347607"/>
                  </a:lnTo>
                  <a:lnTo>
                    <a:pt x="613263" y="2368503"/>
                  </a:lnTo>
                  <a:lnTo>
                    <a:pt x="654114" y="2387800"/>
                  </a:lnTo>
                  <a:lnTo>
                    <a:pt x="695859" y="2405456"/>
                  </a:lnTo>
                  <a:lnTo>
                    <a:pt x="738458" y="2421430"/>
                  </a:lnTo>
                  <a:lnTo>
                    <a:pt x="781869" y="2435679"/>
                  </a:lnTo>
                  <a:lnTo>
                    <a:pt x="826050" y="2448163"/>
                  </a:lnTo>
                  <a:lnTo>
                    <a:pt x="870960" y="2458841"/>
                  </a:lnTo>
                  <a:lnTo>
                    <a:pt x="916557" y="2467670"/>
                  </a:lnTo>
                  <a:lnTo>
                    <a:pt x="962801" y="2474609"/>
                  </a:lnTo>
                  <a:lnTo>
                    <a:pt x="1009648" y="2479617"/>
                  </a:lnTo>
                  <a:lnTo>
                    <a:pt x="1057059" y="2482652"/>
                  </a:lnTo>
                  <a:lnTo>
                    <a:pt x="1104992" y="2483673"/>
                  </a:lnTo>
                  <a:lnTo>
                    <a:pt x="1152925" y="2482652"/>
                  </a:lnTo>
                  <a:lnTo>
                    <a:pt x="1200336" y="2479617"/>
                  </a:lnTo>
                  <a:lnTo>
                    <a:pt x="1247184" y="2474609"/>
                  </a:lnTo>
                  <a:lnTo>
                    <a:pt x="1293427" y="2467670"/>
                  </a:lnTo>
                  <a:lnTo>
                    <a:pt x="1339024" y="2458841"/>
                  </a:lnTo>
                  <a:lnTo>
                    <a:pt x="1383934" y="2448163"/>
                  </a:lnTo>
                  <a:lnTo>
                    <a:pt x="1428115" y="2435679"/>
                  </a:lnTo>
                  <a:lnTo>
                    <a:pt x="1471526" y="2421430"/>
                  </a:lnTo>
                  <a:lnTo>
                    <a:pt x="1514125" y="2405456"/>
                  </a:lnTo>
                  <a:lnTo>
                    <a:pt x="1555870" y="2387800"/>
                  </a:lnTo>
                  <a:lnTo>
                    <a:pt x="1596721" y="2368503"/>
                  </a:lnTo>
                  <a:lnTo>
                    <a:pt x="1636636" y="2347607"/>
                  </a:lnTo>
                  <a:lnTo>
                    <a:pt x="1675573" y="2325152"/>
                  </a:lnTo>
                  <a:lnTo>
                    <a:pt x="1713490" y="2301180"/>
                  </a:lnTo>
                  <a:lnTo>
                    <a:pt x="1750348" y="2275734"/>
                  </a:lnTo>
                  <a:lnTo>
                    <a:pt x="1786103" y="2248854"/>
                  </a:lnTo>
                  <a:lnTo>
                    <a:pt x="1820714" y="2220581"/>
                  </a:lnTo>
                  <a:lnTo>
                    <a:pt x="1854141" y="2190958"/>
                  </a:lnTo>
                  <a:lnTo>
                    <a:pt x="1886341" y="2160025"/>
                  </a:lnTo>
                  <a:lnTo>
                    <a:pt x="1917274" y="2127825"/>
                  </a:lnTo>
                  <a:lnTo>
                    <a:pt x="1946897" y="2094398"/>
                  </a:lnTo>
                  <a:lnTo>
                    <a:pt x="1975169" y="2059786"/>
                  </a:lnTo>
                  <a:lnTo>
                    <a:pt x="2002049" y="2024031"/>
                  </a:lnTo>
                  <a:lnTo>
                    <a:pt x="2027495" y="1987174"/>
                  </a:lnTo>
                  <a:lnTo>
                    <a:pt x="2051466" y="1949256"/>
                  </a:lnTo>
                  <a:lnTo>
                    <a:pt x="2073921" y="1910319"/>
                  </a:lnTo>
                  <a:lnTo>
                    <a:pt x="2094817" y="1870404"/>
                  </a:lnTo>
                  <a:lnTo>
                    <a:pt x="2114114" y="1829554"/>
                  </a:lnTo>
                  <a:lnTo>
                    <a:pt x="2131770" y="1787808"/>
                  </a:lnTo>
                  <a:lnTo>
                    <a:pt x="2147743" y="1745210"/>
                  </a:lnTo>
                  <a:lnTo>
                    <a:pt x="2161992" y="1701799"/>
                  </a:lnTo>
                  <a:lnTo>
                    <a:pt x="2174476" y="1657619"/>
                  </a:lnTo>
                  <a:lnTo>
                    <a:pt x="2185153" y="1612709"/>
                  </a:lnTo>
                  <a:lnTo>
                    <a:pt x="2193982" y="1567112"/>
                  </a:lnTo>
                  <a:lnTo>
                    <a:pt x="2200921" y="1520869"/>
                  </a:lnTo>
                  <a:lnTo>
                    <a:pt x="2205929" y="1474022"/>
                  </a:lnTo>
                  <a:lnTo>
                    <a:pt x="2208964" y="1426612"/>
                  </a:lnTo>
                  <a:lnTo>
                    <a:pt x="2209985" y="1378680"/>
                  </a:lnTo>
                  <a:lnTo>
                    <a:pt x="2208793" y="1326916"/>
                  </a:lnTo>
                  <a:lnTo>
                    <a:pt x="2205255" y="1275764"/>
                  </a:lnTo>
                  <a:lnTo>
                    <a:pt x="2199421" y="1225279"/>
                  </a:lnTo>
                  <a:lnTo>
                    <a:pt x="2191344" y="1175511"/>
                  </a:lnTo>
                  <a:lnTo>
                    <a:pt x="2181076" y="1126514"/>
                  </a:lnTo>
                  <a:lnTo>
                    <a:pt x="2168670" y="1078338"/>
                  </a:lnTo>
                  <a:lnTo>
                    <a:pt x="2154179" y="1031037"/>
                  </a:lnTo>
                  <a:lnTo>
                    <a:pt x="2137653" y="984663"/>
                  </a:lnTo>
                  <a:lnTo>
                    <a:pt x="2119147" y="939268"/>
                  </a:lnTo>
                  <a:lnTo>
                    <a:pt x="2098711" y="894904"/>
                  </a:lnTo>
                  <a:lnTo>
                    <a:pt x="2076399" y="851623"/>
                  </a:lnTo>
                  <a:lnTo>
                    <a:pt x="2052263" y="809478"/>
                  </a:lnTo>
                  <a:lnTo>
                    <a:pt x="2026355" y="768521"/>
                  </a:lnTo>
                  <a:lnTo>
                    <a:pt x="1998727" y="728803"/>
                  </a:lnTo>
                  <a:lnTo>
                    <a:pt x="1969432" y="690378"/>
                  </a:lnTo>
                  <a:lnTo>
                    <a:pt x="1938522" y="653298"/>
                  </a:lnTo>
                  <a:lnTo>
                    <a:pt x="1906049" y="617614"/>
                  </a:lnTo>
                  <a:lnTo>
                    <a:pt x="1872066" y="583379"/>
                  </a:lnTo>
                  <a:lnTo>
                    <a:pt x="1836626" y="550645"/>
                  </a:lnTo>
                  <a:lnTo>
                    <a:pt x="1799779" y="519465"/>
                  </a:lnTo>
                  <a:lnTo>
                    <a:pt x="1761579" y="489890"/>
                  </a:lnTo>
                  <a:close/>
                </a:path>
              </a:pathLst>
            </a:custGeom>
            <a:ln w="20941">
              <a:solidFill>
                <a:srgbClr val="008266"/>
              </a:solidFill>
            </a:ln>
          </p:spPr>
          <p:txBody>
            <a:bodyPr wrap="square" lIns="0" tIns="0" rIns="0" bIns="0" rtlCol="0"/>
            <a:lstStyle/>
            <a:p>
              <a:endParaRPr sz="1092" dirty="0"/>
            </a:p>
          </p:txBody>
        </p:sp>
        <p:sp>
          <p:nvSpPr>
            <p:cNvPr id="37" name="object 2">
              <a:extLst>
                <a:ext uri="{FF2B5EF4-FFF2-40B4-BE49-F238E27FC236}">
                  <a16:creationId xmlns:a16="http://schemas.microsoft.com/office/drawing/2014/main" id="{D08E161E-C4F3-865F-8D6E-EC307FE09000}"/>
                </a:ext>
              </a:extLst>
            </p:cNvPr>
            <p:cNvSpPr/>
            <p:nvPr/>
          </p:nvSpPr>
          <p:spPr>
            <a:xfrm rot="14547374">
              <a:off x="7261912" y="3007753"/>
              <a:ext cx="1260317" cy="1416363"/>
            </a:xfrm>
            <a:custGeom>
              <a:avLst/>
              <a:gdLst/>
              <a:ahLst/>
              <a:cxnLst/>
              <a:rect l="l" t="t" r="r" b="b"/>
              <a:pathLst>
                <a:path w="2210434" h="2484120">
                  <a:moveTo>
                    <a:pt x="1761579" y="489890"/>
                  </a:moveTo>
                  <a:lnTo>
                    <a:pt x="1900978" y="0"/>
                  </a:lnTo>
                  <a:lnTo>
                    <a:pt x="1546539" y="365528"/>
                  </a:lnTo>
                  <a:lnTo>
                    <a:pt x="1500946" y="346833"/>
                  </a:lnTo>
                  <a:lnTo>
                    <a:pt x="1454364" y="330133"/>
                  </a:lnTo>
                  <a:lnTo>
                    <a:pt x="1406845" y="315484"/>
                  </a:lnTo>
                  <a:lnTo>
                    <a:pt x="1358442" y="302940"/>
                  </a:lnTo>
                  <a:lnTo>
                    <a:pt x="1309206" y="292554"/>
                  </a:lnTo>
                  <a:lnTo>
                    <a:pt x="1259191" y="284381"/>
                  </a:lnTo>
                  <a:lnTo>
                    <a:pt x="1208449" y="278477"/>
                  </a:lnTo>
                  <a:lnTo>
                    <a:pt x="1157032" y="274894"/>
                  </a:lnTo>
                  <a:lnTo>
                    <a:pt x="1104992" y="273688"/>
                  </a:lnTo>
                  <a:lnTo>
                    <a:pt x="1057059" y="274708"/>
                  </a:lnTo>
                  <a:lnTo>
                    <a:pt x="1009648" y="277743"/>
                  </a:lnTo>
                  <a:lnTo>
                    <a:pt x="962801" y="282751"/>
                  </a:lnTo>
                  <a:lnTo>
                    <a:pt x="916557" y="289690"/>
                  </a:lnTo>
                  <a:lnTo>
                    <a:pt x="870960" y="298519"/>
                  </a:lnTo>
                  <a:lnTo>
                    <a:pt x="826050" y="309196"/>
                  </a:lnTo>
                  <a:lnTo>
                    <a:pt x="781869" y="321680"/>
                  </a:lnTo>
                  <a:lnTo>
                    <a:pt x="738458" y="335929"/>
                  </a:lnTo>
                  <a:lnTo>
                    <a:pt x="695859" y="351903"/>
                  </a:lnTo>
                  <a:lnTo>
                    <a:pt x="654114" y="369558"/>
                  </a:lnTo>
                  <a:lnTo>
                    <a:pt x="613263" y="388855"/>
                  </a:lnTo>
                  <a:lnTo>
                    <a:pt x="573348" y="409751"/>
                  </a:lnTo>
                  <a:lnTo>
                    <a:pt x="534412" y="432206"/>
                  </a:lnTo>
                  <a:lnTo>
                    <a:pt x="496494" y="456177"/>
                  </a:lnTo>
                  <a:lnTo>
                    <a:pt x="459637" y="481623"/>
                  </a:lnTo>
                  <a:lnTo>
                    <a:pt x="423881" y="508503"/>
                  </a:lnTo>
                  <a:lnTo>
                    <a:pt x="389270" y="536775"/>
                  </a:lnTo>
                  <a:lnTo>
                    <a:pt x="355843" y="566398"/>
                  </a:lnTo>
                  <a:lnTo>
                    <a:pt x="323643" y="597331"/>
                  </a:lnTo>
                  <a:lnTo>
                    <a:pt x="292710" y="629531"/>
                  </a:lnTo>
                  <a:lnTo>
                    <a:pt x="263087" y="662958"/>
                  </a:lnTo>
                  <a:lnTo>
                    <a:pt x="234815" y="697569"/>
                  </a:lnTo>
                  <a:lnTo>
                    <a:pt x="207935" y="733325"/>
                  </a:lnTo>
                  <a:lnTo>
                    <a:pt x="182489" y="770182"/>
                  </a:lnTo>
                  <a:lnTo>
                    <a:pt x="158518" y="808100"/>
                  </a:lnTo>
                  <a:lnTo>
                    <a:pt x="136063" y="847036"/>
                  </a:lnTo>
                  <a:lnTo>
                    <a:pt x="115167" y="886951"/>
                  </a:lnTo>
                  <a:lnTo>
                    <a:pt x="95870" y="927802"/>
                  </a:lnTo>
                  <a:lnTo>
                    <a:pt x="78215" y="969547"/>
                  </a:lnTo>
                  <a:lnTo>
                    <a:pt x="62241" y="1012146"/>
                  </a:lnTo>
                  <a:lnTo>
                    <a:pt x="47992" y="1055557"/>
                  </a:lnTo>
                  <a:lnTo>
                    <a:pt x="35508" y="1099738"/>
                  </a:lnTo>
                  <a:lnTo>
                    <a:pt x="24831" y="1144648"/>
                  </a:lnTo>
                  <a:lnTo>
                    <a:pt x="16002" y="1190245"/>
                  </a:lnTo>
                  <a:lnTo>
                    <a:pt x="9063" y="1236489"/>
                  </a:lnTo>
                  <a:lnTo>
                    <a:pt x="4055" y="1283336"/>
                  </a:lnTo>
                  <a:lnTo>
                    <a:pt x="1020" y="1330747"/>
                  </a:lnTo>
                  <a:lnTo>
                    <a:pt x="0" y="1378680"/>
                  </a:lnTo>
                  <a:lnTo>
                    <a:pt x="1020" y="1426612"/>
                  </a:lnTo>
                  <a:lnTo>
                    <a:pt x="4055" y="1474022"/>
                  </a:lnTo>
                  <a:lnTo>
                    <a:pt x="9063" y="1520869"/>
                  </a:lnTo>
                  <a:lnTo>
                    <a:pt x="16002" y="1567112"/>
                  </a:lnTo>
                  <a:lnTo>
                    <a:pt x="24831" y="1612709"/>
                  </a:lnTo>
                  <a:lnTo>
                    <a:pt x="35508" y="1657619"/>
                  </a:lnTo>
                  <a:lnTo>
                    <a:pt x="47992" y="1701799"/>
                  </a:lnTo>
                  <a:lnTo>
                    <a:pt x="62241" y="1745210"/>
                  </a:lnTo>
                  <a:lnTo>
                    <a:pt x="78215" y="1787808"/>
                  </a:lnTo>
                  <a:lnTo>
                    <a:pt x="95870" y="1829554"/>
                  </a:lnTo>
                  <a:lnTo>
                    <a:pt x="115167" y="1870404"/>
                  </a:lnTo>
                  <a:lnTo>
                    <a:pt x="136063" y="1910319"/>
                  </a:lnTo>
                  <a:lnTo>
                    <a:pt x="158518" y="1949256"/>
                  </a:lnTo>
                  <a:lnTo>
                    <a:pt x="182489" y="1987174"/>
                  </a:lnTo>
                  <a:lnTo>
                    <a:pt x="207935" y="2024031"/>
                  </a:lnTo>
                  <a:lnTo>
                    <a:pt x="234815" y="2059786"/>
                  </a:lnTo>
                  <a:lnTo>
                    <a:pt x="263087" y="2094398"/>
                  </a:lnTo>
                  <a:lnTo>
                    <a:pt x="292710" y="2127825"/>
                  </a:lnTo>
                  <a:lnTo>
                    <a:pt x="323643" y="2160025"/>
                  </a:lnTo>
                  <a:lnTo>
                    <a:pt x="355843" y="2190958"/>
                  </a:lnTo>
                  <a:lnTo>
                    <a:pt x="389270" y="2220581"/>
                  </a:lnTo>
                  <a:lnTo>
                    <a:pt x="423881" y="2248854"/>
                  </a:lnTo>
                  <a:lnTo>
                    <a:pt x="459637" y="2275734"/>
                  </a:lnTo>
                  <a:lnTo>
                    <a:pt x="496494" y="2301180"/>
                  </a:lnTo>
                  <a:lnTo>
                    <a:pt x="534412" y="2325152"/>
                  </a:lnTo>
                  <a:lnTo>
                    <a:pt x="573348" y="2347607"/>
                  </a:lnTo>
                  <a:lnTo>
                    <a:pt x="613263" y="2368503"/>
                  </a:lnTo>
                  <a:lnTo>
                    <a:pt x="654114" y="2387800"/>
                  </a:lnTo>
                  <a:lnTo>
                    <a:pt x="695859" y="2405456"/>
                  </a:lnTo>
                  <a:lnTo>
                    <a:pt x="738458" y="2421430"/>
                  </a:lnTo>
                  <a:lnTo>
                    <a:pt x="781869" y="2435679"/>
                  </a:lnTo>
                  <a:lnTo>
                    <a:pt x="826050" y="2448163"/>
                  </a:lnTo>
                  <a:lnTo>
                    <a:pt x="870960" y="2458841"/>
                  </a:lnTo>
                  <a:lnTo>
                    <a:pt x="916557" y="2467670"/>
                  </a:lnTo>
                  <a:lnTo>
                    <a:pt x="962801" y="2474609"/>
                  </a:lnTo>
                  <a:lnTo>
                    <a:pt x="1009648" y="2479617"/>
                  </a:lnTo>
                  <a:lnTo>
                    <a:pt x="1057059" y="2482652"/>
                  </a:lnTo>
                  <a:lnTo>
                    <a:pt x="1104992" y="2483673"/>
                  </a:lnTo>
                  <a:lnTo>
                    <a:pt x="1152925" y="2482652"/>
                  </a:lnTo>
                  <a:lnTo>
                    <a:pt x="1200336" y="2479617"/>
                  </a:lnTo>
                  <a:lnTo>
                    <a:pt x="1247184" y="2474609"/>
                  </a:lnTo>
                  <a:lnTo>
                    <a:pt x="1293427" y="2467670"/>
                  </a:lnTo>
                  <a:lnTo>
                    <a:pt x="1339024" y="2458841"/>
                  </a:lnTo>
                  <a:lnTo>
                    <a:pt x="1383934" y="2448163"/>
                  </a:lnTo>
                  <a:lnTo>
                    <a:pt x="1428115" y="2435679"/>
                  </a:lnTo>
                  <a:lnTo>
                    <a:pt x="1471526" y="2421430"/>
                  </a:lnTo>
                  <a:lnTo>
                    <a:pt x="1514125" y="2405456"/>
                  </a:lnTo>
                  <a:lnTo>
                    <a:pt x="1555870" y="2387800"/>
                  </a:lnTo>
                  <a:lnTo>
                    <a:pt x="1596721" y="2368503"/>
                  </a:lnTo>
                  <a:lnTo>
                    <a:pt x="1636636" y="2347607"/>
                  </a:lnTo>
                  <a:lnTo>
                    <a:pt x="1675573" y="2325152"/>
                  </a:lnTo>
                  <a:lnTo>
                    <a:pt x="1713490" y="2301180"/>
                  </a:lnTo>
                  <a:lnTo>
                    <a:pt x="1750348" y="2275734"/>
                  </a:lnTo>
                  <a:lnTo>
                    <a:pt x="1786103" y="2248854"/>
                  </a:lnTo>
                  <a:lnTo>
                    <a:pt x="1820714" y="2220581"/>
                  </a:lnTo>
                  <a:lnTo>
                    <a:pt x="1854141" y="2190958"/>
                  </a:lnTo>
                  <a:lnTo>
                    <a:pt x="1886341" y="2160025"/>
                  </a:lnTo>
                  <a:lnTo>
                    <a:pt x="1917274" y="2127825"/>
                  </a:lnTo>
                  <a:lnTo>
                    <a:pt x="1946897" y="2094398"/>
                  </a:lnTo>
                  <a:lnTo>
                    <a:pt x="1975169" y="2059786"/>
                  </a:lnTo>
                  <a:lnTo>
                    <a:pt x="2002049" y="2024031"/>
                  </a:lnTo>
                  <a:lnTo>
                    <a:pt x="2027495" y="1987174"/>
                  </a:lnTo>
                  <a:lnTo>
                    <a:pt x="2051466" y="1949256"/>
                  </a:lnTo>
                  <a:lnTo>
                    <a:pt x="2073921" y="1910319"/>
                  </a:lnTo>
                  <a:lnTo>
                    <a:pt x="2094817" y="1870404"/>
                  </a:lnTo>
                  <a:lnTo>
                    <a:pt x="2114114" y="1829554"/>
                  </a:lnTo>
                  <a:lnTo>
                    <a:pt x="2131770" y="1787808"/>
                  </a:lnTo>
                  <a:lnTo>
                    <a:pt x="2147743" y="1745210"/>
                  </a:lnTo>
                  <a:lnTo>
                    <a:pt x="2161992" y="1701799"/>
                  </a:lnTo>
                  <a:lnTo>
                    <a:pt x="2174476" y="1657619"/>
                  </a:lnTo>
                  <a:lnTo>
                    <a:pt x="2185153" y="1612709"/>
                  </a:lnTo>
                  <a:lnTo>
                    <a:pt x="2193982" y="1567112"/>
                  </a:lnTo>
                  <a:lnTo>
                    <a:pt x="2200921" y="1520869"/>
                  </a:lnTo>
                  <a:lnTo>
                    <a:pt x="2205929" y="1474022"/>
                  </a:lnTo>
                  <a:lnTo>
                    <a:pt x="2208964" y="1426612"/>
                  </a:lnTo>
                  <a:lnTo>
                    <a:pt x="2209985" y="1378680"/>
                  </a:lnTo>
                  <a:lnTo>
                    <a:pt x="2208793" y="1326916"/>
                  </a:lnTo>
                  <a:lnTo>
                    <a:pt x="2205255" y="1275764"/>
                  </a:lnTo>
                  <a:lnTo>
                    <a:pt x="2199421" y="1225279"/>
                  </a:lnTo>
                  <a:lnTo>
                    <a:pt x="2191344" y="1175511"/>
                  </a:lnTo>
                  <a:lnTo>
                    <a:pt x="2181076" y="1126514"/>
                  </a:lnTo>
                  <a:lnTo>
                    <a:pt x="2168670" y="1078338"/>
                  </a:lnTo>
                  <a:lnTo>
                    <a:pt x="2154179" y="1031037"/>
                  </a:lnTo>
                  <a:lnTo>
                    <a:pt x="2137653" y="984663"/>
                  </a:lnTo>
                  <a:lnTo>
                    <a:pt x="2119147" y="939268"/>
                  </a:lnTo>
                  <a:lnTo>
                    <a:pt x="2098711" y="894904"/>
                  </a:lnTo>
                  <a:lnTo>
                    <a:pt x="2076399" y="851623"/>
                  </a:lnTo>
                  <a:lnTo>
                    <a:pt x="2052263" y="809478"/>
                  </a:lnTo>
                  <a:lnTo>
                    <a:pt x="2026355" y="768521"/>
                  </a:lnTo>
                  <a:lnTo>
                    <a:pt x="1998727" y="728803"/>
                  </a:lnTo>
                  <a:lnTo>
                    <a:pt x="1969432" y="690378"/>
                  </a:lnTo>
                  <a:lnTo>
                    <a:pt x="1938522" y="653298"/>
                  </a:lnTo>
                  <a:lnTo>
                    <a:pt x="1906049" y="617614"/>
                  </a:lnTo>
                  <a:lnTo>
                    <a:pt x="1872066" y="583379"/>
                  </a:lnTo>
                  <a:lnTo>
                    <a:pt x="1836626" y="550645"/>
                  </a:lnTo>
                  <a:lnTo>
                    <a:pt x="1799779" y="519465"/>
                  </a:lnTo>
                  <a:lnTo>
                    <a:pt x="1761579" y="489890"/>
                  </a:lnTo>
                  <a:close/>
                </a:path>
              </a:pathLst>
            </a:custGeom>
            <a:ln w="20941">
              <a:solidFill>
                <a:srgbClr val="008266"/>
              </a:solidFill>
            </a:ln>
          </p:spPr>
          <p:txBody>
            <a:bodyPr wrap="square" lIns="0" tIns="0" rIns="0" bIns="0" rtlCol="0"/>
            <a:lstStyle/>
            <a:p>
              <a:endParaRPr sz="1092" dirty="0"/>
            </a:p>
          </p:txBody>
        </p:sp>
        <p:pic>
          <p:nvPicPr>
            <p:cNvPr id="38" name="Picture 37">
              <a:extLst>
                <a:ext uri="{FF2B5EF4-FFF2-40B4-BE49-F238E27FC236}">
                  <a16:creationId xmlns:a16="http://schemas.microsoft.com/office/drawing/2014/main" id="{59A2821F-3E02-A378-04BF-9BDEDA2CC52C}"/>
                </a:ext>
              </a:extLst>
            </p:cNvPr>
            <p:cNvPicPr>
              <a:picLocks noChangeAspect="1"/>
            </p:cNvPicPr>
            <p:nvPr/>
          </p:nvPicPr>
          <p:blipFill>
            <a:blip r:embed="rId7"/>
            <a:stretch>
              <a:fillRect/>
            </a:stretch>
          </p:blipFill>
          <p:spPr>
            <a:xfrm>
              <a:off x="3792962" y="4752490"/>
              <a:ext cx="2118822" cy="1203614"/>
            </a:xfrm>
            <a:prstGeom prst="rect">
              <a:avLst/>
            </a:prstGeom>
          </p:spPr>
        </p:pic>
        <p:pic>
          <p:nvPicPr>
            <p:cNvPr id="39" name="Picture 38">
              <a:extLst>
                <a:ext uri="{FF2B5EF4-FFF2-40B4-BE49-F238E27FC236}">
                  <a16:creationId xmlns:a16="http://schemas.microsoft.com/office/drawing/2014/main" id="{B313DA05-4E5E-8793-22AE-FDA7C6944254}"/>
                </a:ext>
              </a:extLst>
            </p:cNvPr>
            <p:cNvPicPr>
              <a:picLocks noChangeAspect="1"/>
            </p:cNvPicPr>
            <p:nvPr/>
          </p:nvPicPr>
          <p:blipFill>
            <a:blip r:embed="rId8"/>
            <a:stretch>
              <a:fillRect/>
            </a:stretch>
          </p:blipFill>
          <p:spPr>
            <a:xfrm>
              <a:off x="3843053" y="1494388"/>
              <a:ext cx="1770323" cy="1205817"/>
            </a:xfrm>
            <a:prstGeom prst="rect">
              <a:avLst/>
            </a:prstGeom>
          </p:spPr>
        </p:pic>
        <p:pic>
          <p:nvPicPr>
            <p:cNvPr id="40" name="Picture 39">
              <a:extLst>
                <a:ext uri="{FF2B5EF4-FFF2-40B4-BE49-F238E27FC236}">
                  <a16:creationId xmlns:a16="http://schemas.microsoft.com/office/drawing/2014/main" id="{CD6E7B38-A8E2-5046-7814-0C689E6C825F}"/>
                </a:ext>
              </a:extLst>
            </p:cNvPr>
            <p:cNvPicPr>
              <a:picLocks noChangeAspect="1"/>
            </p:cNvPicPr>
            <p:nvPr/>
          </p:nvPicPr>
          <p:blipFill>
            <a:blip r:embed="rId9"/>
            <a:stretch>
              <a:fillRect/>
            </a:stretch>
          </p:blipFill>
          <p:spPr>
            <a:xfrm>
              <a:off x="3079656" y="3116404"/>
              <a:ext cx="1811182" cy="1209695"/>
            </a:xfrm>
            <a:prstGeom prst="rect">
              <a:avLst/>
            </a:prstGeom>
          </p:spPr>
        </p:pic>
        <p:pic>
          <p:nvPicPr>
            <p:cNvPr id="41" name="Picture 40">
              <a:extLst>
                <a:ext uri="{FF2B5EF4-FFF2-40B4-BE49-F238E27FC236}">
                  <a16:creationId xmlns:a16="http://schemas.microsoft.com/office/drawing/2014/main" id="{85575EFF-3854-8247-B820-162AD2FFE4C6}"/>
                </a:ext>
              </a:extLst>
            </p:cNvPr>
            <p:cNvPicPr>
              <a:picLocks noChangeAspect="1"/>
            </p:cNvPicPr>
            <p:nvPr/>
          </p:nvPicPr>
          <p:blipFill>
            <a:blip r:embed="rId10"/>
            <a:stretch>
              <a:fillRect/>
            </a:stretch>
          </p:blipFill>
          <p:spPr>
            <a:xfrm>
              <a:off x="6781740" y="3052557"/>
              <a:ext cx="1871033" cy="1247356"/>
            </a:xfrm>
            <a:prstGeom prst="rect">
              <a:avLst/>
            </a:prstGeom>
          </p:spPr>
        </p:pic>
        <p:pic>
          <p:nvPicPr>
            <p:cNvPr id="42" name="Picture 41">
              <a:extLst>
                <a:ext uri="{FF2B5EF4-FFF2-40B4-BE49-F238E27FC236}">
                  <a16:creationId xmlns:a16="http://schemas.microsoft.com/office/drawing/2014/main" id="{6E7B6D9C-3FC8-727F-F67F-B5F659C8F123}"/>
                </a:ext>
              </a:extLst>
            </p:cNvPr>
            <p:cNvPicPr>
              <a:picLocks noChangeAspect="1"/>
            </p:cNvPicPr>
            <p:nvPr/>
          </p:nvPicPr>
          <p:blipFill>
            <a:blip r:embed="rId11"/>
            <a:stretch>
              <a:fillRect/>
            </a:stretch>
          </p:blipFill>
          <p:spPr>
            <a:xfrm>
              <a:off x="6003091" y="1295438"/>
              <a:ext cx="2011874" cy="1342360"/>
            </a:xfrm>
            <a:prstGeom prst="rect">
              <a:avLst/>
            </a:prstGeom>
          </p:spPr>
        </p:pic>
        <p:pic>
          <p:nvPicPr>
            <p:cNvPr id="43" name="Picture 42">
              <a:extLst>
                <a:ext uri="{FF2B5EF4-FFF2-40B4-BE49-F238E27FC236}">
                  <a16:creationId xmlns:a16="http://schemas.microsoft.com/office/drawing/2014/main" id="{7C25418C-4F64-15D9-C018-7A0BC753A1A4}"/>
                </a:ext>
              </a:extLst>
            </p:cNvPr>
            <p:cNvPicPr>
              <a:picLocks noChangeAspect="1"/>
            </p:cNvPicPr>
            <p:nvPr/>
          </p:nvPicPr>
          <p:blipFill>
            <a:blip r:embed="rId12"/>
            <a:stretch>
              <a:fillRect/>
            </a:stretch>
          </p:blipFill>
          <p:spPr>
            <a:xfrm>
              <a:off x="6244172" y="4740211"/>
              <a:ext cx="1801561" cy="1202305"/>
            </a:xfrm>
            <a:prstGeom prst="rect">
              <a:avLst/>
            </a:prstGeom>
          </p:spPr>
        </p:pic>
        <p:sp>
          <p:nvSpPr>
            <p:cNvPr id="44" name="object 157">
              <a:extLst>
                <a:ext uri="{FF2B5EF4-FFF2-40B4-BE49-F238E27FC236}">
                  <a16:creationId xmlns:a16="http://schemas.microsoft.com/office/drawing/2014/main" id="{7E943B09-1264-60A5-100E-75FF4A803782}"/>
                </a:ext>
              </a:extLst>
            </p:cNvPr>
            <p:cNvSpPr txBox="1"/>
            <p:nvPr/>
          </p:nvSpPr>
          <p:spPr>
            <a:xfrm>
              <a:off x="636881" y="3507520"/>
              <a:ext cx="2113183" cy="420806"/>
            </a:xfrm>
            <a:prstGeom prst="rect">
              <a:avLst/>
            </a:prstGeom>
          </p:spPr>
          <p:txBody>
            <a:bodyPr vert="horz" wrap="square" lIns="0" tIns="6931" rIns="0" bIns="0" rtlCol="0">
              <a:spAutoFit/>
            </a:bodyPr>
            <a:lstStyle/>
            <a:p>
              <a:pPr marL="7701" marR="3081" algn="ctr">
                <a:lnSpc>
                  <a:spcPct val="116799"/>
                </a:lnSpc>
                <a:spcBef>
                  <a:spcPts val="55"/>
                </a:spcBef>
              </a:pPr>
              <a:r>
                <a:rPr lang="en-US" b="1" dirty="0">
                  <a:solidFill>
                    <a:srgbClr val="76777A"/>
                  </a:solidFill>
                  <a:latin typeface="Sadara-Arabic-SemiBold"/>
                  <a:cs typeface="Sadara-Arabic-SemiBold"/>
                </a:rPr>
                <a:t>Largest chemical complex ever built in a single phase</a:t>
              </a:r>
              <a:endParaRPr lang="ar-SA" b="1" dirty="0">
                <a:solidFill>
                  <a:srgbClr val="76777A"/>
                </a:solidFill>
                <a:latin typeface="Sadara-Arabic-SemiBold"/>
                <a:cs typeface="Sadara-Arabic-SemiBold"/>
              </a:endParaRPr>
            </a:p>
          </p:txBody>
        </p:sp>
        <p:sp>
          <p:nvSpPr>
            <p:cNvPr id="45" name="object 159">
              <a:extLst>
                <a:ext uri="{FF2B5EF4-FFF2-40B4-BE49-F238E27FC236}">
                  <a16:creationId xmlns:a16="http://schemas.microsoft.com/office/drawing/2014/main" id="{0965A443-817D-65CF-2CA4-E40BF94864F5}"/>
                </a:ext>
              </a:extLst>
            </p:cNvPr>
            <p:cNvSpPr txBox="1">
              <a:spLocks/>
            </p:cNvSpPr>
            <p:nvPr/>
          </p:nvSpPr>
          <p:spPr>
            <a:xfrm>
              <a:off x="1820449" y="1372692"/>
              <a:ext cx="1246874" cy="559959"/>
            </a:xfrm>
            <a:prstGeom prst="rect">
              <a:avLst/>
            </a:prstGeom>
          </p:spPr>
          <p:txBody>
            <a:bodyPr vert="horz" wrap="square" lIns="0" tIns="8856" rIns="0" bIns="0" rtlCol="0">
              <a:spAutoFit/>
            </a:bodyPr>
            <a:lstStyle>
              <a:lvl1pPr>
                <a:defRPr sz="5750" b="1" i="0">
                  <a:solidFill>
                    <a:srgbClr val="76777A"/>
                  </a:solidFill>
                  <a:latin typeface="Sadara-Arabic"/>
                  <a:ea typeface="+mj-ea"/>
                  <a:cs typeface="Sadara-Arabic"/>
                </a:defRPr>
              </a:lvl1pPr>
            </a:lstStyle>
            <a:p>
              <a:pPr marL="7701">
                <a:spcBef>
                  <a:spcPts val="69"/>
                </a:spcBef>
              </a:pPr>
              <a:r>
                <a:rPr lang="en-US" sz="5400" spc="-15" dirty="0">
                  <a:solidFill>
                    <a:srgbClr val="008266"/>
                  </a:solidFill>
                  <a:latin typeface="Sadara-Arabic-ExtraBold"/>
                  <a:cs typeface="Sadara-Arabic-ExtraBold"/>
                </a:rPr>
                <a:t>25+</a:t>
              </a:r>
              <a:endParaRPr lang="en-US" sz="5400" dirty="0">
                <a:latin typeface="Sadara-Arabic-ExtraBold"/>
                <a:cs typeface="Sadara-Arabic-ExtraBold"/>
              </a:endParaRPr>
            </a:p>
          </p:txBody>
        </p:sp>
        <p:sp>
          <p:nvSpPr>
            <p:cNvPr id="46" name="object 160">
              <a:extLst>
                <a:ext uri="{FF2B5EF4-FFF2-40B4-BE49-F238E27FC236}">
                  <a16:creationId xmlns:a16="http://schemas.microsoft.com/office/drawing/2014/main" id="{95BE010B-FBA6-5B0E-3474-D2D35C6289F1}"/>
                </a:ext>
              </a:extLst>
            </p:cNvPr>
            <p:cNvSpPr txBox="1"/>
            <p:nvPr/>
          </p:nvSpPr>
          <p:spPr>
            <a:xfrm>
              <a:off x="914400" y="1953517"/>
              <a:ext cx="2623261" cy="569292"/>
            </a:xfrm>
            <a:prstGeom prst="rect">
              <a:avLst/>
            </a:prstGeom>
          </p:spPr>
          <p:txBody>
            <a:bodyPr vert="horz" wrap="square" lIns="0" tIns="22719" rIns="0" bIns="0" rtlCol="0">
              <a:spAutoFit/>
            </a:bodyPr>
            <a:lstStyle/>
            <a:p>
              <a:pPr marL="69312" marR="3081" indent="-61995" algn="ctr">
                <a:spcBef>
                  <a:spcPts val="179"/>
                </a:spcBef>
              </a:pPr>
              <a:r>
                <a:rPr lang="en-US" b="1" dirty="0">
                  <a:solidFill>
                    <a:srgbClr val="76777A"/>
                  </a:solidFill>
                  <a:latin typeface="Sadara-Arabic-SemiBold"/>
                  <a:cs typeface="Sadara-Arabic-SemiBold"/>
                </a:rPr>
                <a:t>Billion USD investment JV between Aramco and Dow Chemical</a:t>
              </a:r>
              <a:endParaRPr lang="ar-SA" b="1" dirty="0">
                <a:solidFill>
                  <a:srgbClr val="76777A"/>
                </a:solidFill>
                <a:latin typeface="Sadara-Arabic-SemiBold"/>
                <a:cs typeface="Sadara-Arabic-SemiBold"/>
              </a:endParaRPr>
            </a:p>
          </p:txBody>
        </p:sp>
        <p:sp>
          <p:nvSpPr>
            <p:cNvPr id="47" name="object 154">
              <a:extLst>
                <a:ext uri="{FF2B5EF4-FFF2-40B4-BE49-F238E27FC236}">
                  <a16:creationId xmlns:a16="http://schemas.microsoft.com/office/drawing/2014/main" id="{C01DE00D-3EF2-544E-6DD9-D03FF0F4C89A}"/>
                </a:ext>
              </a:extLst>
            </p:cNvPr>
            <p:cNvSpPr txBox="1"/>
            <p:nvPr/>
          </p:nvSpPr>
          <p:spPr>
            <a:xfrm>
              <a:off x="1898421" y="4856696"/>
              <a:ext cx="1811182" cy="929291"/>
            </a:xfrm>
            <a:prstGeom prst="rect">
              <a:avLst/>
            </a:prstGeom>
          </p:spPr>
          <p:txBody>
            <a:bodyPr vert="horz" wrap="square" lIns="0" tIns="8856" rIns="0" bIns="0" rtlCol="0">
              <a:spAutoFit/>
            </a:bodyPr>
            <a:lstStyle/>
            <a:p>
              <a:pPr algn="ctr">
                <a:spcBef>
                  <a:spcPts val="69"/>
                </a:spcBef>
              </a:pPr>
              <a:r>
                <a:rPr sz="5400" b="1" spc="-15" dirty="0">
                  <a:solidFill>
                    <a:srgbClr val="008266"/>
                  </a:solidFill>
                  <a:latin typeface="Sadara-Arabic-ExtraBold"/>
                  <a:cs typeface="Sadara-Arabic-ExtraBold"/>
                </a:rPr>
                <a:t>26</a:t>
              </a:r>
            </a:p>
            <a:p>
              <a:pPr algn="ctr"/>
              <a:r>
                <a:rPr lang="en-US" b="1" dirty="0">
                  <a:solidFill>
                    <a:srgbClr val="76777A"/>
                  </a:solidFill>
                  <a:latin typeface="Sadara-Arabic-SemiBold"/>
                  <a:cs typeface="Sadara-Arabic-SemiBold"/>
                </a:rPr>
                <a:t>Manufacturing</a:t>
              </a:r>
            </a:p>
            <a:p>
              <a:pPr algn="ctr"/>
              <a:r>
                <a:rPr lang="en-US" b="1" dirty="0">
                  <a:solidFill>
                    <a:srgbClr val="76777A"/>
                  </a:solidFill>
                  <a:latin typeface="Sadara-Arabic-SemiBold"/>
                  <a:cs typeface="Sadara-Arabic-SemiBold"/>
                </a:rPr>
                <a:t>plants</a:t>
              </a:r>
              <a:r>
                <a:rPr lang="ar-SA" b="1" dirty="0">
                  <a:solidFill>
                    <a:srgbClr val="76777A"/>
                  </a:solidFill>
                  <a:latin typeface="Sadara-Arabic-SemiBold"/>
                  <a:cs typeface="Sadara-Arabic-SemiBold"/>
                </a:rPr>
                <a:t> </a:t>
              </a:r>
            </a:p>
          </p:txBody>
        </p:sp>
      </p:grpSp>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SA"/>
          </a:p>
        </p:txBody>
      </p:sp>
      <p:pic>
        <p:nvPicPr>
          <p:cNvPr id="5" name="Picture 4" descr="A logo of a company&#10;&#10;Description automatically generated">
            <a:extLst>
              <a:ext uri="{FF2B5EF4-FFF2-40B4-BE49-F238E27FC236}">
                <a16:creationId xmlns:a16="http://schemas.microsoft.com/office/drawing/2014/main" id="{2CBC664F-00E8-B73A-EB76-A802ACC63C8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428074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6" name="Title 1">
            <a:extLst>
              <a:ext uri="{FF2B5EF4-FFF2-40B4-BE49-F238E27FC236}">
                <a16:creationId xmlns:a16="http://schemas.microsoft.com/office/drawing/2014/main" id="{3312A7C9-CCF0-E299-01BE-AD050E0067F0}"/>
              </a:ext>
            </a:extLst>
          </p:cNvPr>
          <p:cNvSpPr>
            <a:spLocks noGrp="1"/>
          </p:cNvSpPr>
          <p:nvPr/>
        </p:nvSpPr>
        <p:spPr>
          <a:xfrm>
            <a:off x="1371600" y="4263865"/>
            <a:ext cx="9906000" cy="249107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5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8800" dirty="0"/>
              <a:t>Coating ………. Lining</a:t>
            </a:r>
          </a:p>
        </p:txBody>
      </p:sp>
      <p:pic>
        <p:nvPicPr>
          <p:cNvPr id="7" name="Picture 6" descr="Icon&#10;&#10;Description automatically generated">
            <a:extLst>
              <a:ext uri="{FF2B5EF4-FFF2-40B4-BE49-F238E27FC236}">
                <a16:creationId xmlns:a16="http://schemas.microsoft.com/office/drawing/2014/main" id="{CC515722-3FAA-F2DA-8780-D55584722BC4}"/>
              </a:ext>
            </a:extLst>
          </p:cNvPr>
          <p:cNvPicPr>
            <a:picLocks noChangeAspect="1"/>
          </p:cNvPicPr>
          <p:nvPr/>
        </p:nvPicPr>
        <p:blipFill>
          <a:blip r:embed="rId6"/>
          <a:stretch>
            <a:fillRect/>
          </a:stretch>
        </p:blipFill>
        <p:spPr>
          <a:xfrm>
            <a:off x="12815214" y="2491558"/>
            <a:ext cx="4063672" cy="5303884"/>
          </a:xfrm>
          <a:prstGeom prst="rect">
            <a:avLst/>
          </a:prstGeom>
        </p:spPr>
      </p:pic>
      <p:pic>
        <p:nvPicPr>
          <p:cNvPr id="4" name="Picture 3" descr="A logo of a company&#10;&#10;Description automatically generated">
            <a:extLst>
              <a:ext uri="{FF2B5EF4-FFF2-40B4-BE49-F238E27FC236}">
                <a16:creationId xmlns:a16="http://schemas.microsoft.com/office/drawing/2014/main" id="{79C431E1-93AF-4F4F-56B0-3B4B380D657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64971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80173" y="1491937"/>
            <a:ext cx="9765982" cy="70802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Coating </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10653" y="4000500"/>
            <a:ext cx="9144000" cy="432098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dirty="0">
                <a:solidFill>
                  <a:schemeClr val="bg1">
                    <a:lumMod val="50000"/>
                  </a:schemeClr>
                </a:solidFill>
              </a:rPr>
              <a:t>The application of a film of material to “</a:t>
            </a:r>
            <a:r>
              <a:rPr lang="en-US" sz="2800" b="1" dirty="0">
                <a:solidFill>
                  <a:schemeClr val="accent1"/>
                </a:solidFill>
              </a:rPr>
              <a:t>exterior surfaces</a:t>
            </a:r>
            <a:r>
              <a:rPr lang="en-US" sz="2800" dirty="0">
                <a:solidFill>
                  <a:schemeClr val="bg1">
                    <a:lumMod val="50000"/>
                  </a:schemeClr>
                </a:solidFill>
              </a:rPr>
              <a:t>” to resist weathering, condensation, fumes, dust, splash, or spray is referred to as a resistant coating.</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The coating must prevent the structure from being damaged by corrosion or disintegration due to its surrounding environment.</a:t>
            </a:r>
          </a:p>
        </p:txBody>
      </p:sp>
      <p:pic>
        <p:nvPicPr>
          <p:cNvPr id="8" name="Picture 7" descr="http://www.chemir.com/cmss_files/imagelibrary/paint.jpg">
            <a:hlinkClick r:id="rId6"/>
            <a:extLst>
              <a:ext uri="{FF2B5EF4-FFF2-40B4-BE49-F238E27FC236}">
                <a16:creationId xmlns:a16="http://schemas.microsoft.com/office/drawing/2014/main" id="{5A110172-6B03-C620-4D50-EC74DE3FC8F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811000" y="2423699"/>
            <a:ext cx="4620118" cy="7920202"/>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A logo of a company&#10;&#10;Description automatically generated">
            <a:extLst>
              <a:ext uri="{FF2B5EF4-FFF2-40B4-BE49-F238E27FC236}">
                <a16:creationId xmlns:a16="http://schemas.microsoft.com/office/drawing/2014/main" id="{11043054-B269-891D-F81B-BC8A7089BA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12719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164908"/>
            <a:ext cx="9437429" cy="70802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Lining</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0600" y="3747628"/>
            <a:ext cx="7467600" cy="4977272"/>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dirty="0">
                <a:solidFill>
                  <a:schemeClr val="bg1">
                    <a:lumMod val="50000"/>
                  </a:schemeClr>
                </a:solidFill>
              </a:rPr>
              <a:t>A resistant lining is a layer of material applied to the “</a:t>
            </a:r>
            <a:r>
              <a:rPr lang="en-US" sz="2800" b="1" dirty="0">
                <a:solidFill>
                  <a:schemeClr val="accent1"/>
                </a:solidFill>
              </a:rPr>
              <a:t>interior surface</a:t>
            </a:r>
            <a:r>
              <a:rPr lang="en-US" sz="2800" dirty="0">
                <a:solidFill>
                  <a:schemeClr val="bg1">
                    <a:lumMod val="50000"/>
                  </a:schemeClr>
                </a:solidFill>
              </a:rPr>
              <a:t>.”</a:t>
            </a: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endParaRPr lang="en-US" sz="2800" dirty="0">
              <a:solidFill>
                <a:schemeClr val="bg1">
                  <a:lumMod val="50000"/>
                </a:schemeClr>
              </a:solidFill>
            </a:endParaRPr>
          </a:p>
          <a:p>
            <a:pPr marL="457200" indent="-457200">
              <a:buFont typeface="Wingdings" pitchFamily="2" charset="2"/>
              <a:buChar char="q"/>
            </a:pPr>
            <a:r>
              <a:rPr lang="en-US" sz="2800" dirty="0">
                <a:solidFill>
                  <a:schemeClr val="bg1">
                    <a:lumMod val="50000"/>
                  </a:schemeClr>
                </a:solidFill>
              </a:rPr>
              <a:t>It prevents the structure from disintegration by the contained product and saves the product from contamination.</a:t>
            </a:r>
          </a:p>
        </p:txBody>
      </p:sp>
      <p:pic>
        <p:nvPicPr>
          <p:cNvPr id="6" name="Picture 2" descr="Image result for rubber lining material">
            <a:extLst>
              <a:ext uri="{FF2B5EF4-FFF2-40B4-BE49-F238E27FC236}">
                <a16:creationId xmlns:a16="http://schemas.microsoft.com/office/drawing/2014/main" id="{F9C793FF-CC73-123A-1EFE-B23E26C57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9560" y="2705100"/>
            <a:ext cx="8471234" cy="601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company&#10;&#10;Description automatically generated">
            <a:extLst>
              <a:ext uri="{FF2B5EF4-FFF2-40B4-BE49-F238E27FC236}">
                <a16:creationId xmlns:a16="http://schemas.microsoft.com/office/drawing/2014/main" id="{F6C26A9A-CFE8-DD62-2DA2-235493495E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1277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284608"/>
            <a:ext cx="9765982" cy="70802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Purpose</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0600" y="2705100"/>
            <a:ext cx="10744200" cy="675938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dirty="0">
                <a:solidFill>
                  <a:schemeClr val="bg1">
                    <a:lumMod val="50000"/>
                  </a:schemeClr>
                </a:solidFill>
              </a:rPr>
              <a:t>There are multiple methods available to control corrosion. The technique that is most frequently used is applying a suitable coating/lining system.</a:t>
            </a:r>
          </a:p>
          <a:p>
            <a:r>
              <a:rPr lang="en-US" sz="2800" dirty="0">
                <a:solidFill>
                  <a:schemeClr val="bg1">
                    <a:lumMod val="50000"/>
                  </a:schemeClr>
                </a:solidFill>
              </a:rPr>
              <a:t> </a:t>
            </a:r>
          </a:p>
          <a:p>
            <a:r>
              <a:rPr lang="en-US" sz="2800" dirty="0">
                <a:solidFill>
                  <a:schemeClr val="bg1">
                    <a:lumMod val="50000"/>
                  </a:schemeClr>
                </a:solidFill>
              </a:rPr>
              <a:t>The right coating/lining system is crucial to achieving long-term benefits.</a:t>
            </a:r>
          </a:p>
          <a:p>
            <a:endParaRPr lang="en-US" sz="2800" dirty="0">
              <a:solidFill>
                <a:schemeClr val="bg1">
                  <a:lumMod val="50000"/>
                </a:schemeClr>
              </a:solidFill>
            </a:endParaRPr>
          </a:p>
          <a:p>
            <a:r>
              <a:rPr lang="en-US" sz="2800" dirty="0">
                <a:solidFill>
                  <a:schemeClr val="bg1">
                    <a:lumMod val="50000"/>
                  </a:schemeClr>
                </a:solidFill>
              </a:rPr>
              <a:t>Insufficient consideration of parameters and specifications of the coating/lining system during the maintenance phase in operating plants can lead to unnecessary stoppages and manhours spent.</a:t>
            </a:r>
          </a:p>
          <a:p>
            <a:r>
              <a:rPr lang="en-US" sz="2800" dirty="0">
                <a:solidFill>
                  <a:schemeClr val="bg1">
                    <a:lumMod val="50000"/>
                  </a:schemeClr>
                </a:solidFill>
              </a:rPr>
              <a:t> </a:t>
            </a:r>
          </a:p>
          <a:p>
            <a:r>
              <a:rPr lang="en-US" sz="2800" dirty="0">
                <a:solidFill>
                  <a:schemeClr val="bg1">
                    <a:lumMod val="50000"/>
                  </a:schemeClr>
                </a:solidFill>
              </a:rPr>
              <a:t>This presentation will cover the important parameters that must be considered when specifying the maintenance coating/lining system in an operating plant.</a:t>
            </a:r>
          </a:p>
          <a:p>
            <a:r>
              <a:rPr lang="en-US" sz="2800" dirty="0">
                <a:solidFill>
                  <a:schemeClr val="bg1">
                    <a:lumMod val="50000"/>
                  </a:schemeClr>
                </a:solidFill>
              </a:rPr>
              <a:t> </a:t>
            </a:r>
          </a:p>
          <a:p>
            <a:r>
              <a:rPr lang="en-US" sz="2800" dirty="0">
                <a:solidFill>
                  <a:schemeClr val="bg1">
                    <a:lumMod val="50000"/>
                  </a:schemeClr>
                </a:solidFill>
              </a:rPr>
              <a:t>In detail, we will discuss some of the early coating /lining failures that resulted from failing to consider operating parameters.</a:t>
            </a:r>
          </a:p>
        </p:txBody>
      </p:sp>
      <p:pic>
        <p:nvPicPr>
          <p:cNvPr id="7" name="Picture 6">
            <a:extLst>
              <a:ext uri="{FF2B5EF4-FFF2-40B4-BE49-F238E27FC236}">
                <a16:creationId xmlns:a16="http://schemas.microsoft.com/office/drawing/2014/main" id="{93F58245-4A15-28FE-E1C2-46AB83CE58D7}"/>
              </a:ext>
            </a:extLst>
          </p:cNvPr>
          <p:cNvPicPr>
            <a:picLocks noChangeAspect="1"/>
          </p:cNvPicPr>
          <p:nvPr/>
        </p:nvPicPr>
        <p:blipFill rotWithShape="1">
          <a:blip r:embed="rId6"/>
          <a:srcRect l="12276"/>
          <a:stretch/>
        </p:blipFill>
        <p:spPr>
          <a:xfrm>
            <a:off x="12115800" y="2933700"/>
            <a:ext cx="5472711" cy="5616380"/>
          </a:xfrm>
          <a:prstGeom prst="rect">
            <a:avLst/>
          </a:prstGeom>
        </p:spPr>
      </p:pic>
      <p:pic>
        <p:nvPicPr>
          <p:cNvPr id="8" name="Picture 7" descr="A logo of a company&#10;&#10;Description automatically generated">
            <a:extLst>
              <a:ext uri="{FF2B5EF4-FFF2-40B4-BE49-F238E27FC236}">
                <a16:creationId xmlns:a16="http://schemas.microsoft.com/office/drawing/2014/main" id="{A9FAF309-A82B-BAC9-A6AB-91B817C65B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99637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90600" y="1257300"/>
            <a:ext cx="9765982" cy="70802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Introduction</a:t>
            </a:r>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1005840" y="2469072"/>
            <a:ext cx="10287000" cy="744518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800" b="1" dirty="0">
                <a:solidFill>
                  <a:schemeClr val="accent1"/>
                </a:solidFill>
              </a:rPr>
              <a:t>SUBSTRATE </a:t>
            </a:r>
          </a:p>
          <a:p>
            <a:pPr marL="914400" lvl="1" indent="-457200">
              <a:buFont typeface="Wingdings" pitchFamily="2" charset="2"/>
              <a:buChar char="§"/>
            </a:pPr>
            <a:r>
              <a:rPr lang="en-US" sz="2800" dirty="0">
                <a:solidFill>
                  <a:schemeClr val="bg1">
                    <a:lumMod val="50000"/>
                  </a:schemeClr>
                </a:solidFill>
              </a:rPr>
              <a:t>The nature and environmental conditions of the primary substrate.</a:t>
            </a:r>
          </a:p>
          <a:p>
            <a:endParaRPr lang="en-US" sz="1600" b="1" dirty="0">
              <a:solidFill>
                <a:schemeClr val="bg1">
                  <a:lumMod val="50000"/>
                </a:schemeClr>
              </a:solidFill>
            </a:endParaRPr>
          </a:p>
          <a:p>
            <a:r>
              <a:rPr lang="en-US" sz="2800" b="1" dirty="0">
                <a:solidFill>
                  <a:schemeClr val="accent1"/>
                </a:solidFill>
              </a:rPr>
              <a:t>OPERATING CONDITION </a:t>
            </a:r>
          </a:p>
          <a:p>
            <a:pPr marL="914400" lvl="1" indent="-457200">
              <a:buFont typeface="Wingdings" pitchFamily="2" charset="2"/>
              <a:buChar char="§"/>
            </a:pPr>
            <a:r>
              <a:rPr lang="en-US" sz="2800" dirty="0">
                <a:solidFill>
                  <a:schemeClr val="bg1">
                    <a:lumMod val="50000"/>
                  </a:schemeClr>
                </a:solidFill>
              </a:rPr>
              <a:t>Restrictions specific to operating plants.</a:t>
            </a:r>
          </a:p>
          <a:p>
            <a:pPr marL="914400" lvl="1" indent="-457200">
              <a:buFont typeface="Wingdings" pitchFamily="2" charset="2"/>
              <a:buChar char="§"/>
            </a:pPr>
            <a:r>
              <a:rPr lang="en-US" sz="2800" dirty="0">
                <a:solidFill>
                  <a:schemeClr val="bg1">
                    <a:lumMod val="50000"/>
                  </a:schemeClr>
                </a:solidFill>
              </a:rPr>
              <a:t>Surrounding environment</a:t>
            </a:r>
          </a:p>
          <a:p>
            <a:pPr marL="914400" lvl="1" indent="-457200">
              <a:buFont typeface="Wingdings" pitchFamily="2" charset="2"/>
              <a:buChar char="§"/>
            </a:pPr>
            <a:r>
              <a:rPr lang="en-US" sz="2800" dirty="0">
                <a:solidFill>
                  <a:schemeClr val="bg1">
                    <a:lumMod val="50000"/>
                  </a:schemeClr>
                </a:solidFill>
              </a:rPr>
              <a:t>The maximum operating condition</a:t>
            </a:r>
          </a:p>
          <a:p>
            <a:endParaRPr lang="en-US" dirty="0">
              <a:solidFill>
                <a:schemeClr val="bg1">
                  <a:lumMod val="50000"/>
                </a:schemeClr>
              </a:solidFill>
            </a:endParaRPr>
          </a:p>
          <a:p>
            <a:r>
              <a:rPr lang="en-US" sz="2800" b="1" dirty="0">
                <a:solidFill>
                  <a:schemeClr val="accent1"/>
                </a:solidFill>
              </a:rPr>
              <a:t>COATING/ LINING SELECTION </a:t>
            </a:r>
          </a:p>
          <a:p>
            <a:pPr marL="914400" lvl="1" indent="-457200">
              <a:buFont typeface="Wingdings" pitchFamily="2" charset="2"/>
              <a:buChar char="§"/>
            </a:pPr>
            <a:r>
              <a:rPr lang="en-US" sz="2800" dirty="0">
                <a:solidFill>
                  <a:schemeClr val="bg1">
                    <a:lumMod val="50000"/>
                  </a:schemeClr>
                </a:solidFill>
              </a:rPr>
              <a:t>Durability and desired property</a:t>
            </a:r>
          </a:p>
          <a:p>
            <a:pPr marL="914400" lvl="1" indent="-457200">
              <a:buFont typeface="Wingdings" pitchFamily="2" charset="2"/>
              <a:buChar char="§"/>
            </a:pPr>
            <a:r>
              <a:rPr lang="en-US" sz="2800" dirty="0">
                <a:solidFill>
                  <a:schemeClr val="bg1">
                    <a:lumMod val="50000"/>
                  </a:schemeClr>
                </a:solidFill>
              </a:rPr>
              <a:t>Classification of coating/lining materials</a:t>
            </a:r>
          </a:p>
          <a:p>
            <a:pPr marL="914400" lvl="1" indent="-457200">
              <a:buFont typeface="Wingdings" pitchFamily="2" charset="2"/>
              <a:buChar char="§"/>
            </a:pPr>
            <a:r>
              <a:rPr lang="en-US" sz="2800" dirty="0">
                <a:solidFill>
                  <a:schemeClr val="bg1">
                    <a:lumMod val="50000"/>
                  </a:schemeClr>
                </a:solidFill>
              </a:rPr>
              <a:t>Cost consideration of coating/lining materials </a:t>
            </a:r>
          </a:p>
          <a:p>
            <a:endParaRPr lang="en-US" b="1" dirty="0">
              <a:solidFill>
                <a:schemeClr val="accent1"/>
              </a:solidFill>
            </a:endParaRPr>
          </a:p>
          <a:p>
            <a:r>
              <a:rPr lang="en-US" sz="2800" b="1" dirty="0">
                <a:solidFill>
                  <a:schemeClr val="accent1"/>
                </a:solidFill>
              </a:rPr>
              <a:t>APPLICATION AND INSPECTION CONTROL</a:t>
            </a:r>
          </a:p>
          <a:p>
            <a:pPr marL="914400" lvl="1" indent="-457200">
              <a:buFont typeface="Wingdings" pitchFamily="2" charset="2"/>
              <a:buChar char="§"/>
            </a:pPr>
            <a:r>
              <a:rPr lang="en-US" sz="2800" dirty="0">
                <a:solidFill>
                  <a:schemeClr val="bg1">
                    <a:lumMod val="50000"/>
                  </a:schemeClr>
                </a:solidFill>
              </a:rPr>
              <a:t>Coating/lining material Application consideration </a:t>
            </a:r>
          </a:p>
          <a:p>
            <a:pPr marL="914400" lvl="1" indent="-457200">
              <a:buFont typeface="Wingdings" pitchFamily="2" charset="2"/>
              <a:buChar char="§"/>
            </a:pPr>
            <a:r>
              <a:rPr lang="en-US" sz="2800" dirty="0">
                <a:solidFill>
                  <a:schemeClr val="bg1">
                    <a:lumMod val="50000"/>
                  </a:schemeClr>
                </a:solidFill>
              </a:rPr>
              <a:t>Schedule of Inspection</a:t>
            </a:r>
          </a:p>
        </p:txBody>
      </p:sp>
      <p:pic>
        <p:nvPicPr>
          <p:cNvPr id="7" name="Picture 2">
            <a:extLst>
              <a:ext uri="{FF2B5EF4-FFF2-40B4-BE49-F238E27FC236}">
                <a16:creationId xmlns:a16="http://schemas.microsoft.com/office/drawing/2014/main" id="{E83AF744-9B43-6D19-5E95-0D0FE75CF4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41"/>
          <a:stretch/>
        </p:blipFill>
        <p:spPr bwMode="auto">
          <a:xfrm>
            <a:off x="11506200" y="240030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company&#10;&#10;Description automatically generated">
            <a:extLst>
              <a:ext uri="{FF2B5EF4-FFF2-40B4-BE49-F238E27FC236}">
                <a16:creationId xmlns:a16="http://schemas.microsoft.com/office/drawing/2014/main" id="{DA77119B-E408-531F-F797-30FFC8A83FD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203887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A"/>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A"/>
          </a:p>
        </p:txBody>
      </p:sp>
      <p:sp>
        <p:nvSpPr>
          <p:cNvPr id="4" name="Title 1">
            <a:extLst>
              <a:ext uri="{FF2B5EF4-FFF2-40B4-BE49-F238E27FC236}">
                <a16:creationId xmlns:a16="http://schemas.microsoft.com/office/drawing/2014/main" id="{436B4C7A-DFBB-59C7-DD9D-780956BAC1A0}"/>
              </a:ext>
            </a:extLst>
          </p:cNvPr>
          <p:cNvSpPr>
            <a:spLocks noGrp="1"/>
          </p:cNvSpPr>
          <p:nvPr/>
        </p:nvSpPr>
        <p:spPr>
          <a:xfrm>
            <a:off x="985520" y="1181100"/>
            <a:ext cx="13187680" cy="154642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6000" dirty="0"/>
              <a:t>Substrate</a:t>
            </a:r>
          </a:p>
          <a:p>
            <a:r>
              <a:rPr lang="en-US" sz="4400" b="0" dirty="0"/>
              <a:t>Primary Substrate’s Nature &amp; Environmental Conditions</a:t>
            </a:r>
            <a:endParaRPr lang="en-US" sz="7200" b="0" dirty="0"/>
          </a:p>
        </p:txBody>
      </p:sp>
      <p:sp>
        <p:nvSpPr>
          <p:cNvPr id="5" name="Content Placeholder 2">
            <a:extLst>
              <a:ext uri="{FF2B5EF4-FFF2-40B4-BE49-F238E27FC236}">
                <a16:creationId xmlns:a16="http://schemas.microsoft.com/office/drawing/2014/main" id="{FF8C65BB-878A-3207-56A2-C646A6B85F3A}"/>
              </a:ext>
            </a:extLst>
          </p:cNvPr>
          <p:cNvSpPr txBox="1">
            <a:spLocks/>
          </p:cNvSpPr>
          <p:nvPr/>
        </p:nvSpPr>
        <p:spPr>
          <a:xfrm>
            <a:off x="995680" y="3512820"/>
            <a:ext cx="10602506" cy="5638800"/>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457200" indent="-457200">
              <a:buFont typeface="Wingdings" pitchFamily="2" charset="2"/>
              <a:buChar char="q"/>
            </a:pPr>
            <a:r>
              <a:rPr lang="en-US" sz="2800" dirty="0">
                <a:solidFill>
                  <a:schemeClr val="bg1">
                    <a:lumMod val="50000"/>
                  </a:schemeClr>
                </a:solidFill>
              </a:rPr>
              <a:t>The substrate can be in the form of a structure, pipe, vessel, or tank.</a:t>
            </a:r>
          </a:p>
          <a:p>
            <a:pPr marL="457200" indent="-457200">
              <a:buFont typeface="Wingdings" pitchFamily="2" charset="2"/>
              <a:buChar char="q"/>
            </a:pPr>
            <a:r>
              <a:rPr lang="en-US" sz="2800" dirty="0">
                <a:solidFill>
                  <a:schemeClr val="bg1">
                    <a:lumMod val="50000"/>
                  </a:schemeClr>
                </a:solidFill>
              </a:rPr>
              <a:t>It can be above or underground, fixed, or mobile. </a:t>
            </a:r>
          </a:p>
          <a:p>
            <a:pPr marL="457200" indent="-457200">
              <a:buFont typeface="Wingdings" pitchFamily="2" charset="2"/>
              <a:buChar char="q"/>
            </a:pPr>
            <a:r>
              <a:rPr lang="en-US" sz="2800" dirty="0">
                <a:solidFill>
                  <a:schemeClr val="bg1">
                    <a:lumMod val="50000"/>
                  </a:schemeClr>
                </a:solidFill>
              </a:rPr>
              <a:t>Construction of materials such as ferrous/non-ferrous/special alloy</a:t>
            </a:r>
          </a:p>
          <a:p>
            <a:pPr marL="457200" indent="-457200">
              <a:buFont typeface="Wingdings" pitchFamily="2" charset="2"/>
              <a:buChar char="q"/>
            </a:pPr>
            <a:r>
              <a:rPr lang="en-US" sz="2800" dirty="0">
                <a:solidFill>
                  <a:schemeClr val="bg1">
                    <a:lumMod val="50000"/>
                  </a:schemeClr>
                </a:solidFill>
              </a:rPr>
              <a:t>Each substrate requires a different type of approach while preparing and applying the coating/lining system.</a:t>
            </a:r>
          </a:p>
          <a:p>
            <a:pPr marL="457200" indent="-457200">
              <a:buFont typeface="Wingdings" pitchFamily="2" charset="2"/>
              <a:buChar char="q"/>
            </a:pPr>
            <a:endParaRPr lang="en-US" sz="2800" dirty="0">
              <a:solidFill>
                <a:schemeClr val="bg1">
                  <a:lumMod val="50000"/>
                </a:schemeClr>
              </a:solidFill>
            </a:endParaRPr>
          </a:p>
          <a:p>
            <a:r>
              <a:rPr lang="en-US" sz="2800" b="1" dirty="0">
                <a:solidFill>
                  <a:schemeClr val="accent1"/>
                </a:solidFill>
              </a:rPr>
              <a:t>The environmental consideration of primary substrates is divided into three segments.</a:t>
            </a:r>
          </a:p>
          <a:p>
            <a:pPr marL="457200" indent="-457200">
              <a:buFont typeface="Wingdings" pitchFamily="2" charset="2"/>
              <a:buChar char="q"/>
            </a:pPr>
            <a:endParaRPr lang="en-US" sz="2800" dirty="0">
              <a:solidFill>
                <a:schemeClr val="bg1">
                  <a:lumMod val="50000"/>
                </a:schemeClr>
              </a:solidFill>
            </a:endParaRPr>
          </a:p>
          <a:p>
            <a:pPr marL="914400" lvl="1" indent="-457200">
              <a:buFont typeface="Wingdings" pitchFamily="2" charset="2"/>
              <a:buChar char="§"/>
            </a:pPr>
            <a:r>
              <a:rPr lang="en-US" sz="2800" dirty="0">
                <a:solidFill>
                  <a:schemeClr val="bg1">
                    <a:lumMod val="50000"/>
                  </a:schemeClr>
                </a:solidFill>
              </a:rPr>
              <a:t>Atmospheric exposure</a:t>
            </a:r>
          </a:p>
          <a:p>
            <a:pPr marL="914400" lvl="1" indent="-457200">
              <a:buFont typeface="Wingdings" pitchFamily="2" charset="2"/>
              <a:buChar char="§"/>
            </a:pPr>
            <a:r>
              <a:rPr lang="en-US" sz="2800" dirty="0">
                <a:solidFill>
                  <a:schemeClr val="bg1">
                    <a:lumMod val="50000"/>
                  </a:schemeClr>
                </a:solidFill>
              </a:rPr>
              <a:t>Immersion service</a:t>
            </a:r>
          </a:p>
          <a:p>
            <a:pPr marL="914400" lvl="1" indent="-457200">
              <a:buFont typeface="Wingdings" pitchFamily="2" charset="2"/>
              <a:buChar char="§"/>
            </a:pPr>
            <a:r>
              <a:rPr lang="en-US" sz="2800" dirty="0">
                <a:solidFill>
                  <a:schemeClr val="bg1">
                    <a:lumMod val="50000"/>
                  </a:schemeClr>
                </a:solidFill>
              </a:rPr>
              <a:t>Buried service</a:t>
            </a:r>
          </a:p>
        </p:txBody>
      </p:sp>
      <p:pic>
        <p:nvPicPr>
          <p:cNvPr id="7" name="Picture 6" descr="Close-up of a large white and brown metal wheel&#10;&#10;Description automatically generated">
            <a:extLst>
              <a:ext uri="{FF2B5EF4-FFF2-40B4-BE49-F238E27FC236}">
                <a16:creationId xmlns:a16="http://schemas.microsoft.com/office/drawing/2014/main" id="{2A759E75-5A01-2FF6-3161-018F6C705FD1}"/>
              </a:ext>
            </a:extLst>
          </p:cNvPr>
          <p:cNvPicPr>
            <a:picLocks noChangeAspect="1"/>
          </p:cNvPicPr>
          <p:nvPr/>
        </p:nvPicPr>
        <p:blipFill>
          <a:blip r:embed="rId6"/>
          <a:stretch>
            <a:fillRect/>
          </a:stretch>
        </p:blipFill>
        <p:spPr>
          <a:xfrm>
            <a:off x="12143050" y="3093720"/>
            <a:ext cx="5584441" cy="6477000"/>
          </a:xfrm>
          <a:prstGeom prst="rect">
            <a:avLst/>
          </a:prstGeom>
        </p:spPr>
      </p:pic>
      <p:pic>
        <p:nvPicPr>
          <p:cNvPr id="8" name="Picture 7" descr="A logo of a company&#10;&#10;Description automatically generated">
            <a:extLst>
              <a:ext uri="{FF2B5EF4-FFF2-40B4-BE49-F238E27FC236}">
                <a16:creationId xmlns:a16="http://schemas.microsoft.com/office/drawing/2014/main" id="{1022E046-43AC-C4DA-2AA8-12DD8B34D1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45" t="25849" r="10155" b="31433"/>
          <a:stretch/>
        </p:blipFill>
        <p:spPr>
          <a:xfrm>
            <a:off x="685800" y="372748"/>
            <a:ext cx="1740693" cy="678812"/>
          </a:xfrm>
          <a:prstGeom prst="rect">
            <a:avLst/>
          </a:prstGeom>
        </p:spPr>
      </p:pic>
    </p:spTree>
    <p:extLst>
      <p:ext uri="{BB962C8B-B14F-4D97-AF65-F5344CB8AC3E}">
        <p14:creationId xmlns:p14="http://schemas.microsoft.com/office/powerpoint/2010/main" val="38396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1397</Words>
  <Application>Microsoft Office PowerPoint</Application>
  <PresentationFormat>Custom</PresentationFormat>
  <Paragraphs>198</Paragraphs>
  <Slides>23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Calibri</vt:lpstr>
      <vt:lpstr>Tabarra Sans Heavy</vt:lpstr>
      <vt:lpstr>Sadara-Arabic-SemiBold</vt:lpstr>
      <vt:lpstr>Arial</vt:lpstr>
      <vt:lpstr>Sadara-Arabic Light</vt:lpstr>
      <vt:lpstr>Glacial Indifference Bold</vt:lpstr>
      <vt:lpstr>Sadara-Arabic-ExtraBold</vt:lpstr>
      <vt:lpstr>Wingdings</vt:lpstr>
      <vt:lpstr>Canva Sans Bold</vt:lpstr>
      <vt:lpstr>Canva Sans</vt:lpstr>
      <vt:lpstr>Microsoft Sans Serif</vt:lpstr>
      <vt:lpstr>Sadara-Arabic Medium</vt:lpstr>
      <vt:lpstr>Codec Pro ExtraBold</vt:lpstr>
      <vt:lpstr>Tabarra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cp:keywords>SADARADataClassification=Sadara - General Use Information</cp:keywords>
  <cp:lastModifiedBy>Mohamed, Yasser H</cp:lastModifiedBy>
  <cp:revision>35</cp:revision>
  <dcterms:created xsi:type="dcterms:W3CDTF">2006-08-16T00:00:00Z</dcterms:created>
  <dcterms:modified xsi:type="dcterms:W3CDTF">2024-06-11T11:05:14Z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2e3807dc-0b02-461f-bc0a-5504f258c78b</vt:lpwstr>
  </property>
  <property fmtid="{D5CDD505-2E9C-101B-9397-08002B2CF9AE}" pid="3" name="SADARADataClassification">
    <vt:lpwstr>Sadara - General Use Information</vt:lpwstr>
  </property>
</Properties>
</file>