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69" r:id="rId3"/>
    <p:sldId id="257" r:id="rId4"/>
    <p:sldId id="259" r:id="rId5"/>
    <p:sldId id="266" r:id="rId6"/>
    <p:sldId id="265" r:id="rId7"/>
    <p:sldId id="261" r:id="rId8"/>
    <p:sldId id="260" r:id="rId9"/>
    <p:sldId id="262" r:id="rId10"/>
    <p:sldId id="267" r:id="rId11"/>
    <p:sldId id="263" r:id="rId12"/>
    <p:sldId id="268" r:id="rId13"/>
    <p:sldId id="264" r:id="rId14"/>
    <p:sldId id="258" r:id="rId15"/>
  </p:sldIdLst>
  <p:sldSz cx="18288000" cy="10287000"/>
  <p:notesSz cx="6858000" cy="9144000"/>
  <p:embeddedFontLst>
    <p:embeddedFont>
      <p:font typeface="Calibri" panose="020F0502020204030204" pitchFamily="34" charset="0"/>
      <p:regular r:id="rId16"/>
      <p:bold r:id="rId17"/>
    </p:embeddedFont>
    <p:embeddedFont>
      <p:font typeface="Canva Sans" panose="020B0604020202020204" charset="0"/>
      <p:regular r:id="rId18"/>
    </p:embeddedFont>
    <p:embeddedFont>
      <p:font typeface="Canva Sans Bold" panose="020B0604020202020204" charset="0"/>
      <p:regular r:id="rId19"/>
    </p:embeddedFont>
    <p:embeddedFont>
      <p:font typeface="Codec Pro ExtraBold" panose="020B0604020202020204" charset="0"/>
      <p:regular r:id="rId20"/>
    </p:embeddedFont>
    <p:embeddedFont>
      <p:font typeface="Glacial Indifference Bold" panose="020B0604020202020204" charset="0"/>
      <p:regular r:id="rId21"/>
    </p:embeddedFont>
    <p:embeddedFont>
      <p:font typeface="SABIC Typeface Headline Light" panose="020B0303060202020204" pitchFamily="34" charset="0"/>
      <p:regular r:id="rId22"/>
    </p:embeddedFont>
    <p:embeddedFont>
      <p:font typeface="SABIC Typeface Text" panose="020B0603060202020204" pitchFamily="34" charset="0"/>
      <p:regular r:id="rId23"/>
      <p:bold r:id="rId24"/>
    </p:embeddedFont>
    <p:embeddedFont>
      <p:font typeface="SABIC Typeface Text Light" panose="020B0303060202020204" pitchFamily="34" charset="0"/>
      <p:regular r:id="rId25"/>
    </p:embeddedFont>
    <p:embeddedFont>
      <p:font typeface="Tabarra Sans" panose="020B0604020202020204" charset="0"/>
      <p:regular r:id="rId26"/>
    </p:embeddedFont>
    <p:embeddedFont>
      <p:font typeface="Tabarra Sans Heavy" panose="020B0604020202020204" charset="0"/>
      <p:regular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F6F0"/>
    <a:srgbClr val="F47C00"/>
    <a:srgbClr val="F5E4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22" autoAdjust="0"/>
  </p:normalViewPr>
  <p:slideViewPr>
    <p:cSldViewPr>
      <p:cViewPr varScale="1">
        <p:scale>
          <a:sx n="41" d="100"/>
          <a:sy n="41" d="100"/>
        </p:scale>
        <p:origin x="842" y="25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8.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94852\Documents\Conferences%20&amp;%20Workshops-Seminar\JUCORR%202024\Thickness%20plots.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Sheet1!$F$3</c:f>
              <c:strCache>
                <c:ptCount val="1"/>
                <c:pt idx="0">
                  <c:v>Average Thickness (mm)</c:v>
                </c:pt>
              </c:strCache>
            </c:strRef>
          </c:tx>
          <c:spPr>
            <a:ln w="28575" cap="rnd">
              <a:solidFill>
                <a:schemeClr val="accent1"/>
              </a:solidFill>
              <a:round/>
            </a:ln>
            <a:effectLst/>
          </c:spPr>
          <c:marker>
            <c:symbol val="diamond"/>
            <c:size val="5"/>
            <c:spPr>
              <a:solidFill>
                <a:schemeClr val="accent1"/>
              </a:solidFill>
              <a:ln w="34925">
                <a:solidFill>
                  <a:schemeClr val="accent1"/>
                </a:solidFill>
              </a:ln>
              <a:effectLst/>
            </c:spPr>
          </c:marker>
          <c:errBars>
            <c:errDir val="y"/>
            <c:errBarType val="both"/>
            <c:errValType val="cust"/>
            <c:noEndCap val="0"/>
            <c:plus>
              <c:numRef>
                <c:f>Sheet1!$G$4:$G$13</c:f>
                <c:numCache>
                  <c:formatCode>General</c:formatCode>
                  <c:ptCount val="10"/>
                  <c:pt idx="0">
                    <c:v>0.4</c:v>
                  </c:pt>
                  <c:pt idx="1">
                    <c:v>1.7</c:v>
                  </c:pt>
                  <c:pt idx="2">
                    <c:v>1.01</c:v>
                  </c:pt>
                  <c:pt idx="3">
                    <c:v>1.03</c:v>
                  </c:pt>
                  <c:pt idx="4">
                    <c:v>0.74</c:v>
                  </c:pt>
                  <c:pt idx="5">
                    <c:v>1.71</c:v>
                  </c:pt>
                  <c:pt idx="6">
                    <c:v>0.77</c:v>
                  </c:pt>
                  <c:pt idx="7">
                    <c:v>0.18</c:v>
                  </c:pt>
                  <c:pt idx="8">
                    <c:v>0.28999999999999998</c:v>
                  </c:pt>
                  <c:pt idx="9">
                    <c:v>0.05</c:v>
                  </c:pt>
                </c:numCache>
              </c:numRef>
            </c:plus>
            <c:minus>
              <c:numRef>
                <c:f>Sheet1!$G$4:$G$13</c:f>
                <c:numCache>
                  <c:formatCode>General</c:formatCode>
                  <c:ptCount val="10"/>
                  <c:pt idx="0">
                    <c:v>0.4</c:v>
                  </c:pt>
                  <c:pt idx="1">
                    <c:v>1.7</c:v>
                  </c:pt>
                  <c:pt idx="2">
                    <c:v>1.01</c:v>
                  </c:pt>
                  <c:pt idx="3">
                    <c:v>1.03</c:v>
                  </c:pt>
                  <c:pt idx="4">
                    <c:v>0.74</c:v>
                  </c:pt>
                  <c:pt idx="5">
                    <c:v>1.71</c:v>
                  </c:pt>
                  <c:pt idx="6">
                    <c:v>0.77</c:v>
                  </c:pt>
                  <c:pt idx="7">
                    <c:v>0.18</c:v>
                  </c:pt>
                  <c:pt idx="8">
                    <c:v>0.28999999999999998</c:v>
                  </c:pt>
                  <c:pt idx="9">
                    <c:v>0.05</c:v>
                  </c:pt>
                </c:numCache>
              </c:numRef>
            </c:minus>
            <c:spPr>
              <a:noFill/>
              <a:ln w="19050" cap="flat" cmpd="sng" algn="ctr">
                <a:solidFill>
                  <a:schemeClr val="tx1">
                    <a:lumMod val="65000"/>
                    <a:lumOff val="35000"/>
                  </a:schemeClr>
                </a:solidFill>
                <a:round/>
              </a:ln>
              <a:effectLst/>
            </c:spPr>
          </c:errBars>
          <c:cat>
            <c:strRef>
              <c:f>Sheet1!$E$4:$E$13</c:f>
              <c:strCache>
                <c:ptCount val="10"/>
                <c:pt idx="0">
                  <c:v>S1</c:v>
                </c:pt>
                <c:pt idx="1">
                  <c:v>S2 - FS</c:v>
                </c:pt>
                <c:pt idx="2">
                  <c:v>S2 - A</c:v>
                </c:pt>
                <c:pt idx="3">
                  <c:v>S3 - FS</c:v>
                </c:pt>
                <c:pt idx="4">
                  <c:v>S3 - A</c:v>
                </c:pt>
                <c:pt idx="5">
                  <c:v>S4</c:v>
                </c:pt>
                <c:pt idx="6">
                  <c:v>S5</c:v>
                </c:pt>
                <c:pt idx="7">
                  <c:v>S6</c:v>
                </c:pt>
                <c:pt idx="8">
                  <c:v>S7</c:v>
                </c:pt>
                <c:pt idx="9">
                  <c:v>S8</c:v>
                </c:pt>
              </c:strCache>
            </c:strRef>
          </c:cat>
          <c:val>
            <c:numRef>
              <c:f>Sheet1!$F$4:$F$13</c:f>
              <c:numCache>
                <c:formatCode>General</c:formatCode>
                <c:ptCount val="10"/>
                <c:pt idx="0">
                  <c:v>5.41</c:v>
                </c:pt>
                <c:pt idx="1">
                  <c:v>2.83</c:v>
                </c:pt>
                <c:pt idx="2">
                  <c:v>9.5500000000000007</c:v>
                </c:pt>
                <c:pt idx="3">
                  <c:v>3.9</c:v>
                </c:pt>
                <c:pt idx="4">
                  <c:v>9.4499999999999993</c:v>
                </c:pt>
                <c:pt idx="5">
                  <c:v>5.13</c:v>
                </c:pt>
                <c:pt idx="6">
                  <c:v>4.24</c:v>
                </c:pt>
                <c:pt idx="7">
                  <c:v>2.58</c:v>
                </c:pt>
                <c:pt idx="8">
                  <c:v>3.12</c:v>
                </c:pt>
                <c:pt idx="9">
                  <c:v>8.83</c:v>
                </c:pt>
              </c:numCache>
            </c:numRef>
          </c:val>
          <c:smooth val="0"/>
          <c:extLst>
            <c:ext xmlns:c16="http://schemas.microsoft.com/office/drawing/2014/chart" uri="{C3380CC4-5D6E-409C-BE32-E72D297353CC}">
              <c16:uniqueId val="{00000000-207F-41D9-AE6F-B15A9799278B}"/>
            </c:ext>
          </c:extLst>
        </c:ser>
        <c:ser>
          <c:idx val="1"/>
          <c:order val="1"/>
          <c:tx>
            <c:strRef>
              <c:f>Sheet1!$B$2</c:f>
              <c:strCache>
                <c:ptCount val="1"/>
                <c:pt idx="0">
                  <c:v>Original pipe thickness </c:v>
                </c:pt>
              </c:strCache>
            </c:strRef>
          </c:tx>
          <c:spPr>
            <a:ln w="31750" cap="rnd">
              <a:solidFill>
                <a:schemeClr val="accent2"/>
              </a:solidFill>
              <a:round/>
            </a:ln>
            <a:effectLst/>
          </c:spPr>
          <c:marker>
            <c:symbol val="circle"/>
            <c:size val="5"/>
            <c:spPr>
              <a:solidFill>
                <a:schemeClr val="accent2"/>
              </a:solidFill>
              <a:ln w="38100">
                <a:solidFill>
                  <a:schemeClr val="accent2"/>
                </a:solidFill>
              </a:ln>
              <a:effectLst/>
            </c:spPr>
          </c:marker>
          <c:cat>
            <c:strRef>
              <c:f>Sheet1!$E$4:$E$13</c:f>
              <c:strCache>
                <c:ptCount val="10"/>
                <c:pt idx="0">
                  <c:v>S1</c:v>
                </c:pt>
                <c:pt idx="1">
                  <c:v>S2 - FS</c:v>
                </c:pt>
                <c:pt idx="2">
                  <c:v>S2 - A</c:v>
                </c:pt>
                <c:pt idx="3">
                  <c:v>S3 - FS</c:v>
                </c:pt>
                <c:pt idx="4">
                  <c:v>S3 - A</c:v>
                </c:pt>
                <c:pt idx="5">
                  <c:v>S4</c:v>
                </c:pt>
                <c:pt idx="6">
                  <c:v>S5</c:v>
                </c:pt>
                <c:pt idx="7">
                  <c:v>S6</c:v>
                </c:pt>
                <c:pt idx="8">
                  <c:v>S7</c:v>
                </c:pt>
                <c:pt idx="9">
                  <c:v>S8</c:v>
                </c:pt>
              </c:strCache>
            </c:strRef>
          </c:cat>
          <c:val>
            <c:numRef>
              <c:f>Sheet1!$H$4:$H$13</c:f>
              <c:numCache>
                <c:formatCode>General</c:formatCode>
                <c:ptCount val="10"/>
                <c:pt idx="0">
                  <c:v>9.5299999999999994</c:v>
                </c:pt>
                <c:pt idx="1">
                  <c:v>9.5299999999999994</c:v>
                </c:pt>
                <c:pt idx="2">
                  <c:v>9.5299999999999994</c:v>
                </c:pt>
                <c:pt idx="3">
                  <c:v>9.5299999999999994</c:v>
                </c:pt>
                <c:pt idx="4">
                  <c:v>9.5299999999999994</c:v>
                </c:pt>
                <c:pt idx="5">
                  <c:v>9.5299999999999994</c:v>
                </c:pt>
                <c:pt idx="6">
                  <c:v>9.5299999999999994</c:v>
                </c:pt>
                <c:pt idx="7">
                  <c:v>9.5299999999999994</c:v>
                </c:pt>
                <c:pt idx="8">
                  <c:v>9.5299999999999994</c:v>
                </c:pt>
                <c:pt idx="9">
                  <c:v>9.5299999999999994</c:v>
                </c:pt>
              </c:numCache>
            </c:numRef>
          </c:val>
          <c:smooth val="0"/>
          <c:extLst>
            <c:ext xmlns:c16="http://schemas.microsoft.com/office/drawing/2014/chart" uri="{C3380CC4-5D6E-409C-BE32-E72D297353CC}">
              <c16:uniqueId val="{00000001-207F-41D9-AE6F-B15A9799278B}"/>
            </c:ext>
          </c:extLst>
        </c:ser>
        <c:dLbls>
          <c:showLegendKey val="0"/>
          <c:showVal val="0"/>
          <c:showCatName val="0"/>
          <c:showSerName val="0"/>
          <c:showPercent val="0"/>
          <c:showBubbleSize val="0"/>
        </c:dLbls>
        <c:marker val="1"/>
        <c:smooth val="0"/>
        <c:axId val="1812482127"/>
        <c:axId val="1812480463"/>
      </c:lineChart>
      <c:catAx>
        <c:axId val="1812482127"/>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r>
                  <a:rPr lang="en-US" sz="1400" b="1"/>
                  <a:t>Samples from different locations</a:t>
                </a:r>
              </a:p>
            </c:rich>
          </c:tx>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1812480463"/>
        <c:crosses val="autoZero"/>
        <c:auto val="1"/>
        <c:lblAlgn val="ctr"/>
        <c:lblOffset val="100"/>
        <c:tickMarkSkip val="1"/>
        <c:noMultiLvlLbl val="0"/>
      </c:catAx>
      <c:valAx>
        <c:axId val="1812480463"/>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n-US" sz="1600" b="1"/>
                  <a:t>Thickness (mm)</a:t>
                </a:r>
              </a:p>
            </c:rich>
          </c:tx>
          <c:overlay val="0"/>
          <c:spPr>
            <a:noFill/>
            <a:ln>
              <a:noFill/>
            </a:ln>
            <a:effectLst/>
          </c:spPr>
          <c:txPr>
            <a:bodyPr rot="-54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1812482127"/>
        <c:crosses val="autoZero"/>
        <c:crossBetween val="between"/>
      </c:valAx>
      <c:spPr>
        <a:solidFill>
          <a:schemeClr val="bg1"/>
        </a:solidFill>
        <a:ln>
          <a:noFill/>
        </a:ln>
        <a:effectLst/>
      </c:spPr>
    </c:plotArea>
    <c:legend>
      <c:legendPos val="t"/>
      <c:layout>
        <c:manualLayout>
          <c:xMode val="edge"/>
          <c:yMode val="edge"/>
          <c:x val="8.5250416506388163E-2"/>
          <c:y val="1.7202203778389564E-2"/>
          <c:w val="0.89999993469127582"/>
          <c:h val="7.2635289576074041E-2"/>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Sheet2!$J$4</c:f>
              <c:strCache>
                <c:ptCount val="1"/>
                <c:pt idx="0">
                  <c:v>Fe3O4</c:v>
                </c:pt>
              </c:strCache>
            </c:strRef>
          </c:tx>
          <c:spPr>
            <a:solidFill>
              <a:schemeClr val="accent1"/>
            </a:solidFill>
            <a:ln>
              <a:noFill/>
            </a:ln>
            <a:effectLst/>
          </c:spPr>
          <c:invertIfNegative val="0"/>
          <c:cat>
            <c:strRef>
              <c:f>Sheet2!$I$5:$I$7</c:f>
              <c:strCache>
                <c:ptCount val="3"/>
                <c:pt idx="0">
                  <c:v>S1</c:v>
                </c:pt>
                <c:pt idx="1">
                  <c:v>S7</c:v>
                </c:pt>
                <c:pt idx="2">
                  <c:v>S8</c:v>
                </c:pt>
              </c:strCache>
            </c:strRef>
          </c:cat>
          <c:val>
            <c:numRef>
              <c:f>Sheet2!$J$5:$J$7</c:f>
              <c:numCache>
                <c:formatCode>General</c:formatCode>
                <c:ptCount val="3"/>
                <c:pt idx="0">
                  <c:v>83</c:v>
                </c:pt>
                <c:pt idx="1">
                  <c:v>61</c:v>
                </c:pt>
                <c:pt idx="2">
                  <c:v>13</c:v>
                </c:pt>
              </c:numCache>
            </c:numRef>
          </c:val>
          <c:extLst>
            <c:ext xmlns:c16="http://schemas.microsoft.com/office/drawing/2014/chart" uri="{C3380CC4-5D6E-409C-BE32-E72D297353CC}">
              <c16:uniqueId val="{00000000-A0C2-4F26-9C96-6E3AAE71F0C5}"/>
            </c:ext>
          </c:extLst>
        </c:ser>
        <c:ser>
          <c:idx val="1"/>
          <c:order val="1"/>
          <c:tx>
            <c:strRef>
              <c:f>Sheet2!$K$4</c:f>
              <c:strCache>
                <c:ptCount val="1"/>
                <c:pt idx="0">
                  <c:v>Fe3O4</c:v>
                </c:pt>
              </c:strCache>
            </c:strRef>
          </c:tx>
          <c:spPr>
            <a:solidFill>
              <a:schemeClr val="accent2"/>
            </a:solidFill>
            <a:ln>
              <a:noFill/>
            </a:ln>
            <a:effectLst/>
          </c:spPr>
          <c:invertIfNegative val="0"/>
          <c:cat>
            <c:strRef>
              <c:f>Sheet2!$I$5:$I$7</c:f>
              <c:strCache>
                <c:ptCount val="3"/>
                <c:pt idx="0">
                  <c:v>S1</c:v>
                </c:pt>
                <c:pt idx="1">
                  <c:v>S7</c:v>
                </c:pt>
                <c:pt idx="2">
                  <c:v>S8</c:v>
                </c:pt>
              </c:strCache>
            </c:strRef>
          </c:cat>
          <c:val>
            <c:numRef>
              <c:f>Sheet2!$K$5:$K$7</c:f>
              <c:numCache>
                <c:formatCode>General</c:formatCode>
                <c:ptCount val="3"/>
                <c:pt idx="0">
                  <c:v>17</c:v>
                </c:pt>
                <c:pt idx="1">
                  <c:v>39</c:v>
                </c:pt>
                <c:pt idx="2">
                  <c:v>81</c:v>
                </c:pt>
              </c:numCache>
            </c:numRef>
          </c:val>
          <c:extLst>
            <c:ext xmlns:c16="http://schemas.microsoft.com/office/drawing/2014/chart" uri="{C3380CC4-5D6E-409C-BE32-E72D297353CC}">
              <c16:uniqueId val="{00000001-A0C2-4F26-9C96-6E3AAE71F0C5}"/>
            </c:ext>
          </c:extLst>
        </c:ser>
        <c:ser>
          <c:idx val="2"/>
          <c:order val="2"/>
          <c:tx>
            <c:strRef>
              <c:f>Sheet2!$L$4</c:f>
              <c:strCache>
                <c:ptCount val="1"/>
                <c:pt idx="0">
                  <c:v>FeOOH</c:v>
                </c:pt>
              </c:strCache>
            </c:strRef>
          </c:tx>
          <c:spPr>
            <a:solidFill>
              <a:schemeClr val="accent3"/>
            </a:solidFill>
            <a:ln>
              <a:noFill/>
            </a:ln>
            <a:effectLst/>
          </c:spPr>
          <c:invertIfNegative val="0"/>
          <c:cat>
            <c:strRef>
              <c:f>Sheet2!$I$5:$I$7</c:f>
              <c:strCache>
                <c:ptCount val="3"/>
                <c:pt idx="0">
                  <c:v>S1</c:v>
                </c:pt>
                <c:pt idx="1">
                  <c:v>S7</c:v>
                </c:pt>
                <c:pt idx="2">
                  <c:v>S8</c:v>
                </c:pt>
              </c:strCache>
            </c:strRef>
          </c:cat>
          <c:val>
            <c:numRef>
              <c:f>Sheet2!$L$5:$L$7</c:f>
              <c:numCache>
                <c:formatCode>General</c:formatCode>
                <c:ptCount val="3"/>
                <c:pt idx="0">
                  <c:v>0</c:v>
                </c:pt>
                <c:pt idx="1">
                  <c:v>0</c:v>
                </c:pt>
                <c:pt idx="2">
                  <c:v>6</c:v>
                </c:pt>
              </c:numCache>
            </c:numRef>
          </c:val>
          <c:extLst>
            <c:ext xmlns:c16="http://schemas.microsoft.com/office/drawing/2014/chart" uri="{C3380CC4-5D6E-409C-BE32-E72D297353CC}">
              <c16:uniqueId val="{00000002-A0C2-4F26-9C96-6E3AAE71F0C5}"/>
            </c:ext>
          </c:extLst>
        </c:ser>
        <c:dLbls>
          <c:showLegendKey val="0"/>
          <c:showVal val="0"/>
          <c:showCatName val="0"/>
          <c:showSerName val="0"/>
          <c:showPercent val="0"/>
          <c:showBubbleSize val="0"/>
        </c:dLbls>
        <c:gapWidth val="90"/>
        <c:overlap val="-14"/>
        <c:axId val="245624527"/>
        <c:axId val="245624943"/>
      </c:barChart>
      <c:catAx>
        <c:axId val="245624527"/>
        <c:scaling>
          <c:orientation val="minMax"/>
        </c:scaling>
        <c:delete val="0"/>
        <c:axPos val="b"/>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n-US" sz="1800" b="1"/>
                  <a:t>Scale samples</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245624943"/>
        <c:crosses val="autoZero"/>
        <c:auto val="1"/>
        <c:lblAlgn val="ctr"/>
        <c:lblOffset val="100"/>
        <c:noMultiLvlLbl val="0"/>
      </c:catAx>
      <c:valAx>
        <c:axId val="245624943"/>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n-US" sz="1600" b="1"/>
                  <a:t>Semi Quant. (%)</a:t>
                </a:r>
              </a:p>
            </c:rich>
          </c:tx>
          <c:overlay val="0"/>
          <c:spPr>
            <a:noFill/>
            <a:ln>
              <a:noFill/>
            </a:ln>
            <a:effectLst/>
          </c:spPr>
          <c:txPr>
            <a:bodyPr rot="-54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45624527"/>
        <c:crosses val="autoZero"/>
        <c:crossBetween val="between"/>
        <c:majorUnit val="20"/>
      </c:valAx>
      <c:spPr>
        <a:solidFill>
          <a:srgbClr val="FEFFFF"/>
        </a:solidFill>
        <a:ln>
          <a:noFill/>
        </a:ln>
        <a:effectLst/>
      </c:spPr>
    </c:plotArea>
    <c:legend>
      <c:legendPos val="t"/>
      <c:layout>
        <c:manualLayout>
          <c:xMode val="edge"/>
          <c:yMode val="edge"/>
          <c:x val="0.28100488425160736"/>
          <c:y val="7.3614092276595711E-2"/>
          <c:w val="0.59610005734047466"/>
          <c:h val="0.1021544858701524"/>
        </c:manualLayout>
      </c:layout>
      <c:overlay val="1"/>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61D5185-54D8-47F2-8924-D62F9835D169}" type="doc">
      <dgm:prSet loTypeId="urn:microsoft.com/office/officeart/2005/8/layout/vProcess5" loCatId="process" qsTypeId="urn:microsoft.com/office/officeart/2005/8/quickstyle/simple1" qsCatId="simple" csTypeId="urn:microsoft.com/office/officeart/2005/8/colors/colorful3" csCatId="colorful" phldr="1"/>
      <dgm:spPr/>
      <dgm:t>
        <a:bodyPr/>
        <a:lstStyle/>
        <a:p>
          <a:endParaRPr lang="en-US"/>
        </a:p>
      </dgm:t>
    </dgm:pt>
    <dgm:pt modelId="{F1C183FD-BE31-4690-83EC-CDD6A9207731}">
      <dgm:prSet phldrT="[Text]"/>
      <dgm:spPr/>
      <dgm:t>
        <a:bodyPr/>
        <a:lstStyle/>
        <a:p>
          <a:r>
            <a:rPr lang="en-US" dirty="0"/>
            <a:t>Background</a:t>
          </a:r>
        </a:p>
      </dgm:t>
    </dgm:pt>
    <dgm:pt modelId="{F090F627-2E4F-40FE-B165-1E3C4118174F}" type="parTrans" cxnId="{1B42B790-7591-420B-AA6D-1CE14D24924F}">
      <dgm:prSet/>
      <dgm:spPr/>
      <dgm:t>
        <a:bodyPr/>
        <a:lstStyle/>
        <a:p>
          <a:endParaRPr lang="en-US"/>
        </a:p>
      </dgm:t>
    </dgm:pt>
    <dgm:pt modelId="{4BB030E0-EDA5-4BFB-A7AF-5F96263A0DA0}" type="sibTrans" cxnId="{1B42B790-7591-420B-AA6D-1CE14D24924F}">
      <dgm:prSet/>
      <dgm:spPr/>
      <dgm:t>
        <a:bodyPr/>
        <a:lstStyle/>
        <a:p>
          <a:endParaRPr lang="en-US"/>
        </a:p>
      </dgm:t>
    </dgm:pt>
    <dgm:pt modelId="{C87EADE3-81CF-4BD3-8E34-8DA2CB7667D7}">
      <dgm:prSet phldrT="[Text]"/>
      <dgm:spPr/>
      <dgm:t>
        <a:bodyPr/>
        <a:lstStyle/>
        <a:p>
          <a:r>
            <a:rPr lang="en-US" dirty="0"/>
            <a:t>Methodology</a:t>
          </a:r>
        </a:p>
      </dgm:t>
    </dgm:pt>
    <dgm:pt modelId="{5198A8A7-84C2-48C3-AA2C-F9316AB0BFB3}" type="parTrans" cxnId="{B7DF79F2-BBBD-4E10-A71F-462399312E6A}">
      <dgm:prSet/>
      <dgm:spPr/>
      <dgm:t>
        <a:bodyPr/>
        <a:lstStyle/>
        <a:p>
          <a:endParaRPr lang="en-US"/>
        </a:p>
      </dgm:t>
    </dgm:pt>
    <dgm:pt modelId="{DFE8BAE5-3146-4225-B49B-DA1D996CF5AE}" type="sibTrans" cxnId="{B7DF79F2-BBBD-4E10-A71F-462399312E6A}">
      <dgm:prSet/>
      <dgm:spPr/>
      <dgm:t>
        <a:bodyPr/>
        <a:lstStyle/>
        <a:p>
          <a:endParaRPr lang="en-US"/>
        </a:p>
      </dgm:t>
    </dgm:pt>
    <dgm:pt modelId="{A16256B2-05D1-4785-B0A7-F1539F6D3D93}">
      <dgm:prSet phldrT="[Text]"/>
      <dgm:spPr/>
      <dgm:t>
        <a:bodyPr/>
        <a:lstStyle/>
        <a:p>
          <a:r>
            <a:rPr lang="en-US" dirty="0"/>
            <a:t>Results &amp; Discussion</a:t>
          </a:r>
        </a:p>
      </dgm:t>
    </dgm:pt>
    <dgm:pt modelId="{242C5E0F-67DC-4A27-8998-A042D76674FD}" type="parTrans" cxnId="{04385EB2-BE6D-4B23-AACE-9D425E237AA0}">
      <dgm:prSet/>
      <dgm:spPr/>
      <dgm:t>
        <a:bodyPr/>
        <a:lstStyle/>
        <a:p>
          <a:endParaRPr lang="en-US"/>
        </a:p>
      </dgm:t>
    </dgm:pt>
    <dgm:pt modelId="{44E60D55-E892-4E91-A430-C7A8516C6C47}" type="sibTrans" cxnId="{04385EB2-BE6D-4B23-AACE-9D425E237AA0}">
      <dgm:prSet/>
      <dgm:spPr/>
      <dgm:t>
        <a:bodyPr/>
        <a:lstStyle/>
        <a:p>
          <a:endParaRPr lang="en-US"/>
        </a:p>
      </dgm:t>
    </dgm:pt>
    <dgm:pt modelId="{B513CF9E-CFDE-4F8C-BF66-5BA45C5DA0EF}">
      <dgm:prSet/>
      <dgm:spPr/>
      <dgm:t>
        <a:bodyPr/>
        <a:lstStyle/>
        <a:p>
          <a:r>
            <a:rPr lang="en-US" dirty="0"/>
            <a:t>Conclusions &amp; Recommendations</a:t>
          </a:r>
        </a:p>
      </dgm:t>
    </dgm:pt>
    <dgm:pt modelId="{54389F54-48B7-485D-B6B6-2322464563C5}" type="parTrans" cxnId="{85A8D8AE-1656-4C19-89B5-FD43A82786A4}">
      <dgm:prSet/>
      <dgm:spPr/>
      <dgm:t>
        <a:bodyPr/>
        <a:lstStyle/>
        <a:p>
          <a:endParaRPr lang="en-US"/>
        </a:p>
      </dgm:t>
    </dgm:pt>
    <dgm:pt modelId="{E1835A96-050E-4912-9F22-9667B168CB39}" type="sibTrans" cxnId="{85A8D8AE-1656-4C19-89B5-FD43A82786A4}">
      <dgm:prSet/>
      <dgm:spPr/>
      <dgm:t>
        <a:bodyPr/>
        <a:lstStyle/>
        <a:p>
          <a:endParaRPr lang="en-US"/>
        </a:p>
      </dgm:t>
    </dgm:pt>
    <dgm:pt modelId="{EAFC1E79-DB2F-45E4-8B74-EC12169AC7F6}">
      <dgm:prSet/>
      <dgm:spPr/>
      <dgm:t>
        <a:bodyPr/>
        <a:lstStyle/>
        <a:p>
          <a:r>
            <a:rPr lang="en-US" dirty="0"/>
            <a:t>Objectives</a:t>
          </a:r>
        </a:p>
      </dgm:t>
    </dgm:pt>
    <dgm:pt modelId="{B965C454-34CB-447C-845A-F4F791C99DAF}" type="parTrans" cxnId="{8D9FC0CD-F3C3-47DC-8307-5DEB7590445C}">
      <dgm:prSet/>
      <dgm:spPr/>
      <dgm:t>
        <a:bodyPr/>
        <a:lstStyle/>
        <a:p>
          <a:endParaRPr lang="en-US"/>
        </a:p>
      </dgm:t>
    </dgm:pt>
    <dgm:pt modelId="{EE4D7626-AE8C-4D1A-B5B3-E09392673B4B}" type="sibTrans" cxnId="{8D9FC0CD-F3C3-47DC-8307-5DEB7590445C}">
      <dgm:prSet/>
      <dgm:spPr/>
      <dgm:t>
        <a:bodyPr/>
        <a:lstStyle/>
        <a:p>
          <a:endParaRPr lang="en-US"/>
        </a:p>
      </dgm:t>
    </dgm:pt>
    <dgm:pt modelId="{8BE68D78-A45C-4CD0-97EF-1DF0D0D51759}" type="pres">
      <dgm:prSet presAssocID="{461D5185-54D8-47F2-8924-D62F9835D169}" presName="outerComposite" presStyleCnt="0">
        <dgm:presLayoutVars>
          <dgm:chMax val="5"/>
          <dgm:dir/>
          <dgm:resizeHandles val="exact"/>
        </dgm:presLayoutVars>
      </dgm:prSet>
      <dgm:spPr/>
    </dgm:pt>
    <dgm:pt modelId="{4BC713B7-5882-41BC-AE9C-30BFC2D6BC67}" type="pres">
      <dgm:prSet presAssocID="{461D5185-54D8-47F2-8924-D62F9835D169}" presName="dummyMaxCanvas" presStyleCnt="0">
        <dgm:presLayoutVars/>
      </dgm:prSet>
      <dgm:spPr/>
    </dgm:pt>
    <dgm:pt modelId="{53BAED73-3E37-4E2C-AF44-50FDD47C915C}" type="pres">
      <dgm:prSet presAssocID="{461D5185-54D8-47F2-8924-D62F9835D169}" presName="FiveNodes_1" presStyleLbl="node1" presStyleIdx="0" presStyleCnt="5">
        <dgm:presLayoutVars>
          <dgm:bulletEnabled val="1"/>
        </dgm:presLayoutVars>
      </dgm:prSet>
      <dgm:spPr/>
    </dgm:pt>
    <dgm:pt modelId="{547735D2-CCE2-40F3-AC45-63E1B37CDFE7}" type="pres">
      <dgm:prSet presAssocID="{461D5185-54D8-47F2-8924-D62F9835D169}" presName="FiveNodes_2" presStyleLbl="node1" presStyleIdx="1" presStyleCnt="5">
        <dgm:presLayoutVars>
          <dgm:bulletEnabled val="1"/>
        </dgm:presLayoutVars>
      </dgm:prSet>
      <dgm:spPr/>
    </dgm:pt>
    <dgm:pt modelId="{4F40AF25-9063-4488-967A-500BF930A538}" type="pres">
      <dgm:prSet presAssocID="{461D5185-54D8-47F2-8924-D62F9835D169}" presName="FiveNodes_3" presStyleLbl="node1" presStyleIdx="2" presStyleCnt="5">
        <dgm:presLayoutVars>
          <dgm:bulletEnabled val="1"/>
        </dgm:presLayoutVars>
      </dgm:prSet>
      <dgm:spPr/>
    </dgm:pt>
    <dgm:pt modelId="{AE2CB3DC-D486-4C65-93E1-771A69845D06}" type="pres">
      <dgm:prSet presAssocID="{461D5185-54D8-47F2-8924-D62F9835D169}" presName="FiveNodes_4" presStyleLbl="node1" presStyleIdx="3" presStyleCnt="5">
        <dgm:presLayoutVars>
          <dgm:bulletEnabled val="1"/>
        </dgm:presLayoutVars>
      </dgm:prSet>
      <dgm:spPr/>
    </dgm:pt>
    <dgm:pt modelId="{949BA11A-429A-436B-B39D-0FA248F0A3FA}" type="pres">
      <dgm:prSet presAssocID="{461D5185-54D8-47F2-8924-D62F9835D169}" presName="FiveNodes_5" presStyleLbl="node1" presStyleIdx="4" presStyleCnt="5">
        <dgm:presLayoutVars>
          <dgm:bulletEnabled val="1"/>
        </dgm:presLayoutVars>
      </dgm:prSet>
      <dgm:spPr/>
    </dgm:pt>
    <dgm:pt modelId="{E4358DBD-E57F-4293-B680-9D841BC63472}" type="pres">
      <dgm:prSet presAssocID="{461D5185-54D8-47F2-8924-D62F9835D169}" presName="FiveConn_1-2" presStyleLbl="fgAccFollowNode1" presStyleIdx="0" presStyleCnt="4">
        <dgm:presLayoutVars>
          <dgm:bulletEnabled val="1"/>
        </dgm:presLayoutVars>
      </dgm:prSet>
      <dgm:spPr/>
    </dgm:pt>
    <dgm:pt modelId="{04012876-40DF-48B0-A516-8D6532E6079A}" type="pres">
      <dgm:prSet presAssocID="{461D5185-54D8-47F2-8924-D62F9835D169}" presName="FiveConn_2-3" presStyleLbl="fgAccFollowNode1" presStyleIdx="1" presStyleCnt="4">
        <dgm:presLayoutVars>
          <dgm:bulletEnabled val="1"/>
        </dgm:presLayoutVars>
      </dgm:prSet>
      <dgm:spPr/>
    </dgm:pt>
    <dgm:pt modelId="{40266781-A401-475E-9A57-698A0DF51DFF}" type="pres">
      <dgm:prSet presAssocID="{461D5185-54D8-47F2-8924-D62F9835D169}" presName="FiveConn_3-4" presStyleLbl="fgAccFollowNode1" presStyleIdx="2" presStyleCnt="4">
        <dgm:presLayoutVars>
          <dgm:bulletEnabled val="1"/>
        </dgm:presLayoutVars>
      </dgm:prSet>
      <dgm:spPr/>
    </dgm:pt>
    <dgm:pt modelId="{EF116448-D84A-4361-B731-AA7DD060B408}" type="pres">
      <dgm:prSet presAssocID="{461D5185-54D8-47F2-8924-D62F9835D169}" presName="FiveConn_4-5" presStyleLbl="fgAccFollowNode1" presStyleIdx="3" presStyleCnt="4">
        <dgm:presLayoutVars>
          <dgm:bulletEnabled val="1"/>
        </dgm:presLayoutVars>
      </dgm:prSet>
      <dgm:spPr/>
    </dgm:pt>
    <dgm:pt modelId="{0F16833D-7365-4661-9E7F-CEAEB179495C}" type="pres">
      <dgm:prSet presAssocID="{461D5185-54D8-47F2-8924-D62F9835D169}" presName="FiveNodes_1_text" presStyleLbl="node1" presStyleIdx="4" presStyleCnt="5">
        <dgm:presLayoutVars>
          <dgm:bulletEnabled val="1"/>
        </dgm:presLayoutVars>
      </dgm:prSet>
      <dgm:spPr/>
    </dgm:pt>
    <dgm:pt modelId="{A42781B9-9CCE-4CE5-9937-6B932A42AA7B}" type="pres">
      <dgm:prSet presAssocID="{461D5185-54D8-47F2-8924-D62F9835D169}" presName="FiveNodes_2_text" presStyleLbl="node1" presStyleIdx="4" presStyleCnt="5">
        <dgm:presLayoutVars>
          <dgm:bulletEnabled val="1"/>
        </dgm:presLayoutVars>
      </dgm:prSet>
      <dgm:spPr/>
    </dgm:pt>
    <dgm:pt modelId="{64ED8C51-0F05-4B06-BA9D-FDE03A9FEE8E}" type="pres">
      <dgm:prSet presAssocID="{461D5185-54D8-47F2-8924-D62F9835D169}" presName="FiveNodes_3_text" presStyleLbl="node1" presStyleIdx="4" presStyleCnt="5">
        <dgm:presLayoutVars>
          <dgm:bulletEnabled val="1"/>
        </dgm:presLayoutVars>
      </dgm:prSet>
      <dgm:spPr/>
    </dgm:pt>
    <dgm:pt modelId="{E2FE89ED-FBDF-491A-AFD9-501449B73A62}" type="pres">
      <dgm:prSet presAssocID="{461D5185-54D8-47F2-8924-D62F9835D169}" presName="FiveNodes_4_text" presStyleLbl="node1" presStyleIdx="4" presStyleCnt="5">
        <dgm:presLayoutVars>
          <dgm:bulletEnabled val="1"/>
        </dgm:presLayoutVars>
      </dgm:prSet>
      <dgm:spPr/>
    </dgm:pt>
    <dgm:pt modelId="{3C0343C2-AA79-4BA1-B14E-107FC2303737}" type="pres">
      <dgm:prSet presAssocID="{461D5185-54D8-47F2-8924-D62F9835D169}" presName="FiveNodes_5_text" presStyleLbl="node1" presStyleIdx="4" presStyleCnt="5">
        <dgm:presLayoutVars>
          <dgm:bulletEnabled val="1"/>
        </dgm:presLayoutVars>
      </dgm:prSet>
      <dgm:spPr/>
    </dgm:pt>
  </dgm:ptLst>
  <dgm:cxnLst>
    <dgm:cxn modelId="{424A9002-66E5-4E69-8D8E-9D4C9667C6BC}" type="presOf" srcId="{4BB030E0-EDA5-4BFB-A7AF-5F96263A0DA0}" destId="{E4358DBD-E57F-4293-B680-9D841BC63472}" srcOrd="0" destOrd="0" presId="urn:microsoft.com/office/officeart/2005/8/layout/vProcess5"/>
    <dgm:cxn modelId="{264DA321-F784-4B04-A345-DCA0A3FE04BD}" type="presOf" srcId="{C87EADE3-81CF-4BD3-8E34-8DA2CB7667D7}" destId="{64ED8C51-0F05-4B06-BA9D-FDE03A9FEE8E}" srcOrd="1" destOrd="0" presId="urn:microsoft.com/office/officeart/2005/8/layout/vProcess5"/>
    <dgm:cxn modelId="{D63EF127-6805-4489-8802-35DD70E7B4C1}" type="presOf" srcId="{EE4D7626-AE8C-4D1A-B5B3-E09392673B4B}" destId="{04012876-40DF-48B0-A516-8D6532E6079A}" srcOrd="0" destOrd="0" presId="urn:microsoft.com/office/officeart/2005/8/layout/vProcess5"/>
    <dgm:cxn modelId="{490DF131-74DB-4365-AA4E-3BE1B7E58F2F}" type="presOf" srcId="{461D5185-54D8-47F2-8924-D62F9835D169}" destId="{8BE68D78-A45C-4CD0-97EF-1DF0D0D51759}" srcOrd="0" destOrd="0" presId="urn:microsoft.com/office/officeart/2005/8/layout/vProcess5"/>
    <dgm:cxn modelId="{C22A2F5C-97D6-4959-8FF2-5CCF64402048}" type="presOf" srcId="{EAFC1E79-DB2F-45E4-8B74-EC12169AC7F6}" destId="{547735D2-CCE2-40F3-AC45-63E1B37CDFE7}" srcOrd="0" destOrd="0" presId="urn:microsoft.com/office/officeart/2005/8/layout/vProcess5"/>
    <dgm:cxn modelId="{37B8A961-B7A6-4F34-B0A4-8816BC0EA5E7}" type="presOf" srcId="{F1C183FD-BE31-4690-83EC-CDD6A9207731}" destId="{53BAED73-3E37-4E2C-AF44-50FDD47C915C}" srcOrd="0" destOrd="0" presId="urn:microsoft.com/office/officeart/2005/8/layout/vProcess5"/>
    <dgm:cxn modelId="{83657845-9B36-4EF0-A1BD-15D933502C27}" type="presOf" srcId="{B513CF9E-CFDE-4F8C-BF66-5BA45C5DA0EF}" destId="{3C0343C2-AA79-4BA1-B14E-107FC2303737}" srcOrd="1" destOrd="0" presId="urn:microsoft.com/office/officeart/2005/8/layout/vProcess5"/>
    <dgm:cxn modelId="{722D534D-7A47-4C9F-8CD5-4660E5A67749}" type="presOf" srcId="{C87EADE3-81CF-4BD3-8E34-8DA2CB7667D7}" destId="{4F40AF25-9063-4488-967A-500BF930A538}" srcOrd="0" destOrd="0" presId="urn:microsoft.com/office/officeart/2005/8/layout/vProcess5"/>
    <dgm:cxn modelId="{74D2D98A-F4E9-4A60-A7F5-95383EB16E8B}" type="presOf" srcId="{DFE8BAE5-3146-4225-B49B-DA1D996CF5AE}" destId="{40266781-A401-475E-9A57-698A0DF51DFF}" srcOrd="0" destOrd="0" presId="urn:microsoft.com/office/officeart/2005/8/layout/vProcess5"/>
    <dgm:cxn modelId="{1B42B790-7591-420B-AA6D-1CE14D24924F}" srcId="{461D5185-54D8-47F2-8924-D62F9835D169}" destId="{F1C183FD-BE31-4690-83EC-CDD6A9207731}" srcOrd="0" destOrd="0" parTransId="{F090F627-2E4F-40FE-B165-1E3C4118174F}" sibTransId="{4BB030E0-EDA5-4BFB-A7AF-5F96263A0DA0}"/>
    <dgm:cxn modelId="{1F63CE9C-AC48-4CBF-A352-6EC3FEC44482}" type="presOf" srcId="{A16256B2-05D1-4785-B0A7-F1539F6D3D93}" destId="{E2FE89ED-FBDF-491A-AFD9-501449B73A62}" srcOrd="1" destOrd="0" presId="urn:microsoft.com/office/officeart/2005/8/layout/vProcess5"/>
    <dgm:cxn modelId="{53572EA6-E2BB-44B9-BA46-8A61842888E4}" type="presOf" srcId="{F1C183FD-BE31-4690-83EC-CDD6A9207731}" destId="{0F16833D-7365-4661-9E7F-CEAEB179495C}" srcOrd="1" destOrd="0" presId="urn:microsoft.com/office/officeart/2005/8/layout/vProcess5"/>
    <dgm:cxn modelId="{85A8D8AE-1656-4C19-89B5-FD43A82786A4}" srcId="{461D5185-54D8-47F2-8924-D62F9835D169}" destId="{B513CF9E-CFDE-4F8C-BF66-5BA45C5DA0EF}" srcOrd="4" destOrd="0" parTransId="{54389F54-48B7-485D-B6B6-2322464563C5}" sibTransId="{E1835A96-050E-4912-9F22-9667B168CB39}"/>
    <dgm:cxn modelId="{04385EB2-BE6D-4B23-AACE-9D425E237AA0}" srcId="{461D5185-54D8-47F2-8924-D62F9835D169}" destId="{A16256B2-05D1-4785-B0A7-F1539F6D3D93}" srcOrd="3" destOrd="0" parTransId="{242C5E0F-67DC-4A27-8998-A042D76674FD}" sibTransId="{44E60D55-E892-4E91-A430-C7A8516C6C47}"/>
    <dgm:cxn modelId="{8C8940C6-FBA2-4B0F-A549-029F4E62D780}" type="presOf" srcId="{A16256B2-05D1-4785-B0A7-F1539F6D3D93}" destId="{AE2CB3DC-D486-4C65-93E1-771A69845D06}" srcOrd="0" destOrd="0" presId="urn:microsoft.com/office/officeart/2005/8/layout/vProcess5"/>
    <dgm:cxn modelId="{8D9FC0CD-F3C3-47DC-8307-5DEB7590445C}" srcId="{461D5185-54D8-47F2-8924-D62F9835D169}" destId="{EAFC1E79-DB2F-45E4-8B74-EC12169AC7F6}" srcOrd="1" destOrd="0" parTransId="{B965C454-34CB-447C-845A-F4F791C99DAF}" sibTransId="{EE4D7626-AE8C-4D1A-B5B3-E09392673B4B}"/>
    <dgm:cxn modelId="{09FB6BD1-70A6-4900-8245-7927FF821F56}" type="presOf" srcId="{EAFC1E79-DB2F-45E4-8B74-EC12169AC7F6}" destId="{A42781B9-9CCE-4CE5-9937-6B932A42AA7B}" srcOrd="1" destOrd="0" presId="urn:microsoft.com/office/officeart/2005/8/layout/vProcess5"/>
    <dgm:cxn modelId="{B86AABD6-08AC-4472-BCE1-262FCCBAEE61}" type="presOf" srcId="{B513CF9E-CFDE-4F8C-BF66-5BA45C5DA0EF}" destId="{949BA11A-429A-436B-B39D-0FA248F0A3FA}" srcOrd="0" destOrd="0" presId="urn:microsoft.com/office/officeart/2005/8/layout/vProcess5"/>
    <dgm:cxn modelId="{B7DF79F2-BBBD-4E10-A71F-462399312E6A}" srcId="{461D5185-54D8-47F2-8924-D62F9835D169}" destId="{C87EADE3-81CF-4BD3-8E34-8DA2CB7667D7}" srcOrd="2" destOrd="0" parTransId="{5198A8A7-84C2-48C3-AA2C-F9316AB0BFB3}" sibTransId="{DFE8BAE5-3146-4225-B49B-DA1D996CF5AE}"/>
    <dgm:cxn modelId="{795A39FF-4815-4456-A8CE-E106427668C3}" type="presOf" srcId="{44E60D55-E892-4E91-A430-C7A8516C6C47}" destId="{EF116448-D84A-4361-B731-AA7DD060B408}" srcOrd="0" destOrd="0" presId="urn:microsoft.com/office/officeart/2005/8/layout/vProcess5"/>
    <dgm:cxn modelId="{A00290F4-20A8-4AF8-AE54-32BE513F3443}" type="presParOf" srcId="{8BE68D78-A45C-4CD0-97EF-1DF0D0D51759}" destId="{4BC713B7-5882-41BC-AE9C-30BFC2D6BC67}" srcOrd="0" destOrd="0" presId="urn:microsoft.com/office/officeart/2005/8/layout/vProcess5"/>
    <dgm:cxn modelId="{BF570345-0B30-48C3-9634-E9402B35549E}" type="presParOf" srcId="{8BE68D78-A45C-4CD0-97EF-1DF0D0D51759}" destId="{53BAED73-3E37-4E2C-AF44-50FDD47C915C}" srcOrd="1" destOrd="0" presId="urn:microsoft.com/office/officeart/2005/8/layout/vProcess5"/>
    <dgm:cxn modelId="{312D82EC-09DA-4FB7-B572-CFE97F1CD874}" type="presParOf" srcId="{8BE68D78-A45C-4CD0-97EF-1DF0D0D51759}" destId="{547735D2-CCE2-40F3-AC45-63E1B37CDFE7}" srcOrd="2" destOrd="0" presId="urn:microsoft.com/office/officeart/2005/8/layout/vProcess5"/>
    <dgm:cxn modelId="{2F791430-F8AB-4CA4-8D7A-D4F1882CA844}" type="presParOf" srcId="{8BE68D78-A45C-4CD0-97EF-1DF0D0D51759}" destId="{4F40AF25-9063-4488-967A-500BF930A538}" srcOrd="3" destOrd="0" presId="urn:microsoft.com/office/officeart/2005/8/layout/vProcess5"/>
    <dgm:cxn modelId="{02D449EF-3782-4DB0-BA29-03C9789D442E}" type="presParOf" srcId="{8BE68D78-A45C-4CD0-97EF-1DF0D0D51759}" destId="{AE2CB3DC-D486-4C65-93E1-771A69845D06}" srcOrd="4" destOrd="0" presId="urn:microsoft.com/office/officeart/2005/8/layout/vProcess5"/>
    <dgm:cxn modelId="{43A565CD-C765-4B74-BD2E-91D2E4A1A00F}" type="presParOf" srcId="{8BE68D78-A45C-4CD0-97EF-1DF0D0D51759}" destId="{949BA11A-429A-436B-B39D-0FA248F0A3FA}" srcOrd="5" destOrd="0" presId="urn:microsoft.com/office/officeart/2005/8/layout/vProcess5"/>
    <dgm:cxn modelId="{ADFE555D-3BA8-41E4-9F4E-A6961A10B20F}" type="presParOf" srcId="{8BE68D78-A45C-4CD0-97EF-1DF0D0D51759}" destId="{E4358DBD-E57F-4293-B680-9D841BC63472}" srcOrd="6" destOrd="0" presId="urn:microsoft.com/office/officeart/2005/8/layout/vProcess5"/>
    <dgm:cxn modelId="{D3BD544B-E69E-4209-9535-FC2AD423E77A}" type="presParOf" srcId="{8BE68D78-A45C-4CD0-97EF-1DF0D0D51759}" destId="{04012876-40DF-48B0-A516-8D6532E6079A}" srcOrd="7" destOrd="0" presId="urn:microsoft.com/office/officeart/2005/8/layout/vProcess5"/>
    <dgm:cxn modelId="{AD012F15-7F75-4D5C-A66F-5669A4DE9D27}" type="presParOf" srcId="{8BE68D78-A45C-4CD0-97EF-1DF0D0D51759}" destId="{40266781-A401-475E-9A57-698A0DF51DFF}" srcOrd="8" destOrd="0" presId="urn:microsoft.com/office/officeart/2005/8/layout/vProcess5"/>
    <dgm:cxn modelId="{22C7EB3C-41DD-4B59-A449-174F493A2847}" type="presParOf" srcId="{8BE68D78-A45C-4CD0-97EF-1DF0D0D51759}" destId="{EF116448-D84A-4361-B731-AA7DD060B408}" srcOrd="9" destOrd="0" presId="urn:microsoft.com/office/officeart/2005/8/layout/vProcess5"/>
    <dgm:cxn modelId="{7EDA7382-2787-43B9-8330-0E86AFF428BF}" type="presParOf" srcId="{8BE68D78-A45C-4CD0-97EF-1DF0D0D51759}" destId="{0F16833D-7365-4661-9E7F-CEAEB179495C}" srcOrd="10" destOrd="0" presId="urn:microsoft.com/office/officeart/2005/8/layout/vProcess5"/>
    <dgm:cxn modelId="{FD70F39B-A661-4765-869C-E28D20C3B1C5}" type="presParOf" srcId="{8BE68D78-A45C-4CD0-97EF-1DF0D0D51759}" destId="{A42781B9-9CCE-4CE5-9937-6B932A42AA7B}" srcOrd="11" destOrd="0" presId="urn:microsoft.com/office/officeart/2005/8/layout/vProcess5"/>
    <dgm:cxn modelId="{7806C7C6-05DD-4D53-BB08-44E45B96181D}" type="presParOf" srcId="{8BE68D78-A45C-4CD0-97EF-1DF0D0D51759}" destId="{64ED8C51-0F05-4B06-BA9D-FDE03A9FEE8E}" srcOrd="12" destOrd="0" presId="urn:microsoft.com/office/officeart/2005/8/layout/vProcess5"/>
    <dgm:cxn modelId="{1BFF727A-779A-48E5-90ED-51DBC065BA11}" type="presParOf" srcId="{8BE68D78-A45C-4CD0-97EF-1DF0D0D51759}" destId="{E2FE89ED-FBDF-491A-AFD9-501449B73A62}" srcOrd="13" destOrd="0" presId="urn:microsoft.com/office/officeart/2005/8/layout/vProcess5"/>
    <dgm:cxn modelId="{94441AA7-E6E9-4A97-9894-FA99E9243B11}" type="presParOf" srcId="{8BE68D78-A45C-4CD0-97EF-1DF0D0D51759}" destId="{3C0343C2-AA79-4BA1-B14E-107FC2303737}" srcOrd="14" destOrd="0" presId="urn:microsoft.com/office/officeart/2005/8/layout/vProcess5"/>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3939610-2EC8-41A2-A31C-EECABC449525}" type="doc">
      <dgm:prSet loTypeId="urn:microsoft.com/office/officeart/2008/layout/HorizontalMultiLevelHierarchy" loCatId="hierarchy" qsTypeId="urn:microsoft.com/office/officeart/2005/8/quickstyle/simple2" qsCatId="simple" csTypeId="urn:microsoft.com/office/officeart/2005/8/colors/colorful2" csCatId="colorful" phldr="1"/>
      <dgm:spPr/>
      <dgm:t>
        <a:bodyPr/>
        <a:lstStyle/>
        <a:p>
          <a:endParaRPr lang="en-US"/>
        </a:p>
      </dgm:t>
    </dgm:pt>
    <dgm:pt modelId="{F77C88BE-511F-418E-9637-A21DAAE7CD0A}">
      <dgm:prSet phldrT="[Text]"/>
      <dgm:spPr>
        <a:solidFill>
          <a:schemeClr val="accent6">
            <a:lumMod val="75000"/>
          </a:schemeClr>
        </a:solidFill>
      </dgm:spPr>
      <dgm:t>
        <a:bodyPr/>
        <a:lstStyle/>
        <a:p>
          <a:r>
            <a:rPr lang="en-US" spc="287">
              <a:latin typeface="Codec Pro ExtraBold"/>
            </a:rPr>
            <a:t>Methodology</a:t>
          </a:r>
          <a:endParaRPr lang="en-US" dirty="0"/>
        </a:p>
      </dgm:t>
    </dgm:pt>
    <dgm:pt modelId="{426F45EC-14D7-46BD-A608-23A59C6D6DC9}" type="parTrans" cxnId="{3758BD91-F78B-4301-8022-66633AE96786}">
      <dgm:prSet/>
      <dgm:spPr/>
      <dgm:t>
        <a:bodyPr/>
        <a:lstStyle/>
        <a:p>
          <a:endParaRPr lang="en-US"/>
        </a:p>
      </dgm:t>
    </dgm:pt>
    <dgm:pt modelId="{C6CB458D-C4C4-4825-9C6B-22323DBBD0AB}" type="sibTrans" cxnId="{3758BD91-F78B-4301-8022-66633AE96786}">
      <dgm:prSet/>
      <dgm:spPr/>
      <dgm:t>
        <a:bodyPr/>
        <a:lstStyle/>
        <a:p>
          <a:endParaRPr lang="en-US"/>
        </a:p>
      </dgm:t>
    </dgm:pt>
    <dgm:pt modelId="{6EEE5512-E914-4859-8E66-AC856DD494F9}">
      <dgm:prSet phldrT="[Text]"/>
      <dgm:spPr/>
      <dgm:t>
        <a:bodyPr/>
        <a:lstStyle/>
        <a:p>
          <a:r>
            <a:rPr lang="en-US" dirty="0"/>
            <a:t>Optical Microscopy</a:t>
          </a:r>
        </a:p>
      </dgm:t>
    </dgm:pt>
    <dgm:pt modelId="{87CCD895-DC39-4750-853C-E5A3D832916A}" type="parTrans" cxnId="{5E18A4E5-4667-472D-A794-C91284D040E7}">
      <dgm:prSet/>
      <dgm:spPr/>
      <dgm:t>
        <a:bodyPr/>
        <a:lstStyle/>
        <a:p>
          <a:endParaRPr lang="en-US"/>
        </a:p>
      </dgm:t>
    </dgm:pt>
    <dgm:pt modelId="{2DB49B01-B3FC-4F98-9B1B-1D37FAA7E0A2}" type="sibTrans" cxnId="{5E18A4E5-4667-472D-A794-C91284D040E7}">
      <dgm:prSet/>
      <dgm:spPr/>
      <dgm:t>
        <a:bodyPr/>
        <a:lstStyle/>
        <a:p>
          <a:endParaRPr lang="en-US"/>
        </a:p>
      </dgm:t>
    </dgm:pt>
    <dgm:pt modelId="{A980B0E4-EB42-4226-AC2C-B1277C72809C}">
      <dgm:prSet phldrT="[Text]"/>
      <dgm:spPr>
        <a:solidFill>
          <a:srgbClr val="0070C0"/>
        </a:solidFill>
      </dgm:spPr>
      <dgm:t>
        <a:bodyPr/>
        <a:lstStyle/>
        <a:p>
          <a:r>
            <a:rPr lang="en-US" dirty="0"/>
            <a:t>Stereoscopy Analysis</a:t>
          </a:r>
        </a:p>
      </dgm:t>
    </dgm:pt>
    <dgm:pt modelId="{46B67B39-1B75-41A5-A1FE-33DA07F80DE3}" type="parTrans" cxnId="{E6239DF4-4662-415C-930A-3E7319719418}">
      <dgm:prSet/>
      <dgm:spPr/>
      <dgm:t>
        <a:bodyPr/>
        <a:lstStyle/>
        <a:p>
          <a:endParaRPr lang="en-US"/>
        </a:p>
      </dgm:t>
    </dgm:pt>
    <dgm:pt modelId="{8B9C6C46-5E0D-438E-86EA-B187C514842F}" type="sibTrans" cxnId="{E6239DF4-4662-415C-930A-3E7319719418}">
      <dgm:prSet/>
      <dgm:spPr/>
      <dgm:t>
        <a:bodyPr/>
        <a:lstStyle/>
        <a:p>
          <a:endParaRPr lang="en-US"/>
        </a:p>
      </dgm:t>
    </dgm:pt>
    <dgm:pt modelId="{D51F8028-FFFE-40C9-A9E4-585B65F4E280}">
      <dgm:prSet phldrT="[Text]"/>
      <dgm:spPr>
        <a:solidFill>
          <a:srgbClr val="FF0000"/>
        </a:solidFill>
      </dgm:spPr>
      <dgm:t>
        <a:bodyPr/>
        <a:lstStyle/>
        <a:p>
          <a:r>
            <a:rPr lang="en-US" dirty="0"/>
            <a:t>X-ray florescence spectroscopy &amp; CS Analyzer</a:t>
          </a:r>
        </a:p>
      </dgm:t>
    </dgm:pt>
    <dgm:pt modelId="{88DB65F5-731F-443F-9AFE-FA9278C90EBD}" type="parTrans" cxnId="{32E529FC-507E-436C-A335-8F5CE3B38EBF}">
      <dgm:prSet/>
      <dgm:spPr/>
      <dgm:t>
        <a:bodyPr/>
        <a:lstStyle/>
        <a:p>
          <a:endParaRPr lang="en-US"/>
        </a:p>
      </dgm:t>
    </dgm:pt>
    <dgm:pt modelId="{47522807-4B90-46A4-8FE5-F13EE734C648}" type="sibTrans" cxnId="{32E529FC-507E-436C-A335-8F5CE3B38EBF}">
      <dgm:prSet/>
      <dgm:spPr/>
      <dgm:t>
        <a:bodyPr/>
        <a:lstStyle/>
        <a:p>
          <a:endParaRPr lang="en-US"/>
        </a:p>
      </dgm:t>
    </dgm:pt>
    <dgm:pt modelId="{90227442-E77B-447C-9759-77D923788F4C}">
      <dgm:prSet/>
      <dgm:spPr>
        <a:solidFill>
          <a:schemeClr val="accent6">
            <a:lumMod val="50000"/>
          </a:schemeClr>
        </a:solidFill>
      </dgm:spPr>
      <dgm:t>
        <a:bodyPr/>
        <a:lstStyle/>
        <a:p>
          <a:r>
            <a:rPr lang="en-US" dirty="0"/>
            <a:t>Scanning Electron Microscope (SEM) </a:t>
          </a:r>
        </a:p>
      </dgm:t>
    </dgm:pt>
    <dgm:pt modelId="{E1F1EFC9-36CB-48D5-A44C-676DDFC4B18A}" type="parTrans" cxnId="{053CE362-CA3D-4FD4-A2CB-60E0A0CE153E}">
      <dgm:prSet/>
      <dgm:spPr/>
      <dgm:t>
        <a:bodyPr/>
        <a:lstStyle/>
        <a:p>
          <a:endParaRPr lang="en-US"/>
        </a:p>
      </dgm:t>
    </dgm:pt>
    <dgm:pt modelId="{24E73CE4-CB35-42ED-BBB2-2A191884BF75}" type="sibTrans" cxnId="{053CE362-CA3D-4FD4-A2CB-60E0A0CE153E}">
      <dgm:prSet/>
      <dgm:spPr/>
      <dgm:t>
        <a:bodyPr/>
        <a:lstStyle/>
        <a:p>
          <a:endParaRPr lang="en-US"/>
        </a:p>
      </dgm:t>
    </dgm:pt>
    <dgm:pt modelId="{0D6F26C5-9A4D-455D-B2DA-E3198D3B3009}">
      <dgm:prSet/>
      <dgm:spPr>
        <a:solidFill>
          <a:schemeClr val="accent3">
            <a:lumMod val="50000"/>
          </a:schemeClr>
        </a:solidFill>
      </dgm:spPr>
      <dgm:t>
        <a:bodyPr/>
        <a:lstStyle/>
        <a:p>
          <a:r>
            <a:rPr lang="en-US" dirty="0"/>
            <a:t>Energy dispersive spectroscopy (EDS)</a:t>
          </a:r>
        </a:p>
      </dgm:t>
    </dgm:pt>
    <dgm:pt modelId="{34C917EF-2711-4432-85DF-BD16D6C3E037}" type="parTrans" cxnId="{A49EC9DE-343C-49D5-AE87-B8D34EB61823}">
      <dgm:prSet/>
      <dgm:spPr/>
      <dgm:t>
        <a:bodyPr/>
        <a:lstStyle/>
        <a:p>
          <a:endParaRPr lang="en-US"/>
        </a:p>
      </dgm:t>
    </dgm:pt>
    <dgm:pt modelId="{199B94C0-3416-4129-AEB6-D5FF2B0C889B}" type="sibTrans" cxnId="{A49EC9DE-343C-49D5-AE87-B8D34EB61823}">
      <dgm:prSet/>
      <dgm:spPr/>
      <dgm:t>
        <a:bodyPr/>
        <a:lstStyle/>
        <a:p>
          <a:endParaRPr lang="en-US"/>
        </a:p>
      </dgm:t>
    </dgm:pt>
    <dgm:pt modelId="{0587BF45-8036-411B-8DDD-286582449669}" type="pres">
      <dgm:prSet presAssocID="{C3939610-2EC8-41A2-A31C-EECABC449525}" presName="Name0" presStyleCnt="0">
        <dgm:presLayoutVars>
          <dgm:chPref val="1"/>
          <dgm:dir/>
          <dgm:animOne val="branch"/>
          <dgm:animLvl val="lvl"/>
          <dgm:resizeHandles val="exact"/>
        </dgm:presLayoutVars>
      </dgm:prSet>
      <dgm:spPr/>
    </dgm:pt>
    <dgm:pt modelId="{5BE8B03A-CA5A-41E0-A307-B6E7101A0FE6}" type="pres">
      <dgm:prSet presAssocID="{F77C88BE-511F-418E-9637-A21DAAE7CD0A}" presName="root1" presStyleCnt="0"/>
      <dgm:spPr/>
    </dgm:pt>
    <dgm:pt modelId="{4E05C05C-B4A1-416F-896B-80F3E04D9CC8}" type="pres">
      <dgm:prSet presAssocID="{F77C88BE-511F-418E-9637-A21DAAE7CD0A}" presName="LevelOneTextNode" presStyleLbl="node0" presStyleIdx="0" presStyleCnt="1" custLinFactNeighborX="-2942" custLinFactNeighborY="-245">
        <dgm:presLayoutVars>
          <dgm:chPref val="3"/>
        </dgm:presLayoutVars>
      </dgm:prSet>
      <dgm:spPr/>
    </dgm:pt>
    <dgm:pt modelId="{2CFFFCC7-B5FD-4C2A-87F1-D6C31BD4CE54}" type="pres">
      <dgm:prSet presAssocID="{F77C88BE-511F-418E-9637-A21DAAE7CD0A}" presName="level2hierChild" presStyleCnt="0"/>
      <dgm:spPr/>
    </dgm:pt>
    <dgm:pt modelId="{DA227FE5-2D27-4668-AD2F-B1B3DA057ECE}" type="pres">
      <dgm:prSet presAssocID="{87CCD895-DC39-4750-853C-E5A3D832916A}" presName="conn2-1" presStyleLbl="parChTrans1D2" presStyleIdx="0" presStyleCnt="5"/>
      <dgm:spPr/>
    </dgm:pt>
    <dgm:pt modelId="{10891FAB-987B-4888-9AD2-AD1C27B2286C}" type="pres">
      <dgm:prSet presAssocID="{87CCD895-DC39-4750-853C-E5A3D832916A}" presName="connTx" presStyleLbl="parChTrans1D2" presStyleIdx="0" presStyleCnt="5"/>
      <dgm:spPr/>
    </dgm:pt>
    <dgm:pt modelId="{C0B54F2C-1F32-49E6-8752-F5E858B1857F}" type="pres">
      <dgm:prSet presAssocID="{6EEE5512-E914-4859-8E66-AC856DD494F9}" presName="root2" presStyleCnt="0"/>
      <dgm:spPr/>
    </dgm:pt>
    <dgm:pt modelId="{EE9CCE86-2F27-4E52-A262-CFEB1302DBE7}" type="pres">
      <dgm:prSet presAssocID="{6EEE5512-E914-4859-8E66-AC856DD494F9}" presName="LevelTwoTextNode" presStyleLbl="node2" presStyleIdx="0" presStyleCnt="5" custScaleX="117622">
        <dgm:presLayoutVars>
          <dgm:chPref val="3"/>
        </dgm:presLayoutVars>
      </dgm:prSet>
      <dgm:spPr/>
    </dgm:pt>
    <dgm:pt modelId="{09D217E7-6707-40BA-A708-FEE9A5BFD113}" type="pres">
      <dgm:prSet presAssocID="{6EEE5512-E914-4859-8E66-AC856DD494F9}" presName="level3hierChild" presStyleCnt="0"/>
      <dgm:spPr/>
    </dgm:pt>
    <dgm:pt modelId="{8E2B7013-3EF5-4D55-9453-916A1D8EDCEA}" type="pres">
      <dgm:prSet presAssocID="{46B67B39-1B75-41A5-A1FE-33DA07F80DE3}" presName="conn2-1" presStyleLbl="parChTrans1D2" presStyleIdx="1" presStyleCnt="5"/>
      <dgm:spPr/>
    </dgm:pt>
    <dgm:pt modelId="{76DF40A3-DEEC-44E3-B45D-3B60666CAEDA}" type="pres">
      <dgm:prSet presAssocID="{46B67B39-1B75-41A5-A1FE-33DA07F80DE3}" presName="connTx" presStyleLbl="parChTrans1D2" presStyleIdx="1" presStyleCnt="5"/>
      <dgm:spPr/>
    </dgm:pt>
    <dgm:pt modelId="{B914B82C-EE41-474D-821D-88441F07F670}" type="pres">
      <dgm:prSet presAssocID="{A980B0E4-EB42-4226-AC2C-B1277C72809C}" presName="root2" presStyleCnt="0"/>
      <dgm:spPr/>
    </dgm:pt>
    <dgm:pt modelId="{E729A9C2-7089-441F-BE4F-BAAA78C01736}" type="pres">
      <dgm:prSet presAssocID="{A980B0E4-EB42-4226-AC2C-B1277C72809C}" presName="LevelTwoTextNode" presStyleLbl="node2" presStyleIdx="1" presStyleCnt="5" custScaleX="140274">
        <dgm:presLayoutVars>
          <dgm:chPref val="3"/>
        </dgm:presLayoutVars>
      </dgm:prSet>
      <dgm:spPr/>
    </dgm:pt>
    <dgm:pt modelId="{28FF7C04-3774-4F2C-9FF4-C74915DF9211}" type="pres">
      <dgm:prSet presAssocID="{A980B0E4-EB42-4226-AC2C-B1277C72809C}" presName="level3hierChild" presStyleCnt="0"/>
      <dgm:spPr/>
    </dgm:pt>
    <dgm:pt modelId="{A7A25EC2-FEF4-4BBD-BC2C-1DC1189ABACB}" type="pres">
      <dgm:prSet presAssocID="{88DB65F5-731F-443F-9AFE-FA9278C90EBD}" presName="conn2-1" presStyleLbl="parChTrans1D2" presStyleIdx="2" presStyleCnt="5"/>
      <dgm:spPr/>
    </dgm:pt>
    <dgm:pt modelId="{B66F930F-6A28-4DFC-9516-68B4D0E7A733}" type="pres">
      <dgm:prSet presAssocID="{88DB65F5-731F-443F-9AFE-FA9278C90EBD}" presName="connTx" presStyleLbl="parChTrans1D2" presStyleIdx="2" presStyleCnt="5"/>
      <dgm:spPr/>
    </dgm:pt>
    <dgm:pt modelId="{4DC3A697-A6EF-45F7-9636-BDEBA7B889A7}" type="pres">
      <dgm:prSet presAssocID="{D51F8028-FFFE-40C9-A9E4-585B65F4E280}" presName="root2" presStyleCnt="0"/>
      <dgm:spPr/>
    </dgm:pt>
    <dgm:pt modelId="{78089B70-EF55-496A-93F8-19CFF5912F59}" type="pres">
      <dgm:prSet presAssocID="{D51F8028-FFFE-40C9-A9E4-585B65F4E280}" presName="LevelTwoTextNode" presStyleLbl="node2" presStyleIdx="2" presStyleCnt="5" custScaleX="169872">
        <dgm:presLayoutVars>
          <dgm:chPref val="3"/>
        </dgm:presLayoutVars>
      </dgm:prSet>
      <dgm:spPr/>
    </dgm:pt>
    <dgm:pt modelId="{C4B14DCF-1BC9-4862-8E91-1F61B753443B}" type="pres">
      <dgm:prSet presAssocID="{D51F8028-FFFE-40C9-A9E4-585B65F4E280}" presName="level3hierChild" presStyleCnt="0"/>
      <dgm:spPr/>
    </dgm:pt>
    <dgm:pt modelId="{DD0856DD-8A54-4E6B-A5AB-8DD0071684BE}" type="pres">
      <dgm:prSet presAssocID="{E1F1EFC9-36CB-48D5-A44C-676DDFC4B18A}" presName="conn2-1" presStyleLbl="parChTrans1D2" presStyleIdx="3" presStyleCnt="5"/>
      <dgm:spPr/>
    </dgm:pt>
    <dgm:pt modelId="{120C71CB-6ECF-469B-9E1D-104318376671}" type="pres">
      <dgm:prSet presAssocID="{E1F1EFC9-36CB-48D5-A44C-676DDFC4B18A}" presName="connTx" presStyleLbl="parChTrans1D2" presStyleIdx="3" presStyleCnt="5"/>
      <dgm:spPr/>
    </dgm:pt>
    <dgm:pt modelId="{F95FC764-2761-40A7-90A4-6B965C717078}" type="pres">
      <dgm:prSet presAssocID="{90227442-E77B-447C-9759-77D923788F4C}" presName="root2" presStyleCnt="0"/>
      <dgm:spPr/>
    </dgm:pt>
    <dgm:pt modelId="{A042CA82-3890-422B-9E0A-3E9B94ECD9BD}" type="pres">
      <dgm:prSet presAssocID="{90227442-E77B-447C-9759-77D923788F4C}" presName="LevelTwoTextNode" presStyleLbl="node2" presStyleIdx="3" presStyleCnt="5" custScaleX="196999">
        <dgm:presLayoutVars>
          <dgm:chPref val="3"/>
        </dgm:presLayoutVars>
      </dgm:prSet>
      <dgm:spPr/>
    </dgm:pt>
    <dgm:pt modelId="{0579A05F-E936-43C9-B7AA-C007CC39BB73}" type="pres">
      <dgm:prSet presAssocID="{90227442-E77B-447C-9759-77D923788F4C}" presName="level3hierChild" presStyleCnt="0"/>
      <dgm:spPr/>
    </dgm:pt>
    <dgm:pt modelId="{DE0F27C2-1824-4BE9-97B9-496ED87A3471}" type="pres">
      <dgm:prSet presAssocID="{34C917EF-2711-4432-85DF-BD16D6C3E037}" presName="conn2-1" presStyleLbl="parChTrans1D2" presStyleIdx="4" presStyleCnt="5"/>
      <dgm:spPr/>
    </dgm:pt>
    <dgm:pt modelId="{70E595AE-7F41-456F-B182-1C2617420042}" type="pres">
      <dgm:prSet presAssocID="{34C917EF-2711-4432-85DF-BD16D6C3E037}" presName="connTx" presStyleLbl="parChTrans1D2" presStyleIdx="4" presStyleCnt="5"/>
      <dgm:spPr/>
    </dgm:pt>
    <dgm:pt modelId="{74B1FB62-FD30-4177-B5EC-846E303FBA9A}" type="pres">
      <dgm:prSet presAssocID="{0D6F26C5-9A4D-455D-B2DA-E3198D3B3009}" presName="root2" presStyleCnt="0"/>
      <dgm:spPr/>
    </dgm:pt>
    <dgm:pt modelId="{EE2B8A1A-88E0-489F-A532-B64D08D7A0EA}" type="pres">
      <dgm:prSet presAssocID="{0D6F26C5-9A4D-455D-B2DA-E3198D3B3009}" presName="LevelTwoTextNode" presStyleLbl="node2" presStyleIdx="4" presStyleCnt="5" custScaleX="208850">
        <dgm:presLayoutVars>
          <dgm:chPref val="3"/>
        </dgm:presLayoutVars>
      </dgm:prSet>
      <dgm:spPr/>
    </dgm:pt>
    <dgm:pt modelId="{EBEF7D3E-F1FC-47C4-84C3-927EF55B52A5}" type="pres">
      <dgm:prSet presAssocID="{0D6F26C5-9A4D-455D-B2DA-E3198D3B3009}" presName="level3hierChild" presStyleCnt="0"/>
      <dgm:spPr/>
    </dgm:pt>
  </dgm:ptLst>
  <dgm:cxnLst>
    <dgm:cxn modelId="{D3AA0C01-1480-4F1D-9709-19CD09ED778A}" type="presOf" srcId="{D51F8028-FFFE-40C9-A9E4-585B65F4E280}" destId="{78089B70-EF55-496A-93F8-19CFF5912F59}" srcOrd="0" destOrd="0" presId="urn:microsoft.com/office/officeart/2008/layout/HorizontalMultiLevelHierarchy"/>
    <dgm:cxn modelId="{F875DE10-3428-42DB-9A1B-0533E1DC7B5E}" type="presOf" srcId="{88DB65F5-731F-443F-9AFE-FA9278C90EBD}" destId="{B66F930F-6A28-4DFC-9516-68B4D0E7A733}" srcOrd="1" destOrd="0" presId="urn:microsoft.com/office/officeart/2008/layout/HorizontalMultiLevelHierarchy"/>
    <dgm:cxn modelId="{EAD1E328-6511-4026-ACF1-2094B2A53BA3}" type="presOf" srcId="{0D6F26C5-9A4D-455D-B2DA-E3198D3B3009}" destId="{EE2B8A1A-88E0-489F-A532-B64D08D7A0EA}" srcOrd="0" destOrd="0" presId="urn:microsoft.com/office/officeart/2008/layout/HorizontalMultiLevelHierarchy"/>
    <dgm:cxn modelId="{C9953629-F50D-4AC7-9A4D-1B97BDE7B416}" type="presOf" srcId="{34C917EF-2711-4432-85DF-BD16D6C3E037}" destId="{DE0F27C2-1824-4BE9-97B9-496ED87A3471}" srcOrd="0" destOrd="0" presId="urn:microsoft.com/office/officeart/2008/layout/HorizontalMultiLevelHierarchy"/>
    <dgm:cxn modelId="{E92B9929-256A-40DB-9BAB-8DF35033CE0A}" type="presOf" srcId="{A980B0E4-EB42-4226-AC2C-B1277C72809C}" destId="{E729A9C2-7089-441F-BE4F-BAAA78C01736}" srcOrd="0" destOrd="0" presId="urn:microsoft.com/office/officeart/2008/layout/HorizontalMultiLevelHierarchy"/>
    <dgm:cxn modelId="{E07A3138-B8D0-450A-9B8A-CDC273E8D982}" type="presOf" srcId="{87CCD895-DC39-4750-853C-E5A3D832916A}" destId="{DA227FE5-2D27-4668-AD2F-B1B3DA057ECE}" srcOrd="0" destOrd="0" presId="urn:microsoft.com/office/officeart/2008/layout/HorizontalMultiLevelHierarchy"/>
    <dgm:cxn modelId="{053CE362-CA3D-4FD4-A2CB-60E0A0CE153E}" srcId="{F77C88BE-511F-418E-9637-A21DAAE7CD0A}" destId="{90227442-E77B-447C-9759-77D923788F4C}" srcOrd="3" destOrd="0" parTransId="{E1F1EFC9-36CB-48D5-A44C-676DDFC4B18A}" sibTransId="{24E73CE4-CB35-42ED-BBB2-2A191884BF75}"/>
    <dgm:cxn modelId="{2FC74D68-0C45-4590-A1F0-F071EEE8634B}" type="presOf" srcId="{E1F1EFC9-36CB-48D5-A44C-676DDFC4B18A}" destId="{120C71CB-6ECF-469B-9E1D-104318376671}" srcOrd="1" destOrd="0" presId="urn:microsoft.com/office/officeart/2008/layout/HorizontalMultiLevelHierarchy"/>
    <dgm:cxn modelId="{10B8EE71-805E-4932-ADB7-36841B8A123E}" type="presOf" srcId="{46B67B39-1B75-41A5-A1FE-33DA07F80DE3}" destId="{8E2B7013-3EF5-4D55-9453-916A1D8EDCEA}" srcOrd="0" destOrd="0" presId="urn:microsoft.com/office/officeart/2008/layout/HorizontalMultiLevelHierarchy"/>
    <dgm:cxn modelId="{D9148D76-5BBD-4857-8C0F-B9DA4BA5A000}" type="presOf" srcId="{C3939610-2EC8-41A2-A31C-EECABC449525}" destId="{0587BF45-8036-411B-8DDD-286582449669}" srcOrd="0" destOrd="0" presId="urn:microsoft.com/office/officeart/2008/layout/HorizontalMultiLevelHierarchy"/>
    <dgm:cxn modelId="{E8B74557-0716-4DF6-8750-72BA204A7AE8}" type="presOf" srcId="{90227442-E77B-447C-9759-77D923788F4C}" destId="{A042CA82-3890-422B-9E0A-3E9B94ECD9BD}" srcOrd="0" destOrd="0" presId="urn:microsoft.com/office/officeart/2008/layout/HorizontalMultiLevelHierarchy"/>
    <dgm:cxn modelId="{3D4BFC7F-2E6A-445B-B93D-220473D5D3DA}" type="presOf" srcId="{6EEE5512-E914-4859-8E66-AC856DD494F9}" destId="{EE9CCE86-2F27-4E52-A262-CFEB1302DBE7}" srcOrd="0" destOrd="0" presId="urn:microsoft.com/office/officeart/2008/layout/HorizontalMultiLevelHierarchy"/>
    <dgm:cxn modelId="{98D1228E-0661-4437-85AF-5A0364720691}" type="presOf" srcId="{87CCD895-DC39-4750-853C-E5A3D832916A}" destId="{10891FAB-987B-4888-9AD2-AD1C27B2286C}" srcOrd="1" destOrd="0" presId="urn:microsoft.com/office/officeart/2008/layout/HorizontalMultiLevelHierarchy"/>
    <dgm:cxn modelId="{0736CD90-B9BD-4E63-BD84-6EA6B98FC9AA}" type="presOf" srcId="{34C917EF-2711-4432-85DF-BD16D6C3E037}" destId="{70E595AE-7F41-456F-B182-1C2617420042}" srcOrd="1" destOrd="0" presId="urn:microsoft.com/office/officeart/2008/layout/HorizontalMultiLevelHierarchy"/>
    <dgm:cxn modelId="{3758BD91-F78B-4301-8022-66633AE96786}" srcId="{C3939610-2EC8-41A2-A31C-EECABC449525}" destId="{F77C88BE-511F-418E-9637-A21DAAE7CD0A}" srcOrd="0" destOrd="0" parTransId="{426F45EC-14D7-46BD-A608-23A59C6D6DC9}" sibTransId="{C6CB458D-C4C4-4825-9C6B-22323DBBD0AB}"/>
    <dgm:cxn modelId="{296503A4-AE43-4581-9EFF-6AC6272C3FF6}" type="presOf" srcId="{46B67B39-1B75-41A5-A1FE-33DA07F80DE3}" destId="{76DF40A3-DEEC-44E3-B45D-3B60666CAEDA}" srcOrd="1" destOrd="0" presId="urn:microsoft.com/office/officeart/2008/layout/HorizontalMultiLevelHierarchy"/>
    <dgm:cxn modelId="{510D2BAE-FBA4-4870-BB39-E4772AF5425E}" type="presOf" srcId="{E1F1EFC9-36CB-48D5-A44C-676DDFC4B18A}" destId="{DD0856DD-8A54-4E6B-A5AB-8DD0071684BE}" srcOrd="0" destOrd="0" presId="urn:microsoft.com/office/officeart/2008/layout/HorizontalMultiLevelHierarchy"/>
    <dgm:cxn modelId="{833FDBC1-3741-46F7-9330-470057E42DAF}" type="presOf" srcId="{F77C88BE-511F-418E-9637-A21DAAE7CD0A}" destId="{4E05C05C-B4A1-416F-896B-80F3E04D9CC8}" srcOrd="0" destOrd="0" presId="urn:microsoft.com/office/officeart/2008/layout/HorizontalMultiLevelHierarchy"/>
    <dgm:cxn modelId="{A49EC9DE-343C-49D5-AE87-B8D34EB61823}" srcId="{F77C88BE-511F-418E-9637-A21DAAE7CD0A}" destId="{0D6F26C5-9A4D-455D-B2DA-E3198D3B3009}" srcOrd="4" destOrd="0" parTransId="{34C917EF-2711-4432-85DF-BD16D6C3E037}" sibTransId="{199B94C0-3416-4129-AEB6-D5FF2B0C889B}"/>
    <dgm:cxn modelId="{5E18A4E5-4667-472D-A794-C91284D040E7}" srcId="{F77C88BE-511F-418E-9637-A21DAAE7CD0A}" destId="{6EEE5512-E914-4859-8E66-AC856DD494F9}" srcOrd="0" destOrd="0" parTransId="{87CCD895-DC39-4750-853C-E5A3D832916A}" sibTransId="{2DB49B01-B3FC-4F98-9B1B-1D37FAA7E0A2}"/>
    <dgm:cxn modelId="{4BC744E7-83B5-4D12-8833-50610994DF55}" type="presOf" srcId="{88DB65F5-731F-443F-9AFE-FA9278C90EBD}" destId="{A7A25EC2-FEF4-4BBD-BC2C-1DC1189ABACB}" srcOrd="0" destOrd="0" presId="urn:microsoft.com/office/officeart/2008/layout/HorizontalMultiLevelHierarchy"/>
    <dgm:cxn modelId="{E6239DF4-4662-415C-930A-3E7319719418}" srcId="{F77C88BE-511F-418E-9637-A21DAAE7CD0A}" destId="{A980B0E4-EB42-4226-AC2C-B1277C72809C}" srcOrd="1" destOrd="0" parTransId="{46B67B39-1B75-41A5-A1FE-33DA07F80DE3}" sibTransId="{8B9C6C46-5E0D-438E-86EA-B187C514842F}"/>
    <dgm:cxn modelId="{32E529FC-507E-436C-A335-8F5CE3B38EBF}" srcId="{F77C88BE-511F-418E-9637-A21DAAE7CD0A}" destId="{D51F8028-FFFE-40C9-A9E4-585B65F4E280}" srcOrd="2" destOrd="0" parTransId="{88DB65F5-731F-443F-9AFE-FA9278C90EBD}" sibTransId="{47522807-4B90-46A4-8FE5-F13EE734C648}"/>
    <dgm:cxn modelId="{210437A4-028A-4851-8F45-9DF5AC97140E}" type="presParOf" srcId="{0587BF45-8036-411B-8DDD-286582449669}" destId="{5BE8B03A-CA5A-41E0-A307-B6E7101A0FE6}" srcOrd="0" destOrd="0" presId="urn:microsoft.com/office/officeart/2008/layout/HorizontalMultiLevelHierarchy"/>
    <dgm:cxn modelId="{C0F5C89C-4F19-4D52-8AC9-30547F8CF8C5}" type="presParOf" srcId="{5BE8B03A-CA5A-41E0-A307-B6E7101A0FE6}" destId="{4E05C05C-B4A1-416F-896B-80F3E04D9CC8}" srcOrd="0" destOrd="0" presId="urn:microsoft.com/office/officeart/2008/layout/HorizontalMultiLevelHierarchy"/>
    <dgm:cxn modelId="{BBD2C7D2-F65C-450C-81FD-ACCA95A5B187}" type="presParOf" srcId="{5BE8B03A-CA5A-41E0-A307-B6E7101A0FE6}" destId="{2CFFFCC7-B5FD-4C2A-87F1-D6C31BD4CE54}" srcOrd="1" destOrd="0" presId="urn:microsoft.com/office/officeart/2008/layout/HorizontalMultiLevelHierarchy"/>
    <dgm:cxn modelId="{5A85CE76-3A74-466F-83F7-52AA6CFB6FCF}" type="presParOf" srcId="{2CFFFCC7-B5FD-4C2A-87F1-D6C31BD4CE54}" destId="{DA227FE5-2D27-4668-AD2F-B1B3DA057ECE}" srcOrd="0" destOrd="0" presId="urn:microsoft.com/office/officeart/2008/layout/HorizontalMultiLevelHierarchy"/>
    <dgm:cxn modelId="{5742D09A-71C2-4CE8-B1DD-B5852049414F}" type="presParOf" srcId="{DA227FE5-2D27-4668-AD2F-B1B3DA057ECE}" destId="{10891FAB-987B-4888-9AD2-AD1C27B2286C}" srcOrd="0" destOrd="0" presId="urn:microsoft.com/office/officeart/2008/layout/HorizontalMultiLevelHierarchy"/>
    <dgm:cxn modelId="{73A8E78C-8E9C-4400-8F09-4D172008BF1F}" type="presParOf" srcId="{2CFFFCC7-B5FD-4C2A-87F1-D6C31BD4CE54}" destId="{C0B54F2C-1F32-49E6-8752-F5E858B1857F}" srcOrd="1" destOrd="0" presId="urn:microsoft.com/office/officeart/2008/layout/HorizontalMultiLevelHierarchy"/>
    <dgm:cxn modelId="{D1995D31-0783-4E7C-B7DC-7B5476598620}" type="presParOf" srcId="{C0B54F2C-1F32-49E6-8752-F5E858B1857F}" destId="{EE9CCE86-2F27-4E52-A262-CFEB1302DBE7}" srcOrd="0" destOrd="0" presId="urn:microsoft.com/office/officeart/2008/layout/HorizontalMultiLevelHierarchy"/>
    <dgm:cxn modelId="{701858BB-B65C-4852-AD81-AA705F46D3A9}" type="presParOf" srcId="{C0B54F2C-1F32-49E6-8752-F5E858B1857F}" destId="{09D217E7-6707-40BA-A708-FEE9A5BFD113}" srcOrd="1" destOrd="0" presId="urn:microsoft.com/office/officeart/2008/layout/HorizontalMultiLevelHierarchy"/>
    <dgm:cxn modelId="{0516A44A-D737-4881-B684-4860A1D14EC5}" type="presParOf" srcId="{2CFFFCC7-B5FD-4C2A-87F1-D6C31BD4CE54}" destId="{8E2B7013-3EF5-4D55-9453-916A1D8EDCEA}" srcOrd="2" destOrd="0" presId="urn:microsoft.com/office/officeart/2008/layout/HorizontalMultiLevelHierarchy"/>
    <dgm:cxn modelId="{3A87FCC2-37FD-4572-A8AC-6451EEC3C435}" type="presParOf" srcId="{8E2B7013-3EF5-4D55-9453-916A1D8EDCEA}" destId="{76DF40A3-DEEC-44E3-B45D-3B60666CAEDA}" srcOrd="0" destOrd="0" presId="urn:microsoft.com/office/officeart/2008/layout/HorizontalMultiLevelHierarchy"/>
    <dgm:cxn modelId="{2115B2FC-87C8-463C-821C-1BEBF700F0DE}" type="presParOf" srcId="{2CFFFCC7-B5FD-4C2A-87F1-D6C31BD4CE54}" destId="{B914B82C-EE41-474D-821D-88441F07F670}" srcOrd="3" destOrd="0" presId="urn:microsoft.com/office/officeart/2008/layout/HorizontalMultiLevelHierarchy"/>
    <dgm:cxn modelId="{C1A4893A-CE97-465D-8709-018B685B1C40}" type="presParOf" srcId="{B914B82C-EE41-474D-821D-88441F07F670}" destId="{E729A9C2-7089-441F-BE4F-BAAA78C01736}" srcOrd="0" destOrd="0" presId="urn:microsoft.com/office/officeart/2008/layout/HorizontalMultiLevelHierarchy"/>
    <dgm:cxn modelId="{82D4167C-C79E-438E-8C80-8C418A6F5B1D}" type="presParOf" srcId="{B914B82C-EE41-474D-821D-88441F07F670}" destId="{28FF7C04-3774-4F2C-9FF4-C74915DF9211}" srcOrd="1" destOrd="0" presId="urn:microsoft.com/office/officeart/2008/layout/HorizontalMultiLevelHierarchy"/>
    <dgm:cxn modelId="{05D16D7A-165A-4EFB-A77D-9212C88389F1}" type="presParOf" srcId="{2CFFFCC7-B5FD-4C2A-87F1-D6C31BD4CE54}" destId="{A7A25EC2-FEF4-4BBD-BC2C-1DC1189ABACB}" srcOrd="4" destOrd="0" presId="urn:microsoft.com/office/officeart/2008/layout/HorizontalMultiLevelHierarchy"/>
    <dgm:cxn modelId="{FD2F765E-AACD-4BAC-ACCA-927890AAA013}" type="presParOf" srcId="{A7A25EC2-FEF4-4BBD-BC2C-1DC1189ABACB}" destId="{B66F930F-6A28-4DFC-9516-68B4D0E7A733}" srcOrd="0" destOrd="0" presId="urn:microsoft.com/office/officeart/2008/layout/HorizontalMultiLevelHierarchy"/>
    <dgm:cxn modelId="{A3AF0AA6-DCA7-4C21-8971-55F00A95AEAC}" type="presParOf" srcId="{2CFFFCC7-B5FD-4C2A-87F1-D6C31BD4CE54}" destId="{4DC3A697-A6EF-45F7-9636-BDEBA7B889A7}" srcOrd="5" destOrd="0" presId="urn:microsoft.com/office/officeart/2008/layout/HorizontalMultiLevelHierarchy"/>
    <dgm:cxn modelId="{DE6596AA-04E3-423D-B22D-30B96735D6F8}" type="presParOf" srcId="{4DC3A697-A6EF-45F7-9636-BDEBA7B889A7}" destId="{78089B70-EF55-496A-93F8-19CFF5912F59}" srcOrd="0" destOrd="0" presId="urn:microsoft.com/office/officeart/2008/layout/HorizontalMultiLevelHierarchy"/>
    <dgm:cxn modelId="{AC7EFB97-40F7-4C10-B9E8-B2487F7BFC76}" type="presParOf" srcId="{4DC3A697-A6EF-45F7-9636-BDEBA7B889A7}" destId="{C4B14DCF-1BC9-4862-8E91-1F61B753443B}" srcOrd="1" destOrd="0" presId="urn:microsoft.com/office/officeart/2008/layout/HorizontalMultiLevelHierarchy"/>
    <dgm:cxn modelId="{19018181-F552-4E53-BF33-E8F6B71CECAF}" type="presParOf" srcId="{2CFFFCC7-B5FD-4C2A-87F1-D6C31BD4CE54}" destId="{DD0856DD-8A54-4E6B-A5AB-8DD0071684BE}" srcOrd="6" destOrd="0" presId="urn:microsoft.com/office/officeart/2008/layout/HorizontalMultiLevelHierarchy"/>
    <dgm:cxn modelId="{48A86217-6291-4992-92EF-95ACE00E89ED}" type="presParOf" srcId="{DD0856DD-8A54-4E6B-A5AB-8DD0071684BE}" destId="{120C71CB-6ECF-469B-9E1D-104318376671}" srcOrd="0" destOrd="0" presId="urn:microsoft.com/office/officeart/2008/layout/HorizontalMultiLevelHierarchy"/>
    <dgm:cxn modelId="{C177C0DE-8E24-4D36-AAB5-52171C25797A}" type="presParOf" srcId="{2CFFFCC7-B5FD-4C2A-87F1-D6C31BD4CE54}" destId="{F95FC764-2761-40A7-90A4-6B965C717078}" srcOrd="7" destOrd="0" presId="urn:microsoft.com/office/officeart/2008/layout/HorizontalMultiLevelHierarchy"/>
    <dgm:cxn modelId="{9CC4F065-E3B0-4823-835B-EC6CE24F80E9}" type="presParOf" srcId="{F95FC764-2761-40A7-90A4-6B965C717078}" destId="{A042CA82-3890-422B-9E0A-3E9B94ECD9BD}" srcOrd="0" destOrd="0" presId="urn:microsoft.com/office/officeart/2008/layout/HorizontalMultiLevelHierarchy"/>
    <dgm:cxn modelId="{86394E89-B632-451C-9799-8CF1AE268399}" type="presParOf" srcId="{F95FC764-2761-40A7-90A4-6B965C717078}" destId="{0579A05F-E936-43C9-B7AA-C007CC39BB73}" srcOrd="1" destOrd="0" presId="urn:microsoft.com/office/officeart/2008/layout/HorizontalMultiLevelHierarchy"/>
    <dgm:cxn modelId="{567ED174-291B-485A-B139-CB899858BB76}" type="presParOf" srcId="{2CFFFCC7-B5FD-4C2A-87F1-D6C31BD4CE54}" destId="{DE0F27C2-1824-4BE9-97B9-496ED87A3471}" srcOrd="8" destOrd="0" presId="urn:microsoft.com/office/officeart/2008/layout/HorizontalMultiLevelHierarchy"/>
    <dgm:cxn modelId="{5D468EAD-2BED-4396-A072-8402DA78081C}" type="presParOf" srcId="{DE0F27C2-1824-4BE9-97B9-496ED87A3471}" destId="{70E595AE-7F41-456F-B182-1C2617420042}" srcOrd="0" destOrd="0" presId="urn:microsoft.com/office/officeart/2008/layout/HorizontalMultiLevelHierarchy"/>
    <dgm:cxn modelId="{F770531F-BCBC-4F17-8FB5-618695F45A49}" type="presParOf" srcId="{2CFFFCC7-B5FD-4C2A-87F1-D6C31BD4CE54}" destId="{74B1FB62-FD30-4177-B5EC-846E303FBA9A}" srcOrd="9" destOrd="0" presId="urn:microsoft.com/office/officeart/2008/layout/HorizontalMultiLevelHierarchy"/>
    <dgm:cxn modelId="{D8AF04E2-6044-45E0-92AA-CE2CAFF80215}" type="presParOf" srcId="{74B1FB62-FD30-4177-B5EC-846E303FBA9A}" destId="{EE2B8A1A-88E0-489F-A532-B64D08D7A0EA}" srcOrd="0" destOrd="0" presId="urn:microsoft.com/office/officeart/2008/layout/HorizontalMultiLevelHierarchy"/>
    <dgm:cxn modelId="{32B1D767-EF6F-4E42-827B-9C6D56E8609D}" type="presParOf" srcId="{74B1FB62-FD30-4177-B5EC-846E303FBA9A}" destId="{EBEF7D3E-F1FC-47C4-84C3-927EF55B52A5}" srcOrd="1" destOrd="0" presId="urn:microsoft.com/office/officeart/2008/layout/HorizontalMultiLevelHierarchy"/>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BAED73-3E37-4E2C-AF44-50FDD47C915C}">
      <dsp:nvSpPr>
        <dsp:cNvPr id="0" name=""/>
        <dsp:cNvSpPr/>
      </dsp:nvSpPr>
      <dsp:spPr>
        <a:xfrm>
          <a:off x="0" y="0"/>
          <a:ext cx="8185023" cy="1275588"/>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US" sz="3700" kern="1200" dirty="0"/>
            <a:t>Background</a:t>
          </a:r>
        </a:p>
      </dsp:txBody>
      <dsp:txXfrm>
        <a:off x="37361" y="37361"/>
        <a:ext cx="6659319" cy="1200866"/>
      </dsp:txXfrm>
    </dsp:sp>
    <dsp:sp modelId="{547735D2-CCE2-40F3-AC45-63E1B37CDFE7}">
      <dsp:nvSpPr>
        <dsp:cNvPr id="0" name=""/>
        <dsp:cNvSpPr/>
      </dsp:nvSpPr>
      <dsp:spPr>
        <a:xfrm>
          <a:off x="611219" y="1452753"/>
          <a:ext cx="8185023" cy="1275588"/>
        </a:xfrm>
        <a:prstGeom prst="roundRect">
          <a:avLst>
            <a:gd name="adj" fmla="val 10000"/>
          </a:avLst>
        </a:prstGeom>
        <a:solidFill>
          <a:schemeClr val="accent3">
            <a:hueOff val="2812566"/>
            <a:satOff val="-4220"/>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US" sz="3700" kern="1200" dirty="0"/>
            <a:t>Objectives</a:t>
          </a:r>
        </a:p>
      </dsp:txBody>
      <dsp:txXfrm>
        <a:off x="648580" y="1490114"/>
        <a:ext cx="6669949" cy="1200865"/>
      </dsp:txXfrm>
    </dsp:sp>
    <dsp:sp modelId="{4F40AF25-9063-4488-967A-500BF930A538}">
      <dsp:nvSpPr>
        <dsp:cNvPr id="0" name=""/>
        <dsp:cNvSpPr/>
      </dsp:nvSpPr>
      <dsp:spPr>
        <a:xfrm>
          <a:off x="1222438" y="2905506"/>
          <a:ext cx="8185023" cy="1275588"/>
        </a:xfrm>
        <a:prstGeom prst="roundRect">
          <a:avLst>
            <a:gd name="adj" fmla="val 10000"/>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US" sz="3700" kern="1200" dirty="0"/>
            <a:t>Methodology</a:t>
          </a:r>
        </a:p>
      </dsp:txBody>
      <dsp:txXfrm>
        <a:off x="1259799" y="2942867"/>
        <a:ext cx="6669949" cy="1200865"/>
      </dsp:txXfrm>
    </dsp:sp>
    <dsp:sp modelId="{AE2CB3DC-D486-4C65-93E1-771A69845D06}">
      <dsp:nvSpPr>
        <dsp:cNvPr id="0" name=""/>
        <dsp:cNvSpPr/>
      </dsp:nvSpPr>
      <dsp:spPr>
        <a:xfrm>
          <a:off x="1833657" y="4358259"/>
          <a:ext cx="8185023" cy="1275588"/>
        </a:xfrm>
        <a:prstGeom prst="roundRect">
          <a:avLst>
            <a:gd name="adj" fmla="val 10000"/>
          </a:avLst>
        </a:prstGeom>
        <a:solidFill>
          <a:schemeClr val="accent3">
            <a:hueOff val="8437698"/>
            <a:satOff val="-12660"/>
            <a:lumOff val="-205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US" sz="3700" kern="1200" dirty="0"/>
            <a:t>Results &amp; Discussion</a:t>
          </a:r>
        </a:p>
      </dsp:txBody>
      <dsp:txXfrm>
        <a:off x="1871018" y="4395620"/>
        <a:ext cx="6669949" cy="1200865"/>
      </dsp:txXfrm>
    </dsp:sp>
    <dsp:sp modelId="{949BA11A-429A-436B-B39D-0FA248F0A3FA}">
      <dsp:nvSpPr>
        <dsp:cNvPr id="0" name=""/>
        <dsp:cNvSpPr/>
      </dsp:nvSpPr>
      <dsp:spPr>
        <a:xfrm>
          <a:off x="2444876" y="5811012"/>
          <a:ext cx="8185023" cy="1275588"/>
        </a:xfrm>
        <a:prstGeom prst="roundRect">
          <a:avLst>
            <a:gd name="adj" fmla="val 10000"/>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US" sz="3700" kern="1200" dirty="0"/>
            <a:t>Conclusions &amp; Recommendations</a:t>
          </a:r>
        </a:p>
      </dsp:txBody>
      <dsp:txXfrm>
        <a:off x="2482237" y="5848373"/>
        <a:ext cx="6669949" cy="1200865"/>
      </dsp:txXfrm>
    </dsp:sp>
    <dsp:sp modelId="{E4358DBD-E57F-4293-B680-9D841BC63472}">
      <dsp:nvSpPr>
        <dsp:cNvPr id="0" name=""/>
        <dsp:cNvSpPr/>
      </dsp:nvSpPr>
      <dsp:spPr>
        <a:xfrm>
          <a:off x="7355890" y="931887"/>
          <a:ext cx="829132" cy="829132"/>
        </a:xfrm>
        <a:prstGeom prst="downArrow">
          <a:avLst>
            <a:gd name="adj1" fmla="val 55000"/>
            <a:gd name="adj2" fmla="val 45000"/>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7542445" y="931887"/>
        <a:ext cx="456022" cy="623922"/>
      </dsp:txXfrm>
    </dsp:sp>
    <dsp:sp modelId="{04012876-40DF-48B0-A516-8D6532E6079A}">
      <dsp:nvSpPr>
        <dsp:cNvPr id="0" name=""/>
        <dsp:cNvSpPr/>
      </dsp:nvSpPr>
      <dsp:spPr>
        <a:xfrm>
          <a:off x="7967110" y="2384640"/>
          <a:ext cx="829132" cy="829132"/>
        </a:xfrm>
        <a:prstGeom prst="downArrow">
          <a:avLst>
            <a:gd name="adj1" fmla="val 55000"/>
            <a:gd name="adj2" fmla="val 45000"/>
          </a:avLst>
        </a:prstGeom>
        <a:solidFill>
          <a:schemeClr val="accent3">
            <a:tint val="40000"/>
            <a:alpha val="90000"/>
            <a:hueOff val="3572285"/>
            <a:satOff val="-4598"/>
            <a:lumOff val="-358"/>
            <a:alphaOff val="0"/>
          </a:schemeClr>
        </a:solidFill>
        <a:ln w="25400" cap="flat" cmpd="sng" algn="ctr">
          <a:solidFill>
            <a:schemeClr val="accent3">
              <a:tint val="40000"/>
              <a:alpha val="90000"/>
              <a:hueOff val="3572285"/>
              <a:satOff val="-4598"/>
              <a:lumOff val="-35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8153665" y="2384640"/>
        <a:ext cx="456022" cy="623922"/>
      </dsp:txXfrm>
    </dsp:sp>
    <dsp:sp modelId="{40266781-A401-475E-9A57-698A0DF51DFF}">
      <dsp:nvSpPr>
        <dsp:cNvPr id="0" name=""/>
        <dsp:cNvSpPr/>
      </dsp:nvSpPr>
      <dsp:spPr>
        <a:xfrm>
          <a:off x="8578329" y="3816134"/>
          <a:ext cx="829132" cy="829132"/>
        </a:xfrm>
        <a:prstGeom prst="downArrow">
          <a:avLst>
            <a:gd name="adj1" fmla="val 55000"/>
            <a:gd name="adj2" fmla="val 45000"/>
          </a:avLst>
        </a:prstGeom>
        <a:solidFill>
          <a:schemeClr val="accent3">
            <a:tint val="40000"/>
            <a:alpha val="90000"/>
            <a:hueOff val="7144569"/>
            <a:satOff val="-9195"/>
            <a:lumOff val="-717"/>
            <a:alphaOff val="0"/>
          </a:schemeClr>
        </a:solidFill>
        <a:ln w="25400" cap="flat" cmpd="sng" algn="ctr">
          <a:solidFill>
            <a:schemeClr val="accent3">
              <a:tint val="40000"/>
              <a:alpha val="90000"/>
              <a:hueOff val="7144569"/>
              <a:satOff val="-9195"/>
              <a:lumOff val="-71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8764884" y="3816134"/>
        <a:ext cx="456022" cy="623922"/>
      </dsp:txXfrm>
    </dsp:sp>
    <dsp:sp modelId="{EF116448-D84A-4361-B731-AA7DD060B408}">
      <dsp:nvSpPr>
        <dsp:cNvPr id="0" name=""/>
        <dsp:cNvSpPr/>
      </dsp:nvSpPr>
      <dsp:spPr>
        <a:xfrm>
          <a:off x="9189548" y="5283060"/>
          <a:ext cx="829132" cy="829132"/>
        </a:xfrm>
        <a:prstGeom prst="downArrow">
          <a:avLst>
            <a:gd name="adj1" fmla="val 55000"/>
            <a:gd name="adj2" fmla="val 45000"/>
          </a:avLst>
        </a:prstGeom>
        <a:solidFill>
          <a:schemeClr val="accent3">
            <a:tint val="40000"/>
            <a:alpha val="90000"/>
            <a:hueOff val="10716854"/>
            <a:satOff val="-13793"/>
            <a:lumOff val="-1075"/>
            <a:alphaOff val="0"/>
          </a:schemeClr>
        </a:solidFill>
        <a:ln w="25400" cap="flat" cmpd="sng" algn="ctr">
          <a:solidFill>
            <a:schemeClr val="accent3">
              <a:tint val="40000"/>
              <a:alpha val="90000"/>
              <a:hueOff val="10716854"/>
              <a:satOff val="-13793"/>
              <a:lumOff val="-107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9376103" y="5283060"/>
        <a:ext cx="456022" cy="62392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0F27C2-1824-4BE9-97B9-496ED87A3471}">
      <dsp:nvSpPr>
        <dsp:cNvPr id="0" name=""/>
        <dsp:cNvSpPr/>
      </dsp:nvSpPr>
      <dsp:spPr>
        <a:xfrm>
          <a:off x="2067423" y="3701661"/>
          <a:ext cx="849148" cy="3113158"/>
        </a:xfrm>
        <a:custGeom>
          <a:avLst/>
          <a:gdLst/>
          <a:ahLst/>
          <a:cxnLst/>
          <a:rect l="0" t="0" r="0" b="0"/>
          <a:pathLst>
            <a:path>
              <a:moveTo>
                <a:pt x="0" y="0"/>
              </a:moveTo>
              <a:lnTo>
                <a:pt x="424574" y="0"/>
              </a:lnTo>
              <a:lnTo>
                <a:pt x="424574" y="3113158"/>
              </a:lnTo>
              <a:lnTo>
                <a:pt x="849148" y="3113158"/>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2411326" y="5177568"/>
        <a:ext cx="161344" cy="161344"/>
      </dsp:txXfrm>
    </dsp:sp>
    <dsp:sp modelId="{DD0856DD-8A54-4E6B-A5AB-8DD0071684BE}">
      <dsp:nvSpPr>
        <dsp:cNvPr id="0" name=""/>
        <dsp:cNvSpPr/>
      </dsp:nvSpPr>
      <dsp:spPr>
        <a:xfrm>
          <a:off x="2067423" y="3701661"/>
          <a:ext cx="849148" cy="1564566"/>
        </a:xfrm>
        <a:custGeom>
          <a:avLst/>
          <a:gdLst/>
          <a:ahLst/>
          <a:cxnLst/>
          <a:rect l="0" t="0" r="0" b="0"/>
          <a:pathLst>
            <a:path>
              <a:moveTo>
                <a:pt x="0" y="0"/>
              </a:moveTo>
              <a:lnTo>
                <a:pt x="424574" y="0"/>
              </a:lnTo>
              <a:lnTo>
                <a:pt x="424574" y="1564566"/>
              </a:lnTo>
              <a:lnTo>
                <a:pt x="849148" y="1564566"/>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2447494" y="4439441"/>
        <a:ext cx="89007" cy="89007"/>
      </dsp:txXfrm>
    </dsp:sp>
    <dsp:sp modelId="{A7A25EC2-FEF4-4BBD-BC2C-1DC1189ABACB}">
      <dsp:nvSpPr>
        <dsp:cNvPr id="0" name=""/>
        <dsp:cNvSpPr/>
      </dsp:nvSpPr>
      <dsp:spPr>
        <a:xfrm>
          <a:off x="2067423" y="3655941"/>
          <a:ext cx="849148" cy="91440"/>
        </a:xfrm>
        <a:custGeom>
          <a:avLst/>
          <a:gdLst/>
          <a:ahLst/>
          <a:cxnLst/>
          <a:rect l="0" t="0" r="0" b="0"/>
          <a:pathLst>
            <a:path>
              <a:moveTo>
                <a:pt x="0" y="45720"/>
              </a:moveTo>
              <a:lnTo>
                <a:pt x="424574" y="45720"/>
              </a:lnTo>
              <a:lnTo>
                <a:pt x="424574" y="61694"/>
              </a:lnTo>
              <a:lnTo>
                <a:pt x="849148" y="61694"/>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470765" y="3680429"/>
        <a:ext cx="42464" cy="42464"/>
      </dsp:txXfrm>
    </dsp:sp>
    <dsp:sp modelId="{8E2B7013-3EF5-4D55-9453-916A1D8EDCEA}">
      <dsp:nvSpPr>
        <dsp:cNvPr id="0" name=""/>
        <dsp:cNvSpPr/>
      </dsp:nvSpPr>
      <dsp:spPr>
        <a:xfrm>
          <a:off x="2067423" y="2169044"/>
          <a:ext cx="849148" cy="1532616"/>
        </a:xfrm>
        <a:custGeom>
          <a:avLst/>
          <a:gdLst/>
          <a:ahLst/>
          <a:cxnLst/>
          <a:rect l="0" t="0" r="0" b="0"/>
          <a:pathLst>
            <a:path>
              <a:moveTo>
                <a:pt x="0" y="1532616"/>
              </a:moveTo>
              <a:lnTo>
                <a:pt x="424574" y="1532616"/>
              </a:lnTo>
              <a:lnTo>
                <a:pt x="424574" y="0"/>
              </a:lnTo>
              <a:lnTo>
                <a:pt x="849148" y="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2448194" y="2891549"/>
        <a:ext cx="87606" cy="87606"/>
      </dsp:txXfrm>
    </dsp:sp>
    <dsp:sp modelId="{DA227FE5-2D27-4668-AD2F-B1B3DA057ECE}">
      <dsp:nvSpPr>
        <dsp:cNvPr id="0" name=""/>
        <dsp:cNvSpPr/>
      </dsp:nvSpPr>
      <dsp:spPr>
        <a:xfrm>
          <a:off x="2067423" y="620453"/>
          <a:ext cx="849148" cy="3081208"/>
        </a:xfrm>
        <a:custGeom>
          <a:avLst/>
          <a:gdLst/>
          <a:ahLst/>
          <a:cxnLst/>
          <a:rect l="0" t="0" r="0" b="0"/>
          <a:pathLst>
            <a:path>
              <a:moveTo>
                <a:pt x="0" y="3081208"/>
              </a:moveTo>
              <a:lnTo>
                <a:pt x="424574" y="3081208"/>
              </a:lnTo>
              <a:lnTo>
                <a:pt x="424574" y="0"/>
              </a:lnTo>
              <a:lnTo>
                <a:pt x="849148" y="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2412096" y="2081155"/>
        <a:ext cx="159803" cy="159803"/>
      </dsp:txXfrm>
    </dsp:sp>
    <dsp:sp modelId="{4E05C05C-B4A1-416F-896B-80F3E04D9CC8}">
      <dsp:nvSpPr>
        <dsp:cNvPr id="0" name=""/>
        <dsp:cNvSpPr/>
      </dsp:nvSpPr>
      <dsp:spPr>
        <a:xfrm rot="16200000">
          <a:off x="-1812205" y="3082224"/>
          <a:ext cx="6520385" cy="1238873"/>
        </a:xfrm>
        <a:prstGeom prst="rect">
          <a:avLst/>
        </a:prstGeom>
        <a:solidFill>
          <a:schemeClr val="accent6">
            <a:lumMod val="7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1275" tIns="41275" rIns="41275" bIns="41275" numCol="1" spcCol="1270" anchor="ctr" anchorCtr="0">
          <a:noAutofit/>
        </a:bodyPr>
        <a:lstStyle/>
        <a:p>
          <a:pPr marL="0" lvl="0" indent="0" algn="ctr" defTabSz="2889250">
            <a:lnSpc>
              <a:spcPct val="90000"/>
            </a:lnSpc>
            <a:spcBef>
              <a:spcPct val="0"/>
            </a:spcBef>
            <a:spcAft>
              <a:spcPct val="35000"/>
            </a:spcAft>
            <a:buNone/>
          </a:pPr>
          <a:r>
            <a:rPr lang="en-US" sz="6500" kern="1200" spc="287">
              <a:latin typeface="Codec Pro ExtraBold"/>
            </a:rPr>
            <a:t>Methodology</a:t>
          </a:r>
          <a:endParaRPr lang="en-US" sz="6500" kern="1200" dirty="0"/>
        </a:p>
      </dsp:txBody>
      <dsp:txXfrm>
        <a:off x="-1812205" y="3082224"/>
        <a:ext cx="6520385" cy="1238873"/>
      </dsp:txXfrm>
    </dsp:sp>
    <dsp:sp modelId="{EE9CCE86-2F27-4E52-A262-CFEB1302DBE7}">
      <dsp:nvSpPr>
        <dsp:cNvPr id="0" name=""/>
        <dsp:cNvSpPr/>
      </dsp:nvSpPr>
      <dsp:spPr>
        <a:xfrm>
          <a:off x="2916572" y="1016"/>
          <a:ext cx="4779575" cy="1238873"/>
        </a:xfrm>
        <a:prstGeom prst="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6035" tIns="26035" rIns="26035" bIns="26035" numCol="1" spcCol="1270" anchor="ctr" anchorCtr="0">
          <a:noAutofit/>
        </a:bodyPr>
        <a:lstStyle/>
        <a:p>
          <a:pPr marL="0" lvl="0" indent="0" algn="ctr" defTabSz="1822450">
            <a:lnSpc>
              <a:spcPct val="90000"/>
            </a:lnSpc>
            <a:spcBef>
              <a:spcPct val="0"/>
            </a:spcBef>
            <a:spcAft>
              <a:spcPct val="35000"/>
            </a:spcAft>
            <a:buNone/>
          </a:pPr>
          <a:r>
            <a:rPr lang="en-US" sz="4100" kern="1200" dirty="0"/>
            <a:t>Optical Microscopy</a:t>
          </a:r>
        </a:p>
      </dsp:txBody>
      <dsp:txXfrm>
        <a:off x="2916572" y="1016"/>
        <a:ext cx="4779575" cy="1238873"/>
      </dsp:txXfrm>
    </dsp:sp>
    <dsp:sp modelId="{E729A9C2-7089-441F-BE4F-BAAA78C01736}">
      <dsp:nvSpPr>
        <dsp:cNvPr id="0" name=""/>
        <dsp:cNvSpPr/>
      </dsp:nvSpPr>
      <dsp:spPr>
        <a:xfrm>
          <a:off x="2916572" y="1549608"/>
          <a:ext cx="5700040" cy="1238873"/>
        </a:xfrm>
        <a:prstGeom prst="rect">
          <a:avLst/>
        </a:prstGeom>
        <a:solidFill>
          <a:srgbClr val="0070C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6035" tIns="26035" rIns="26035" bIns="26035" numCol="1" spcCol="1270" anchor="ctr" anchorCtr="0">
          <a:noAutofit/>
        </a:bodyPr>
        <a:lstStyle/>
        <a:p>
          <a:pPr marL="0" lvl="0" indent="0" algn="ctr" defTabSz="1822450">
            <a:lnSpc>
              <a:spcPct val="90000"/>
            </a:lnSpc>
            <a:spcBef>
              <a:spcPct val="0"/>
            </a:spcBef>
            <a:spcAft>
              <a:spcPct val="35000"/>
            </a:spcAft>
            <a:buNone/>
          </a:pPr>
          <a:r>
            <a:rPr lang="en-US" sz="4100" kern="1200" dirty="0"/>
            <a:t>Stereoscopy Analysis</a:t>
          </a:r>
        </a:p>
      </dsp:txBody>
      <dsp:txXfrm>
        <a:off x="2916572" y="1549608"/>
        <a:ext cx="5700040" cy="1238873"/>
      </dsp:txXfrm>
    </dsp:sp>
    <dsp:sp modelId="{78089B70-EF55-496A-93F8-19CFF5912F59}">
      <dsp:nvSpPr>
        <dsp:cNvPr id="0" name=""/>
        <dsp:cNvSpPr/>
      </dsp:nvSpPr>
      <dsp:spPr>
        <a:xfrm>
          <a:off x="2916572" y="3098199"/>
          <a:ext cx="6902756" cy="1238873"/>
        </a:xfrm>
        <a:prstGeom prst="rect">
          <a:avLst/>
        </a:prstGeom>
        <a:solidFill>
          <a:srgbClr val="FF000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1778000">
            <a:lnSpc>
              <a:spcPct val="90000"/>
            </a:lnSpc>
            <a:spcBef>
              <a:spcPct val="0"/>
            </a:spcBef>
            <a:spcAft>
              <a:spcPct val="35000"/>
            </a:spcAft>
            <a:buNone/>
          </a:pPr>
          <a:r>
            <a:rPr lang="en-US" sz="4000" kern="1200" dirty="0"/>
            <a:t>X-ray florescence spectroscopy &amp; CS Analyzer</a:t>
          </a:r>
        </a:p>
      </dsp:txBody>
      <dsp:txXfrm>
        <a:off x="2916572" y="3098199"/>
        <a:ext cx="6902756" cy="1238873"/>
      </dsp:txXfrm>
    </dsp:sp>
    <dsp:sp modelId="{A042CA82-3890-422B-9E0A-3E9B94ECD9BD}">
      <dsp:nvSpPr>
        <dsp:cNvPr id="0" name=""/>
        <dsp:cNvSpPr/>
      </dsp:nvSpPr>
      <dsp:spPr>
        <a:xfrm>
          <a:off x="2916572" y="4646791"/>
          <a:ext cx="8005063" cy="1238873"/>
        </a:xfrm>
        <a:prstGeom prst="rect">
          <a:avLst/>
        </a:prstGeom>
        <a:solidFill>
          <a:schemeClr val="accent6">
            <a:lumMod val="5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1778000">
            <a:lnSpc>
              <a:spcPct val="90000"/>
            </a:lnSpc>
            <a:spcBef>
              <a:spcPct val="0"/>
            </a:spcBef>
            <a:spcAft>
              <a:spcPct val="35000"/>
            </a:spcAft>
            <a:buNone/>
          </a:pPr>
          <a:r>
            <a:rPr lang="en-US" sz="4000" kern="1200" dirty="0"/>
            <a:t>Scanning Electron Microscope (SEM) </a:t>
          </a:r>
        </a:p>
      </dsp:txBody>
      <dsp:txXfrm>
        <a:off x="2916572" y="4646791"/>
        <a:ext cx="8005063" cy="1238873"/>
      </dsp:txXfrm>
    </dsp:sp>
    <dsp:sp modelId="{EE2B8A1A-88E0-489F-A532-B64D08D7A0EA}">
      <dsp:nvSpPr>
        <dsp:cNvPr id="0" name=""/>
        <dsp:cNvSpPr/>
      </dsp:nvSpPr>
      <dsp:spPr>
        <a:xfrm>
          <a:off x="2916572" y="6195383"/>
          <a:ext cx="8486629" cy="1238873"/>
        </a:xfrm>
        <a:prstGeom prst="rect">
          <a:avLst/>
        </a:prstGeom>
        <a:solidFill>
          <a:schemeClr val="accent3">
            <a:lumMod val="5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1778000">
            <a:lnSpc>
              <a:spcPct val="90000"/>
            </a:lnSpc>
            <a:spcBef>
              <a:spcPct val="0"/>
            </a:spcBef>
            <a:spcAft>
              <a:spcPct val="35000"/>
            </a:spcAft>
            <a:buNone/>
          </a:pPr>
          <a:r>
            <a:rPr lang="en-US" sz="4000" kern="1200" dirty="0"/>
            <a:t>Energy dispersive spectroscopy (EDS)</a:t>
          </a:r>
        </a:p>
      </dsp:txBody>
      <dsp:txXfrm>
        <a:off x="2916572" y="6195383"/>
        <a:ext cx="8486629" cy="1238873"/>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7/10/2024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7/10/2024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7/10/2024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7/10/2024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7/10/2024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7/10/2024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
        <p:nvSpPr>
          <p:cNvPr id="7" name="MSIPCMContentMarking" descr="{&quot;HashCode&quot;:1768842329,&quot;Placement&quot;:&quot;Header&quot;,&quot;Top&quot;:0.0,&quot;Left&quot;:0.0,&quot;SlideWidth&quot;:1440,&quot;SlideHeight&quot;:810}"/>
          <p:cNvSpPr txBox="1"/>
          <p:nvPr userDrawn="1"/>
        </p:nvSpPr>
        <p:spPr>
          <a:xfrm>
            <a:off x="0" y="0"/>
            <a:ext cx="1827572" cy="234315"/>
          </a:xfrm>
          <a:prstGeom prst="rect">
            <a:avLst/>
          </a:prstGeom>
          <a:noFill/>
        </p:spPr>
        <p:txBody>
          <a:bodyPr vert="horz" wrap="square" lIns="0" tIns="0" rIns="0" bIns="0" rtlCol="0" anchor="ctr" anchorCtr="1">
            <a:spAutoFit/>
          </a:bodyPr>
          <a:lstStyle/>
          <a:p>
            <a:pPr algn="l">
              <a:spcBef>
                <a:spcPts val="0"/>
              </a:spcBef>
              <a:spcAft>
                <a:spcPts val="0"/>
              </a:spcAft>
            </a:pPr>
            <a:r>
              <a:rPr lang="en-US" sz="1000">
                <a:solidFill>
                  <a:srgbClr val="E35205"/>
                </a:solidFill>
                <a:latin typeface="SABIC Typeface Headline Light" panose="020B0303060202020204" pitchFamily="34" charset="0"/>
              </a:rPr>
              <a:t>Classification: Confidential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9.sv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9.sv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9.sv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9.sv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4.svg"/><Relationship Id="rId7" Type="http://schemas.openxmlformats.org/officeDocument/2006/relationships/image" Target="../media/image23.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svg"/><Relationship Id="rId10" Type="http://schemas.openxmlformats.org/officeDocument/2006/relationships/image" Target="../media/image5.png"/><Relationship Id="rId4" Type="http://schemas.openxmlformats.org/officeDocument/2006/relationships/image" Target="../media/image20.png"/><Relationship Id="rId9" Type="http://schemas.openxmlformats.org/officeDocument/2006/relationships/image" Target="../media/image25.svg"/></Relationships>
</file>

<file path=ppt/slides/_rels/slide2.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7.svg"/><Relationship Id="rId7" Type="http://schemas.openxmlformats.org/officeDocument/2006/relationships/diagramLayout" Target="../diagrams/layout1.xml"/><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diagramData" Target="../diagrams/data1.xml"/><Relationship Id="rId5" Type="http://schemas.openxmlformats.org/officeDocument/2006/relationships/image" Target="../media/image9.svg"/><Relationship Id="rId10" Type="http://schemas.microsoft.com/office/2007/relationships/diagramDrawing" Target="../diagrams/drawing1.xml"/><Relationship Id="rId4" Type="http://schemas.openxmlformats.org/officeDocument/2006/relationships/image" Target="../media/image8.png"/><Relationship Id="rId9" Type="http://schemas.openxmlformats.org/officeDocument/2006/relationships/diagramColors" Target="../diagrams/colors1.xml"/></Relationships>
</file>

<file path=ppt/slides/_rels/slide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sv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sv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image" Target="../media/image7.svg"/><Relationship Id="rId7" Type="http://schemas.openxmlformats.org/officeDocument/2006/relationships/diagramLayout" Target="../diagrams/layout2.xml"/><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diagramData" Target="../diagrams/data2.xml"/><Relationship Id="rId5" Type="http://schemas.openxmlformats.org/officeDocument/2006/relationships/image" Target="../media/image9.svg"/><Relationship Id="rId10" Type="http://schemas.microsoft.com/office/2007/relationships/diagramDrawing" Target="../diagrams/drawing2.xml"/><Relationship Id="rId4" Type="http://schemas.openxmlformats.org/officeDocument/2006/relationships/image" Target="../media/image8.png"/><Relationship Id="rId9" Type="http://schemas.openxmlformats.org/officeDocument/2006/relationships/diagramColors" Target="../diagrams/colors2.xml"/></Relationships>
</file>

<file path=ppt/slides/_rels/slide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9.sv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svg"/><Relationship Id="rId7" Type="http://schemas.openxmlformats.org/officeDocument/2006/relationships/chart" Target="../charts/chart1.xml"/><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9.sv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4.jpeg"/><Relationship Id="rId7" Type="http://schemas.openxmlformats.org/officeDocument/2006/relationships/image" Target="../media/image9.svg"/><Relationship Id="rId2" Type="http://schemas.openxmlformats.org/officeDocument/2006/relationships/image" Target="../media/image13.emf"/><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 Id="rId9" Type="http://schemas.openxmlformats.org/officeDocument/2006/relationships/chart" Target="../charts/chart2.xml"/></Relationships>
</file>

<file path=ppt/slides/_rels/slide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7.svg"/><Relationship Id="rId7" Type="http://schemas.openxmlformats.org/officeDocument/2006/relationships/image" Target="../media/image17.jpe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9.svg"/><Relationship Id="rId4" Type="http://schemas.openxmlformats.org/officeDocument/2006/relationships/image" Target="../media/image8.png"/><Relationship Id="rId9"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EFFFF"/>
        </a:solidFill>
        <a:effectLst/>
      </p:bgPr>
    </p:bg>
    <p:spTree>
      <p:nvGrpSpPr>
        <p:cNvPr id="1" name=""/>
        <p:cNvGrpSpPr/>
        <p:nvPr/>
      </p:nvGrpSpPr>
      <p:grpSpPr>
        <a:xfrm>
          <a:off x="0" y="0"/>
          <a:ext cx="0" cy="0"/>
          <a:chOff x="0" y="0"/>
          <a:chExt cx="0" cy="0"/>
        </a:xfrm>
      </p:grpSpPr>
      <p:sp>
        <p:nvSpPr>
          <p:cNvPr id="2" name="Freeform 2"/>
          <p:cNvSpPr/>
          <p:nvPr/>
        </p:nvSpPr>
        <p:spPr>
          <a:xfrm>
            <a:off x="11087100" y="3086100"/>
            <a:ext cx="7200900" cy="7200900"/>
          </a:xfrm>
          <a:custGeom>
            <a:avLst/>
            <a:gdLst/>
            <a:ahLst/>
            <a:cxnLst/>
            <a:rect l="l" t="t" r="r" b="b"/>
            <a:pathLst>
              <a:path w="7200900" h="7200900">
                <a:moveTo>
                  <a:pt x="0" y="0"/>
                </a:moveTo>
                <a:lnTo>
                  <a:pt x="7200900" y="0"/>
                </a:lnTo>
                <a:lnTo>
                  <a:pt x="7200900" y="7200900"/>
                </a:lnTo>
                <a:lnTo>
                  <a:pt x="0" y="72009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 name="Freeform 5"/>
          <p:cNvSpPr/>
          <p:nvPr/>
        </p:nvSpPr>
        <p:spPr>
          <a:xfrm rot="7682761">
            <a:off x="-1383321" y="-1859499"/>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 name="TextBox 6"/>
          <p:cNvSpPr txBox="1"/>
          <p:nvPr/>
        </p:nvSpPr>
        <p:spPr>
          <a:xfrm>
            <a:off x="1722956" y="5954365"/>
            <a:ext cx="8868844" cy="1308050"/>
          </a:xfrm>
          <a:prstGeom prst="rect">
            <a:avLst/>
          </a:prstGeom>
        </p:spPr>
        <p:txBody>
          <a:bodyPr wrap="square" lIns="0" tIns="0" rIns="0" bIns="0" rtlCol="0" anchor="t">
            <a:spAutoFit/>
          </a:bodyPr>
          <a:lstStyle/>
          <a:p>
            <a:pPr>
              <a:lnSpc>
                <a:spcPts val="5076"/>
              </a:lnSpc>
            </a:pPr>
            <a:r>
              <a:rPr lang="en-US" sz="4000" spc="287" dirty="0">
                <a:solidFill>
                  <a:srgbClr val="0C3E5B"/>
                </a:solidFill>
                <a:latin typeface="Codec Pro ExtraBold"/>
              </a:rPr>
              <a:t>Microstructural Investigation of Ruptured Dilution Steam Pipe </a:t>
            </a:r>
          </a:p>
        </p:txBody>
      </p:sp>
      <p:grpSp>
        <p:nvGrpSpPr>
          <p:cNvPr id="7" name="Group 7"/>
          <p:cNvGrpSpPr/>
          <p:nvPr/>
        </p:nvGrpSpPr>
        <p:grpSpPr>
          <a:xfrm>
            <a:off x="1522824" y="7668339"/>
            <a:ext cx="9316626" cy="1447800"/>
            <a:chOff x="0" y="-14585"/>
            <a:chExt cx="1156723" cy="214382"/>
          </a:xfrm>
        </p:grpSpPr>
        <p:sp>
          <p:nvSpPr>
            <p:cNvPr id="8" name="Freeform 8"/>
            <p:cNvSpPr/>
            <p:nvPr/>
          </p:nvSpPr>
          <p:spPr>
            <a:xfrm>
              <a:off x="0" y="-14585"/>
              <a:ext cx="1156723" cy="214382"/>
            </a:xfrm>
            <a:custGeom>
              <a:avLst/>
              <a:gdLst/>
              <a:ahLst/>
              <a:cxnLst/>
              <a:rect l="l" t="t" r="r" b="b"/>
              <a:pathLst>
                <a:path w="1342999" h="135928">
                  <a:moveTo>
                    <a:pt x="20195" y="0"/>
                  </a:moveTo>
                  <a:lnTo>
                    <a:pt x="1322804" y="0"/>
                  </a:lnTo>
                  <a:cubicBezTo>
                    <a:pt x="1333957" y="0"/>
                    <a:pt x="1342999" y="9042"/>
                    <a:pt x="1342999" y="20195"/>
                  </a:cubicBezTo>
                  <a:lnTo>
                    <a:pt x="1342999" y="115733"/>
                  </a:lnTo>
                  <a:cubicBezTo>
                    <a:pt x="1342999" y="126887"/>
                    <a:pt x="1333957" y="135928"/>
                    <a:pt x="1322804" y="135928"/>
                  </a:cubicBezTo>
                  <a:lnTo>
                    <a:pt x="20195" y="135928"/>
                  </a:lnTo>
                  <a:cubicBezTo>
                    <a:pt x="9042" y="135928"/>
                    <a:pt x="0" y="126887"/>
                    <a:pt x="0" y="115733"/>
                  </a:cubicBezTo>
                  <a:lnTo>
                    <a:pt x="0" y="20195"/>
                  </a:lnTo>
                  <a:cubicBezTo>
                    <a:pt x="0" y="9042"/>
                    <a:pt x="9042" y="0"/>
                    <a:pt x="20195" y="0"/>
                  </a:cubicBezTo>
                  <a:close/>
                </a:path>
              </a:pathLst>
            </a:custGeom>
            <a:solidFill>
              <a:srgbClr val="FFFFFF"/>
            </a:solidFill>
            <a:ln w="9525" cap="sq">
              <a:solidFill>
                <a:srgbClr val="000000"/>
              </a:solidFill>
              <a:prstDash val="solid"/>
              <a:miter/>
            </a:ln>
          </p:spPr>
        </p:sp>
        <p:sp>
          <p:nvSpPr>
            <p:cNvPr id="9" name="TextBox 9"/>
            <p:cNvSpPr txBox="1"/>
            <p:nvPr/>
          </p:nvSpPr>
          <p:spPr>
            <a:xfrm>
              <a:off x="5284" y="-14585"/>
              <a:ext cx="1151439" cy="214382"/>
            </a:xfrm>
            <a:prstGeom prst="rect">
              <a:avLst/>
            </a:prstGeom>
          </p:spPr>
          <p:txBody>
            <a:bodyPr lIns="68744" tIns="68744" rIns="68744" bIns="68744" rtlCol="0" anchor="ctr"/>
            <a:lstStyle/>
            <a:p>
              <a:r>
                <a:rPr lang="en-US" sz="2800" b="1" spc="119" dirty="0">
                  <a:solidFill>
                    <a:srgbClr val="E28126"/>
                  </a:solidFill>
                </a:rPr>
                <a:t>Akeem Y. Adesina, Yousif R. Al-</a:t>
              </a:r>
              <a:r>
                <a:rPr lang="en-US" sz="2800" b="1" spc="119" dirty="0" err="1">
                  <a:solidFill>
                    <a:srgbClr val="E28126"/>
                  </a:solidFill>
                </a:rPr>
                <a:t>Dhafeery</a:t>
              </a:r>
              <a:r>
                <a:rPr lang="en-US" sz="2800" b="1" spc="119" dirty="0">
                  <a:solidFill>
                    <a:srgbClr val="E28126"/>
                  </a:solidFill>
                </a:rPr>
                <a:t>, Saud Al-</a:t>
              </a:r>
              <a:r>
                <a:rPr lang="en-US" sz="2800" b="1" spc="119" dirty="0" err="1">
                  <a:solidFill>
                    <a:srgbClr val="E28126"/>
                  </a:solidFill>
                </a:rPr>
                <a:t>Subai</a:t>
              </a:r>
              <a:r>
                <a:rPr lang="en-US" sz="2800" b="1" spc="119" dirty="0">
                  <a:solidFill>
                    <a:srgbClr val="E28126"/>
                  </a:solidFill>
                </a:rPr>
                <a:t>, Mohammad T. Akhtar, Faris S. Al-</a:t>
              </a:r>
              <a:r>
                <a:rPr lang="en-US" sz="2800" b="1" spc="119" dirty="0" err="1">
                  <a:solidFill>
                    <a:srgbClr val="E28126"/>
                  </a:solidFill>
                </a:rPr>
                <a:t>Adainan</a:t>
              </a:r>
              <a:r>
                <a:rPr lang="en-US" sz="2800" b="1" spc="119" dirty="0">
                  <a:solidFill>
                    <a:srgbClr val="E28126"/>
                  </a:solidFill>
                </a:rPr>
                <a:t>, Mohammad W. Diab </a:t>
              </a:r>
            </a:p>
          </p:txBody>
        </p:sp>
      </p:grpSp>
      <p:sp>
        <p:nvSpPr>
          <p:cNvPr id="11" name="TextBox 11"/>
          <p:cNvSpPr txBox="1"/>
          <p:nvPr/>
        </p:nvSpPr>
        <p:spPr>
          <a:xfrm>
            <a:off x="12777643" y="6226555"/>
            <a:ext cx="5129357" cy="1410643"/>
          </a:xfrm>
          <a:prstGeom prst="rect">
            <a:avLst/>
          </a:prstGeom>
        </p:spPr>
        <p:txBody>
          <a:bodyPr wrap="square" lIns="0" tIns="0" rIns="0" bIns="0" rtlCol="0" anchor="t">
            <a:spAutoFit/>
          </a:bodyPr>
          <a:lstStyle/>
          <a:p>
            <a:pPr algn="ctr">
              <a:lnSpc>
                <a:spcPts val="5471"/>
              </a:lnSpc>
            </a:pPr>
            <a:r>
              <a:rPr lang="en-US" sz="3908" spc="195" dirty="0">
                <a:solidFill>
                  <a:srgbClr val="0C3E5B"/>
                </a:solidFill>
                <a:latin typeface="Canva Sans"/>
              </a:rPr>
              <a:t>Presented By:</a:t>
            </a:r>
            <a:r>
              <a:rPr lang="en-US" sz="3908" spc="195" dirty="0">
                <a:solidFill>
                  <a:srgbClr val="0C3E5B"/>
                </a:solidFill>
                <a:latin typeface="Canva Sans Bold"/>
              </a:rPr>
              <a:t> </a:t>
            </a:r>
            <a:br>
              <a:rPr lang="en-US" sz="3908" spc="195" dirty="0">
                <a:solidFill>
                  <a:srgbClr val="0C3E5B"/>
                </a:solidFill>
                <a:latin typeface="Canva Sans Bold"/>
              </a:rPr>
            </a:br>
            <a:r>
              <a:rPr lang="en-US" sz="3908" spc="195" dirty="0">
                <a:solidFill>
                  <a:srgbClr val="0C3E5B"/>
                </a:solidFill>
                <a:latin typeface="Canva Sans Bold"/>
              </a:rPr>
              <a:t>Dr. Akeem Adesina</a:t>
            </a:r>
          </a:p>
        </p:txBody>
      </p:sp>
      <p:grpSp>
        <p:nvGrpSpPr>
          <p:cNvPr id="13" name="Group 13"/>
          <p:cNvGrpSpPr/>
          <p:nvPr/>
        </p:nvGrpSpPr>
        <p:grpSpPr>
          <a:xfrm>
            <a:off x="1722956" y="2652012"/>
            <a:ext cx="7861286" cy="2612151"/>
            <a:chOff x="0" y="0"/>
            <a:chExt cx="10481714" cy="3482868"/>
          </a:xfrm>
        </p:grpSpPr>
        <p:sp>
          <p:nvSpPr>
            <p:cNvPr id="14" name="TextBox 14"/>
            <p:cNvSpPr txBox="1"/>
            <p:nvPr/>
          </p:nvSpPr>
          <p:spPr>
            <a:xfrm>
              <a:off x="54198" y="-466725"/>
              <a:ext cx="9004452" cy="2910308"/>
            </a:xfrm>
            <a:prstGeom prst="rect">
              <a:avLst/>
            </a:prstGeom>
          </p:spPr>
          <p:txBody>
            <a:bodyPr lIns="0" tIns="0" rIns="0" bIns="0" rtlCol="0" anchor="t">
              <a:spAutoFit/>
            </a:bodyPr>
            <a:lstStyle/>
            <a:p>
              <a:pPr algn="ctr">
                <a:lnSpc>
                  <a:spcPts val="16907"/>
                </a:lnSpc>
              </a:pPr>
              <a:r>
                <a:rPr lang="en-US" sz="12076">
                  <a:solidFill>
                    <a:srgbClr val="0C3E5A"/>
                  </a:solidFill>
                  <a:latin typeface="Tabarra Sans Heavy"/>
                </a:rPr>
                <a:t>JUBCOR</a:t>
              </a:r>
            </a:p>
          </p:txBody>
        </p:sp>
        <p:grpSp>
          <p:nvGrpSpPr>
            <p:cNvPr id="15" name="Group 15"/>
            <p:cNvGrpSpPr/>
            <p:nvPr/>
          </p:nvGrpSpPr>
          <p:grpSpPr>
            <a:xfrm>
              <a:off x="54198" y="2005202"/>
              <a:ext cx="10427516" cy="891503"/>
              <a:chOff x="0" y="0"/>
              <a:chExt cx="1782556" cy="152400"/>
            </a:xfrm>
          </p:grpSpPr>
          <p:sp>
            <p:nvSpPr>
              <p:cNvPr id="16" name="Freeform 16"/>
              <p:cNvSpPr/>
              <p:nvPr/>
            </p:nvSpPr>
            <p:spPr>
              <a:xfrm>
                <a:off x="0" y="0"/>
                <a:ext cx="1782556" cy="152400"/>
              </a:xfrm>
              <a:custGeom>
                <a:avLst/>
                <a:gdLst/>
                <a:ahLst/>
                <a:cxnLst/>
                <a:rect l="l" t="t" r="r" b="b"/>
                <a:pathLst>
                  <a:path w="1782556" h="152400">
                    <a:moveTo>
                      <a:pt x="0" y="0"/>
                    </a:moveTo>
                    <a:lnTo>
                      <a:pt x="1782556" y="0"/>
                    </a:lnTo>
                    <a:lnTo>
                      <a:pt x="1782556" y="152400"/>
                    </a:lnTo>
                    <a:lnTo>
                      <a:pt x="0" y="152400"/>
                    </a:lnTo>
                    <a:close/>
                  </a:path>
                </a:pathLst>
              </a:custGeom>
              <a:solidFill>
                <a:srgbClr val="E28126"/>
              </a:solidFill>
            </p:spPr>
          </p:sp>
        </p:grpSp>
        <p:grpSp>
          <p:nvGrpSpPr>
            <p:cNvPr id="17" name="Group 17"/>
            <p:cNvGrpSpPr/>
            <p:nvPr/>
          </p:nvGrpSpPr>
          <p:grpSpPr>
            <a:xfrm rot="5400000">
              <a:off x="8501551" y="916541"/>
              <a:ext cx="2681013" cy="1279313"/>
              <a:chOff x="0" y="0"/>
              <a:chExt cx="458312" cy="218695"/>
            </a:xfrm>
          </p:grpSpPr>
          <p:sp>
            <p:nvSpPr>
              <p:cNvPr id="18" name="Freeform 18"/>
              <p:cNvSpPr/>
              <p:nvPr/>
            </p:nvSpPr>
            <p:spPr>
              <a:xfrm>
                <a:off x="0" y="0"/>
                <a:ext cx="458312" cy="218695"/>
              </a:xfrm>
              <a:custGeom>
                <a:avLst/>
                <a:gdLst/>
                <a:ahLst/>
                <a:cxnLst/>
                <a:rect l="l" t="t" r="r" b="b"/>
                <a:pathLst>
                  <a:path w="458312" h="218695">
                    <a:moveTo>
                      <a:pt x="0" y="0"/>
                    </a:moveTo>
                    <a:lnTo>
                      <a:pt x="458312" y="0"/>
                    </a:lnTo>
                    <a:lnTo>
                      <a:pt x="458312" y="218695"/>
                    </a:lnTo>
                    <a:lnTo>
                      <a:pt x="0" y="218695"/>
                    </a:lnTo>
                    <a:close/>
                  </a:path>
                </a:pathLst>
              </a:custGeom>
              <a:solidFill>
                <a:srgbClr val="0C3E5B"/>
              </a:solidFill>
            </p:spPr>
          </p:sp>
        </p:grpSp>
        <p:sp>
          <p:nvSpPr>
            <p:cNvPr id="19" name="TextBox 19"/>
            <p:cNvSpPr txBox="1"/>
            <p:nvPr/>
          </p:nvSpPr>
          <p:spPr>
            <a:xfrm>
              <a:off x="0" y="2055964"/>
              <a:ext cx="9058650" cy="840740"/>
            </a:xfrm>
            <a:prstGeom prst="rect">
              <a:avLst/>
            </a:prstGeom>
          </p:spPr>
          <p:txBody>
            <a:bodyPr lIns="0" tIns="0" rIns="0" bIns="0" rtlCol="0" anchor="t">
              <a:spAutoFit/>
            </a:bodyPr>
            <a:lstStyle/>
            <a:p>
              <a:pPr algn="ctr">
                <a:lnSpc>
                  <a:spcPts val="4898"/>
                </a:lnSpc>
              </a:pPr>
              <a:r>
                <a:rPr lang="en-US" sz="3499">
                  <a:solidFill>
                    <a:srgbClr val="FFFFFF"/>
                  </a:solidFill>
                  <a:latin typeface="Tabarra Sans"/>
                </a:rPr>
                <a:t>CONFERENCE &amp; EXHIBITION</a:t>
              </a:r>
            </a:p>
          </p:txBody>
        </p:sp>
        <p:sp>
          <p:nvSpPr>
            <p:cNvPr id="20" name="TextBox 20"/>
            <p:cNvSpPr txBox="1"/>
            <p:nvPr/>
          </p:nvSpPr>
          <p:spPr>
            <a:xfrm rot="5400000">
              <a:off x="8666000" y="894224"/>
              <a:ext cx="2561608" cy="1323948"/>
            </a:xfrm>
            <a:prstGeom prst="rect">
              <a:avLst/>
            </a:prstGeom>
          </p:spPr>
          <p:txBody>
            <a:bodyPr lIns="0" tIns="0" rIns="0" bIns="0" rtlCol="0" anchor="t">
              <a:spAutoFit/>
            </a:bodyPr>
            <a:lstStyle/>
            <a:p>
              <a:pPr algn="ctr">
                <a:lnSpc>
                  <a:spcPts val="7798"/>
                </a:lnSpc>
              </a:pPr>
              <a:r>
                <a:rPr lang="en-US" sz="5570" spc="172">
                  <a:solidFill>
                    <a:srgbClr val="FFFFFF"/>
                  </a:solidFill>
                  <a:latin typeface="Tabarra Sans Heavy"/>
                </a:rPr>
                <a:t>2024</a:t>
              </a:r>
            </a:p>
          </p:txBody>
        </p:sp>
        <p:sp>
          <p:nvSpPr>
            <p:cNvPr id="21" name="TextBox 21"/>
            <p:cNvSpPr txBox="1"/>
            <p:nvPr/>
          </p:nvSpPr>
          <p:spPr>
            <a:xfrm>
              <a:off x="36201" y="2958141"/>
              <a:ext cx="10445513" cy="524727"/>
            </a:xfrm>
            <a:prstGeom prst="rect">
              <a:avLst/>
            </a:prstGeom>
          </p:spPr>
          <p:txBody>
            <a:bodyPr lIns="0" tIns="0" rIns="0" bIns="0" rtlCol="0" anchor="t">
              <a:spAutoFit/>
            </a:bodyPr>
            <a:lstStyle/>
            <a:p>
              <a:pPr algn="ctr">
                <a:lnSpc>
                  <a:spcPts val="3323"/>
                </a:lnSpc>
                <a:spcBef>
                  <a:spcPct val="0"/>
                </a:spcBef>
              </a:pPr>
              <a:r>
                <a:rPr lang="en-US" sz="2373">
                  <a:solidFill>
                    <a:srgbClr val="0C3E5B"/>
                  </a:solidFill>
                  <a:latin typeface="Glacial Indifference Bold"/>
                </a:rPr>
                <a:t>INNOVATIVE SOLUTIONS FOR CORROSION CHALLENGES</a:t>
              </a:r>
            </a:p>
          </p:txBody>
        </p:sp>
      </p:grpSp>
      <p:pic>
        <p:nvPicPr>
          <p:cNvPr id="24" name="Picture 23"/>
          <p:cNvPicPr>
            <a:picLocks noChangeAspect="1"/>
          </p:cNvPicPr>
          <p:nvPr/>
        </p:nvPicPr>
        <p:blipFill rotWithShape="1">
          <a:blip r:embed="rId6" cstate="print">
            <a:extLst>
              <a:ext uri="{28A0092B-C50C-407E-A947-70E740481C1C}">
                <a14:useLocalDpi xmlns:a14="http://schemas.microsoft.com/office/drawing/2010/main" val="0"/>
              </a:ext>
            </a:extLst>
          </a:blip>
          <a:srcRect t="22804" b="23883"/>
          <a:stretch/>
        </p:blipFill>
        <p:spPr>
          <a:xfrm>
            <a:off x="13792200" y="363801"/>
            <a:ext cx="3687952" cy="228600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7409187"/>
            <a:ext cx="2958453" cy="2958453"/>
          </a:xfrm>
          <a:custGeom>
            <a:avLst/>
            <a:gdLst/>
            <a:ahLst/>
            <a:cxnLst/>
            <a:rect l="l" t="t" r="r" b="b"/>
            <a:pathLst>
              <a:path w="2958453" h="2958453">
                <a:moveTo>
                  <a:pt x="0" y="0"/>
                </a:moveTo>
                <a:lnTo>
                  <a:pt x="2958453" y="0"/>
                </a:lnTo>
                <a:lnTo>
                  <a:pt x="2958453" y="2958453"/>
                </a:lnTo>
                <a:lnTo>
                  <a:pt x="0" y="29584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6027072" y="-871408"/>
            <a:ext cx="3471959" cy="1900108"/>
          </a:xfrm>
          <a:custGeom>
            <a:avLst/>
            <a:gdLst/>
            <a:ahLst/>
            <a:cxnLst/>
            <a:rect l="l" t="t" r="r" b="b"/>
            <a:pathLst>
              <a:path w="3471959" h="1900108">
                <a:moveTo>
                  <a:pt x="0" y="0"/>
                </a:moveTo>
                <a:lnTo>
                  <a:pt x="3471959" y="0"/>
                </a:lnTo>
                <a:lnTo>
                  <a:pt x="3471959" y="1900108"/>
                </a:lnTo>
                <a:lnTo>
                  <a:pt x="0" y="190010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TextBox 6"/>
          <p:cNvSpPr txBox="1"/>
          <p:nvPr/>
        </p:nvSpPr>
        <p:spPr>
          <a:xfrm>
            <a:off x="3810000" y="3848100"/>
            <a:ext cx="9829800" cy="2462213"/>
          </a:xfrm>
          <a:prstGeom prst="rect">
            <a:avLst/>
          </a:prstGeom>
        </p:spPr>
        <p:txBody>
          <a:bodyPr wrap="square" lIns="0" tIns="0" rIns="0" bIns="0" rtlCol="0" anchor="t">
            <a:spAutoFit/>
          </a:bodyPr>
          <a:lstStyle/>
          <a:p>
            <a:r>
              <a:rPr lang="en-US" sz="8000" spc="287" dirty="0">
                <a:solidFill>
                  <a:srgbClr val="0C3E5B"/>
                </a:solidFill>
                <a:latin typeface="Codec Pro ExtraBold"/>
              </a:rPr>
              <a:t>Conclusions &amp; Recommendations</a:t>
            </a:r>
          </a:p>
        </p:txBody>
      </p:sp>
      <p:sp>
        <p:nvSpPr>
          <p:cNvPr id="6" name="Rectangle 2"/>
          <p:cNvSpPr>
            <a:spLocks noChangeArrowheads="1"/>
          </p:cNvSpPr>
          <p:nvPr/>
        </p:nvSpPr>
        <p:spPr bwMode="auto">
          <a:xfrm>
            <a:off x="0" y="0"/>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6915585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EFFFF"/>
        </a:solidFill>
        <a:effectLst/>
      </p:bgPr>
    </p:bg>
    <p:spTree>
      <p:nvGrpSpPr>
        <p:cNvPr id="1" name=""/>
        <p:cNvGrpSpPr/>
        <p:nvPr/>
      </p:nvGrpSpPr>
      <p:grpSpPr>
        <a:xfrm>
          <a:off x="0" y="0"/>
          <a:ext cx="0" cy="0"/>
          <a:chOff x="0" y="0"/>
          <a:chExt cx="0" cy="0"/>
        </a:xfrm>
      </p:grpSpPr>
      <p:sp>
        <p:nvSpPr>
          <p:cNvPr id="2" name="Freeform 2"/>
          <p:cNvSpPr/>
          <p:nvPr/>
        </p:nvSpPr>
        <p:spPr>
          <a:xfrm>
            <a:off x="0" y="7409187"/>
            <a:ext cx="2958453" cy="2958453"/>
          </a:xfrm>
          <a:custGeom>
            <a:avLst/>
            <a:gdLst/>
            <a:ahLst/>
            <a:cxnLst/>
            <a:rect l="l" t="t" r="r" b="b"/>
            <a:pathLst>
              <a:path w="2958453" h="2958453">
                <a:moveTo>
                  <a:pt x="0" y="0"/>
                </a:moveTo>
                <a:lnTo>
                  <a:pt x="2958453" y="0"/>
                </a:lnTo>
                <a:lnTo>
                  <a:pt x="2958453" y="2958453"/>
                </a:lnTo>
                <a:lnTo>
                  <a:pt x="0" y="29584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6027072" y="-871408"/>
            <a:ext cx="3471959" cy="1900108"/>
          </a:xfrm>
          <a:custGeom>
            <a:avLst/>
            <a:gdLst/>
            <a:ahLst/>
            <a:cxnLst/>
            <a:rect l="l" t="t" r="r" b="b"/>
            <a:pathLst>
              <a:path w="3471959" h="1900108">
                <a:moveTo>
                  <a:pt x="0" y="0"/>
                </a:moveTo>
                <a:lnTo>
                  <a:pt x="3471959" y="0"/>
                </a:lnTo>
                <a:lnTo>
                  <a:pt x="3471959" y="1900108"/>
                </a:lnTo>
                <a:lnTo>
                  <a:pt x="0" y="190010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TextBox 6"/>
          <p:cNvSpPr txBox="1"/>
          <p:nvPr/>
        </p:nvSpPr>
        <p:spPr>
          <a:xfrm>
            <a:off x="838200" y="1866900"/>
            <a:ext cx="13335000" cy="6647974"/>
          </a:xfrm>
          <a:prstGeom prst="rect">
            <a:avLst/>
          </a:prstGeom>
          <a:noFill/>
          <a:effectLst/>
        </p:spPr>
        <p:txBody>
          <a:bodyPr wrap="square" lIns="0" tIns="0" rIns="0" bIns="0" rtlCol="0" anchor="t">
            <a:spAutoFit/>
          </a:bodyPr>
          <a:lstStyle/>
          <a:p>
            <a:pPr marL="341313" indent="-341313" algn="just">
              <a:spcAft>
                <a:spcPts val="1200"/>
              </a:spcAft>
              <a:buFont typeface="Wingdings" panose="05000000000000000000" pitchFamily="2" charset="2"/>
              <a:buChar char="v"/>
            </a:pPr>
            <a:r>
              <a:rPr lang="en-US" sz="2800" dirty="0"/>
              <a:t>Metallurgical and optical microscopic examination showed that a layer of about 150-250 µm on the OD was decarburized. Thus, cracks initiated from the decarburized layer.</a:t>
            </a:r>
          </a:p>
          <a:p>
            <a:pPr marL="341313" indent="-341313" algn="just">
              <a:spcAft>
                <a:spcPts val="1200"/>
              </a:spcAft>
              <a:buFont typeface="Wingdings" panose="05000000000000000000" pitchFamily="2" charset="2"/>
              <a:buChar char="v"/>
            </a:pPr>
            <a:r>
              <a:rPr lang="en-US" sz="2800" dirty="0"/>
              <a:t>Microscopic and SEM/EDS analysis of the ID surface shows significant scaling influenced thinning of the dilution steam pipe with the 0600 o’clock being the most affected areas. The SEM morphological assessment shows both porous and compact scales characterized with network of cracks.</a:t>
            </a:r>
          </a:p>
          <a:p>
            <a:pPr marL="341313" indent="-341313" algn="just">
              <a:spcAft>
                <a:spcPts val="1200"/>
              </a:spcAft>
              <a:buFont typeface="Wingdings" panose="05000000000000000000" pitchFamily="2" charset="2"/>
              <a:buChar char="v"/>
            </a:pPr>
            <a:r>
              <a:rPr lang="en-US" sz="2800" dirty="0"/>
              <a:t>Dissolution removal of oxide layers due relatively high turbulence area influenced by two phase flow will lead to accelerated corrosion at bottom side of piping (liquid phase)</a:t>
            </a:r>
          </a:p>
          <a:p>
            <a:pPr marL="341313" indent="-341313" algn="just">
              <a:spcAft>
                <a:spcPts val="1200"/>
              </a:spcAft>
              <a:buFont typeface="Wingdings" panose="05000000000000000000" pitchFamily="2" charset="2"/>
              <a:buChar char="v"/>
            </a:pPr>
            <a:r>
              <a:rPr lang="en-US" sz="2800" dirty="0"/>
              <a:t>Additionally, potential stagnation of corrosive contaminated water at low point area (i.e. rupture area) during prolonged shutdown/turn around caused huge localized corrosion scaling.</a:t>
            </a:r>
          </a:p>
          <a:p>
            <a:pPr marL="341313" indent="-341313" algn="just">
              <a:spcAft>
                <a:spcPts val="1200"/>
              </a:spcAft>
              <a:buFont typeface="Wingdings" panose="05000000000000000000" pitchFamily="2" charset="2"/>
              <a:buChar char="v"/>
            </a:pPr>
            <a:r>
              <a:rPr lang="en-US" sz="2800" dirty="0"/>
              <a:t>Damage mechanism is mainly organic acid corrosion (low pH downstream reboiler due to cross contamination of heavy hydrocarbons leading to removal of protective oxide layers accelerated due relatively high contaminated fluid</a:t>
            </a:r>
          </a:p>
        </p:txBody>
      </p:sp>
      <p:sp>
        <p:nvSpPr>
          <p:cNvPr id="6" name="Rectangle 2"/>
          <p:cNvSpPr>
            <a:spLocks noChangeArrowheads="1"/>
          </p:cNvSpPr>
          <p:nvPr/>
        </p:nvSpPr>
        <p:spPr bwMode="auto">
          <a:xfrm>
            <a:off x="0" y="0"/>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3" name="Rectangle 22"/>
          <p:cNvSpPr/>
          <p:nvPr/>
        </p:nvSpPr>
        <p:spPr>
          <a:xfrm>
            <a:off x="812800" y="1149697"/>
            <a:ext cx="2695866" cy="523220"/>
          </a:xfrm>
          <a:prstGeom prst="rect">
            <a:avLst/>
          </a:prstGeom>
        </p:spPr>
        <p:txBody>
          <a:bodyPr wrap="none">
            <a:spAutoFit/>
          </a:bodyPr>
          <a:lstStyle/>
          <a:p>
            <a:pPr marL="0" marR="0" lvl="1">
              <a:spcBef>
                <a:spcPts val="1200"/>
              </a:spcBef>
              <a:spcAft>
                <a:spcPts val="0"/>
              </a:spcAft>
            </a:pPr>
            <a:r>
              <a:rPr lang="en-US" sz="2800" spc="287" dirty="0">
                <a:solidFill>
                  <a:srgbClr val="F47C00"/>
                </a:solidFill>
                <a:latin typeface="Codec Pro ExtraBold"/>
              </a:rPr>
              <a:t>Conclusions</a:t>
            </a:r>
          </a:p>
        </p:txBody>
      </p:sp>
      <p:sp>
        <p:nvSpPr>
          <p:cNvPr id="9" name="TextBox 6"/>
          <p:cNvSpPr txBox="1"/>
          <p:nvPr/>
        </p:nvSpPr>
        <p:spPr>
          <a:xfrm>
            <a:off x="838200" y="369064"/>
            <a:ext cx="11201400" cy="624338"/>
          </a:xfrm>
          <a:prstGeom prst="rect">
            <a:avLst/>
          </a:prstGeom>
        </p:spPr>
        <p:txBody>
          <a:bodyPr wrap="square" lIns="0" tIns="0" rIns="0" bIns="0" rtlCol="0" anchor="t">
            <a:spAutoFit/>
          </a:bodyPr>
          <a:lstStyle/>
          <a:p>
            <a:pPr>
              <a:lnSpc>
                <a:spcPts val="5076"/>
              </a:lnSpc>
            </a:pPr>
            <a:r>
              <a:rPr lang="en-US" sz="4000" spc="287" dirty="0">
                <a:solidFill>
                  <a:srgbClr val="0C3E5B"/>
                </a:solidFill>
                <a:latin typeface="Codec Pro ExtraBold"/>
              </a:rPr>
              <a:t>Conclusions &amp; Recommendations</a:t>
            </a:r>
          </a:p>
        </p:txBody>
      </p:sp>
    </p:spTree>
    <p:extLst>
      <p:ext uri="{BB962C8B-B14F-4D97-AF65-F5344CB8AC3E}">
        <p14:creationId xmlns:p14="http://schemas.microsoft.com/office/powerpoint/2010/main" val="23116673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EFFFF"/>
        </a:solidFill>
        <a:effectLst/>
      </p:bgPr>
    </p:bg>
    <p:spTree>
      <p:nvGrpSpPr>
        <p:cNvPr id="1" name=""/>
        <p:cNvGrpSpPr/>
        <p:nvPr/>
      </p:nvGrpSpPr>
      <p:grpSpPr>
        <a:xfrm>
          <a:off x="0" y="0"/>
          <a:ext cx="0" cy="0"/>
          <a:chOff x="0" y="0"/>
          <a:chExt cx="0" cy="0"/>
        </a:xfrm>
      </p:grpSpPr>
      <p:sp>
        <p:nvSpPr>
          <p:cNvPr id="2" name="Freeform 2"/>
          <p:cNvSpPr/>
          <p:nvPr/>
        </p:nvSpPr>
        <p:spPr>
          <a:xfrm>
            <a:off x="0" y="7409187"/>
            <a:ext cx="2958453" cy="2958453"/>
          </a:xfrm>
          <a:custGeom>
            <a:avLst/>
            <a:gdLst/>
            <a:ahLst/>
            <a:cxnLst/>
            <a:rect l="l" t="t" r="r" b="b"/>
            <a:pathLst>
              <a:path w="2958453" h="2958453">
                <a:moveTo>
                  <a:pt x="0" y="0"/>
                </a:moveTo>
                <a:lnTo>
                  <a:pt x="2958453" y="0"/>
                </a:lnTo>
                <a:lnTo>
                  <a:pt x="2958453" y="2958453"/>
                </a:lnTo>
                <a:lnTo>
                  <a:pt x="0" y="29584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6027072" y="-871408"/>
            <a:ext cx="3471959" cy="1900108"/>
          </a:xfrm>
          <a:custGeom>
            <a:avLst/>
            <a:gdLst/>
            <a:ahLst/>
            <a:cxnLst/>
            <a:rect l="l" t="t" r="r" b="b"/>
            <a:pathLst>
              <a:path w="3471959" h="1900108">
                <a:moveTo>
                  <a:pt x="0" y="0"/>
                </a:moveTo>
                <a:lnTo>
                  <a:pt x="3471959" y="0"/>
                </a:lnTo>
                <a:lnTo>
                  <a:pt x="3471959" y="1900108"/>
                </a:lnTo>
                <a:lnTo>
                  <a:pt x="0" y="190010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 name="Rectangle 2"/>
          <p:cNvSpPr>
            <a:spLocks noChangeArrowheads="1"/>
          </p:cNvSpPr>
          <p:nvPr/>
        </p:nvSpPr>
        <p:spPr bwMode="auto">
          <a:xfrm>
            <a:off x="0" y="0"/>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0" name="TextBox 6"/>
          <p:cNvSpPr txBox="1"/>
          <p:nvPr/>
        </p:nvSpPr>
        <p:spPr>
          <a:xfrm>
            <a:off x="685800" y="1979338"/>
            <a:ext cx="13106400" cy="5386090"/>
          </a:xfrm>
          <a:prstGeom prst="rect">
            <a:avLst/>
          </a:prstGeom>
          <a:noFill/>
          <a:effectLst/>
        </p:spPr>
        <p:txBody>
          <a:bodyPr wrap="square" lIns="0" tIns="0" rIns="0" bIns="0" rtlCol="0" anchor="t">
            <a:spAutoFit/>
          </a:bodyPr>
          <a:lstStyle/>
          <a:p>
            <a:pPr marL="341313" indent="-341313" algn="just">
              <a:spcAft>
                <a:spcPts val="1200"/>
              </a:spcAft>
              <a:buFont typeface="Wingdings" panose="05000000000000000000" pitchFamily="2" charset="2"/>
              <a:buChar char="v"/>
            </a:pPr>
            <a:r>
              <a:rPr lang="en-US" sz="3200" dirty="0"/>
              <a:t>Proper water chemistry treatment to avoid the late formation of protective magnetite, which causes the formation of relatively high and undesired hematite oxide scales for DSG system.</a:t>
            </a:r>
          </a:p>
          <a:p>
            <a:pPr marL="341313" indent="-341313" algn="just">
              <a:spcAft>
                <a:spcPts val="1200"/>
              </a:spcAft>
              <a:buFont typeface="Wingdings" panose="05000000000000000000" pitchFamily="2" charset="2"/>
              <a:buChar char="v"/>
            </a:pPr>
            <a:r>
              <a:rPr lang="en-US" sz="3200" dirty="0"/>
              <a:t>Control flow to avoid relatively high turbulence area that can influence two-phase flow and leads to dissolution of oxide layers and flow accelerated corrosion.</a:t>
            </a:r>
          </a:p>
          <a:p>
            <a:pPr marL="341313" indent="-341313" algn="just">
              <a:spcAft>
                <a:spcPts val="1200"/>
              </a:spcAft>
              <a:buFont typeface="Wingdings" panose="05000000000000000000" pitchFamily="2" charset="2"/>
              <a:buChar char="v"/>
            </a:pPr>
            <a:r>
              <a:rPr lang="en-US" sz="3200" dirty="0"/>
              <a:t>Conduct periodic thickness survey along reboilers piping circuits.</a:t>
            </a:r>
          </a:p>
          <a:p>
            <a:pPr marL="341313" indent="-341313" algn="just">
              <a:spcAft>
                <a:spcPts val="1200"/>
              </a:spcAft>
              <a:buFont typeface="Wingdings" panose="05000000000000000000" pitchFamily="2" charset="2"/>
              <a:buChar char="v"/>
            </a:pPr>
            <a:r>
              <a:rPr lang="en-US" sz="3200" dirty="0"/>
              <a:t>Enhance water chemistry control &amp; corrosion monitoring of reboilers by monitoring pH, conductivity, alkalinity, TOC, iron content, &amp; organic compounds.</a:t>
            </a:r>
          </a:p>
        </p:txBody>
      </p:sp>
      <p:sp>
        <p:nvSpPr>
          <p:cNvPr id="24" name="Rectangle 23"/>
          <p:cNvSpPr/>
          <p:nvPr/>
        </p:nvSpPr>
        <p:spPr>
          <a:xfrm>
            <a:off x="685800" y="1299823"/>
            <a:ext cx="3995646" cy="523220"/>
          </a:xfrm>
          <a:prstGeom prst="rect">
            <a:avLst/>
          </a:prstGeom>
        </p:spPr>
        <p:txBody>
          <a:bodyPr wrap="none">
            <a:spAutoFit/>
          </a:bodyPr>
          <a:lstStyle/>
          <a:p>
            <a:pPr marL="0" marR="0" lvl="1">
              <a:spcBef>
                <a:spcPts val="1200"/>
              </a:spcBef>
              <a:spcAft>
                <a:spcPts val="0"/>
              </a:spcAft>
            </a:pPr>
            <a:r>
              <a:rPr lang="en-US" sz="2800" spc="287" dirty="0">
                <a:solidFill>
                  <a:srgbClr val="F47C00"/>
                </a:solidFill>
                <a:latin typeface="Codec Pro ExtraBold"/>
              </a:rPr>
              <a:t>Recommendations</a:t>
            </a:r>
          </a:p>
        </p:txBody>
      </p:sp>
      <p:sp>
        <p:nvSpPr>
          <p:cNvPr id="9" name="TextBox 6"/>
          <p:cNvSpPr txBox="1"/>
          <p:nvPr/>
        </p:nvSpPr>
        <p:spPr>
          <a:xfrm>
            <a:off x="838200" y="369064"/>
            <a:ext cx="11201400" cy="624338"/>
          </a:xfrm>
          <a:prstGeom prst="rect">
            <a:avLst/>
          </a:prstGeom>
        </p:spPr>
        <p:txBody>
          <a:bodyPr wrap="square" lIns="0" tIns="0" rIns="0" bIns="0" rtlCol="0" anchor="t">
            <a:spAutoFit/>
          </a:bodyPr>
          <a:lstStyle/>
          <a:p>
            <a:pPr>
              <a:lnSpc>
                <a:spcPts val="5076"/>
              </a:lnSpc>
            </a:pPr>
            <a:r>
              <a:rPr lang="en-US" sz="4000" spc="287" dirty="0">
                <a:solidFill>
                  <a:srgbClr val="0C3E5B"/>
                </a:solidFill>
                <a:latin typeface="Codec Pro ExtraBold"/>
              </a:rPr>
              <a:t>Conclusions &amp; Recommendations</a:t>
            </a:r>
          </a:p>
        </p:txBody>
      </p:sp>
    </p:spTree>
    <p:extLst>
      <p:ext uri="{BB962C8B-B14F-4D97-AF65-F5344CB8AC3E}">
        <p14:creationId xmlns:p14="http://schemas.microsoft.com/office/powerpoint/2010/main" val="4657894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EFFFF"/>
        </a:solidFill>
        <a:effectLst/>
      </p:bgPr>
    </p:bg>
    <p:spTree>
      <p:nvGrpSpPr>
        <p:cNvPr id="1" name=""/>
        <p:cNvGrpSpPr/>
        <p:nvPr/>
      </p:nvGrpSpPr>
      <p:grpSpPr>
        <a:xfrm>
          <a:off x="0" y="0"/>
          <a:ext cx="0" cy="0"/>
          <a:chOff x="0" y="0"/>
          <a:chExt cx="0" cy="0"/>
        </a:xfrm>
      </p:grpSpPr>
      <p:sp>
        <p:nvSpPr>
          <p:cNvPr id="2" name="Freeform 2"/>
          <p:cNvSpPr/>
          <p:nvPr/>
        </p:nvSpPr>
        <p:spPr>
          <a:xfrm>
            <a:off x="0" y="7409187"/>
            <a:ext cx="2958453" cy="2958453"/>
          </a:xfrm>
          <a:custGeom>
            <a:avLst/>
            <a:gdLst/>
            <a:ahLst/>
            <a:cxnLst/>
            <a:rect l="l" t="t" r="r" b="b"/>
            <a:pathLst>
              <a:path w="2958453" h="2958453">
                <a:moveTo>
                  <a:pt x="0" y="0"/>
                </a:moveTo>
                <a:lnTo>
                  <a:pt x="2958453" y="0"/>
                </a:lnTo>
                <a:lnTo>
                  <a:pt x="2958453" y="2958453"/>
                </a:lnTo>
                <a:lnTo>
                  <a:pt x="0" y="29584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6027072" y="-871408"/>
            <a:ext cx="3471959" cy="1900108"/>
          </a:xfrm>
          <a:custGeom>
            <a:avLst/>
            <a:gdLst/>
            <a:ahLst/>
            <a:cxnLst/>
            <a:rect l="l" t="t" r="r" b="b"/>
            <a:pathLst>
              <a:path w="3471959" h="1900108">
                <a:moveTo>
                  <a:pt x="0" y="0"/>
                </a:moveTo>
                <a:lnTo>
                  <a:pt x="3471959" y="0"/>
                </a:lnTo>
                <a:lnTo>
                  <a:pt x="3471959" y="1900108"/>
                </a:lnTo>
                <a:lnTo>
                  <a:pt x="0" y="190010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TextBox 6"/>
          <p:cNvSpPr txBox="1"/>
          <p:nvPr/>
        </p:nvSpPr>
        <p:spPr>
          <a:xfrm>
            <a:off x="838200" y="369064"/>
            <a:ext cx="11201400" cy="624338"/>
          </a:xfrm>
          <a:prstGeom prst="rect">
            <a:avLst/>
          </a:prstGeom>
        </p:spPr>
        <p:txBody>
          <a:bodyPr wrap="square" lIns="0" tIns="0" rIns="0" bIns="0" rtlCol="0" anchor="t">
            <a:spAutoFit/>
          </a:bodyPr>
          <a:lstStyle/>
          <a:p>
            <a:pPr>
              <a:lnSpc>
                <a:spcPts val="5076"/>
              </a:lnSpc>
            </a:pPr>
            <a:r>
              <a:rPr lang="en-US" sz="4000" spc="287" dirty="0">
                <a:solidFill>
                  <a:srgbClr val="0C3E5B"/>
                </a:solidFill>
                <a:latin typeface="Codec Pro ExtraBold"/>
              </a:rPr>
              <a:t>References</a:t>
            </a:r>
          </a:p>
        </p:txBody>
      </p:sp>
      <p:sp>
        <p:nvSpPr>
          <p:cNvPr id="5" name="TextBox 6"/>
          <p:cNvSpPr txBox="1"/>
          <p:nvPr/>
        </p:nvSpPr>
        <p:spPr>
          <a:xfrm>
            <a:off x="838200" y="1328608"/>
            <a:ext cx="15188872" cy="8156079"/>
          </a:xfrm>
          <a:prstGeom prst="rect">
            <a:avLst/>
          </a:prstGeom>
          <a:noFill/>
          <a:effectLst/>
        </p:spPr>
        <p:txBody>
          <a:bodyPr wrap="square" lIns="0" tIns="0" rIns="0" bIns="0" rtlCol="0" anchor="t">
            <a:spAutoFit/>
          </a:bodyPr>
          <a:lstStyle/>
          <a:p>
            <a:pPr algn="just">
              <a:spcAft>
                <a:spcPts val="1200"/>
              </a:spcAft>
            </a:pPr>
            <a:r>
              <a:rPr lang="en-US" sz="2000" dirty="0"/>
              <a:t>[1] R.K. Hosseini, Root Cause Failure Analysis of Superheated Steam Tube at a Petrochemical Plant, Procedia Structural Integrity 13 (2018) 232–237 </a:t>
            </a:r>
          </a:p>
          <a:p>
            <a:pPr algn="just">
              <a:spcAft>
                <a:spcPts val="1200"/>
              </a:spcAft>
            </a:pPr>
            <a:r>
              <a:rPr lang="en-US" sz="2000" dirty="0"/>
              <a:t>[2] D. Reza, A. Jamal, B. </a:t>
            </a:r>
            <a:r>
              <a:rPr lang="en-US" sz="2000" dirty="0" err="1"/>
              <a:t>Shaghayegh</a:t>
            </a:r>
            <a:r>
              <a:rPr lang="en-US" sz="2000" dirty="0"/>
              <a:t>, A Look at the Industrial Production of Olefins Based on </a:t>
            </a:r>
            <a:r>
              <a:rPr lang="en-US" sz="2000" dirty="0" err="1"/>
              <a:t>Naptha</a:t>
            </a:r>
            <a:r>
              <a:rPr lang="en-US" sz="2000" dirty="0"/>
              <a:t> Feed: A Process Study of a Petroleum Unit, Alkenes - Recent Advances, New Perspectives and Applications, IntechOpen2021.</a:t>
            </a:r>
          </a:p>
          <a:p>
            <a:pPr algn="just">
              <a:spcAft>
                <a:spcPts val="1200"/>
              </a:spcAft>
            </a:pPr>
            <a:r>
              <a:rPr lang="en-US" sz="2000" dirty="0"/>
              <a:t>[3] K. Karl, D.N. Charles, M. </a:t>
            </a:r>
            <a:r>
              <a:rPr lang="en-US" sz="2000" dirty="0" err="1"/>
              <a:t>Zainudin</a:t>
            </a:r>
            <a:r>
              <a:rPr lang="en-US" sz="2000" dirty="0"/>
              <a:t>, Improve the Reliability of High Flux Reboilers A Treatment Approach for Dilution Steam Generator (DSG) Reboilers in Ethylene Plants, Engineering  (2003) 1-7.</a:t>
            </a:r>
          </a:p>
          <a:p>
            <a:pPr algn="just">
              <a:spcAft>
                <a:spcPts val="1200"/>
              </a:spcAft>
            </a:pPr>
            <a:r>
              <a:rPr lang="en-US" sz="2000" dirty="0"/>
              <a:t>[4] L.S. Hua, P.C. Sim, K. </a:t>
            </a:r>
            <a:r>
              <a:rPr lang="en-US" sz="2000" dirty="0" err="1"/>
              <a:t>Kolmetz</a:t>
            </a:r>
            <a:r>
              <a:rPr lang="en-US" sz="2000" dirty="0"/>
              <a:t>, Challenges in a Dilution Steam </a:t>
            </a:r>
            <a:r>
              <a:rPr lang="en-US" sz="2000" dirty="0" err="1"/>
              <a:t>Genertor</a:t>
            </a:r>
            <a:r>
              <a:rPr lang="en-US" sz="2000" dirty="0"/>
              <a:t> System.</a:t>
            </a:r>
          </a:p>
          <a:p>
            <a:pPr algn="just">
              <a:spcAft>
                <a:spcPts val="1200"/>
              </a:spcAft>
            </a:pPr>
            <a:r>
              <a:rPr lang="en-US" sz="2000" dirty="0"/>
              <a:t>[5] R.W. </a:t>
            </a:r>
            <a:r>
              <a:rPr lang="en-US" sz="2000" dirty="0" err="1"/>
              <a:t>Staehle</a:t>
            </a:r>
            <a:r>
              <a:rPr lang="en-US" sz="2000" dirty="0"/>
              <a:t>, J.A. Gorman, Quantitative Assessment of </a:t>
            </a:r>
            <a:r>
              <a:rPr lang="en-US" sz="2000" dirty="0" err="1"/>
              <a:t>Submodes</a:t>
            </a:r>
            <a:r>
              <a:rPr lang="en-US" sz="2000" dirty="0"/>
              <a:t> of Stress Corrosion Cracking on the Secondary Side of Steam Generator Tubing in Pressurized Water Reactors: Part 2, CORROSION 60(1) (2004) 5-63.</a:t>
            </a:r>
          </a:p>
          <a:p>
            <a:pPr algn="just">
              <a:spcAft>
                <a:spcPts val="1200"/>
              </a:spcAft>
            </a:pPr>
            <a:r>
              <a:rPr lang="en-US" sz="2000" dirty="0"/>
              <a:t>[6] R.W. </a:t>
            </a:r>
            <a:r>
              <a:rPr lang="en-US" sz="2000" dirty="0" err="1"/>
              <a:t>Staehle</a:t>
            </a:r>
            <a:r>
              <a:rPr lang="en-US" sz="2000" dirty="0"/>
              <a:t>, J.A. Gorman, Quantitative Assessment of </a:t>
            </a:r>
            <a:r>
              <a:rPr lang="en-US" sz="2000" dirty="0" err="1"/>
              <a:t>Submodes</a:t>
            </a:r>
            <a:r>
              <a:rPr lang="en-US" sz="2000" dirty="0"/>
              <a:t> of Stress Corrosion Cracking on the Secondary Side of Steam Generator Tubing in Pressurized Water Reactors: Part 1, CORROSION 59(11) (2003) NACE-03110931.</a:t>
            </a:r>
          </a:p>
          <a:p>
            <a:pPr algn="just">
              <a:spcAft>
                <a:spcPts val="1200"/>
              </a:spcAft>
            </a:pPr>
            <a:r>
              <a:rPr lang="en-US" sz="2000" dirty="0"/>
              <a:t>[7] A.P. Institute, API Specification 5L - Line Pipe, Line Pipe, API American Petroleum Institute, 46th Edition, 2018.</a:t>
            </a:r>
          </a:p>
          <a:p>
            <a:pPr algn="just">
              <a:spcAft>
                <a:spcPts val="1200"/>
              </a:spcAft>
            </a:pPr>
            <a:r>
              <a:rPr lang="en-US" sz="2000" dirty="0"/>
              <a:t>[8] B. </a:t>
            </a:r>
            <a:r>
              <a:rPr lang="en-US" sz="2000" dirty="0" err="1"/>
              <a:t>Edenhofer</a:t>
            </a:r>
            <a:r>
              <a:rPr lang="en-US" sz="2000" dirty="0"/>
              <a:t>, D. </a:t>
            </a:r>
            <a:r>
              <a:rPr lang="en-US" sz="2000" dirty="0" err="1"/>
              <a:t>Joritz</a:t>
            </a:r>
            <a:r>
              <a:rPr lang="en-US" sz="2000" dirty="0"/>
              <a:t>, M. Rink, K. </a:t>
            </a:r>
            <a:r>
              <a:rPr lang="en-US" sz="2000" dirty="0" err="1"/>
              <a:t>Voges</a:t>
            </a:r>
            <a:r>
              <a:rPr lang="en-US" sz="2000" dirty="0"/>
              <a:t>, 13 - Carburizing of steels, in: E.J. </a:t>
            </a:r>
            <a:r>
              <a:rPr lang="en-US" sz="2000" dirty="0" err="1"/>
              <a:t>Mittemeijer</a:t>
            </a:r>
            <a:r>
              <a:rPr lang="en-US" sz="2000" dirty="0"/>
              <a:t>, M.A.J. Somers (Eds.), Thermochemical Surface Engineering of Steels, </a:t>
            </a:r>
            <a:r>
              <a:rPr lang="en-US" sz="2000" dirty="0" err="1"/>
              <a:t>Woodhead</a:t>
            </a:r>
            <a:r>
              <a:rPr lang="en-US" sz="2000" dirty="0"/>
              <a:t> Publishing, Oxford, 2015, pp. 485-553.</a:t>
            </a:r>
          </a:p>
          <a:p>
            <a:pPr algn="just">
              <a:spcAft>
                <a:spcPts val="1200"/>
              </a:spcAft>
            </a:pPr>
            <a:r>
              <a:rPr lang="en-US" sz="2000" dirty="0"/>
              <a:t>[9] M. </a:t>
            </a:r>
            <a:r>
              <a:rPr lang="en-US" sz="2000" dirty="0" err="1"/>
              <a:t>Zorc</a:t>
            </a:r>
            <a:r>
              <a:rPr lang="en-US" sz="2000" dirty="0"/>
              <a:t>, A. </a:t>
            </a:r>
            <a:r>
              <a:rPr lang="en-US" sz="2000" dirty="0" err="1"/>
              <a:t>Nagode</a:t>
            </a:r>
            <a:r>
              <a:rPr lang="en-US" sz="2000" dirty="0"/>
              <a:t>, J. </a:t>
            </a:r>
            <a:r>
              <a:rPr lang="en-US" sz="2000" dirty="0" err="1"/>
              <a:t>Burja</a:t>
            </a:r>
            <a:r>
              <a:rPr lang="en-US" sz="2000" dirty="0"/>
              <a:t>, B. </a:t>
            </a:r>
            <a:r>
              <a:rPr lang="en-US" sz="2000" dirty="0" err="1"/>
              <a:t>Kosec</a:t>
            </a:r>
            <a:r>
              <a:rPr lang="en-US" sz="2000" dirty="0"/>
              <a:t>, B. </a:t>
            </a:r>
            <a:r>
              <a:rPr lang="en-US" sz="2000" dirty="0" err="1"/>
              <a:t>Zorc</a:t>
            </a:r>
            <a:r>
              <a:rPr lang="en-US" sz="2000" dirty="0"/>
              <a:t>, Surface Decarburization of the Hypo-Eutectoid Carbon Steel C45 during Annealing in Steady Air at Temperatures T &amp;</a:t>
            </a:r>
            <a:r>
              <a:rPr lang="en-US" sz="2000" dirty="0" err="1"/>
              <a:t>gt</a:t>
            </a:r>
            <a:r>
              <a:rPr lang="en-US" sz="2000" dirty="0"/>
              <a:t>; AC1, Metals 8(6) (2018) 425.</a:t>
            </a:r>
          </a:p>
          <a:p>
            <a:pPr algn="just">
              <a:spcAft>
                <a:spcPts val="1200"/>
              </a:spcAft>
            </a:pPr>
            <a:r>
              <a:rPr lang="en-US" sz="2000" dirty="0"/>
              <a:t>[10] A. International, Standard Test Methods for Estimating the Depth of Decarburization of Steel Specimens, E1077 − 14, ASTM International, 2021.</a:t>
            </a:r>
          </a:p>
          <a:p>
            <a:pPr algn="just">
              <a:spcAft>
                <a:spcPts val="1200"/>
              </a:spcAft>
            </a:pPr>
            <a:r>
              <a:rPr lang="en-US" sz="2000" dirty="0"/>
              <a:t>[11] J. Chen, G. Feng, Y. Zheng, J. Ma, P. Lin, N. Wang, H. Ma, J. Zheng, Characterization of surface decarburization and oxidation behavior of Cr–Mo cold heading steel, High Temperature Materials and Processes 41(1) (2022) 531-541.</a:t>
            </a:r>
          </a:p>
          <a:p>
            <a:pPr algn="just">
              <a:spcAft>
                <a:spcPts val="1200"/>
              </a:spcAft>
            </a:pPr>
            <a:r>
              <a:rPr lang="en-US" sz="2000" dirty="0"/>
              <a:t>[12] H. Wang, F. Su, Z. Wen, A. </a:t>
            </a:r>
            <a:r>
              <a:rPr lang="en-US" sz="2000" dirty="0" err="1"/>
              <a:t>Riveiro</a:t>
            </a:r>
            <a:r>
              <a:rPr lang="en-US" sz="2000" dirty="0"/>
              <a:t>, Study on Decarburization Mechanism and Law of GCr15 Bearing Steel during Heat Treatment, Advances in Materials Science and Engineering 2022 (2022) 1-11.</a:t>
            </a:r>
          </a:p>
        </p:txBody>
      </p:sp>
      <p:sp>
        <p:nvSpPr>
          <p:cNvPr id="6" name="Rectangle 2"/>
          <p:cNvSpPr>
            <a:spLocks noChangeArrowheads="1"/>
          </p:cNvSpPr>
          <p:nvPr/>
        </p:nvSpPr>
        <p:spPr bwMode="auto">
          <a:xfrm>
            <a:off x="0" y="0"/>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9991940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062443" y="7598882"/>
            <a:ext cx="5376236" cy="5376236"/>
          </a:xfrm>
          <a:custGeom>
            <a:avLst/>
            <a:gdLst/>
            <a:ahLst/>
            <a:cxnLst/>
            <a:rect l="l" t="t" r="r" b="b"/>
            <a:pathLst>
              <a:path w="5376236" h="5376236">
                <a:moveTo>
                  <a:pt x="0" y="0"/>
                </a:moveTo>
                <a:lnTo>
                  <a:pt x="5376236" y="0"/>
                </a:lnTo>
                <a:lnTo>
                  <a:pt x="5376236" y="5376236"/>
                </a:lnTo>
                <a:lnTo>
                  <a:pt x="0" y="537623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TextBox 3"/>
          <p:cNvSpPr txBox="1"/>
          <p:nvPr/>
        </p:nvSpPr>
        <p:spPr>
          <a:xfrm>
            <a:off x="5805573" y="5872081"/>
            <a:ext cx="6676854" cy="609600"/>
          </a:xfrm>
          <a:prstGeom prst="rect">
            <a:avLst/>
          </a:prstGeom>
        </p:spPr>
        <p:txBody>
          <a:bodyPr lIns="0" tIns="0" rIns="0" bIns="0" rtlCol="0" anchor="t">
            <a:spAutoFit/>
          </a:bodyPr>
          <a:lstStyle/>
          <a:p>
            <a:pPr algn="l">
              <a:lnSpc>
                <a:spcPts val="4312"/>
              </a:lnSpc>
            </a:pPr>
            <a:r>
              <a:rPr lang="en-US" sz="3593" spc="125">
                <a:solidFill>
                  <a:srgbClr val="E28126"/>
                </a:solidFill>
                <a:latin typeface="Codec Pro ExtraBold"/>
              </a:rPr>
              <a:t>Reach out.</a:t>
            </a:r>
          </a:p>
        </p:txBody>
      </p:sp>
      <p:sp>
        <p:nvSpPr>
          <p:cNvPr id="4" name="TextBox 4"/>
          <p:cNvSpPr txBox="1"/>
          <p:nvPr/>
        </p:nvSpPr>
        <p:spPr>
          <a:xfrm>
            <a:off x="5805573" y="3952990"/>
            <a:ext cx="6676854" cy="1336871"/>
          </a:xfrm>
          <a:prstGeom prst="rect">
            <a:avLst/>
          </a:prstGeom>
        </p:spPr>
        <p:txBody>
          <a:bodyPr lIns="0" tIns="0" rIns="0" bIns="0" rtlCol="0" anchor="t">
            <a:spAutoFit/>
          </a:bodyPr>
          <a:lstStyle/>
          <a:p>
            <a:pPr algn="l">
              <a:lnSpc>
                <a:spcPts val="9220"/>
              </a:lnSpc>
            </a:pPr>
            <a:r>
              <a:rPr lang="en-US" sz="8781" spc="184">
                <a:solidFill>
                  <a:srgbClr val="0C3E5B"/>
                </a:solidFill>
                <a:latin typeface="Codec Pro ExtraBold"/>
              </a:rPr>
              <a:t>THANK YOU</a:t>
            </a:r>
          </a:p>
        </p:txBody>
      </p:sp>
      <p:sp>
        <p:nvSpPr>
          <p:cNvPr id="5" name="Freeform 5"/>
          <p:cNvSpPr/>
          <p:nvPr/>
        </p:nvSpPr>
        <p:spPr>
          <a:xfrm>
            <a:off x="1028700" y="1163607"/>
            <a:ext cx="934283" cy="1815744"/>
          </a:xfrm>
          <a:custGeom>
            <a:avLst/>
            <a:gdLst/>
            <a:ahLst/>
            <a:cxnLst/>
            <a:rect l="l" t="t" r="r" b="b"/>
            <a:pathLst>
              <a:path w="934283" h="1815744">
                <a:moveTo>
                  <a:pt x="0" y="0"/>
                </a:moveTo>
                <a:lnTo>
                  <a:pt x="934283" y="0"/>
                </a:lnTo>
                <a:lnTo>
                  <a:pt x="934283" y="1815744"/>
                </a:lnTo>
                <a:lnTo>
                  <a:pt x="0" y="181574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 name="TextBox 6"/>
          <p:cNvSpPr txBox="1"/>
          <p:nvPr/>
        </p:nvSpPr>
        <p:spPr>
          <a:xfrm>
            <a:off x="8915400" y="7866295"/>
            <a:ext cx="3743694" cy="389394"/>
          </a:xfrm>
          <a:prstGeom prst="rect">
            <a:avLst/>
          </a:prstGeom>
        </p:spPr>
        <p:txBody>
          <a:bodyPr lIns="0" tIns="0" rIns="0" bIns="0" rtlCol="0" anchor="t">
            <a:spAutoFit/>
          </a:bodyPr>
          <a:lstStyle/>
          <a:p>
            <a:pPr algn="ctr">
              <a:lnSpc>
                <a:spcPts val="3212"/>
              </a:lnSpc>
            </a:pPr>
            <a:r>
              <a:rPr lang="en-US" sz="2294" b="1" dirty="0">
                <a:latin typeface="Canva Sans"/>
              </a:rPr>
              <a:t>AdesinaAY@Sabic.com</a:t>
            </a:r>
          </a:p>
        </p:txBody>
      </p:sp>
      <p:sp>
        <p:nvSpPr>
          <p:cNvPr id="7" name="TextBox 7"/>
          <p:cNvSpPr txBox="1"/>
          <p:nvPr/>
        </p:nvSpPr>
        <p:spPr>
          <a:xfrm>
            <a:off x="5560775" y="7866295"/>
            <a:ext cx="2744896" cy="389394"/>
          </a:xfrm>
          <a:prstGeom prst="rect">
            <a:avLst/>
          </a:prstGeom>
        </p:spPr>
        <p:txBody>
          <a:bodyPr lIns="0" tIns="0" rIns="0" bIns="0" rtlCol="0" anchor="t">
            <a:spAutoFit/>
          </a:bodyPr>
          <a:lstStyle/>
          <a:p>
            <a:pPr algn="ctr">
              <a:lnSpc>
                <a:spcPts val="3212"/>
              </a:lnSpc>
            </a:pPr>
            <a:r>
              <a:rPr lang="en-US" sz="2294" b="1" dirty="0">
                <a:latin typeface="Canva Sans"/>
              </a:rPr>
              <a:t>+966 13 359 9180</a:t>
            </a:r>
          </a:p>
        </p:txBody>
      </p:sp>
      <p:sp>
        <p:nvSpPr>
          <p:cNvPr id="8" name="Freeform 8"/>
          <p:cNvSpPr/>
          <p:nvPr/>
        </p:nvSpPr>
        <p:spPr>
          <a:xfrm>
            <a:off x="6583817" y="7129381"/>
            <a:ext cx="698813" cy="698813"/>
          </a:xfrm>
          <a:custGeom>
            <a:avLst/>
            <a:gdLst/>
            <a:ahLst/>
            <a:cxnLst/>
            <a:rect l="l" t="t" r="r" b="b"/>
            <a:pathLst>
              <a:path w="698813" h="698813">
                <a:moveTo>
                  <a:pt x="0" y="0"/>
                </a:moveTo>
                <a:lnTo>
                  <a:pt x="698813" y="0"/>
                </a:lnTo>
                <a:lnTo>
                  <a:pt x="698813" y="698814"/>
                </a:lnTo>
                <a:lnTo>
                  <a:pt x="0" y="69881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9" name="Freeform 9"/>
          <p:cNvSpPr/>
          <p:nvPr/>
        </p:nvSpPr>
        <p:spPr>
          <a:xfrm>
            <a:off x="10261017" y="7129381"/>
            <a:ext cx="699127" cy="699127"/>
          </a:xfrm>
          <a:custGeom>
            <a:avLst/>
            <a:gdLst/>
            <a:ahLst/>
            <a:cxnLst/>
            <a:rect l="l" t="t" r="r" b="b"/>
            <a:pathLst>
              <a:path w="699127" h="699127">
                <a:moveTo>
                  <a:pt x="0" y="0"/>
                </a:moveTo>
                <a:lnTo>
                  <a:pt x="699126" y="0"/>
                </a:lnTo>
                <a:lnTo>
                  <a:pt x="699126" y="699127"/>
                </a:lnTo>
                <a:lnTo>
                  <a:pt x="0" y="69912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grpSp>
        <p:nvGrpSpPr>
          <p:cNvPr id="11" name="Group 11"/>
          <p:cNvGrpSpPr/>
          <p:nvPr/>
        </p:nvGrpSpPr>
        <p:grpSpPr>
          <a:xfrm>
            <a:off x="5805573" y="741422"/>
            <a:ext cx="6676854" cy="2218588"/>
            <a:chOff x="0" y="0"/>
            <a:chExt cx="8902472" cy="2958117"/>
          </a:xfrm>
        </p:grpSpPr>
        <p:sp>
          <p:nvSpPr>
            <p:cNvPr id="12" name="TextBox 12"/>
            <p:cNvSpPr txBox="1"/>
            <p:nvPr/>
          </p:nvSpPr>
          <p:spPr>
            <a:xfrm>
              <a:off x="46032" y="-390525"/>
              <a:ext cx="7647784" cy="2465942"/>
            </a:xfrm>
            <a:prstGeom prst="rect">
              <a:avLst/>
            </a:prstGeom>
          </p:spPr>
          <p:txBody>
            <a:bodyPr lIns="0" tIns="0" rIns="0" bIns="0" rtlCol="0" anchor="t">
              <a:spAutoFit/>
            </a:bodyPr>
            <a:lstStyle/>
            <a:p>
              <a:pPr algn="ctr">
                <a:lnSpc>
                  <a:spcPts val="14360"/>
                </a:lnSpc>
              </a:pPr>
              <a:r>
                <a:rPr lang="en-US" sz="10257">
                  <a:solidFill>
                    <a:srgbClr val="0C3E5A"/>
                  </a:solidFill>
                  <a:latin typeface="Tabarra Sans Heavy"/>
                </a:rPr>
                <a:t>JUBCOR</a:t>
              </a:r>
            </a:p>
          </p:txBody>
        </p:sp>
        <p:grpSp>
          <p:nvGrpSpPr>
            <p:cNvPr id="13" name="Group 13"/>
            <p:cNvGrpSpPr/>
            <p:nvPr/>
          </p:nvGrpSpPr>
          <p:grpSpPr>
            <a:xfrm>
              <a:off x="46032" y="1703085"/>
              <a:ext cx="8856440" cy="757183"/>
              <a:chOff x="0" y="0"/>
              <a:chExt cx="1782556" cy="152400"/>
            </a:xfrm>
          </p:grpSpPr>
          <p:sp>
            <p:nvSpPr>
              <p:cNvPr id="14" name="Freeform 14"/>
              <p:cNvSpPr/>
              <p:nvPr/>
            </p:nvSpPr>
            <p:spPr>
              <a:xfrm>
                <a:off x="0" y="0"/>
                <a:ext cx="1782556" cy="152400"/>
              </a:xfrm>
              <a:custGeom>
                <a:avLst/>
                <a:gdLst/>
                <a:ahLst/>
                <a:cxnLst/>
                <a:rect l="l" t="t" r="r" b="b"/>
                <a:pathLst>
                  <a:path w="1782556" h="152400">
                    <a:moveTo>
                      <a:pt x="0" y="0"/>
                    </a:moveTo>
                    <a:lnTo>
                      <a:pt x="1782556" y="0"/>
                    </a:lnTo>
                    <a:lnTo>
                      <a:pt x="1782556" y="152400"/>
                    </a:lnTo>
                    <a:lnTo>
                      <a:pt x="0" y="152400"/>
                    </a:lnTo>
                    <a:close/>
                  </a:path>
                </a:pathLst>
              </a:custGeom>
              <a:solidFill>
                <a:srgbClr val="E28126"/>
              </a:solidFill>
            </p:spPr>
          </p:sp>
        </p:grpSp>
        <p:grpSp>
          <p:nvGrpSpPr>
            <p:cNvPr id="15" name="Group 15"/>
            <p:cNvGrpSpPr/>
            <p:nvPr/>
          </p:nvGrpSpPr>
          <p:grpSpPr>
            <a:xfrm rot="5400000">
              <a:off x="7220653" y="778449"/>
              <a:ext cx="2277074" cy="1086564"/>
              <a:chOff x="0" y="0"/>
              <a:chExt cx="458312" cy="218695"/>
            </a:xfrm>
          </p:grpSpPr>
          <p:sp>
            <p:nvSpPr>
              <p:cNvPr id="16" name="Freeform 16"/>
              <p:cNvSpPr/>
              <p:nvPr/>
            </p:nvSpPr>
            <p:spPr>
              <a:xfrm>
                <a:off x="0" y="0"/>
                <a:ext cx="458312" cy="218695"/>
              </a:xfrm>
              <a:custGeom>
                <a:avLst/>
                <a:gdLst/>
                <a:ahLst/>
                <a:cxnLst/>
                <a:rect l="l" t="t" r="r" b="b"/>
                <a:pathLst>
                  <a:path w="458312" h="218695">
                    <a:moveTo>
                      <a:pt x="0" y="0"/>
                    </a:moveTo>
                    <a:lnTo>
                      <a:pt x="458312" y="0"/>
                    </a:lnTo>
                    <a:lnTo>
                      <a:pt x="458312" y="218695"/>
                    </a:lnTo>
                    <a:lnTo>
                      <a:pt x="0" y="218695"/>
                    </a:lnTo>
                    <a:close/>
                  </a:path>
                </a:pathLst>
              </a:custGeom>
              <a:solidFill>
                <a:srgbClr val="0C3E5B"/>
              </a:solidFill>
            </p:spPr>
          </p:sp>
        </p:grpSp>
        <p:sp>
          <p:nvSpPr>
            <p:cNvPr id="17" name="TextBox 17"/>
            <p:cNvSpPr txBox="1"/>
            <p:nvPr/>
          </p:nvSpPr>
          <p:spPr>
            <a:xfrm>
              <a:off x="0" y="1745158"/>
              <a:ext cx="7693816" cy="715110"/>
            </a:xfrm>
            <a:prstGeom prst="rect">
              <a:avLst/>
            </a:prstGeom>
          </p:spPr>
          <p:txBody>
            <a:bodyPr lIns="0" tIns="0" rIns="0" bIns="0" rtlCol="0" anchor="t">
              <a:spAutoFit/>
            </a:bodyPr>
            <a:lstStyle/>
            <a:p>
              <a:pPr algn="ctr">
                <a:lnSpc>
                  <a:spcPts val="4160"/>
                </a:lnSpc>
              </a:pPr>
              <a:r>
                <a:rPr lang="en-US" sz="2972">
                  <a:solidFill>
                    <a:srgbClr val="FFFFFF"/>
                  </a:solidFill>
                  <a:latin typeface="Tabarra Sans"/>
                </a:rPr>
                <a:t>CONFERENCE &amp; EXHIBITION</a:t>
              </a:r>
            </a:p>
          </p:txBody>
        </p:sp>
        <p:sp>
          <p:nvSpPr>
            <p:cNvPr id="18" name="TextBox 18"/>
            <p:cNvSpPr txBox="1"/>
            <p:nvPr/>
          </p:nvSpPr>
          <p:spPr>
            <a:xfrm rot="5400000">
              <a:off x="7366586" y="753233"/>
              <a:ext cx="2175660" cy="1136996"/>
            </a:xfrm>
            <a:prstGeom prst="rect">
              <a:avLst/>
            </a:prstGeom>
          </p:spPr>
          <p:txBody>
            <a:bodyPr lIns="0" tIns="0" rIns="0" bIns="0" rtlCol="0" anchor="t">
              <a:spAutoFit/>
            </a:bodyPr>
            <a:lstStyle/>
            <a:p>
              <a:pPr algn="ctr">
                <a:lnSpc>
                  <a:spcPts val="6623"/>
                </a:lnSpc>
              </a:pPr>
              <a:r>
                <a:rPr lang="en-US" sz="4731" spc="146">
                  <a:solidFill>
                    <a:srgbClr val="FFFFFF"/>
                  </a:solidFill>
                  <a:latin typeface="Tabarra Sans Heavy"/>
                </a:rPr>
                <a:t>2024</a:t>
              </a:r>
            </a:p>
          </p:txBody>
        </p:sp>
        <p:sp>
          <p:nvSpPr>
            <p:cNvPr id="19" name="TextBox 19"/>
            <p:cNvSpPr txBox="1"/>
            <p:nvPr/>
          </p:nvSpPr>
          <p:spPr>
            <a:xfrm>
              <a:off x="30747" y="2522888"/>
              <a:ext cx="8871725" cy="435229"/>
            </a:xfrm>
            <a:prstGeom prst="rect">
              <a:avLst/>
            </a:prstGeom>
          </p:spPr>
          <p:txBody>
            <a:bodyPr lIns="0" tIns="0" rIns="0" bIns="0" rtlCol="0" anchor="t">
              <a:spAutoFit/>
            </a:bodyPr>
            <a:lstStyle/>
            <a:p>
              <a:pPr algn="ctr">
                <a:lnSpc>
                  <a:spcPts val="2822"/>
                </a:lnSpc>
                <a:spcBef>
                  <a:spcPct val="0"/>
                </a:spcBef>
              </a:pPr>
              <a:r>
                <a:rPr lang="en-US" sz="2016">
                  <a:solidFill>
                    <a:srgbClr val="0C3E5B"/>
                  </a:solidFill>
                  <a:latin typeface="Glacial Indifference Bold"/>
                </a:rPr>
                <a:t>INNOVATIVE SOLUTIONS FOR CORROSION CHALLENGES</a:t>
              </a:r>
            </a:p>
          </p:txBody>
        </p:sp>
      </p:grpSp>
      <p:pic>
        <p:nvPicPr>
          <p:cNvPr id="23" name="Picture 22"/>
          <p:cNvPicPr>
            <a:picLocks noChangeAspect="1"/>
          </p:cNvPicPr>
          <p:nvPr/>
        </p:nvPicPr>
        <p:blipFill rotWithShape="1">
          <a:blip r:embed="rId10" cstate="print">
            <a:extLst>
              <a:ext uri="{28A0092B-C50C-407E-A947-70E740481C1C}">
                <a14:useLocalDpi xmlns:a14="http://schemas.microsoft.com/office/drawing/2010/main" val="0"/>
              </a:ext>
            </a:extLst>
          </a:blip>
          <a:srcRect t="22804" b="23883"/>
          <a:stretch/>
        </p:blipFill>
        <p:spPr>
          <a:xfrm>
            <a:off x="13553844" y="674009"/>
            <a:ext cx="3687952" cy="2286001"/>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EFFFF"/>
        </a:solidFill>
        <a:effectLst/>
      </p:bgPr>
    </p:bg>
    <p:spTree>
      <p:nvGrpSpPr>
        <p:cNvPr id="1" name=""/>
        <p:cNvGrpSpPr/>
        <p:nvPr/>
      </p:nvGrpSpPr>
      <p:grpSpPr>
        <a:xfrm>
          <a:off x="0" y="0"/>
          <a:ext cx="0" cy="0"/>
          <a:chOff x="0" y="0"/>
          <a:chExt cx="0" cy="0"/>
        </a:xfrm>
      </p:grpSpPr>
      <p:sp>
        <p:nvSpPr>
          <p:cNvPr id="2" name="Freeform 2"/>
          <p:cNvSpPr/>
          <p:nvPr/>
        </p:nvSpPr>
        <p:spPr>
          <a:xfrm>
            <a:off x="0" y="7409187"/>
            <a:ext cx="2958453" cy="2958453"/>
          </a:xfrm>
          <a:custGeom>
            <a:avLst/>
            <a:gdLst/>
            <a:ahLst/>
            <a:cxnLst/>
            <a:rect l="l" t="t" r="r" b="b"/>
            <a:pathLst>
              <a:path w="2958453" h="2958453">
                <a:moveTo>
                  <a:pt x="0" y="0"/>
                </a:moveTo>
                <a:lnTo>
                  <a:pt x="2958453" y="0"/>
                </a:lnTo>
                <a:lnTo>
                  <a:pt x="2958453" y="2958453"/>
                </a:lnTo>
                <a:lnTo>
                  <a:pt x="0" y="29584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6027072" y="-871408"/>
            <a:ext cx="3471959" cy="1900108"/>
          </a:xfrm>
          <a:custGeom>
            <a:avLst/>
            <a:gdLst/>
            <a:ahLst/>
            <a:cxnLst/>
            <a:rect l="l" t="t" r="r" b="b"/>
            <a:pathLst>
              <a:path w="3471959" h="1900108">
                <a:moveTo>
                  <a:pt x="0" y="0"/>
                </a:moveTo>
                <a:lnTo>
                  <a:pt x="3471959" y="0"/>
                </a:lnTo>
                <a:lnTo>
                  <a:pt x="3471959" y="1900108"/>
                </a:lnTo>
                <a:lnTo>
                  <a:pt x="0" y="190010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TextBox 6"/>
          <p:cNvSpPr txBox="1"/>
          <p:nvPr/>
        </p:nvSpPr>
        <p:spPr>
          <a:xfrm>
            <a:off x="838200" y="369064"/>
            <a:ext cx="8868844" cy="624338"/>
          </a:xfrm>
          <a:prstGeom prst="rect">
            <a:avLst/>
          </a:prstGeom>
        </p:spPr>
        <p:txBody>
          <a:bodyPr wrap="square" lIns="0" tIns="0" rIns="0" bIns="0" rtlCol="0" anchor="t">
            <a:spAutoFit/>
          </a:bodyPr>
          <a:lstStyle/>
          <a:p>
            <a:pPr>
              <a:lnSpc>
                <a:spcPts val="5076"/>
              </a:lnSpc>
            </a:pPr>
            <a:r>
              <a:rPr lang="en-US" sz="4000" spc="287" dirty="0">
                <a:solidFill>
                  <a:srgbClr val="0C3E5B"/>
                </a:solidFill>
                <a:latin typeface="Codec Pro ExtraBold"/>
              </a:rPr>
              <a:t>Outline</a:t>
            </a:r>
          </a:p>
        </p:txBody>
      </p:sp>
      <p:sp>
        <p:nvSpPr>
          <p:cNvPr id="6" name="Rectangle 2"/>
          <p:cNvSpPr>
            <a:spLocks noChangeArrowheads="1"/>
          </p:cNvSpPr>
          <p:nvPr/>
        </p:nvSpPr>
        <p:spPr bwMode="auto">
          <a:xfrm>
            <a:off x="0" y="0"/>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0" name="Diagram 9"/>
          <p:cNvGraphicFramePr/>
          <p:nvPr>
            <p:extLst>
              <p:ext uri="{D42A27DB-BD31-4B8C-83A1-F6EECF244321}">
                <p14:modId xmlns:p14="http://schemas.microsoft.com/office/powerpoint/2010/main" val="970611874"/>
              </p:ext>
            </p:extLst>
          </p:nvPr>
        </p:nvGraphicFramePr>
        <p:xfrm>
          <a:off x="1066800" y="1638300"/>
          <a:ext cx="10629900" cy="70866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13320825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EFFFF"/>
        </a:solidFill>
        <a:effectLst/>
      </p:bgPr>
    </p:bg>
    <p:spTree>
      <p:nvGrpSpPr>
        <p:cNvPr id="1" name=""/>
        <p:cNvGrpSpPr/>
        <p:nvPr/>
      </p:nvGrpSpPr>
      <p:grpSpPr>
        <a:xfrm>
          <a:off x="0" y="0"/>
          <a:ext cx="0" cy="0"/>
          <a:chOff x="0" y="0"/>
          <a:chExt cx="0" cy="0"/>
        </a:xfrm>
      </p:grpSpPr>
      <p:sp>
        <p:nvSpPr>
          <p:cNvPr id="2" name="Freeform 2"/>
          <p:cNvSpPr/>
          <p:nvPr/>
        </p:nvSpPr>
        <p:spPr>
          <a:xfrm>
            <a:off x="0" y="7409187"/>
            <a:ext cx="2958453" cy="2958453"/>
          </a:xfrm>
          <a:custGeom>
            <a:avLst/>
            <a:gdLst/>
            <a:ahLst/>
            <a:cxnLst/>
            <a:rect l="l" t="t" r="r" b="b"/>
            <a:pathLst>
              <a:path w="2958453" h="2958453">
                <a:moveTo>
                  <a:pt x="0" y="0"/>
                </a:moveTo>
                <a:lnTo>
                  <a:pt x="2958453" y="0"/>
                </a:lnTo>
                <a:lnTo>
                  <a:pt x="2958453" y="2958453"/>
                </a:lnTo>
                <a:lnTo>
                  <a:pt x="0" y="29584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6027072" y="-871408"/>
            <a:ext cx="3471959" cy="1900108"/>
          </a:xfrm>
          <a:custGeom>
            <a:avLst/>
            <a:gdLst/>
            <a:ahLst/>
            <a:cxnLst/>
            <a:rect l="l" t="t" r="r" b="b"/>
            <a:pathLst>
              <a:path w="3471959" h="1900108">
                <a:moveTo>
                  <a:pt x="0" y="0"/>
                </a:moveTo>
                <a:lnTo>
                  <a:pt x="3471959" y="0"/>
                </a:lnTo>
                <a:lnTo>
                  <a:pt x="3471959" y="1900108"/>
                </a:lnTo>
                <a:lnTo>
                  <a:pt x="0" y="190010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TextBox 6"/>
          <p:cNvSpPr txBox="1"/>
          <p:nvPr/>
        </p:nvSpPr>
        <p:spPr>
          <a:xfrm>
            <a:off x="838200" y="369064"/>
            <a:ext cx="8868844" cy="624338"/>
          </a:xfrm>
          <a:prstGeom prst="rect">
            <a:avLst/>
          </a:prstGeom>
        </p:spPr>
        <p:txBody>
          <a:bodyPr wrap="square" lIns="0" tIns="0" rIns="0" bIns="0" rtlCol="0" anchor="t">
            <a:spAutoFit/>
          </a:bodyPr>
          <a:lstStyle/>
          <a:p>
            <a:pPr>
              <a:lnSpc>
                <a:spcPts val="5076"/>
              </a:lnSpc>
            </a:pPr>
            <a:r>
              <a:rPr lang="en-US" sz="4000" spc="287" dirty="0">
                <a:solidFill>
                  <a:srgbClr val="0C3E5B"/>
                </a:solidFill>
                <a:latin typeface="Codec Pro ExtraBold"/>
              </a:rPr>
              <a:t>Background</a:t>
            </a:r>
          </a:p>
        </p:txBody>
      </p:sp>
      <p:sp>
        <p:nvSpPr>
          <p:cNvPr id="5" name="TextBox 6"/>
          <p:cNvSpPr txBox="1"/>
          <p:nvPr/>
        </p:nvSpPr>
        <p:spPr>
          <a:xfrm>
            <a:off x="838200" y="1407886"/>
            <a:ext cx="7315200" cy="7663636"/>
          </a:xfrm>
          <a:prstGeom prst="rect">
            <a:avLst/>
          </a:prstGeom>
          <a:solidFill>
            <a:srgbClr val="F5E4E3"/>
          </a:solidFill>
        </p:spPr>
        <p:txBody>
          <a:bodyPr wrap="square" lIns="0" tIns="0" rIns="0" bIns="0" rtlCol="0" anchor="t">
            <a:spAutoFit/>
          </a:bodyPr>
          <a:lstStyle/>
          <a:p>
            <a:pPr marL="406400" indent="-406400" algn="just" defTabSz="890588">
              <a:spcAft>
                <a:spcPts val="1200"/>
              </a:spcAft>
              <a:buFont typeface="Wingdings" panose="05000000000000000000" pitchFamily="2" charset="2"/>
              <a:buChar char="v"/>
            </a:pPr>
            <a:r>
              <a:rPr lang="en-US" sz="2800" dirty="0"/>
              <a:t>In thermal C</a:t>
            </a:r>
            <a:r>
              <a:rPr lang="en-US" sz="2800" baseline="-25000" dirty="0"/>
              <a:t>2</a:t>
            </a:r>
            <a:r>
              <a:rPr lang="en-US" sz="2800" dirty="0"/>
              <a:t>H</a:t>
            </a:r>
            <a:r>
              <a:rPr lang="en-US" sz="2800" baseline="-25000" dirty="0"/>
              <a:t>2</a:t>
            </a:r>
            <a:r>
              <a:rPr lang="en-US" sz="2800" dirty="0"/>
              <a:t> cracking steam from the dilution steam generator (DSG) is added to reduce the partial pressure and to increase the yield. </a:t>
            </a:r>
          </a:p>
          <a:p>
            <a:pPr marL="406400" indent="-406400" algn="just" defTabSz="890588">
              <a:spcAft>
                <a:spcPts val="1200"/>
              </a:spcAft>
              <a:buFont typeface="Wingdings" panose="05000000000000000000" pitchFamily="2" charset="2"/>
              <a:buChar char="v"/>
            </a:pPr>
            <a:r>
              <a:rPr lang="en-US" sz="2800" dirty="0"/>
              <a:t>The system receives water via thermosiphon recirculation from the quench tower after it has been pre-treated and vaporized.</a:t>
            </a:r>
          </a:p>
          <a:p>
            <a:pPr marL="406400" indent="-406400" algn="just" defTabSz="890588">
              <a:spcAft>
                <a:spcPts val="1200"/>
              </a:spcAft>
              <a:buFont typeface="Wingdings" panose="05000000000000000000" pitchFamily="2" charset="2"/>
              <a:buChar char="v"/>
            </a:pPr>
            <a:r>
              <a:rPr lang="en-US" sz="2800" dirty="0"/>
              <a:t>The received vaporized steam is usually at elevated temperature and pressure.</a:t>
            </a:r>
          </a:p>
          <a:p>
            <a:pPr marL="406400" indent="-406400" algn="just" defTabSz="890588">
              <a:spcAft>
                <a:spcPts val="1200"/>
              </a:spcAft>
              <a:buFont typeface="Wingdings" panose="05000000000000000000" pitchFamily="2" charset="2"/>
              <a:buChar char="v"/>
            </a:pPr>
            <a:r>
              <a:rPr lang="en-US" sz="2800" dirty="0"/>
              <a:t>in this case study, the DSG unit supplies process water to 6 parallel heat exchangers or reboilers </a:t>
            </a:r>
          </a:p>
          <a:p>
            <a:pPr marL="406400" indent="-406400" algn="just" defTabSz="890588">
              <a:spcAft>
                <a:spcPts val="1200"/>
              </a:spcAft>
              <a:buFont typeface="Wingdings" panose="05000000000000000000" pitchFamily="2" charset="2"/>
              <a:buChar char="v"/>
            </a:pPr>
            <a:r>
              <a:rPr lang="en-US" sz="2800" dirty="0"/>
              <a:t>The process water temperature and pressure </a:t>
            </a:r>
            <a:r>
              <a:rPr lang="en-US" sz="2800" dirty="0">
                <a:solidFill>
                  <a:srgbClr val="FF0000"/>
                </a:solidFill>
              </a:rPr>
              <a:t> </a:t>
            </a:r>
            <a:r>
              <a:rPr lang="en-US" sz="2800" dirty="0"/>
              <a:t>are</a:t>
            </a:r>
            <a:r>
              <a:rPr lang="en-US" sz="2800" dirty="0">
                <a:solidFill>
                  <a:srgbClr val="FF0000"/>
                </a:solidFill>
              </a:rPr>
              <a:t> </a:t>
            </a:r>
            <a:r>
              <a:rPr lang="en-US" sz="2800" dirty="0"/>
              <a:t>usually at 150-170</a:t>
            </a:r>
            <a:r>
              <a:rPr lang="en-US" sz="2800" baseline="30000" dirty="0"/>
              <a:t>o</a:t>
            </a:r>
            <a:r>
              <a:rPr lang="en-US" sz="2800" dirty="0"/>
              <a:t>C and 6-8bar, respectively. </a:t>
            </a:r>
          </a:p>
          <a:p>
            <a:pPr marL="406400" indent="-406400" algn="just" defTabSz="890588">
              <a:spcAft>
                <a:spcPts val="1200"/>
              </a:spcAft>
              <a:buFont typeface="Wingdings" panose="05000000000000000000" pitchFamily="2" charset="2"/>
              <a:buChar char="v"/>
            </a:pPr>
            <a:r>
              <a:rPr lang="en-US" altLang="en-US" sz="2800" dirty="0"/>
              <a:t>This condition is a precursor for corrosion-related failures of DSG components</a:t>
            </a:r>
            <a:endParaRPr lang="en-US" sz="2800" dirty="0"/>
          </a:p>
        </p:txBody>
      </p:sp>
      <p:sp>
        <p:nvSpPr>
          <p:cNvPr id="6" name="Rectangle 2"/>
          <p:cNvSpPr>
            <a:spLocks noChangeArrowheads="1"/>
          </p:cNvSpPr>
          <p:nvPr/>
        </p:nvSpPr>
        <p:spPr bwMode="auto">
          <a:xfrm>
            <a:off x="0" y="0"/>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025" name="Picture 4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210800" y="1409700"/>
            <a:ext cx="6970648" cy="394519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7" name="Rectangle 3"/>
          <p:cNvSpPr>
            <a:spLocks noChangeArrowheads="1"/>
          </p:cNvSpPr>
          <p:nvPr/>
        </p:nvSpPr>
        <p:spPr bwMode="auto">
          <a:xfrm rot="10800000" flipV="1">
            <a:off x="10553714" y="5404378"/>
            <a:ext cx="624925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400" spc="287" dirty="0">
                <a:solidFill>
                  <a:srgbClr val="0C3E5B"/>
                </a:solidFill>
                <a:latin typeface="SABIC Typeface Text" panose="020B0603060202020204" pitchFamily="34" charset="0"/>
                <a:cs typeface="SABIC Typeface Text" panose="020B0603060202020204" pitchFamily="34" charset="0"/>
              </a:rPr>
              <a:t>Figure 1: Ruptured pipe in the installation condition showing the direction of flow</a:t>
            </a:r>
          </a:p>
        </p:txBody>
      </p:sp>
      <p:sp>
        <p:nvSpPr>
          <p:cNvPr id="8" name="Rectangle 4"/>
          <p:cNvSpPr>
            <a:spLocks noChangeArrowheads="1"/>
          </p:cNvSpPr>
          <p:nvPr/>
        </p:nvSpPr>
        <p:spPr bwMode="auto">
          <a:xfrm>
            <a:off x="9067800" y="6495990"/>
            <a:ext cx="7924800" cy="3262432"/>
          </a:xfrm>
          <a:prstGeom prst="rect">
            <a:avLst/>
          </a:prstGeom>
          <a:solidFill>
            <a:schemeClr val="accent5">
              <a:lumMod val="20000"/>
              <a:lumOff val="80000"/>
            </a:schemeClr>
          </a:solidFill>
          <a:ln>
            <a:noFill/>
          </a:ln>
          <a:effectLst/>
        </p:spPr>
        <p:txBody>
          <a:bodyPr vert="horz" wrap="square" lIns="91440" tIns="45720" rIns="91440" bIns="45720" numCol="1" anchor="ctr" anchorCtr="0" compatLnSpc="1">
            <a:prstTxWarp prst="textNoShape">
              <a:avLst/>
            </a:prstTxWarp>
            <a:spAutoFit/>
          </a:bodyPr>
          <a:lstStyle/>
          <a:p>
            <a:pPr marL="457200" marR="0" lvl="0" indent="-457200" algn="just" fontAlgn="base">
              <a:spcBef>
                <a:spcPct val="0"/>
              </a:spcBef>
              <a:spcAft>
                <a:spcPts val="1200"/>
              </a:spcAft>
              <a:buClrTx/>
              <a:buSzTx/>
              <a:buFont typeface="Wingdings" panose="05000000000000000000" pitchFamily="2" charset="2"/>
              <a:buChar char="v"/>
              <a:tabLst/>
            </a:pPr>
            <a:r>
              <a:rPr lang="en-US" altLang="en-US" sz="2800" dirty="0"/>
              <a:t>Water chemistry, tubing material susceptibility, and mechanical loading are important factors that influence the failure [1-3] </a:t>
            </a:r>
          </a:p>
          <a:p>
            <a:pPr marL="457200" marR="0" lvl="0" indent="-457200" algn="just" fontAlgn="base">
              <a:spcBef>
                <a:spcPct val="0"/>
              </a:spcBef>
              <a:spcAft>
                <a:spcPts val="1200"/>
              </a:spcAft>
              <a:buClrTx/>
              <a:buSzTx/>
              <a:buFont typeface="Wingdings" panose="05000000000000000000" pitchFamily="2" charset="2"/>
              <a:buChar char="v"/>
              <a:tabLst/>
            </a:pPr>
            <a:r>
              <a:rPr lang="en-US" altLang="en-US" sz="2800" dirty="0"/>
              <a:t>Acid corrosion, steam erosion, and fouling resulting in the thickness reduction and overall deterioration of components are common problem in DSG [4].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EFFFF"/>
        </a:solidFill>
        <a:effectLst/>
      </p:bgPr>
    </p:bg>
    <p:spTree>
      <p:nvGrpSpPr>
        <p:cNvPr id="1" name=""/>
        <p:cNvGrpSpPr/>
        <p:nvPr/>
      </p:nvGrpSpPr>
      <p:grpSpPr>
        <a:xfrm>
          <a:off x="0" y="0"/>
          <a:ext cx="0" cy="0"/>
          <a:chOff x="0" y="0"/>
          <a:chExt cx="0" cy="0"/>
        </a:xfrm>
      </p:grpSpPr>
      <p:sp>
        <p:nvSpPr>
          <p:cNvPr id="2" name="Freeform 2"/>
          <p:cNvSpPr/>
          <p:nvPr/>
        </p:nvSpPr>
        <p:spPr>
          <a:xfrm>
            <a:off x="0" y="7409187"/>
            <a:ext cx="2958453" cy="2958453"/>
          </a:xfrm>
          <a:custGeom>
            <a:avLst/>
            <a:gdLst/>
            <a:ahLst/>
            <a:cxnLst/>
            <a:rect l="l" t="t" r="r" b="b"/>
            <a:pathLst>
              <a:path w="2958453" h="2958453">
                <a:moveTo>
                  <a:pt x="0" y="0"/>
                </a:moveTo>
                <a:lnTo>
                  <a:pt x="2958453" y="0"/>
                </a:lnTo>
                <a:lnTo>
                  <a:pt x="2958453" y="2958453"/>
                </a:lnTo>
                <a:lnTo>
                  <a:pt x="0" y="29584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6027072" y="-871408"/>
            <a:ext cx="3471959" cy="1900108"/>
          </a:xfrm>
          <a:custGeom>
            <a:avLst/>
            <a:gdLst/>
            <a:ahLst/>
            <a:cxnLst/>
            <a:rect l="l" t="t" r="r" b="b"/>
            <a:pathLst>
              <a:path w="3471959" h="1900108">
                <a:moveTo>
                  <a:pt x="0" y="0"/>
                </a:moveTo>
                <a:lnTo>
                  <a:pt x="3471959" y="0"/>
                </a:lnTo>
                <a:lnTo>
                  <a:pt x="3471959" y="1900108"/>
                </a:lnTo>
                <a:lnTo>
                  <a:pt x="0" y="190010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TextBox 6"/>
          <p:cNvSpPr txBox="1"/>
          <p:nvPr/>
        </p:nvSpPr>
        <p:spPr>
          <a:xfrm>
            <a:off x="838200" y="369064"/>
            <a:ext cx="11201400" cy="654025"/>
          </a:xfrm>
          <a:prstGeom prst="rect">
            <a:avLst/>
          </a:prstGeom>
        </p:spPr>
        <p:txBody>
          <a:bodyPr wrap="square" lIns="0" tIns="0" rIns="0" bIns="0" rtlCol="0" anchor="t">
            <a:spAutoFit/>
          </a:bodyPr>
          <a:lstStyle/>
          <a:p>
            <a:pPr>
              <a:lnSpc>
                <a:spcPts val="5076"/>
              </a:lnSpc>
            </a:pPr>
            <a:r>
              <a:rPr lang="en-US" sz="4000" spc="287" dirty="0">
                <a:solidFill>
                  <a:srgbClr val="0C3E5B"/>
                </a:solidFill>
                <a:latin typeface="Codec Pro ExtraBold"/>
              </a:rPr>
              <a:t>Problem description &amp; objectives</a:t>
            </a:r>
          </a:p>
        </p:txBody>
      </p:sp>
      <p:sp>
        <p:nvSpPr>
          <p:cNvPr id="5" name="TextBox 6"/>
          <p:cNvSpPr txBox="1"/>
          <p:nvPr/>
        </p:nvSpPr>
        <p:spPr>
          <a:xfrm>
            <a:off x="838200" y="1733307"/>
            <a:ext cx="8926286" cy="4185761"/>
          </a:xfrm>
          <a:prstGeom prst="rect">
            <a:avLst/>
          </a:prstGeom>
          <a:solidFill>
            <a:srgbClr val="F5E4E3"/>
          </a:solidFill>
        </p:spPr>
        <p:txBody>
          <a:bodyPr wrap="square" lIns="0" tIns="0" rIns="0" bIns="0" rtlCol="0" anchor="t">
            <a:spAutoFit/>
          </a:bodyPr>
          <a:lstStyle/>
          <a:p>
            <a:pPr marL="457200" indent="-457200" algn="just">
              <a:spcAft>
                <a:spcPts val="1200"/>
              </a:spcAft>
              <a:buFont typeface="Wingdings" panose="05000000000000000000" pitchFamily="2" charset="2"/>
              <a:buChar char="v"/>
            </a:pPr>
            <a:r>
              <a:rPr lang="en-US" sz="2800" dirty="0"/>
              <a:t>The dilution steam/quench oil reboilers had experienced several failures/leaks in the past especially at the downstream – More than 2 decades in service.</a:t>
            </a:r>
          </a:p>
          <a:p>
            <a:pPr marL="457200" indent="-457200" algn="just">
              <a:spcAft>
                <a:spcPts val="1200"/>
              </a:spcAft>
              <a:buFont typeface="Wingdings" panose="05000000000000000000" pitchFamily="2" charset="2"/>
              <a:buChar char="v"/>
            </a:pPr>
            <a:r>
              <a:rPr lang="en-US" sz="2800" dirty="0"/>
              <a:t>Historical report revealed that the DSG received the highest operational load up to 85-95% during the ruptured period. </a:t>
            </a:r>
          </a:p>
          <a:p>
            <a:pPr marL="457200" indent="-457200" algn="just">
              <a:spcAft>
                <a:spcPts val="1200"/>
              </a:spcAft>
              <a:buFont typeface="Wingdings" panose="05000000000000000000" pitchFamily="2" charset="2"/>
              <a:buChar char="v"/>
            </a:pPr>
            <a:r>
              <a:rPr lang="en-US" sz="2800" dirty="0"/>
              <a:t>The ruptured pipe is the downstream outlet transition line from horizontal to vertical header, 35-40 cm in diameter and with a nominal thickness of about 10-13 mm. </a:t>
            </a:r>
          </a:p>
        </p:txBody>
      </p:sp>
      <p:sp>
        <p:nvSpPr>
          <p:cNvPr id="6" name="Rectangle 2"/>
          <p:cNvSpPr>
            <a:spLocks noChangeArrowheads="1"/>
          </p:cNvSpPr>
          <p:nvPr/>
        </p:nvSpPr>
        <p:spPr bwMode="auto">
          <a:xfrm>
            <a:off x="0" y="0"/>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4"/>
          <p:cNvSpPr>
            <a:spLocks noChangeArrowheads="1"/>
          </p:cNvSpPr>
          <p:nvPr/>
        </p:nvSpPr>
        <p:spPr bwMode="auto">
          <a:xfrm>
            <a:off x="5257800" y="7124700"/>
            <a:ext cx="8066315" cy="2400657"/>
          </a:xfrm>
          <a:prstGeom prst="rect">
            <a:avLst/>
          </a:prstGeom>
          <a:solidFill>
            <a:schemeClr val="accent5">
              <a:lumMod val="20000"/>
              <a:lumOff val="80000"/>
            </a:schemeClr>
          </a:solidFill>
          <a:ln>
            <a:noFill/>
          </a:ln>
          <a:effectLst/>
        </p:spPr>
        <p:txBody>
          <a:bodyPr vert="horz" wrap="square" lIns="91440" tIns="45720" rIns="91440" bIns="45720" numCol="1" anchor="ctr" anchorCtr="0" compatLnSpc="1">
            <a:prstTxWarp prst="textNoShape">
              <a:avLst/>
            </a:prstTxWarp>
            <a:spAutoFit/>
          </a:bodyPr>
          <a:lstStyle/>
          <a:p>
            <a:pPr marL="342900" lvl="0" indent="-342900" eaLnBrk="0" fontAlgn="base" hangingPunct="0">
              <a:spcBef>
                <a:spcPct val="0"/>
              </a:spcBef>
              <a:spcAft>
                <a:spcPts val="1200"/>
              </a:spcAft>
              <a:buFont typeface="Wingdings" panose="05000000000000000000" pitchFamily="2" charset="2"/>
              <a:buChar char="v"/>
            </a:pPr>
            <a:r>
              <a:rPr lang="en-US" sz="2800" dirty="0"/>
              <a:t>The objective of the study is to investigate the root cause of the rupture failure of the dilution steam pipe supplying six parallel exchangers/reboilers. </a:t>
            </a:r>
          </a:p>
          <a:p>
            <a:pPr marL="342900" lvl="0" indent="-342900" eaLnBrk="0" fontAlgn="base" hangingPunct="0">
              <a:spcBef>
                <a:spcPct val="0"/>
              </a:spcBef>
              <a:spcAft>
                <a:spcPts val="1200"/>
              </a:spcAft>
              <a:buFont typeface="Wingdings" panose="05000000000000000000" pitchFamily="2" charset="2"/>
              <a:buChar char="v"/>
            </a:pPr>
            <a:r>
              <a:rPr lang="en-US" sz="2800" dirty="0"/>
              <a:t>Also, to recommend suitable corrective and preventive measures against reoccurrence.</a:t>
            </a:r>
            <a:endParaRPr lang="en-US" altLang="en-US" sz="3200" spc="287" dirty="0">
              <a:solidFill>
                <a:srgbClr val="0C3E5B"/>
              </a:solidFill>
              <a:latin typeface="SABIC Typeface Text" panose="020B0603060202020204" pitchFamily="34" charset="0"/>
              <a:cs typeface="SABIC Typeface Text" panose="020B0603060202020204" pitchFamily="34" charset="0"/>
            </a:endParaRPr>
          </a:p>
        </p:txBody>
      </p:sp>
      <p:pic>
        <p:nvPicPr>
          <p:cNvPr id="10" name="Picture 4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210800" y="1409700"/>
            <a:ext cx="6970648" cy="394519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11" name="Rectangle 3"/>
          <p:cNvSpPr>
            <a:spLocks noChangeArrowheads="1"/>
          </p:cNvSpPr>
          <p:nvPr/>
        </p:nvSpPr>
        <p:spPr bwMode="auto">
          <a:xfrm rot="10800000" flipV="1">
            <a:off x="10553714" y="5404378"/>
            <a:ext cx="624925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400" spc="287" dirty="0">
                <a:solidFill>
                  <a:srgbClr val="0C3E5B"/>
                </a:solidFill>
                <a:latin typeface="SABIC Typeface Text" panose="020B0603060202020204" pitchFamily="34" charset="0"/>
                <a:cs typeface="SABIC Typeface Text" panose="020B0603060202020204" pitchFamily="34" charset="0"/>
              </a:rPr>
              <a:t>Figure 1: Ruptured pipe in the installation condition showing the direction of flow</a:t>
            </a:r>
          </a:p>
        </p:txBody>
      </p:sp>
    </p:spTree>
    <p:extLst>
      <p:ext uri="{BB962C8B-B14F-4D97-AF65-F5344CB8AC3E}">
        <p14:creationId xmlns:p14="http://schemas.microsoft.com/office/powerpoint/2010/main" val="18969203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7409187"/>
            <a:ext cx="2958453" cy="2958453"/>
          </a:xfrm>
          <a:custGeom>
            <a:avLst/>
            <a:gdLst/>
            <a:ahLst/>
            <a:cxnLst/>
            <a:rect l="l" t="t" r="r" b="b"/>
            <a:pathLst>
              <a:path w="2958453" h="2958453">
                <a:moveTo>
                  <a:pt x="0" y="0"/>
                </a:moveTo>
                <a:lnTo>
                  <a:pt x="2958453" y="0"/>
                </a:lnTo>
                <a:lnTo>
                  <a:pt x="2958453" y="2958453"/>
                </a:lnTo>
                <a:lnTo>
                  <a:pt x="0" y="29584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6027072" y="-871408"/>
            <a:ext cx="3471959" cy="1900108"/>
          </a:xfrm>
          <a:custGeom>
            <a:avLst/>
            <a:gdLst/>
            <a:ahLst/>
            <a:cxnLst/>
            <a:rect l="l" t="t" r="r" b="b"/>
            <a:pathLst>
              <a:path w="3471959" h="1900108">
                <a:moveTo>
                  <a:pt x="0" y="0"/>
                </a:moveTo>
                <a:lnTo>
                  <a:pt x="3471959" y="0"/>
                </a:lnTo>
                <a:lnTo>
                  <a:pt x="3471959" y="1900108"/>
                </a:lnTo>
                <a:lnTo>
                  <a:pt x="0" y="190010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 name="Rectangle 2"/>
          <p:cNvSpPr>
            <a:spLocks noChangeArrowheads="1"/>
          </p:cNvSpPr>
          <p:nvPr/>
        </p:nvSpPr>
        <p:spPr bwMode="auto">
          <a:xfrm>
            <a:off x="0" y="0"/>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TextBox 6"/>
          <p:cNvSpPr txBox="1"/>
          <p:nvPr/>
        </p:nvSpPr>
        <p:spPr>
          <a:xfrm>
            <a:off x="838200" y="369064"/>
            <a:ext cx="11201400" cy="624338"/>
          </a:xfrm>
          <a:prstGeom prst="rect">
            <a:avLst/>
          </a:prstGeom>
        </p:spPr>
        <p:txBody>
          <a:bodyPr wrap="square" lIns="0" tIns="0" rIns="0" bIns="0" rtlCol="0" anchor="t">
            <a:spAutoFit/>
          </a:bodyPr>
          <a:lstStyle/>
          <a:p>
            <a:pPr>
              <a:lnSpc>
                <a:spcPts val="5076"/>
              </a:lnSpc>
            </a:pPr>
            <a:r>
              <a:rPr lang="en-US" sz="4000" spc="287" dirty="0">
                <a:solidFill>
                  <a:srgbClr val="0C3E5B"/>
                </a:solidFill>
                <a:latin typeface="Codec Pro ExtraBold"/>
              </a:rPr>
              <a:t>Methodology</a:t>
            </a:r>
            <a:endParaRPr lang="en-US" sz="4000" spc="287" dirty="0">
              <a:solidFill>
                <a:srgbClr val="FF0000"/>
              </a:solidFill>
              <a:latin typeface="Codec Pro ExtraBold"/>
            </a:endParaRPr>
          </a:p>
        </p:txBody>
      </p:sp>
      <p:graphicFrame>
        <p:nvGraphicFramePr>
          <p:cNvPr id="4" name="Diagram 3"/>
          <p:cNvGraphicFramePr/>
          <p:nvPr>
            <p:extLst>
              <p:ext uri="{D42A27DB-BD31-4B8C-83A1-F6EECF244321}">
                <p14:modId xmlns:p14="http://schemas.microsoft.com/office/powerpoint/2010/main" val="2778851049"/>
              </p:ext>
            </p:extLst>
          </p:nvPr>
        </p:nvGraphicFramePr>
        <p:xfrm>
          <a:off x="1066800" y="1714500"/>
          <a:ext cx="12268200" cy="7435273"/>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8007407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7409187"/>
            <a:ext cx="2958453" cy="2958453"/>
          </a:xfrm>
          <a:custGeom>
            <a:avLst/>
            <a:gdLst/>
            <a:ahLst/>
            <a:cxnLst/>
            <a:rect l="l" t="t" r="r" b="b"/>
            <a:pathLst>
              <a:path w="2958453" h="2958453">
                <a:moveTo>
                  <a:pt x="0" y="0"/>
                </a:moveTo>
                <a:lnTo>
                  <a:pt x="2958453" y="0"/>
                </a:lnTo>
                <a:lnTo>
                  <a:pt x="2958453" y="2958453"/>
                </a:lnTo>
                <a:lnTo>
                  <a:pt x="0" y="29584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6027072" y="-871408"/>
            <a:ext cx="3471959" cy="1900108"/>
          </a:xfrm>
          <a:custGeom>
            <a:avLst/>
            <a:gdLst/>
            <a:ahLst/>
            <a:cxnLst/>
            <a:rect l="l" t="t" r="r" b="b"/>
            <a:pathLst>
              <a:path w="3471959" h="1900108">
                <a:moveTo>
                  <a:pt x="0" y="0"/>
                </a:moveTo>
                <a:lnTo>
                  <a:pt x="3471959" y="0"/>
                </a:lnTo>
                <a:lnTo>
                  <a:pt x="3471959" y="1900108"/>
                </a:lnTo>
                <a:lnTo>
                  <a:pt x="0" y="190010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TextBox 6"/>
          <p:cNvSpPr txBox="1"/>
          <p:nvPr/>
        </p:nvSpPr>
        <p:spPr>
          <a:xfrm>
            <a:off x="5410200" y="3695700"/>
            <a:ext cx="7086600" cy="2462213"/>
          </a:xfrm>
          <a:prstGeom prst="rect">
            <a:avLst/>
          </a:prstGeom>
        </p:spPr>
        <p:txBody>
          <a:bodyPr wrap="square" lIns="0" tIns="0" rIns="0" bIns="0" rtlCol="0" anchor="t">
            <a:spAutoFit/>
          </a:bodyPr>
          <a:lstStyle/>
          <a:p>
            <a:r>
              <a:rPr lang="en-US" sz="8000" spc="287" dirty="0">
                <a:solidFill>
                  <a:srgbClr val="0C3E5B"/>
                </a:solidFill>
                <a:latin typeface="Codec Pro ExtraBold"/>
              </a:rPr>
              <a:t>Results &amp; Discussion</a:t>
            </a:r>
          </a:p>
        </p:txBody>
      </p:sp>
      <p:sp>
        <p:nvSpPr>
          <p:cNvPr id="6" name="Rectangle 2"/>
          <p:cNvSpPr>
            <a:spLocks noChangeArrowheads="1"/>
          </p:cNvSpPr>
          <p:nvPr/>
        </p:nvSpPr>
        <p:spPr bwMode="auto">
          <a:xfrm>
            <a:off x="0" y="0"/>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10066157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EFFFF"/>
        </a:solidFill>
        <a:effectLst/>
      </p:bgPr>
    </p:bg>
    <p:spTree>
      <p:nvGrpSpPr>
        <p:cNvPr id="1" name=""/>
        <p:cNvGrpSpPr/>
        <p:nvPr/>
      </p:nvGrpSpPr>
      <p:grpSpPr>
        <a:xfrm>
          <a:off x="0" y="0"/>
          <a:ext cx="0" cy="0"/>
          <a:chOff x="0" y="0"/>
          <a:chExt cx="0" cy="0"/>
        </a:xfrm>
      </p:grpSpPr>
      <p:sp>
        <p:nvSpPr>
          <p:cNvPr id="20" name="Rectangle 19"/>
          <p:cNvSpPr/>
          <p:nvPr/>
        </p:nvSpPr>
        <p:spPr>
          <a:xfrm>
            <a:off x="8382000" y="5372100"/>
            <a:ext cx="4038600" cy="4756288"/>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8382000" y="1109789"/>
            <a:ext cx="8610600" cy="4439299"/>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reeform 2"/>
          <p:cNvSpPr/>
          <p:nvPr/>
        </p:nvSpPr>
        <p:spPr>
          <a:xfrm>
            <a:off x="0" y="7409187"/>
            <a:ext cx="2958453" cy="2958453"/>
          </a:xfrm>
          <a:custGeom>
            <a:avLst/>
            <a:gdLst/>
            <a:ahLst/>
            <a:cxnLst/>
            <a:rect l="l" t="t" r="r" b="b"/>
            <a:pathLst>
              <a:path w="2958453" h="2958453">
                <a:moveTo>
                  <a:pt x="0" y="0"/>
                </a:moveTo>
                <a:lnTo>
                  <a:pt x="2958453" y="0"/>
                </a:lnTo>
                <a:lnTo>
                  <a:pt x="2958453" y="2958453"/>
                </a:lnTo>
                <a:lnTo>
                  <a:pt x="0" y="29584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6027072" y="-871408"/>
            <a:ext cx="3471959" cy="1900108"/>
          </a:xfrm>
          <a:custGeom>
            <a:avLst/>
            <a:gdLst/>
            <a:ahLst/>
            <a:cxnLst/>
            <a:rect l="l" t="t" r="r" b="b"/>
            <a:pathLst>
              <a:path w="3471959" h="1900108">
                <a:moveTo>
                  <a:pt x="0" y="0"/>
                </a:moveTo>
                <a:lnTo>
                  <a:pt x="3471959" y="0"/>
                </a:lnTo>
                <a:lnTo>
                  <a:pt x="3471959" y="1900108"/>
                </a:lnTo>
                <a:lnTo>
                  <a:pt x="0" y="190010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TextBox 6"/>
          <p:cNvSpPr txBox="1"/>
          <p:nvPr/>
        </p:nvSpPr>
        <p:spPr>
          <a:xfrm>
            <a:off x="892372" y="1829212"/>
            <a:ext cx="7108627" cy="2000548"/>
          </a:xfrm>
          <a:prstGeom prst="rect">
            <a:avLst/>
          </a:prstGeom>
          <a:solidFill>
            <a:srgbClr val="F5E4E3"/>
          </a:solidFill>
        </p:spPr>
        <p:txBody>
          <a:bodyPr wrap="square" lIns="0" tIns="0" rIns="0" bIns="0" rtlCol="0" anchor="t">
            <a:spAutoFit/>
          </a:bodyPr>
          <a:lstStyle/>
          <a:p>
            <a:pPr marL="457200" indent="-457200" algn="just">
              <a:spcAft>
                <a:spcPts val="1200"/>
              </a:spcAft>
              <a:buFont typeface="Wingdings" panose="05000000000000000000" pitchFamily="2" charset="2"/>
              <a:buChar char="v"/>
            </a:pPr>
            <a:r>
              <a:rPr lang="en-US" sz="2400" dirty="0"/>
              <a:t>The ruptured occurred in the downstream at 0600 O’clock location just before the elbow </a:t>
            </a:r>
          </a:p>
          <a:p>
            <a:pPr marL="457200" indent="-457200" algn="just">
              <a:spcAft>
                <a:spcPts val="1200"/>
              </a:spcAft>
              <a:buFont typeface="Wingdings" panose="05000000000000000000" pitchFamily="2" charset="2"/>
              <a:buChar char="v"/>
            </a:pPr>
            <a:r>
              <a:rPr lang="en-US" sz="2400" dirty="0"/>
              <a:t>Ruptured resulted in the splitting of an area of about 0.5 m long and more than half the pipe diameter wide</a:t>
            </a:r>
          </a:p>
        </p:txBody>
      </p:sp>
      <p:sp>
        <p:nvSpPr>
          <p:cNvPr id="6" name="Rectangle 2"/>
          <p:cNvSpPr>
            <a:spLocks noChangeArrowheads="1"/>
          </p:cNvSpPr>
          <p:nvPr/>
        </p:nvSpPr>
        <p:spPr bwMode="auto">
          <a:xfrm>
            <a:off x="0" y="0"/>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3"/>
          <p:cNvSpPr>
            <a:spLocks noChangeArrowheads="1"/>
          </p:cNvSpPr>
          <p:nvPr/>
        </p:nvSpPr>
        <p:spPr bwMode="auto">
          <a:xfrm rot="10800000" flipV="1">
            <a:off x="9040549" y="4914901"/>
            <a:ext cx="78486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ctr" eaLnBrk="0" fontAlgn="base" hangingPunct="0">
              <a:spcBef>
                <a:spcPct val="0"/>
              </a:spcBef>
              <a:spcAft>
                <a:spcPct val="0"/>
              </a:spcAft>
            </a:pPr>
            <a:r>
              <a:rPr lang="en-US" altLang="en-US" sz="1600" b="1" dirty="0">
                <a:latin typeface="SABIC Typeface Text Light" panose="020B0303060202020204" pitchFamily="34" charset="0"/>
                <a:ea typeface="Times New Roman" panose="02020603050405020304" pitchFamily="18" charset="0"/>
              </a:rPr>
              <a:t>Figure 2a: </a:t>
            </a:r>
            <a:r>
              <a:rPr lang="en-US" altLang="en-US" sz="1600" dirty="0">
                <a:latin typeface="SABIC Typeface Text Light" panose="020B0303060202020204" pitchFamily="34" charset="0"/>
                <a:ea typeface="Times New Roman" panose="02020603050405020304" pitchFamily="18" charset="0"/>
              </a:rPr>
              <a:t>Photos of the ruptured pipes showing specific areas from which metallurgical analysis samples were cut from.</a:t>
            </a:r>
          </a:p>
        </p:txBody>
      </p:sp>
      <p:sp>
        <p:nvSpPr>
          <p:cNvPr id="7" name="Rectangle 6"/>
          <p:cNvSpPr/>
          <p:nvPr/>
        </p:nvSpPr>
        <p:spPr>
          <a:xfrm>
            <a:off x="812800" y="1149697"/>
            <a:ext cx="6489020" cy="523220"/>
          </a:xfrm>
          <a:prstGeom prst="rect">
            <a:avLst/>
          </a:prstGeom>
        </p:spPr>
        <p:txBody>
          <a:bodyPr wrap="none">
            <a:spAutoFit/>
          </a:bodyPr>
          <a:lstStyle/>
          <a:p>
            <a:pPr marL="0" marR="0" lvl="1">
              <a:spcBef>
                <a:spcPts val="1200"/>
              </a:spcBef>
              <a:spcAft>
                <a:spcPts val="0"/>
              </a:spcAft>
            </a:pPr>
            <a:r>
              <a:rPr lang="en-GB" sz="2800" spc="287" dirty="0">
                <a:solidFill>
                  <a:srgbClr val="F47C00"/>
                </a:solidFill>
                <a:latin typeface="Codec Pro ExtraBold"/>
              </a:rPr>
              <a:t>Visual Inspection &amp; Dimension</a:t>
            </a:r>
            <a:endParaRPr lang="en-US" sz="2800" spc="287" dirty="0">
              <a:solidFill>
                <a:srgbClr val="F47C00"/>
              </a:solidFill>
              <a:latin typeface="Codec Pro ExtraBold"/>
            </a:endParaRPr>
          </a:p>
        </p:txBody>
      </p:sp>
      <p:pic>
        <p:nvPicPr>
          <p:cNvPr id="12" name="Picture 11"/>
          <p:cNvPicPr/>
          <p:nvPr/>
        </p:nvPicPr>
        <p:blipFill>
          <a:blip r:embed="rId6">
            <a:extLst>
              <a:ext uri="{28A0092B-C50C-407E-A947-70E740481C1C}">
                <a14:useLocalDpi xmlns:a14="http://schemas.microsoft.com/office/drawing/2010/main" val="0"/>
              </a:ext>
            </a:extLst>
          </a:blip>
          <a:srcRect/>
          <a:stretch>
            <a:fillRect/>
          </a:stretch>
        </p:blipFill>
        <p:spPr bwMode="auto">
          <a:xfrm>
            <a:off x="8427859" y="1438133"/>
            <a:ext cx="8412341" cy="3476767"/>
          </a:xfrm>
          <a:prstGeom prst="rect">
            <a:avLst/>
          </a:prstGeom>
          <a:noFill/>
        </p:spPr>
      </p:pic>
      <p:graphicFrame>
        <p:nvGraphicFramePr>
          <p:cNvPr id="14" name="Table 13"/>
          <p:cNvGraphicFramePr>
            <a:graphicFrameLocks noGrp="1"/>
          </p:cNvGraphicFramePr>
          <p:nvPr>
            <p:extLst>
              <p:ext uri="{D42A27DB-BD31-4B8C-83A1-F6EECF244321}">
                <p14:modId xmlns:p14="http://schemas.microsoft.com/office/powerpoint/2010/main" val="1511507807"/>
              </p:ext>
            </p:extLst>
          </p:nvPr>
        </p:nvGraphicFramePr>
        <p:xfrm>
          <a:off x="12829586" y="6791970"/>
          <a:ext cx="4703560" cy="3089664"/>
        </p:xfrm>
        <a:graphic>
          <a:graphicData uri="http://schemas.openxmlformats.org/drawingml/2006/table">
            <a:tbl>
              <a:tblPr firstRow="1" firstCol="1" bandRow="1">
                <a:tableStyleId>{5C22544A-7EE6-4342-B048-85BDC9FD1C3A}</a:tableStyleId>
              </a:tblPr>
              <a:tblGrid>
                <a:gridCol w="1276266">
                  <a:extLst>
                    <a:ext uri="{9D8B030D-6E8A-4147-A177-3AD203B41FA5}">
                      <a16:colId xmlns:a16="http://schemas.microsoft.com/office/drawing/2014/main" val="1179950067"/>
                    </a:ext>
                  </a:extLst>
                </a:gridCol>
                <a:gridCol w="1681644">
                  <a:extLst>
                    <a:ext uri="{9D8B030D-6E8A-4147-A177-3AD203B41FA5}">
                      <a16:colId xmlns:a16="http://schemas.microsoft.com/office/drawing/2014/main" val="2338841152"/>
                    </a:ext>
                  </a:extLst>
                </a:gridCol>
                <a:gridCol w="1745650">
                  <a:extLst>
                    <a:ext uri="{9D8B030D-6E8A-4147-A177-3AD203B41FA5}">
                      <a16:colId xmlns:a16="http://schemas.microsoft.com/office/drawing/2014/main" val="3787108461"/>
                    </a:ext>
                  </a:extLst>
                </a:gridCol>
              </a:tblGrid>
              <a:tr h="386208">
                <a:tc gridSpan="3">
                  <a:txBody>
                    <a:bodyPr/>
                    <a:lstStyle/>
                    <a:p>
                      <a:pPr marL="0" marR="0" algn="ctr">
                        <a:spcBef>
                          <a:spcPts val="0"/>
                        </a:spcBef>
                        <a:spcAft>
                          <a:spcPts val="0"/>
                        </a:spcAft>
                      </a:pPr>
                      <a:r>
                        <a:rPr lang="en-US" sz="2000" dirty="0">
                          <a:effectLst/>
                        </a:rPr>
                        <a:t>Composition (wt. %)</a:t>
                      </a:r>
                      <a:endParaRPr lang="en-US" sz="20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9525"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844446012"/>
                  </a:ext>
                </a:extLst>
              </a:tr>
              <a:tr h="386208">
                <a:tc>
                  <a:txBody>
                    <a:bodyPr/>
                    <a:lstStyle/>
                    <a:p>
                      <a:pPr marL="0" marR="0" algn="ctr">
                        <a:spcBef>
                          <a:spcPts val="0"/>
                        </a:spcBef>
                        <a:spcAft>
                          <a:spcPts val="0"/>
                        </a:spcAft>
                      </a:pPr>
                      <a:r>
                        <a:rPr lang="en-US" sz="2000">
                          <a:effectLst/>
                        </a:rPr>
                        <a:t>Elements</a:t>
                      </a:r>
                      <a:endParaRPr lang="en-US" sz="2000">
                        <a:effectLst/>
                        <a:latin typeface="Arial" panose="020B0604020202020204" pitchFamily="34" charset="0"/>
                        <a:ea typeface="Arial" panose="020B0604020202020204" pitchFamily="34" charset="0"/>
                        <a:cs typeface="Arial" panose="020B0604020202020204" pitchFamily="34" charset="0"/>
                      </a:endParaRPr>
                    </a:p>
                  </a:txBody>
                  <a:tcPr marL="68580" marR="68580" marT="9525" marB="0" anchor="ctr"/>
                </a:tc>
                <a:tc>
                  <a:txBody>
                    <a:bodyPr/>
                    <a:lstStyle/>
                    <a:p>
                      <a:pPr marL="0" marR="0" algn="ctr">
                        <a:spcBef>
                          <a:spcPts val="0"/>
                        </a:spcBef>
                        <a:spcAft>
                          <a:spcPts val="0"/>
                        </a:spcAft>
                      </a:pPr>
                      <a:r>
                        <a:rPr lang="en-US" sz="2000">
                          <a:effectLst/>
                        </a:rPr>
                        <a:t>Carbon steel</a:t>
                      </a:r>
                      <a:endParaRPr lang="en-US" sz="2000">
                        <a:effectLst/>
                        <a:latin typeface="Arial" panose="020B0604020202020204" pitchFamily="34" charset="0"/>
                        <a:ea typeface="Arial" panose="020B0604020202020204" pitchFamily="34" charset="0"/>
                        <a:cs typeface="Arial" panose="020B0604020202020204" pitchFamily="34" charset="0"/>
                      </a:endParaRPr>
                    </a:p>
                  </a:txBody>
                  <a:tcPr marL="68580" marR="68580" marT="9525" marB="0" anchor="ctr"/>
                </a:tc>
                <a:tc>
                  <a:txBody>
                    <a:bodyPr/>
                    <a:lstStyle/>
                    <a:p>
                      <a:pPr marL="0" marR="0" algn="ctr">
                        <a:spcBef>
                          <a:spcPts val="0"/>
                        </a:spcBef>
                        <a:spcAft>
                          <a:spcPts val="0"/>
                        </a:spcAft>
                      </a:pPr>
                      <a:r>
                        <a:rPr lang="en-US" sz="2000">
                          <a:effectLst/>
                        </a:rPr>
                        <a:t>API 5L Gr B</a:t>
                      </a:r>
                      <a:endParaRPr lang="en-US" sz="2000">
                        <a:effectLst/>
                        <a:latin typeface="Arial" panose="020B0604020202020204" pitchFamily="34" charset="0"/>
                        <a:ea typeface="Arial" panose="020B0604020202020204" pitchFamily="34" charset="0"/>
                        <a:cs typeface="Arial" panose="020B0604020202020204" pitchFamily="34" charset="0"/>
                      </a:endParaRPr>
                    </a:p>
                  </a:txBody>
                  <a:tcPr marL="68580" marR="68580" marT="9525" marB="0" anchor="ctr"/>
                </a:tc>
                <a:extLst>
                  <a:ext uri="{0D108BD9-81ED-4DB2-BD59-A6C34878D82A}">
                    <a16:rowId xmlns:a16="http://schemas.microsoft.com/office/drawing/2014/main" val="947893321"/>
                  </a:ext>
                </a:extLst>
              </a:tr>
              <a:tr h="386208">
                <a:tc>
                  <a:txBody>
                    <a:bodyPr/>
                    <a:lstStyle/>
                    <a:p>
                      <a:pPr marL="0" marR="0" algn="ctr">
                        <a:spcBef>
                          <a:spcPts val="0"/>
                        </a:spcBef>
                        <a:spcAft>
                          <a:spcPts val="0"/>
                        </a:spcAft>
                      </a:pPr>
                      <a:r>
                        <a:rPr lang="en-US" sz="2000">
                          <a:effectLst/>
                        </a:rPr>
                        <a:t>Fe</a:t>
                      </a:r>
                      <a:endParaRPr lang="en-US" sz="2000">
                        <a:effectLst/>
                        <a:latin typeface="Arial" panose="020B0604020202020204" pitchFamily="34" charset="0"/>
                        <a:ea typeface="Arial" panose="020B0604020202020204" pitchFamily="34" charset="0"/>
                        <a:cs typeface="Arial" panose="020B0604020202020204" pitchFamily="34" charset="0"/>
                      </a:endParaRPr>
                    </a:p>
                  </a:txBody>
                  <a:tcPr marL="68580" marR="68580" marT="9525" marB="0" anchor="ctr"/>
                </a:tc>
                <a:tc>
                  <a:txBody>
                    <a:bodyPr/>
                    <a:lstStyle/>
                    <a:p>
                      <a:pPr marL="0" marR="0" algn="ctr">
                        <a:spcBef>
                          <a:spcPts val="0"/>
                        </a:spcBef>
                        <a:spcAft>
                          <a:spcPts val="0"/>
                        </a:spcAft>
                      </a:pPr>
                      <a:r>
                        <a:rPr lang="en-US" sz="2000">
                          <a:effectLst/>
                        </a:rPr>
                        <a:t>98.31</a:t>
                      </a:r>
                      <a:endParaRPr lang="en-US" sz="2000">
                        <a:effectLst/>
                        <a:latin typeface="Arial" panose="020B0604020202020204" pitchFamily="34" charset="0"/>
                        <a:ea typeface="Arial" panose="020B0604020202020204" pitchFamily="34" charset="0"/>
                        <a:cs typeface="Arial" panose="020B0604020202020204" pitchFamily="34" charset="0"/>
                      </a:endParaRPr>
                    </a:p>
                  </a:txBody>
                  <a:tcPr marL="68580" marR="68580" marT="9525" marB="0" anchor="ctr"/>
                </a:tc>
                <a:tc>
                  <a:txBody>
                    <a:bodyPr/>
                    <a:lstStyle/>
                    <a:p>
                      <a:pPr marL="0" marR="0" algn="ctr">
                        <a:spcBef>
                          <a:spcPts val="0"/>
                        </a:spcBef>
                        <a:spcAft>
                          <a:spcPts val="0"/>
                        </a:spcAft>
                      </a:pPr>
                      <a:r>
                        <a:rPr lang="en-US" sz="2000">
                          <a:effectLst/>
                        </a:rPr>
                        <a:t>Balance</a:t>
                      </a:r>
                      <a:endParaRPr lang="en-US" sz="2000">
                        <a:effectLst/>
                        <a:latin typeface="Arial" panose="020B0604020202020204" pitchFamily="34" charset="0"/>
                        <a:ea typeface="Arial" panose="020B0604020202020204" pitchFamily="34" charset="0"/>
                        <a:cs typeface="Arial" panose="020B0604020202020204" pitchFamily="34" charset="0"/>
                      </a:endParaRPr>
                    </a:p>
                  </a:txBody>
                  <a:tcPr marL="68580" marR="68580" marT="9525" marB="0" anchor="ctr"/>
                </a:tc>
                <a:extLst>
                  <a:ext uri="{0D108BD9-81ED-4DB2-BD59-A6C34878D82A}">
                    <a16:rowId xmlns:a16="http://schemas.microsoft.com/office/drawing/2014/main" val="4214838080"/>
                  </a:ext>
                </a:extLst>
              </a:tr>
              <a:tr h="386208">
                <a:tc>
                  <a:txBody>
                    <a:bodyPr/>
                    <a:lstStyle/>
                    <a:p>
                      <a:pPr marL="0" marR="0" algn="ctr">
                        <a:spcBef>
                          <a:spcPts val="0"/>
                        </a:spcBef>
                        <a:spcAft>
                          <a:spcPts val="0"/>
                        </a:spcAft>
                      </a:pPr>
                      <a:r>
                        <a:rPr lang="en-US" sz="2000" dirty="0">
                          <a:effectLst/>
                        </a:rPr>
                        <a:t>Cr</a:t>
                      </a:r>
                      <a:endParaRPr lang="en-US" sz="20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9525" marB="0" anchor="ctr"/>
                </a:tc>
                <a:tc>
                  <a:txBody>
                    <a:bodyPr/>
                    <a:lstStyle/>
                    <a:p>
                      <a:pPr marL="0" marR="0" algn="ctr">
                        <a:spcBef>
                          <a:spcPts val="0"/>
                        </a:spcBef>
                        <a:spcAft>
                          <a:spcPts val="0"/>
                        </a:spcAft>
                      </a:pPr>
                      <a:r>
                        <a:rPr lang="en-US" sz="2000">
                          <a:effectLst/>
                        </a:rPr>
                        <a:t>0.037</a:t>
                      </a:r>
                      <a:endParaRPr lang="en-US" sz="2000">
                        <a:effectLst/>
                        <a:latin typeface="Arial" panose="020B0604020202020204" pitchFamily="34" charset="0"/>
                        <a:ea typeface="Arial" panose="020B0604020202020204" pitchFamily="34" charset="0"/>
                        <a:cs typeface="Arial" panose="020B0604020202020204" pitchFamily="34" charset="0"/>
                      </a:endParaRPr>
                    </a:p>
                  </a:txBody>
                  <a:tcPr marL="68580" marR="68580" marT="9525" marB="0" anchor="ctr"/>
                </a:tc>
                <a:tc>
                  <a:txBody>
                    <a:bodyPr/>
                    <a:lstStyle/>
                    <a:p>
                      <a:pPr marL="0" marR="0" algn="ctr">
                        <a:spcBef>
                          <a:spcPts val="0"/>
                        </a:spcBef>
                        <a:spcAft>
                          <a:spcPts val="0"/>
                        </a:spcAft>
                      </a:pPr>
                      <a:r>
                        <a:rPr lang="en-US" sz="2000" dirty="0">
                          <a:effectLst/>
                        </a:rPr>
                        <a:t>0.5 max</a:t>
                      </a:r>
                      <a:endParaRPr lang="en-US" sz="20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9525" marB="0" anchor="ctr"/>
                </a:tc>
                <a:extLst>
                  <a:ext uri="{0D108BD9-81ED-4DB2-BD59-A6C34878D82A}">
                    <a16:rowId xmlns:a16="http://schemas.microsoft.com/office/drawing/2014/main" val="1628691007"/>
                  </a:ext>
                </a:extLst>
              </a:tr>
              <a:tr h="386208">
                <a:tc>
                  <a:txBody>
                    <a:bodyPr/>
                    <a:lstStyle/>
                    <a:p>
                      <a:pPr marL="0" marR="0" algn="ctr">
                        <a:spcBef>
                          <a:spcPts val="0"/>
                        </a:spcBef>
                        <a:spcAft>
                          <a:spcPts val="0"/>
                        </a:spcAft>
                      </a:pPr>
                      <a:r>
                        <a:rPr lang="en-US" sz="2000">
                          <a:effectLst/>
                        </a:rPr>
                        <a:t>Si</a:t>
                      </a:r>
                      <a:endParaRPr lang="en-US" sz="2000">
                        <a:effectLst/>
                        <a:latin typeface="Arial" panose="020B0604020202020204" pitchFamily="34" charset="0"/>
                        <a:ea typeface="Arial" panose="020B0604020202020204" pitchFamily="34" charset="0"/>
                        <a:cs typeface="Arial" panose="020B0604020202020204" pitchFamily="34" charset="0"/>
                      </a:endParaRPr>
                    </a:p>
                  </a:txBody>
                  <a:tcPr marL="68580" marR="68580" marT="9525" marB="0" anchor="ctr"/>
                </a:tc>
                <a:tc>
                  <a:txBody>
                    <a:bodyPr/>
                    <a:lstStyle/>
                    <a:p>
                      <a:pPr marL="0" marR="0" algn="ctr">
                        <a:spcBef>
                          <a:spcPts val="0"/>
                        </a:spcBef>
                        <a:spcAft>
                          <a:spcPts val="0"/>
                        </a:spcAft>
                      </a:pPr>
                      <a:r>
                        <a:rPr lang="en-US" sz="2000">
                          <a:effectLst/>
                        </a:rPr>
                        <a:t>0.33</a:t>
                      </a:r>
                      <a:endParaRPr lang="en-US" sz="2000">
                        <a:effectLst/>
                        <a:latin typeface="Arial" panose="020B0604020202020204" pitchFamily="34" charset="0"/>
                        <a:ea typeface="Arial" panose="020B0604020202020204" pitchFamily="34" charset="0"/>
                        <a:cs typeface="Arial" panose="020B0604020202020204" pitchFamily="34" charset="0"/>
                      </a:endParaRPr>
                    </a:p>
                  </a:txBody>
                  <a:tcPr marL="68580" marR="68580" marT="9525" marB="0" anchor="ctr"/>
                </a:tc>
                <a:tc>
                  <a:txBody>
                    <a:bodyPr/>
                    <a:lstStyle/>
                    <a:p>
                      <a:pPr marL="0" marR="0" algn="ctr">
                        <a:spcBef>
                          <a:spcPts val="0"/>
                        </a:spcBef>
                        <a:spcAft>
                          <a:spcPts val="0"/>
                        </a:spcAft>
                      </a:pPr>
                      <a:r>
                        <a:rPr lang="en-US" sz="2000">
                          <a:effectLst/>
                        </a:rPr>
                        <a:t>0.4 max</a:t>
                      </a:r>
                      <a:endParaRPr lang="en-US" sz="2000">
                        <a:effectLst/>
                        <a:latin typeface="Arial" panose="020B0604020202020204" pitchFamily="34" charset="0"/>
                        <a:ea typeface="Arial" panose="020B0604020202020204" pitchFamily="34" charset="0"/>
                        <a:cs typeface="Arial" panose="020B0604020202020204" pitchFamily="34" charset="0"/>
                      </a:endParaRPr>
                    </a:p>
                  </a:txBody>
                  <a:tcPr marL="68580" marR="68580" marT="9525" marB="0" anchor="ctr"/>
                </a:tc>
                <a:extLst>
                  <a:ext uri="{0D108BD9-81ED-4DB2-BD59-A6C34878D82A}">
                    <a16:rowId xmlns:a16="http://schemas.microsoft.com/office/drawing/2014/main" val="909144301"/>
                  </a:ext>
                </a:extLst>
              </a:tr>
              <a:tr h="386208">
                <a:tc>
                  <a:txBody>
                    <a:bodyPr/>
                    <a:lstStyle/>
                    <a:p>
                      <a:pPr marL="0" marR="0" algn="ctr">
                        <a:spcBef>
                          <a:spcPts val="0"/>
                        </a:spcBef>
                        <a:spcAft>
                          <a:spcPts val="0"/>
                        </a:spcAft>
                      </a:pPr>
                      <a:r>
                        <a:rPr lang="en-US" sz="2000">
                          <a:effectLst/>
                        </a:rPr>
                        <a:t>Mn</a:t>
                      </a:r>
                      <a:endParaRPr lang="en-US" sz="2000">
                        <a:effectLst/>
                        <a:latin typeface="Arial" panose="020B0604020202020204" pitchFamily="34" charset="0"/>
                        <a:ea typeface="Arial" panose="020B0604020202020204" pitchFamily="34" charset="0"/>
                        <a:cs typeface="Arial" panose="020B0604020202020204" pitchFamily="34" charset="0"/>
                      </a:endParaRPr>
                    </a:p>
                  </a:txBody>
                  <a:tcPr marL="68580" marR="68580" marT="9525" marB="0" anchor="ctr"/>
                </a:tc>
                <a:tc>
                  <a:txBody>
                    <a:bodyPr/>
                    <a:lstStyle/>
                    <a:p>
                      <a:pPr marL="0" marR="0" algn="ctr">
                        <a:spcBef>
                          <a:spcPts val="0"/>
                        </a:spcBef>
                        <a:spcAft>
                          <a:spcPts val="0"/>
                        </a:spcAft>
                      </a:pPr>
                      <a:r>
                        <a:rPr lang="en-US" sz="2000">
                          <a:effectLst/>
                        </a:rPr>
                        <a:t>1.04</a:t>
                      </a:r>
                      <a:endParaRPr lang="en-US" sz="2000">
                        <a:effectLst/>
                        <a:latin typeface="Arial" panose="020B0604020202020204" pitchFamily="34" charset="0"/>
                        <a:ea typeface="Arial" panose="020B0604020202020204" pitchFamily="34" charset="0"/>
                        <a:cs typeface="Arial" panose="020B0604020202020204" pitchFamily="34" charset="0"/>
                      </a:endParaRPr>
                    </a:p>
                  </a:txBody>
                  <a:tcPr marL="68580" marR="68580" marT="9525" marB="0" anchor="ctr"/>
                </a:tc>
                <a:tc>
                  <a:txBody>
                    <a:bodyPr/>
                    <a:lstStyle/>
                    <a:p>
                      <a:pPr marL="0" marR="0" algn="ctr">
                        <a:spcBef>
                          <a:spcPts val="0"/>
                        </a:spcBef>
                        <a:spcAft>
                          <a:spcPts val="0"/>
                        </a:spcAft>
                      </a:pPr>
                      <a:r>
                        <a:rPr lang="en-US" sz="2000">
                          <a:effectLst/>
                        </a:rPr>
                        <a:t>1.2 max</a:t>
                      </a:r>
                      <a:endParaRPr lang="en-US" sz="2000">
                        <a:effectLst/>
                        <a:latin typeface="Arial" panose="020B0604020202020204" pitchFamily="34" charset="0"/>
                        <a:ea typeface="Arial" panose="020B0604020202020204" pitchFamily="34" charset="0"/>
                        <a:cs typeface="Arial" panose="020B0604020202020204" pitchFamily="34" charset="0"/>
                      </a:endParaRPr>
                    </a:p>
                  </a:txBody>
                  <a:tcPr marL="68580" marR="68580" marT="9525" marB="0" anchor="ctr"/>
                </a:tc>
                <a:extLst>
                  <a:ext uri="{0D108BD9-81ED-4DB2-BD59-A6C34878D82A}">
                    <a16:rowId xmlns:a16="http://schemas.microsoft.com/office/drawing/2014/main" val="1568260177"/>
                  </a:ext>
                </a:extLst>
              </a:tr>
              <a:tr h="386208">
                <a:tc>
                  <a:txBody>
                    <a:bodyPr/>
                    <a:lstStyle/>
                    <a:p>
                      <a:pPr marL="0" marR="0" algn="ctr">
                        <a:spcBef>
                          <a:spcPts val="0"/>
                        </a:spcBef>
                        <a:spcAft>
                          <a:spcPts val="0"/>
                        </a:spcAft>
                      </a:pPr>
                      <a:r>
                        <a:rPr lang="en-US" sz="2000">
                          <a:effectLst/>
                        </a:rPr>
                        <a:t>C</a:t>
                      </a:r>
                      <a:endParaRPr lang="en-US" sz="2000">
                        <a:effectLst/>
                        <a:latin typeface="Arial" panose="020B0604020202020204" pitchFamily="34" charset="0"/>
                        <a:ea typeface="Arial" panose="020B0604020202020204" pitchFamily="34" charset="0"/>
                        <a:cs typeface="Arial" panose="020B0604020202020204" pitchFamily="34" charset="0"/>
                      </a:endParaRPr>
                    </a:p>
                  </a:txBody>
                  <a:tcPr marL="68580" marR="68580" marT="9525" marB="0" anchor="ctr"/>
                </a:tc>
                <a:tc>
                  <a:txBody>
                    <a:bodyPr/>
                    <a:lstStyle/>
                    <a:p>
                      <a:pPr marL="0" marR="0" algn="ctr">
                        <a:spcBef>
                          <a:spcPts val="0"/>
                        </a:spcBef>
                        <a:spcAft>
                          <a:spcPts val="0"/>
                        </a:spcAft>
                      </a:pPr>
                      <a:r>
                        <a:rPr lang="en-US" sz="2000">
                          <a:effectLst/>
                        </a:rPr>
                        <a:t>0.201</a:t>
                      </a:r>
                      <a:endParaRPr lang="en-US" sz="2000">
                        <a:effectLst/>
                        <a:latin typeface="Arial" panose="020B0604020202020204" pitchFamily="34" charset="0"/>
                        <a:ea typeface="Arial" panose="020B0604020202020204" pitchFamily="34" charset="0"/>
                        <a:cs typeface="Arial" panose="020B0604020202020204" pitchFamily="34" charset="0"/>
                      </a:endParaRPr>
                    </a:p>
                  </a:txBody>
                  <a:tcPr marL="68580" marR="68580" marT="9525" marB="0" anchor="ctr"/>
                </a:tc>
                <a:tc>
                  <a:txBody>
                    <a:bodyPr/>
                    <a:lstStyle/>
                    <a:p>
                      <a:pPr marL="0" marR="0" algn="ctr">
                        <a:spcBef>
                          <a:spcPts val="0"/>
                        </a:spcBef>
                        <a:spcAft>
                          <a:spcPts val="0"/>
                        </a:spcAft>
                      </a:pPr>
                      <a:r>
                        <a:rPr lang="en-US" sz="2000">
                          <a:effectLst/>
                        </a:rPr>
                        <a:t>0.28 max</a:t>
                      </a:r>
                      <a:endParaRPr lang="en-US" sz="2000">
                        <a:effectLst/>
                        <a:latin typeface="Arial" panose="020B0604020202020204" pitchFamily="34" charset="0"/>
                        <a:ea typeface="Arial" panose="020B0604020202020204" pitchFamily="34" charset="0"/>
                        <a:cs typeface="Arial" panose="020B0604020202020204" pitchFamily="34" charset="0"/>
                      </a:endParaRPr>
                    </a:p>
                  </a:txBody>
                  <a:tcPr marL="68580" marR="68580" marT="9525" marB="0" anchor="ctr"/>
                </a:tc>
                <a:extLst>
                  <a:ext uri="{0D108BD9-81ED-4DB2-BD59-A6C34878D82A}">
                    <a16:rowId xmlns:a16="http://schemas.microsoft.com/office/drawing/2014/main" val="292938099"/>
                  </a:ext>
                </a:extLst>
              </a:tr>
              <a:tr h="386208">
                <a:tc>
                  <a:txBody>
                    <a:bodyPr/>
                    <a:lstStyle/>
                    <a:p>
                      <a:pPr marL="0" marR="0" algn="ctr">
                        <a:spcBef>
                          <a:spcPts val="0"/>
                        </a:spcBef>
                        <a:spcAft>
                          <a:spcPts val="0"/>
                        </a:spcAft>
                      </a:pPr>
                      <a:r>
                        <a:rPr lang="en-US" sz="2000">
                          <a:effectLst/>
                        </a:rPr>
                        <a:t>S</a:t>
                      </a:r>
                      <a:endParaRPr lang="en-US" sz="2000">
                        <a:effectLst/>
                        <a:latin typeface="Arial" panose="020B0604020202020204" pitchFamily="34" charset="0"/>
                        <a:ea typeface="Arial" panose="020B0604020202020204" pitchFamily="34" charset="0"/>
                        <a:cs typeface="Arial" panose="020B0604020202020204" pitchFamily="34" charset="0"/>
                      </a:endParaRPr>
                    </a:p>
                  </a:txBody>
                  <a:tcPr marL="68580" marR="68580" marT="9525" marB="0" anchor="ctr"/>
                </a:tc>
                <a:tc>
                  <a:txBody>
                    <a:bodyPr/>
                    <a:lstStyle/>
                    <a:p>
                      <a:pPr marL="0" marR="0" algn="ctr">
                        <a:spcBef>
                          <a:spcPts val="0"/>
                        </a:spcBef>
                        <a:spcAft>
                          <a:spcPts val="0"/>
                        </a:spcAft>
                      </a:pPr>
                      <a:r>
                        <a:rPr lang="en-US" sz="2000" dirty="0">
                          <a:effectLst/>
                        </a:rPr>
                        <a:t>0.010</a:t>
                      </a:r>
                      <a:endParaRPr lang="en-US" sz="20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9525" marB="0" anchor="ctr"/>
                </a:tc>
                <a:tc>
                  <a:txBody>
                    <a:bodyPr/>
                    <a:lstStyle/>
                    <a:p>
                      <a:pPr marL="0" marR="0" algn="ctr">
                        <a:spcBef>
                          <a:spcPts val="0"/>
                        </a:spcBef>
                        <a:spcAft>
                          <a:spcPts val="0"/>
                        </a:spcAft>
                      </a:pPr>
                      <a:r>
                        <a:rPr lang="en-US" sz="2000" dirty="0">
                          <a:effectLst/>
                        </a:rPr>
                        <a:t>0.03 max</a:t>
                      </a:r>
                      <a:endParaRPr lang="en-US" sz="20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9525" marB="0" anchor="ctr"/>
                </a:tc>
                <a:extLst>
                  <a:ext uri="{0D108BD9-81ED-4DB2-BD59-A6C34878D82A}">
                    <a16:rowId xmlns:a16="http://schemas.microsoft.com/office/drawing/2014/main" val="1557882633"/>
                  </a:ext>
                </a:extLst>
              </a:tr>
            </a:tbl>
          </a:graphicData>
        </a:graphic>
      </p:graphicFrame>
      <p:sp>
        <p:nvSpPr>
          <p:cNvPr id="15" name="Rectangle 14"/>
          <p:cNvSpPr/>
          <p:nvPr/>
        </p:nvSpPr>
        <p:spPr>
          <a:xfrm>
            <a:off x="12773169" y="6371026"/>
            <a:ext cx="4953000" cy="369332"/>
          </a:xfrm>
          <a:prstGeom prst="rect">
            <a:avLst/>
          </a:prstGeom>
        </p:spPr>
        <p:txBody>
          <a:bodyPr wrap="square">
            <a:spAutoFit/>
          </a:bodyPr>
          <a:lstStyle/>
          <a:p>
            <a:pPr>
              <a:spcAft>
                <a:spcPts val="600"/>
              </a:spcAft>
              <a:tabLst>
                <a:tab pos="720090" algn="l"/>
                <a:tab pos="57150" algn="l"/>
                <a:tab pos="285750" algn="l"/>
                <a:tab pos="720090" algn="l"/>
              </a:tabLst>
            </a:pPr>
            <a:r>
              <a:rPr lang="en-US" dirty="0">
                <a:solidFill>
                  <a:srgbClr val="1F497D"/>
                </a:solidFill>
                <a:ea typeface="Times New Roman" panose="02020603050405020304" pitchFamily="18" charset="0"/>
                <a:cs typeface="Arial" panose="020B0604020202020204" pitchFamily="34" charset="0"/>
              </a:rPr>
              <a:t>Table 1: Elemental composition of the carbon steel</a:t>
            </a:r>
          </a:p>
        </p:txBody>
      </p:sp>
      <p:grpSp>
        <p:nvGrpSpPr>
          <p:cNvPr id="10" name="Group 9"/>
          <p:cNvGrpSpPr/>
          <p:nvPr/>
        </p:nvGrpSpPr>
        <p:grpSpPr>
          <a:xfrm>
            <a:off x="892371" y="4036627"/>
            <a:ext cx="7108627" cy="6091761"/>
            <a:chOff x="892371" y="4195239"/>
            <a:chExt cx="7108627" cy="6091761"/>
          </a:xfrm>
        </p:grpSpPr>
        <p:sp>
          <p:nvSpPr>
            <p:cNvPr id="9" name="Rectangle 8"/>
            <p:cNvSpPr/>
            <p:nvPr/>
          </p:nvSpPr>
          <p:spPr>
            <a:xfrm>
              <a:off x="892371" y="4195239"/>
              <a:ext cx="7108627" cy="6091761"/>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4"/>
            <p:cNvSpPr>
              <a:spLocks noChangeArrowheads="1"/>
            </p:cNvSpPr>
            <p:nvPr/>
          </p:nvSpPr>
          <p:spPr bwMode="auto">
            <a:xfrm>
              <a:off x="1250065" y="8624904"/>
              <a:ext cx="6124756" cy="1600438"/>
            </a:xfrm>
            <a:prstGeom prst="rect">
              <a:avLst/>
            </a:prstGeom>
            <a:noFill/>
            <a:ln>
              <a:noFill/>
            </a:ln>
            <a:effectLst/>
          </p:spPr>
          <p:txBody>
            <a:bodyPr vert="horz" wrap="square" lIns="91440" tIns="45720" rIns="91440" bIns="45720" numCol="1" anchor="ctr" anchorCtr="0" compatLnSpc="1">
              <a:prstTxWarp prst="textNoShape">
                <a:avLst/>
              </a:prstTxWarp>
              <a:spAutoFit/>
            </a:bodyPr>
            <a:lstStyle/>
            <a:p>
              <a:pPr marL="342900" lvl="0" indent="-342900" eaLnBrk="0" fontAlgn="base" hangingPunct="0">
                <a:spcBef>
                  <a:spcPct val="0"/>
                </a:spcBef>
                <a:spcAft>
                  <a:spcPts val="1200"/>
                </a:spcAft>
                <a:buFont typeface="Wingdings" panose="05000000000000000000" pitchFamily="2" charset="2"/>
                <a:buChar char="v"/>
              </a:pPr>
              <a:r>
                <a:rPr lang="en-US" sz="2200" b="1" dirty="0"/>
                <a:t>Figure 3 </a:t>
              </a:r>
              <a:r>
                <a:rPr lang="en-US" sz="2200" dirty="0"/>
                <a:t>revealed more than 50 % reduction in the thickness in the ruptured areas</a:t>
              </a:r>
            </a:p>
            <a:p>
              <a:pPr marL="342900" lvl="0" indent="-342900" eaLnBrk="0" fontAlgn="base" hangingPunct="0">
                <a:spcBef>
                  <a:spcPct val="0"/>
                </a:spcBef>
                <a:spcAft>
                  <a:spcPts val="1200"/>
                </a:spcAft>
                <a:buFont typeface="Wingdings" panose="05000000000000000000" pitchFamily="2" charset="2"/>
                <a:buChar char="v"/>
              </a:pPr>
              <a:r>
                <a:rPr lang="en-US" altLang="en-US" sz="2200" dirty="0"/>
                <a:t>This large difference signifies accelerated and localized thinning at the ruptured area</a:t>
              </a:r>
            </a:p>
          </p:txBody>
        </p:sp>
        <p:graphicFrame>
          <p:nvGraphicFramePr>
            <p:cNvPr id="16" name="Chart 15"/>
            <p:cNvGraphicFramePr>
              <a:graphicFrameLocks/>
            </p:cNvGraphicFramePr>
            <p:nvPr>
              <p:extLst>
                <p:ext uri="{D42A27DB-BD31-4B8C-83A1-F6EECF244321}">
                  <p14:modId xmlns:p14="http://schemas.microsoft.com/office/powerpoint/2010/main" val="716978861"/>
                </p:ext>
              </p:extLst>
            </p:nvPr>
          </p:nvGraphicFramePr>
          <p:xfrm>
            <a:off x="1250065" y="4195239"/>
            <a:ext cx="6124756" cy="4429665"/>
          </p:xfrm>
          <a:graphic>
            <a:graphicData uri="http://schemas.openxmlformats.org/drawingml/2006/chart">
              <c:chart xmlns:c="http://schemas.openxmlformats.org/drawingml/2006/chart" xmlns:r="http://schemas.openxmlformats.org/officeDocument/2006/relationships" r:id="rId7"/>
            </a:graphicData>
          </a:graphic>
        </p:graphicFrame>
      </p:grpSp>
      <p:sp>
        <p:nvSpPr>
          <p:cNvPr id="17" name="Rectangle 16"/>
          <p:cNvSpPr/>
          <p:nvPr/>
        </p:nvSpPr>
        <p:spPr>
          <a:xfrm>
            <a:off x="12778366" y="5822000"/>
            <a:ext cx="3677930" cy="523220"/>
          </a:xfrm>
          <a:prstGeom prst="rect">
            <a:avLst/>
          </a:prstGeom>
        </p:spPr>
        <p:txBody>
          <a:bodyPr wrap="none">
            <a:spAutoFit/>
          </a:bodyPr>
          <a:lstStyle/>
          <a:p>
            <a:pPr marL="0" marR="0" lvl="1">
              <a:spcBef>
                <a:spcPts val="1200"/>
              </a:spcBef>
              <a:spcAft>
                <a:spcPts val="0"/>
              </a:spcAft>
            </a:pPr>
            <a:r>
              <a:rPr lang="en-GB" sz="2800" spc="287" dirty="0">
                <a:solidFill>
                  <a:srgbClr val="F47C00"/>
                </a:solidFill>
                <a:latin typeface="Codec Pro ExtraBold"/>
              </a:rPr>
              <a:t>MOC verification</a:t>
            </a:r>
            <a:endParaRPr lang="en-US" sz="2800" spc="287" dirty="0">
              <a:solidFill>
                <a:srgbClr val="F47C00"/>
              </a:solidFill>
              <a:latin typeface="Codec Pro ExtraBold"/>
            </a:endParaRPr>
          </a:p>
        </p:txBody>
      </p:sp>
      <p:pic>
        <p:nvPicPr>
          <p:cNvPr id="13" name="Picture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592352" y="6123920"/>
            <a:ext cx="3577873" cy="2683404"/>
          </a:xfrm>
          <a:prstGeom prst="rect">
            <a:avLst/>
          </a:prstGeom>
        </p:spPr>
      </p:pic>
      <p:sp>
        <p:nvSpPr>
          <p:cNvPr id="18" name="Rectangle 3"/>
          <p:cNvSpPr>
            <a:spLocks noChangeArrowheads="1"/>
          </p:cNvSpPr>
          <p:nvPr/>
        </p:nvSpPr>
        <p:spPr bwMode="auto">
          <a:xfrm rot="10800000" flipV="1">
            <a:off x="8399910" y="8888413"/>
            <a:ext cx="377031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ctr" eaLnBrk="0" fontAlgn="base" hangingPunct="0">
              <a:spcBef>
                <a:spcPct val="0"/>
              </a:spcBef>
              <a:spcAft>
                <a:spcPct val="0"/>
              </a:spcAft>
            </a:pPr>
            <a:r>
              <a:rPr lang="en-US" altLang="en-US" sz="1600" b="1" dirty="0">
                <a:latin typeface="SABIC Typeface Text Light" panose="020B0303060202020204" pitchFamily="34" charset="0"/>
                <a:ea typeface="Times New Roman" panose="02020603050405020304" pitchFamily="18" charset="0"/>
              </a:rPr>
              <a:t>Figure 2b: </a:t>
            </a:r>
            <a:r>
              <a:rPr lang="en-US" altLang="en-US" sz="1600" dirty="0">
                <a:latin typeface="SABIC Typeface Text Light" panose="020B0303060202020204" pitchFamily="34" charset="0"/>
                <a:ea typeface="Times New Roman" panose="02020603050405020304" pitchFamily="18" charset="0"/>
              </a:rPr>
              <a:t>Flow pattern showing turbulence in the flow in the ruptured zone</a:t>
            </a:r>
          </a:p>
        </p:txBody>
      </p:sp>
      <p:sp>
        <p:nvSpPr>
          <p:cNvPr id="21" name="TextBox 6"/>
          <p:cNvSpPr txBox="1"/>
          <p:nvPr/>
        </p:nvSpPr>
        <p:spPr>
          <a:xfrm>
            <a:off x="685800" y="386788"/>
            <a:ext cx="7696200" cy="671209"/>
          </a:xfrm>
          <a:prstGeom prst="rect">
            <a:avLst/>
          </a:prstGeom>
        </p:spPr>
        <p:txBody>
          <a:bodyPr wrap="square" lIns="0" tIns="0" rIns="0" bIns="0" rtlCol="0" anchor="t">
            <a:spAutoFit/>
          </a:bodyPr>
          <a:lstStyle/>
          <a:p>
            <a:pPr>
              <a:lnSpc>
                <a:spcPts val="5076"/>
              </a:lnSpc>
            </a:pPr>
            <a:r>
              <a:rPr lang="en-US" sz="5400" spc="287" dirty="0">
                <a:solidFill>
                  <a:srgbClr val="0C3E5B"/>
                </a:solidFill>
                <a:latin typeface="Codec Pro ExtraBold"/>
              </a:rPr>
              <a:t>Results &amp; Discussion</a:t>
            </a:r>
          </a:p>
        </p:txBody>
      </p:sp>
    </p:spTree>
    <p:extLst>
      <p:ext uri="{BB962C8B-B14F-4D97-AF65-F5344CB8AC3E}">
        <p14:creationId xmlns:p14="http://schemas.microsoft.com/office/powerpoint/2010/main" val="18358802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EFFFF"/>
        </a:solidFill>
        <a:effectLst/>
      </p:bgPr>
    </p:bg>
    <p:spTree>
      <p:nvGrpSpPr>
        <p:cNvPr id="1" name=""/>
        <p:cNvGrpSpPr/>
        <p:nvPr/>
      </p:nvGrpSpPr>
      <p:grpSpPr>
        <a:xfrm>
          <a:off x="0" y="0"/>
          <a:ext cx="0" cy="0"/>
          <a:chOff x="0" y="0"/>
          <a:chExt cx="0" cy="0"/>
        </a:xfrm>
      </p:grpSpPr>
      <p:sp>
        <p:nvSpPr>
          <p:cNvPr id="28" name="Rectangle 27"/>
          <p:cNvSpPr/>
          <p:nvPr/>
        </p:nvSpPr>
        <p:spPr>
          <a:xfrm>
            <a:off x="13106400" y="6227860"/>
            <a:ext cx="5142787" cy="394484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7419374" y="965679"/>
            <a:ext cx="5839426" cy="9207021"/>
            <a:chOff x="7724174" y="1041879"/>
            <a:chExt cx="5839426" cy="9207021"/>
          </a:xfrm>
        </p:grpSpPr>
        <p:sp>
          <p:nvSpPr>
            <p:cNvPr id="25" name="Rectangle 24"/>
            <p:cNvSpPr/>
            <p:nvPr/>
          </p:nvSpPr>
          <p:spPr>
            <a:xfrm>
              <a:off x="7724174" y="1041879"/>
              <a:ext cx="5839426" cy="9207021"/>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p:cNvPicPr/>
            <p:nvPr/>
          </p:nvPicPr>
          <p:blipFill>
            <a:blip r:embed="rId2"/>
            <a:stretch>
              <a:fillRect/>
            </a:stretch>
          </p:blipFill>
          <p:spPr>
            <a:xfrm>
              <a:off x="7893780" y="1199530"/>
              <a:ext cx="5486400" cy="1728252"/>
            </a:xfrm>
            <a:prstGeom prst="rect">
              <a:avLst/>
            </a:prstGeom>
          </p:spPr>
        </p:pic>
        <p:sp>
          <p:nvSpPr>
            <p:cNvPr id="21" name="Rectangle 3"/>
            <p:cNvSpPr>
              <a:spLocks noChangeArrowheads="1"/>
            </p:cNvSpPr>
            <p:nvPr/>
          </p:nvSpPr>
          <p:spPr bwMode="auto">
            <a:xfrm rot="10800000" flipV="1">
              <a:off x="8005820" y="2857501"/>
              <a:ext cx="494818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ctr" eaLnBrk="0" fontAlgn="base" hangingPunct="0">
                <a:spcBef>
                  <a:spcPct val="0"/>
                </a:spcBef>
                <a:spcAft>
                  <a:spcPct val="0"/>
                </a:spcAft>
              </a:pPr>
              <a:r>
                <a:rPr lang="en-US" altLang="en-US" sz="1400" dirty="0">
                  <a:latin typeface="SABIC Typeface Text Light" panose="020B0303060202020204" pitchFamily="34" charset="0"/>
                  <a:ea typeface="Times New Roman" panose="02020603050405020304" pitchFamily="18" charset="0"/>
                </a:rPr>
                <a:t>Figure 4: Photos of scales collected from the ID of samples (a) S1, (b) S7, and (c) S8.</a:t>
              </a:r>
            </a:p>
          </p:txBody>
        </p:sp>
        <p:sp>
          <p:nvSpPr>
            <p:cNvPr id="23" name="Rectangle 22"/>
            <p:cNvSpPr/>
            <p:nvPr/>
          </p:nvSpPr>
          <p:spPr>
            <a:xfrm>
              <a:off x="9268681" y="5858830"/>
              <a:ext cx="2422458" cy="276999"/>
            </a:xfrm>
            <a:prstGeom prst="rect">
              <a:avLst/>
            </a:prstGeom>
          </p:spPr>
          <p:txBody>
            <a:bodyPr wrap="none">
              <a:spAutoFit/>
            </a:bodyPr>
            <a:lstStyle/>
            <a:p>
              <a:pPr algn="ctr"/>
              <a:r>
                <a:rPr lang="en-GB" sz="1200" baseline="30000" dirty="0">
                  <a:latin typeface="SABIC Typeface Text Light" panose="020B0303060202020204" pitchFamily="34" charset="0"/>
                  <a:ea typeface="Times New Roman" panose="02020603050405020304" pitchFamily="18" charset="0"/>
                </a:rPr>
                <a:t>*</a:t>
              </a:r>
              <a:r>
                <a:rPr lang="en-GB" sz="1200" dirty="0">
                  <a:latin typeface="SABIC Typeface Text Light" panose="020B0303060202020204" pitchFamily="34" charset="0"/>
                  <a:ea typeface="Times New Roman" panose="02020603050405020304" pitchFamily="18" charset="0"/>
                </a:rPr>
                <a:t>Oxygen is chemically bonded</a:t>
              </a:r>
              <a:endParaRPr lang="en-US" sz="1200" dirty="0">
                <a:effectLst/>
                <a:latin typeface="Arial" panose="020B0604020202020204" pitchFamily="34" charset="0"/>
                <a:ea typeface="Arial" panose="020B0604020202020204" pitchFamily="34" charset="0"/>
              </a:endParaRPr>
            </a:p>
          </p:txBody>
        </p:sp>
        <p:pic>
          <p:nvPicPr>
            <p:cNvPr id="24" name="Picture 23"/>
            <p:cNvPicPr/>
            <p:nvPr/>
          </p:nvPicPr>
          <p:blipFill rotWithShape="1">
            <a:blip r:embed="rId3">
              <a:extLst>
                <a:ext uri="{28A0092B-C50C-407E-A947-70E740481C1C}">
                  <a14:useLocalDpi xmlns:a14="http://schemas.microsoft.com/office/drawing/2010/main" val="0"/>
                </a:ext>
              </a:extLst>
            </a:blip>
            <a:srcRect l="2699" t="2453" r="4084" b="3363"/>
            <a:stretch/>
          </p:blipFill>
          <p:spPr bwMode="auto">
            <a:xfrm>
              <a:off x="7938787" y="6304060"/>
              <a:ext cx="5276178" cy="3651772"/>
            </a:xfrm>
            <a:prstGeom prst="rect">
              <a:avLst/>
            </a:prstGeom>
            <a:noFill/>
            <a:ln>
              <a:noFill/>
            </a:ln>
            <a:extLst>
              <a:ext uri="{53640926-AAD7-44D8-BBD7-CCE9431645EC}">
                <a14:shadowObscured xmlns:a14="http://schemas.microsoft.com/office/drawing/2010/main"/>
              </a:ext>
            </a:extLst>
          </p:spPr>
        </p:pic>
      </p:grpSp>
      <p:sp>
        <p:nvSpPr>
          <p:cNvPr id="2" name="Freeform 2"/>
          <p:cNvSpPr/>
          <p:nvPr/>
        </p:nvSpPr>
        <p:spPr>
          <a:xfrm>
            <a:off x="0" y="7409187"/>
            <a:ext cx="2958453" cy="2958453"/>
          </a:xfrm>
          <a:custGeom>
            <a:avLst/>
            <a:gdLst/>
            <a:ahLst/>
            <a:cxnLst/>
            <a:rect l="l" t="t" r="r" b="b"/>
            <a:pathLst>
              <a:path w="2958453" h="2958453">
                <a:moveTo>
                  <a:pt x="0" y="0"/>
                </a:moveTo>
                <a:lnTo>
                  <a:pt x="2958453" y="0"/>
                </a:lnTo>
                <a:lnTo>
                  <a:pt x="2958453" y="2958453"/>
                </a:lnTo>
                <a:lnTo>
                  <a:pt x="0" y="295845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3" name="Freeform 3"/>
          <p:cNvSpPr/>
          <p:nvPr/>
        </p:nvSpPr>
        <p:spPr>
          <a:xfrm>
            <a:off x="14788881" y="-129123"/>
            <a:ext cx="3471959" cy="1900108"/>
          </a:xfrm>
          <a:custGeom>
            <a:avLst/>
            <a:gdLst/>
            <a:ahLst/>
            <a:cxnLst/>
            <a:rect l="l" t="t" r="r" b="b"/>
            <a:pathLst>
              <a:path w="3471959" h="1900108">
                <a:moveTo>
                  <a:pt x="0" y="0"/>
                </a:moveTo>
                <a:lnTo>
                  <a:pt x="3471959" y="0"/>
                </a:lnTo>
                <a:lnTo>
                  <a:pt x="3471959" y="1900108"/>
                </a:lnTo>
                <a:lnTo>
                  <a:pt x="0" y="190010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TextBox 6"/>
          <p:cNvSpPr txBox="1"/>
          <p:nvPr/>
        </p:nvSpPr>
        <p:spPr>
          <a:xfrm>
            <a:off x="833584" y="6488394"/>
            <a:ext cx="6286202" cy="2369880"/>
          </a:xfrm>
          <a:prstGeom prst="rect">
            <a:avLst/>
          </a:prstGeom>
          <a:solidFill>
            <a:srgbClr val="F5E4E3"/>
          </a:solidFill>
        </p:spPr>
        <p:txBody>
          <a:bodyPr wrap="square" lIns="0" tIns="0" rIns="0" bIns="0" rtlCol="0" anchor="t">
            <a:spAutoFit/>
          </a:bodyPr>
          <a:lstStyle/>
          <a:p>
            <a:pPr marL="457200" indent="-457200" algn="just">
              <a:spcAft>
                <a:spcPts val="1200"/>
              </a:spcAft>
              <a:buFont typeface="Wingdings" panose="05000000000000000000" pitchFamily="2" charset="2"/>
              <a:buChar char="v"/>
            </a:pPr>
            <a:r>
              <a:rPr lang="en-US" sz="2400" dirty="0"/>
              <a:t>It is evident from the images that the dilution steam pipe went through significant rusting as huge brownish scale deposit can be observed on the surfaces. </a:t>
            </a:r>
          </a:p>
          <a:p>
            <a:pPr marL="457200" indent="-457200" algn="just">
              <a:spcAft>
                <a:spcPts val="1200"/>
              </a:spcAft>
              <a:buFont typeface="Wingdings" panose="05000000000000000000" pitchFamily="2" charset="2"/>
              <a:buChar char="v"/>
            </a:pPr>
            <a:r>
              <a:rPr lang="en-US" sz="2400" dirty="0"/>
              <a:t>The color ranges between dark brown and reddish orange</a:t>
            </a:r>
          </a:p>
        </p:txBody>
      </p:sp>
      <p:sp>
        <p:nvSpPr>
          <p:cNvPr id="6" name="Rectangle 2"/>
          <p:cNvSpPr>
            <a:spLocks noChangeArrowheads="1"/>
          </p:cNvSpPr>
          <p:nvPr/>
        </p:nvSpPr>
        <p:spPr bwMode="auto">
          <a:xfrm>
            <a:off x="0" y="0"/>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4"/>
          <p:cNvSpPr>
            <a:spLocks noChangeArrowheads="1"/>
          </p:cNvSpPr>
          <p:nvPr/>
        </p:nvSpPr>
        <p:spPr bwMode="auto">
          <a:xfrm>
            <a:off x="13370840" y="2005156"/>
            <a:ext cx="4780739" cy="3631763"/>
          </a:xfrm>
          <a:prstGeom prst="rect">
            <a:avLst/>
          </a:prstGeom>
          <a:solidFill>
            <a:schemeClr val="accent6">
              <a:lumMod val="20000"/>
              <a:lumOff val="80000"/>
            </a:schemeClr>
          </a:solidFill>
          <a:ln>
            <a:noFill/>
          </a:ln>
          <a:effectLst/>
        </p:spPr>
        <p:txBody>
          <a:bodyPr vert="horz" wrap="square" lIns="91440" tIns="45720" rIns="91440" bIns="45720" numCol="1" anchor="ctr" anchorCtr="0" compatLnSpc="1">
            <a:prstTxWarp prst="textNoShape">
              <a:avLst/>
            </a:prstTxWarp>
            <a:spAutoFit/>
          </a:bodyPr>
          <a:lstStyle/>
          <a:p>
            <a:pPr marL="342900" indent="-342900" eaLnBrk="0" fontAlgn="base" hangingPunct="0">
              <a:spcBef>
                <a:spcPct val="0"/>
              </a:spcBef>
              <a:spcAft>
                <a:spcPts val="1200"/>
              </a:spcAft>
              <a:buFont typeface="Wingdings" panose="05000000000000000000" pitchFamily="2" charset="2"/>
              <a:buChar char="v"/>
            </a:pPr>
            <a:r>
              <a:rPr lang="en-US" sz="2200" dirty="0"/>
              <a:t>Rupture zone (S7 &amp; S8) composed more hematite than magnetite</a:t>
            </a:r>
          </a:p>
          <a:p>
            <a:pPr marL="342900" indent="-342900" eaLnBrk="0" fontAlgn="base" hangingPunct="0">
              <a:spcBef>
                <a:spcPct val="0"/>
              </a:spcBef>
              <a:spcAft>
                <a:spcPts val="1200"/>
              </a:spcAft>
              <a:buFont typeface="Wingdings" panose="05000000000000000000" pitchFamily="2" charset="2"/>
              <a:buChar char="v"/>
            </a:pPr>
            <a:r>
              <a:rPr lang="en-US" altLang="en-US" sz="2200" dirty="0"/>
              <a:t>Hematite is relatively less dense and less protective in comparison to magnetite, for this reason, the considerable hematite in the scales shows the high vulnerability of the steels and thus corresponds to the consequent thinning of the dilution pipe steam</a:t>
            </a:r>
          </a:p>
        </p:txBody>
      </p:sp>
      <p:sp>
        <p:nvSpPr>
          <p:cNvPr id="11" name="Rectangle 3"/>
          <p:cNvSpPr>
            <a:spLocks noChangeArrowheads="1"/>
          </p:cNvSpPr>
          <p:nvPr/>
        </p:nvSpPr>
        <p:spPr bwMode="auto">
          <a:xfrm rot="10800000" flipV="1">
            <a:off x="945534" y="5530283"/>
            <a:ext cx="5916199"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ctr" eaLnBrk="0" fontAlgn="base" hangingPunct="0">
              <a:spcBef>
                <a:spcPct val="0"/>
              </a:spcBef>
              <a:spcAft>
                <a:spcPct val="0"/>
              </a:spcAft>
            </a:pPr>
            <a:r>
              <a:rPr lang="en-US" altLang="en-US" sz="1400" dirty="0">
                <a:latin typeface="SABIC Typeface Text Light" panose="020B0303060202020204" pitchFamily="34" charset="0"/>
                <a:ea typeface="Times New Roman" panose="02020603050405020304" pitchFamily="18" charset="0"/>
              </a:rPr>
              <a:t>Figure 3: Typical stereoscopic images showing the scales on the IS </a:t>
            </a:r>
          </a:p>
        </p:txBody>
      </p:sp>
      <p:sp>
        <p:nvSpPr>
          <p:cNvPr id="7" name="Rectangle 6"/>
          <p:cNvSpPr/>
          <p:nvPr/>
        </p:nvSpPr>
        <p:spPr>
          <a:xfrm>
            <a:off x="692369" y="1107533"/>
            <a:ext cx="6422527" cy="523220"/>
          </a:xfrm>
          <a:prstGeom prst="rect">
            <a:avLst/>
          </a:prstGeom>
        </p:spPr>
        <p:txBody>
          <a:bodyPr wrap="none">
            <a:spAutoFit/>
          </a:bodyPr>
          <a:lstStyle/>
          <a:p>
            <a:pPr marL="0" marR="0" lvl="1">
              <a:spcBef>
                <a:spcPts val="1200"/>
              </a:spcBef>
              <a:spcAft>
                <a:spcPts val="0"/>
              </a:spcAft>
            </a:pPr>
            <a:r>
              <a:rPr lang="en-US" sz="2800" spc="287" dirty="0">
                <a:solidFill>
                  <a:srgbClr val="F47C00"/>
                </a:solidFill>
                <a:latin typeface="Codec Pro ExtraBold"/>
              </a:rPr>
              <a:t>Stereoscopic &amp; Scale Analysis</a:t>
            </a:r>
          </a:p>
        </p:txBody>
      </p:sp>
      <p:pic>
        <p:nvPicPr>
          <p:cNvPr id="19" name="Picture 18"/>
          <p:cNvPicPr/>
          <p:nvPr/>
        </p:nvPicPr>
        <p:blipFill>
          <a:blip r:embed="rId8">
            <a:extLst>
              <a:ext uri="{28A0092B-C50C-407E-A947-70E740481C1C}">
                <a14:useLocalDpi xmlns:a14="http://schemas.microsoft.com/office/drawing/2010/main" val="0"/>
              </a:ext>
            </a:extLst>
          </a:blip>
          <a:srcRect/>
          <a:stretch>
            <a:fillRect/>
          </a:stretch>
        </p:blipFill>
        <p:spPr bwMode="auto">
          <a:xfrm>
            <a:off x="609025" y="2229810"/>
            <a:ext cx="6515377" cy="3266763"/>
          </a:xfrm>
          <a:prstGeom prst="rect">
            <a:avLst/>
          </a:prstGeom>
          <a:noFill/>
        </p:spPr>
      </p:pic>
      <p:graphicFrame>
        <p:nvGraphicFramePr>
          <p:cNvPr id="22" name="Table 21"/>
          <p:cNvGraphicFramePr>
            <a:graphicFrameLocks noGrp="1"/>
          </p:cNvGraphicFramePr>
          <p:nvPr>
            <p:extLst>
              <p:ext uri="{D42A27DB-BD31-4B8C-83A1-F6EECF244321}">
                <p14:modId xmlns:p14="http://schemas.microsoft.com/office/powerpoint/2010/main" val="4014551608"/>
              </p:ext>
            </p:extLst>
          </p:nvPr>
        </p:nvGraphicFramePr>
        <p:xfrm>
          <a:off x="7633987" y="3547616"/>
          <a:ext cx="5410200" cy="2280285"/>
        </p:xfrm>
        <a:graphic>
          <a:graphicData uri="http://schemas.openxmlformats.org/drawingml/2006/table">
            <a:tbl>
              <a:tblPr firstRow="1" firstCol="1" bandRow="1">
                <a:tableStyleId>{5C22544A-7EE6-4342-B048-85BDC9FD1C3A}</a:tableStyleId>
              </a:tblPr>
              <a:tblGrid>
                <a:gridCol w="1219200">
                  <a:extLst>
                    <a:ext uri="{9D8B030D-6E8A-4147-A177-3AD203B41FA5}">
                      <a16:colId xmlns:a16="http://schemas.microsoft.com/office/drawing/2014/main" val="2675158274"/>
                    </a:ext>
                  </a:extLst>
                </a:gridCol>
                <a:gridCol w="1262170">
                  <a:extLst>
                    <a:ext uri="{9D8B030D-6E8A-4147-A177-3AD203B41FA5}">
                      <a16:colId xmlns:a16="http://schemas.microsoft.com/office/drawing/2014/main" val="3781723330"/>
                    </a:ext>
                  </a:extLst>
                </a:gridCol>
                <a:gridCol w="1464415">
                  <a:extLst>
                    <a:ext uri="{9D8B030D-6E8A-4147-A177-3AD203B41FA5}">
                      <a16:colId xmlns:a16="http://schemas.microsoft.com/office/drawing/2014/main" val="3428750671"/>
                    </a:ext>
                  </a:extLst>
                </a:gridCol>
                <a:gridCol w="1464415">
                  <a:extLst>
                    <a:ext uri="{9D8B030D-6E8A-4147-A177-3AD203B41FA5}">
                      <a16:colId xmlns:a16="http://schemas.microsoft.com/office/drawing/2014/main" val="1171904081"/>
                    </a:ext>
                  </a:extLst>
                </a:gridCol>
              </a:tblGrid>
              <a:tr h="91440">
                <a:tc gridSpan="4">
                  <a:txBody>
                    <a:bodyPr/>
                    <a:lstStyle/>
                    <a:p>
                      <a:pPr marL="0" marR="0" algn="ctr">
                        <a:spcBef>
                          <a:spcPts val="0"/>
                        </a:spcBef>
                        <a:spcAft>
                          <a:spcPts val="0"/>
                        </a:spcAft>
                      </a:pPr>
                      <a:r>
                        <a:rPr lang="en-US" sz="1600">
                          <a:effectLst/>
                        </a:rPr>
                        <a:t>Scale composition (wt. %)</a:t>
                      </a:r>
                      <a:endParaRPr lang="en-US" sz="1600">
                        <a:effectLst/>
                        <a:latin typeface="Arial" panose="020B0604020202020204" pitchFamily="34" charset="0"/>
                        <a:ea typeface="Arial" panose="020B0604020202020204" pitchFamily="34" charset="0"/>
                        <a:cs typeface="Arial" panose="020B0604020202020204" pitchFamily="34" charset="0"/>
                      </a:endParaRPr>
                    </a:p>
                  </a:txBody>
                  <a:tcPr marL="68580" marR="68580" marT="9525" marB="0"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6181219"/>
                  </a:ext>
                </a:extLst>
              </a:tr>
              <a:tr h="91440">
                <a:tc>
                  <a:txBody>
                    <a:bodyPr/>
                    <a:lstStyle/>
                    <a:p>
                      <a:pPr marL="0" marR="0" algn="ctr">
                        <a:spcBef>
                          <a:spcPts val="0"/>
                        </a:spcBef>
                        <a:spcAft>
                          <a:spcPts val="0"/>
                        </a:spcAft>
                      </a:pPr>
                      <a:r>
                        <a:rPr lang="en-US" sz="1600">
                          <a:effectLst/>
                        </a:rPr>
                        <a:t>Elements</a:t>
                      </a:r>
                      <a:endParaRPr lang="en-US" sz="1600">
                        <a:effectLst/>
                        <a:latin typeface="Arial" panose="020B0604020202020204" pitchFamily="34" charset="0"/>
                        <a:ea typeface="Arial" panose="020B0604020202020204" pitchFamily="34" charset="0"/>
                        <a:cs typeface="Arial" panose="020B0604020202020204" pitchFamily="34" charset="0"/>
                      </a:endParaRPr>
                    </a:p>
                  </a:txBody>
                  <a:tcPr marL="68580" marR="68580" marT="9525" marB="0" anchor="ctr"/>
                </a:tc>
                <a:tc>
                  <a:txBody>
                    <a:bodyPr/>
                    <a:lstStyle/>
                    <a:p>
                      <a:pPr marL="0" marR="0" algn="ctr">
                        <a:spcBef>
                          <a:spcPts val="0"/>
                        </a:spcBef>
                        <a:spcAft>
                          <a:spcPts val="0"/>
                        </a:spcAft>
                      </a:pPr>
                      <a:r>
                        <a:rPr lang="en-US" sz="1600">
                          <a:effectLst/>
                        </a:rPr>
                        <a:t>S1</a:t>
                      </a:r>
                      <a:endParaRPr lang="en-US" sz="1600">
                        <a:effectLst/>
                        <a:latin typeface="Arial" panose="020B0604020202020204" pitchFamily="34" charset="0"/>
                        <a:ea typeface="Arial" panose="020B0604020202020204" pitchFamily="34" charset="0"/>
                        <a:cs typeface="Arial" panose="020B0604020202020204" pitchFamily="34" charset="0"/>
                      </a:endParaRPr>
                    </a:p>
                  </a:txBody>
                  <a:tcPr marL="68580" marR="68580" marT="9525" marB="0" anchor="ctr"/>
                </a:tc>
                <a:tc>
                  <a:txBody>
                    <a:bodyPr/>
                    <a:lstStyle/>
                    <a:p>
                      <a:pPr marL="0" marR="0" algn="ctr">
                        <a:spcBef>
                          <a:spcPts val="0"/>
                        </a:spcBef>
                        <a:spcAft>
                          <a:spcPts val="0"/>
                        </a:spcAft>
                      </a:pPr>
                      <a:r>
                        <a:rPr lang="en-US" sz="1600">
                          <a:effectLst/>
                        </a:rPr>
                        <a:t>S7</a:t>
                      </a:r>
                      <a:endParaRPr lang="en-US" sz="1600">
                        <a:effectLst/>
                        <a:latin typeface="Arial" panose="020B0604020202020204" pitchFamily="34" charset="0"/>
                        <a:ea typeface="Arial" panose="020B0604020202020204" pitchFamily="34" charset="0"/>
                        <a:cs typeface="Arial" panose="020B0604020202020204" pitchFamily="34" charset="0"/>
                      </a:endParaRPr>
                    </a:p>
                  </a:txBody>
                  <a:tcPr marL="68580" marR="68580" marT="9525" marB="0" anchor="ctr"/>
                </a:tc>
                <a:tc>
                  <a:txBody>
                    <a:bodyPr/>
                    <a:lstStyle/>
                    <a:p>
                      <a:pPr marL="0" marR="0" algn="ctr">
                        <a:spcBef>
                          <a:spcPts val="0"/>
                        </a:spcBef>
                        <a:spcAft>
                          <a:spcPts val="0"/>
                        </a:spcAft>
                      </a:pPr>
                      <a:r>
                        <a:rPr lang="en-US" sz="1600">
                          <a:effectLst/>
                        </a:rPr>
                        <a:t>S8</a:t>
                      </a:r>
                      <a:endParaRPr lang="en-US" sz="1600">
                        <a:effectLst/>
                        <a:latin typeface="Arial" panose="020B0604020202020204" pitchFamily="34" charset="0"/>
                        <a:ea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2126696541"/>
                  </a:ext>
                </a:extLst>
              </a:tr>
              <a:tr h="91440">
                <a:tc>
                  <a:txBody>
                    <a:bodyPr/>
                    <a:lstStyle/>
                    <a:p>
                      <a:pPr marL="0" marR="0" algn="ctr">
                        <a:spcBef>
                          <a:spcPts val="0"/>
                        </a:spcBef>
                        <a:spcAft>
                          <a:spcPts val="0"/>
                        </a:spcAft>
                      </a:pPr>
                      <a:r>
                        <a:rPr lang="en-US" sz="1600">
                          <a:effectLst/>
                        </a:rPr>
                        <a:t>Fe</a:t>
                      </a:r>
                      <a:endParaRPr lang="en-US" sz="1600">
                        <a:effectLst/>
                        <a:latin typeface="Arial" panose="020B0604020202020204" pitchFamily="34" charset="0"/>
                        <a:ea typeface="Arial" panose="020B0604020202020204" pitchFamily="34" charset="0"/>
                        <a:cs typeface="Arial" panose="020B0604020202020204" pitchFamily="34" charset="0"/>
                      </a:endParaRPr>
                    </a:p>
                  </a:txBody>
                  <a:tcPr marL="68580" marR="68580" marT="9525" marB="0" anchor="ctr"/>
                </a:tc>
                <a:tc>
                  <a:txBody>
                    <a:bodyPr/>
                    <a:lstStyle/>
                    <a:p>
                      <a:pPr marL="0" marR="0" algn="ctr">
                        <a:spcBef>
                          <a:spcPts val="0"/>
                        </a:spcBef>
                        <a:spcAft>
                          <a:spcPts val="0"/>
                        </a:spcAft>
                      </a:pPr>
                      <a:r>
                        <a:rPr lang="en-US" sz="1600">
                          <a:effectLst/>
                        </a:rPr>
                        <a:t>66.09</a:t>
                      </a:r>
                      <a:endParaRPr lang="en-US" sz="1600">
                        <a:effectLst/>
                        <a:latin typeface="Arial" panose="020B0604020202020204" pitchFamily="34" charset="0"/>
                        <a:ea typeface="Arial" panose="020B0604020202020204" pitchFamily="34" charset="0"/>
                        <a:cs typeface="Arial" panose="020B0604020202020204" pitchFamily="34" charset="0"/>
                      </a:endParaRPr>
                    </a:p>
                  </a:txBody>
                  <a:tcPr marL="68580" marR="68580" marT="9525" marB="0" anchor="ctr"/>
                </a:tc>
                <a:tc>
                  <a:txBody>
                    <a:bodyPr/>
                    <a:lstStyle/>
                    <a:p>
                      <a:pPr marL="0" marR="0" algn="ctr">
                        <a:spcBef>
                          <a:spcPts val="0"/>
                        </a:spcBef>
                        <a:spcAft>
                          <a:spcPts val="0"/>
                        </a:spcAft>
                      </a:pPr>
                      <a:r>
                        <a:rPr lang="en-US" sz="1600">
                          <a:effectLst/>
                        </a:rPr>
                        <a:t>65.36</a:t>
                      </a:r>
                      <a:endParaRPr lang="en-US" sz="1600">
                        <a:effectLst/>
                        <a:latin typeface="Arial" panose="020B0604020202020204" pitchFamily="34" charset="0"/>
                        <a:ea typeface="Arial" panose="020B0604020202020204" pitchFamily="34" charset="0"/>
                        <a:cs typeface="Arial" panose="020B0604020202020204" pitchFamily="34" charset="0"/>
                      </a:endParaRPr>
                    </a:p>
                  </a:txBody>
                  <a:tcPr marL="68580" marR="68580" marT="9525" marB="0" anchor="ctr"/>
                </a:tc>
                <a:tc>
                  <a:txBody>
                    <a:bodyPr/>
                    <a:lstStyle/>
                    <a:p>
                      <a:pPr marL="0" marR="0" algn="ctr">
                        <a:spcBef>
                          <a:spcPts val="0"/>
                        </a:spcBef>
                        <a:spcAft>
                          <a:spcPts val="0"/>
                        </a:spcAft>
                      </a:pPr>
                      <a:r>
                        <a:rPr lang="en-US" sz="1600">
                          <a:effectLst/>
                        </a:rPr>
                        <a:t>66.09</a:t>
                      </a:r>
                      <a:endParaRPr lang="en-US" sz="1600">
                        <a:effectLst/>
                        <a:latin typeface="Arial" panose="020B0604020202020204" pitchFamily="34" charset="0"/>
                        <a:ea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713812442"/>
                  </a:ext>
                </a:extLst>
              </a:tr>
              <a:tr h="91440">
                <a:tc>
                  <a:txBody>
                    <a:bodyPr/>
                    <a:lstStyle/>
                    <a:p>
                      <a:pPr marL="0" marR="0" algn="ctr">
                        <a:spcBef>
                          <a:spcPts val="0"/>
                        </a:spcBef>
                        <a:spcAft>
                          <a:spcPts val="0"/>
                        </a:spcAft>
                      </a:pPr>
                      <a:r>
                        <a:rPr lang="en-US" sz="1600">
                          <a:effectLst/>
                        </a:rPr>
                        <a:t>O</a:t>
                      </a:r>
                      <a:r>
                        <a:rPr lang="en-US" sz="1600" baseline="30000">
                          <a:effectLst/>
                        </a:rPr>
                        <a:t>*</a:t>
                      </a:r>
                      <a:endParaRPr lang="en-US" sz="1600">
                        <a:effectLst/>
                        <a:latin typeface="Arial" panose="020B0604020202020204" pitchFamily="34" charset="0"/>
                        <a:ea typeface="Arial" panose="020B0604020202020204" pitchFamily="34" charset="0"/>
                        <a:cs typeface="Arial" panose="020B0604020202020204" pitchFamily="34" charset="0"/>
                      </a:endParaRPr>
                    </a:p>
                  </a:txBody>
                  <a:tcPr marL="68580" marR="68580" marT="9525" marB="0" anchor="ctr"/>
                </a:tc>
                <a:tc>
                  <a:txBody>
                    <a:bodyPr/>
                    <a:lstStyle/>
                    <a:p>
                      <a:pPr marL="0" marR="0" algn="ctr">
                        <a:spcBef>
                          <a:spcPts val="0"/>
                        </a:spcBef>
                        <a:spcAft>
                          <a:spcPts val="0"/>
                        </a:spcAft>
                      </a:pPr>
                      <a:r>
                        <a:rPr lang="en-US" sz="1600">
                          <a:effectLst/>
                        </a:rPr>
                        <a:t>29</a:t>
                      </a:r>
                      <a:endParaRPr lang="en-US" sz="1600">
                        <a:effectLst/>
                        <a:latin typeface="Arial" panose="020B0604020202020204" pitchFamily="34" charset="0"/>
                        <a:ea typeface="Arial" panose="020B0604020202020204" pitchFamily="34" charset="0"/>
                        <a:cs typeface="Arial" panose="020B0604020202020204" pitchFamily="34" charset="0"/>
                      </a:endParaRPr>
                    </a:p>
                  </a:txBody>
                  <a:tcPr marL="68580" marR="68580" marT="9525" marB="0" anchor="ctr"/>
                </a:tc>
                <a:tc>
                  <a:txBody>
                    <a:bodyPr/>
                    <a:lstStyle/>
                    <a:p>
                      <a:pPr marL="0" marR="0" algn="ctr">
                        <a:spcBef>
                          <a:spcPts val="0"/>
                        </a:spcBef>
                        <a:spcAft>
                          <a:spcPts val="0"/>
                        </a:spcAft>
                      </a:pPr>
                      <a:r>
                        <a:rPr lang="en-US" sz="1600">
                          <a:effectLst/>
                        </a:rPr>
                        <a:t>30</a:t>
                      </a:r>
                      <a:endParaRPr lang="en-US" sz="1600">
                        <a:effectLst/>
                        <a:latin typeface="Arial" panose="020B0604020202020204" pitchFamily="34" charset="0"/>
                        <a:ea typeface="Arial" panose="020B0604020202020204" pitchFamily="34" charset="0"/>
                        <a:cs typeface="Arial" panose="020B0604020202020204" pitchFamily="34" charset="0"/>
                      </a:endParaRPr>
                    </a:p>
                  </a:txBody>
                  <a:tcPr marL="68580" marR="68580" marT="9525" marB="0" anchor="ctr"/>
                </a:tc>
                <a:tc>
                  <a:txBody>
                    <a:bodyPr/>
                    <a:lstStyle/>
                    <a:p>
                      <a:pPr marL="0" marR="0" algn="ctr">
                        <a:spcBef>
                          <a:spcPts val="0"/>
                        </a:spcBef>
                        <a:spcAft>
                          <a:spcPts val="0"/>
                        </a:spcAft>
                      </a:pPr>
                      <a:r>
                        <a:rPr lang="en-US" sz="1600">
                          <a:effectLst/>
                        </a:rPr>
                        <a:t>30</a:t>
                      </a:r>
                      <a:endParaRPr lang="en-US" sz="1600">
                        <a:effectLst/>
                        <a:latin typeface="Arial" panose="020B0604020202020204" pitchFamily="34" charset="0"/>
                        <a:ea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2096132016"/>
                  </a:ext>
                </a:extLst>
              </a:tr>
              <a:tr h="91440">
                <a:tc>
                  <a:txBody>
                    <a:bodyPr/>
                    <a:lstStyle/>
                    <a:p>
                      <a:pPr marL="0" marR="0" algn="ctr">
                        <a:spcBef>
                          <a:spcPts val="0"/>
                        </a:spcBef>
                        <a:spcAft>
                          <a:spcPts val="0"/>
                        </a:spcAft>
                      </a:pPr>
                      <a:r>
                        <a:rPr lang="en-US" sz="1600">
                          <a:effectLst/>
                        </a:rPr>
                        <a:t>C</a:t>
                      </a:r>
                      <a:endParaRPr lang="en-US" sz="1600">
                        <a:effectLst/>
                        <a:latin typeface="Arial" panose="020B0604020202020204" pitchFamily="34" charset="0"/>
                        <a:ea typeface="Arial" panose="020B0604020202020204" pitchFamily="34" charset="0"/>
                        <a:cs typeface="Arial" panose="020B0604020202020204" pitchFamily="34" charset="0"/>
                      </a:endParaRPr>
                    </a:p>
                  </a:txBody>
                  <a:tcPr marL="68580" marR="68580" marT="9525" marB="0" anchor="ctr"/>
                </a:tc>
                <a:tc>
                  <a:txBody>
                    <a:bodyPr/>
                    <a:lstStyle/>
                    <a:p>
                      <a:pPr marL="0" marR="0" algn="ctr">
                        <a:spcBef>
                          <a:spcPts val="0"/>
                        </a:spcBef>
                        <a:spcAft>
                          <a:spcPts val="0"/>
                        </a:spcAft>
                      </a:pPr>
                      <a:r>
                        <a:rPr lang="en-US" sz="1600" dirty="0">
                          <a:effectLst/>
                        </a:rPr>
                        <a:t>2.90</a:t>
                      </a:r>
                      <a:endParaRPr lang="en-US" sz="16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9525" marB="0" anchor="ctr"/>
                </a:tc>
                <a:tc>
                  <a:txBody>
                    <a:bodyPr/>
                    <a:lstStyle/>
                    <a:p>
                      <a:pPr marL="0" marR="0" algn="ctr">
                        <a:spcBef>
                          <a:spcPts val="0"/>
                        </a:spcBef>
                        <a:spcAft>
                          <a:spcPts val="0"/>
                        </a:spcAft>
                      </a:pPr>
                      <a:r>
                        <a:rPr lang="en-US" sz="1600">
                          <a:effectLst/>
                        </a:rPr>
                        <a:t>1.67</a:t>
                      </a:r>
                      <a:endParaRPr lang="en-US" sz="1600">
                        <a:effectLst/>
                        <a:latin typeface="Arial" panose="020B0604020202020204" pitchFamily="34" charset="0"/>
                        <a:ea typeface="Arial" panose="020B0604020202020204" pitchFamily="34" charset="0"/>
                        <a:cs typeface="Arial" panose="020B0604020202020204" pitchFamily="34" charset="0"/>
                      </a:endParaRPr>
                    </a:p>
                  </a:txBody>
                  <a:tcPr marL="68580" marR="68580" marT="9525" marB="0" anchor="ctr"/>
                </a:tc>
                <a:tc>
                  <a:txBody>
                    <a:bodyPr/>
                    <a:lstStyle/>
                    <a:p>
                      <a:pPr marL="0" marR="0" algn="ctr">
                        <a:spcBef>
                          <a:spcPts val="0"/>
                        </a:spcBef>
                        <a:spcAft>
                          <a:spcPts val="0"/>
                        </a:spcAft>
                      </a:pPr>
                      <a:r>
                        <a:rPr lang="en-US" sz="1600">
                          <a:effectLst/>
                        </a:rPr>
                        <a:t>2.68</a:t>
                      </a:r>
                      <a:endParaRPr lang="en-US" sz="1600">
                        <a:effectLst/>
                        <a:latin typeface="Arial" panose="020B0604020202020204" pitchFamily="34" charset="0"/>
                        <a:ea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156198706"/>
                  </a:ext>
                </a:extLst>
              </a:tr>
              <a:tr h="91440">
                <a:tc>
                  <a:txBody>
                    <a:bodyPr/>
                    <a:lstStyle/>
                    <a:p>
                      <a:pPr marL="0" marR="0" algn="ctr">
                        <a:spcBef>
                          <a:spcPts val="0"/>
                        </a:spcBef>
                        <a:spcAft>
                          <a:spcPts val="0"/>
                        </a:spcAft>
                      </a:pPr>
                      <a:r>
                        <a:rPr lang="en-US" sz="1600">
                          <a:effectLst/>
                        </a:rPr>
                        <a:t>Mn</a:t>
                      </a:r>
                      <a:endParaRPr lang="en-US" sz="1600">
                        <a:effectLst/>
                        <a:latin typeface="Arial" panose="020B0604020202020204" pitchFamily="34" charset="0"/>
                        <a:ea typeface="Arial" panose="020B0604020202020204" pitchFamily="34" charset="0"/>
                        <a:cs typeface="Arial" panose="020B0604020202020204" pitchFamily="34" charset="0"/>
                      </a:endParaRPr>
                    </a:p>
                  </a:txBody>
                  <a:tcPr marL="68580" marR="68580" marT="9525" marB="0" anchor="ctr"/>
                </a:tc>
                <a:tc>
                  <a:txBody>
                    <a:bodyPr/>
                    <a:lstStyle/>
                    <a:p>
                      <a:pPr marL="0" marR="0" algn="ctr">
                        <a:spcBef>
                          <a:spcPts val="0"/>
                        </a:spcBef>
                        <a:spcAft>
                          <a:spcPts val="0"/>
                        </a:spcAft>
                      </a:pPr>
                      <a:r>
                        <a:rPr lang="en-US" sz="1600">
                          <a:effectLst/>
                        </a:rPr>
                        <a:t>0.532</a:t>
                      </a:r>
                      <a:endParaRPr lang="en-US" sz="1600">
                        <a:effectLst/>
                        <a:latin typeface="Arial" panose="020B0604020202020204" pitchFamily="34" charset="0"/>
                        <a:ea typeface="Arial" panose="020B0604020202020204" pitchFamily="34" charset="0"/>
                        <a:cs typeface="Arial" panose="020B0604020202020204" pitchFamily="34" charset="0"/>
                      </a:endParaRPr>
                    </a:p>
                  </a:txBody>
                  <a:tcPr marL="68580" marR="68580" marT="9525" marB="0" anchor="ctr"/>
                </a:tc>
                <a:tc>
                  <a:txBody>
                    <a:bodyPr/>
                    <a:lstStyle/>
                    <a:p>
                      <a:pPr marL="0" marR="0" algn="ctr">
                        <a:spcBef>
                          <a:spcPts val="0"/>
                        </a:spcBef>
                        <a:spcAft>
                          <a:spcPts val="0"/>
                        </a:spcAft>
                      </a:pPr>
                      <a:r>
                        <a:rPr lang="en-US" sz="1600">
                          <a:effectLst/>
                        </a:rPr>
                        <a:t>0.59</a:t>
                      </a:r>
                      <a:endParaRPr lang="en-US" sz="1600">
                        <a:effectLst/>
                        <a:latin typeface="Arial" panose="020B0604020202020204" pitchFamily="34" charset="0"/>
                        <a:ea typeface="Arial" panose="020B0604020202020204" pitchFamily="34" charset="0"/>
                        <a:cs typeface="Arial" panose="020B0604020202020204" pitchFamily="34" charset="0"/>
                      </a:endParaRPr>
                    </a:p>
                  </a:txBody>
                  <a:tcPr marL="68580" marR="68580" marT="9525" marB="0" anchor="ctr"/>
                </a:tc>
                <a:tc>
                  <a:txBody>
                    <a:bodyPr/>
                    <a:lstStyle/>
                    <a:p>
                      <a:pPr marL="0" marR="0" algn="ctr">
                        <a:spcBef>
                          <a:spcPts val="0"/>
                        </a:spcBef>
                        <a:spcAft>
                          <a:spcPts val="0"/>
                        </a:spcAft>
                      </a:pPr>
                      <a:r>
                        <a:rPr lang="en-US" sz="1600">
                          <a:effectLst/>
                        </a:rPr>
                        <a:t>0.45</a:t>
                      </a:r>
                      <a:endParaRPr lang="en-US" sz="1600">
                        <a:effectLst/>
                        <a:latin typeface="Arial" panose="020B0604020202020204" pitchFamily="34" charset="0"/>
                        <a:ea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2619183755"/>
                  </a:ext>
                </a:extLst>
              </a:tr>
              <a:tr h="91440">
                <a:tc>
                  <a:txBody>
                    <a:bodyPr/>
                    <a:lstStyle/>
                    <a:p>
                      <a:pPr marL="0" marR="0" algn="ctr">
                        <a:spcBef>
                          <a:spcPts val="0"/>
                        </a:spcBef>
                        <a:spcAft>
                          <a:spcPts val="0"/>
                        </a:spcAft>
                      </a:pPr>
                      <a:r>
                        <a:rPr lang="en-US" sz="1600">
                          <a:effectLst/>
                        </a:rPr>
                        <a:t>S</a:t>
                      </a:r>
                      <a:endParaRPr lang="en-US" sz="1600">
                        <a:effectLst/>
                        <a:latin typeface="Arial" panose="020B0604020202020204" pitchFamily="34" charset="0"/>
                        <a:ea typeface="Arial" panose="020B0604020202020204" pitchFamily="34" charset="0"/>
                        <a:cs typeface="Arial" panose="020B0604020202020204" pitchFamily="34" charset="0"/>
                      </a:endParaRPr>
                    </a:p>
                  </a:txBody>
                  <a:tcPr marL="68580" marR="68580" marT="9525" marB="0" anchor="ctr"/>
                </a:tc>
                <a:tc>
                  <a:txBody>
                    <a:bodyPr/>
                    <a:lstStyle/>
                    <a:p>
                      <a:pPr marL="0" marR="0" algn="ctr">
                        <a:spcBef>
                          <a:spcPts val="0"/>
                        </a:spcBef>
                        <a:spcAft>
                          <a:spcPts val="0"/>
                        </a:spcAft>
                      </a:pPr>
                      <a:r>
                        <a:rPr lang="en-US" sz="1600">
                          <a:effectLst/>
                        </a:rPr>
                        <a:t>0.224</a:t>
                      </a:r>
                      <a:endParaRPr lang="en-US" sz="1600">
                        <a:effectLst/>
                        <a:latin typeface="Arial" panose="020B0604020202020204" pitchFamily="34" charset="0"/>
                        <a:ea typeface="Arial" panose="020B0604020202020204" pitchFamily="34" charset="0"/>
                        <a:cs typeface="Arial" panose="020B0604020202020204" pitchFamily="34" charset="0"/>
                      </a:endParaRPr>
                    </a:p>
                  </a:txBody>
                  <a:tcPr marL="68580" marR="68580" marT="9525" marB="0" anchor="ctr"/>
                </a:tc>
                <a:tc>
                  <a:txBody>
                    <a:bodyPr/>
                    <a:lstStyle/>
                    <a:p>
                      <a:pPr marL="0" marR="0" algn="ctr">
                        <a:spcBef>
                          <a:spcPts val="0"/>
                        </a:spcBef>
                        <a:spcAft>
                          <a:spcPts val="0"/>
                        </a:spcAft>
                      </a:pPr>
                      <a:r>
                        <a:rPr lang="en-US" sz="1600">
                          <a:effectLst/>
                        </a:rPr>
                        <a:t>0.504</a:t>
                      </a:r>
                      <a:endParaRPr lang="en-US" sz="1600">
                        <a:effectLst/>
                        <a:latin typeface="Arial" panose="020B0604020202020204" pitchFamily="34" charset="0"/>
                        <a:ea typeface="Arial" panose="020B0604020202020204" pitchFamily="34" charset="0"/>
                        <a:cs typeface="Arial" panose="020B0604020202020204" pitchFamily="34" charset="0"/>
                      </a:endParaRPr>
                    </a:p>
                  </a:txBody>
                  <a:tcPr marL="68580" marR="68580" marT="9525" marB="0" anchor="ctr"/>
                </a:tc>
                <a:tc>
                  <a:txBody>
                    <a:bodyPr/>
                    <a:lstStyle/>
                    <a:p>
                      <a:pPr marL="0" marR="0" algn="ctr">
                        <a:spcBef>
                          <a:spcPts val="0"/>
                        </a:spcBef>
                        <a:spcAft>
                          <a:spcPts val="0"/>
                        </a:spcAft>
                      </a:pPr>
                      <a:r>
                        <a:rPr lang="en-US" sz="1600">
                          <a:effectLst/>
                        </a:rPr>
                        <a:t>0.361</a:t>
                      </a:r>
                      <a:endParaRPr lang="en-US" sz="1600">
                        <a:effectLst/>
                        <a:latin typeface="Arial" panose="020B0604020202020204" pitchFamily="34" charset="0"/>
                        <a:ea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4133542139"/>
                  </a:ext>
                </a:extLst>
              </a:tr>
              <a:tr h="91440">
                <a:tc>
                  <a:txBody>
                    <a:bodyPr/>
                    <a:lstStyle/>
                    <a:p>
                      <a:pPr marL="0" marR="0" algn="ctr">
                        <a:spcBef>
                          <a:spcPts val="0"/>
                        </a:spcBef>
                        <a:spcAft>
                          <a:spcPts val="0"/>
                        </a:spcAft>
                      </a:pPr>
                      <a:r>
                        <a:rPr lang="en-US" sz="1600">
                          <a:effectLst/>
                        </a:rPr>
                        <a:t>Si</a:t>
                      </a:r>
                      <a:endParaRPr lang="en-US" sz="1600">
                        <a:effectLst/>
                        <a:latin typeface="Arial" panose="020B0604020202020204" pitchFamily="34" charset="0"/>
                        <a:ea typeface="Arial" panose="020B0604020202020204" pitchFamily="34" charset="0"/>
                        <a:cs typeface="Arial" panose="020B0604020202020204" pitchFamily="34" charset="0"/>
                      </a:endParaRPr>
                    </a:p>
                  </a:txBody>
                  <a:tcPr marL="68580" marR="68580" marT="9525" marB="0" anchor="ctr"/>
                </a:tc>
                <a:tc>
                  <a:txBody>
                    <a:bodyPr/>
                    <a:lstStyle/>
                    <a:p>
                      <a:pPr marL="0" marR="0" algn="ctr">
                        <a:spcBef>
                          <a:spcPts val="0"/>
                        </a:spcBef>
                        <a:spcAft>
                          <a:spcPts val="0"/>
                        </a:spcAft>
                      </a:pPr>
                      <a:r>
                        <a:rPr lang="en-US" sz="1600">
                          <a:effectLst/>
                        </a:rPr>
                        <a:t>0.236</a:t>
                      </a:r>
                      <a:endParaRPr lang="en-US" sz="1600">
                        <a:effectLst/>
                        <a:latin typeface="Arial" panose="020B0604020202020204" pitchFamily="34" charset="0"/>
                        <a:ea typeface="Arial" panose="020B0604020202020204" pitchFamily="34" charset="0"/>
                        <a:cs typeface="Arial" panose="020B0604020202020204" pitchFamily="34" charset="0"/>
                      </a:endParaRPr>
                    </a:p>
                  </a:txBody>
                  <a:tcPr marL="68580" marR="68580" marT="9525" marB="0" anchor="ctr"/>
                </a:tc>
                <a:tc>
                  <a:txBody>
                    <a:bodyPr/>
                    <a:lstStyle/>
                    <a:p>
                      <a:pPr marL="0" marR="0" algn="ctr">
                        <a:spcBef>
                          <a:spcPts val="0"/>
                        </a:spcBef>
                        <a:spcAft>
                          <a:spcPts val="0"/>
                        </a:spcAft>
                      </a:pPr>
                      <a:r>
                        <a:rPr lang="en-US" sz="1600">
                          <a:effectLst/>
                        </a:rPr>
                        <a:t>0.439</a:t>
                      </a:r>
                      <a:endParaRPr lang="en-US" sz="1600">
                        <a:effectLst/>
                        <a:latin typeface="Arial" panose="020B0604020202020204" pitchFamily="34" charset="0"/>
                        <a:ea typeface="Arial" panose="020B0604020202020204" pitchFamily="34" charset="0"/>
                        <a:cs typeface="Arial" panose="020B0604020202020204" pitchFamily="34" charset="0"/>
                      </a:endParaRPr>
                    </a:p>
                  </a:txBody>
                  <a:tcPr marL="68580" marR="68580" marT="9525" marB="0" anchor="ctr"/>
                </a:tc>
                <a:tc>
                  <a:txBody>
                    <a:bodyPr/>
                    <a:lstStyle/>
                    <a:p>
                      <a:pPr marL="0" marR="0" algn="ctr">
                        <a:spcBef>
                          <a:spcPts val="0"/>
                        </a:spcBef>
                        <a:spcAft>
                          <a:spcPts val="0"/>
                        </a:spcAft>
                      </a:pPr>
                      <a:r>
                        <a:rPr lang="en-US" sz="1600">
                          <a:effectLst/>
                        </a:rPr>
                        <a:t>0.216</a:t>
                      </a:r>
                      <a:endParaRPr lang="en-US" sz="1600">
                        <a:effectLst/>
                        <a:latin typeface="Arial" panose="020B0604020202020204" pitchFamily="34" charset="0"/>
                        <a:ea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3124695746"/>
                  </a:ext>
                </a:extLst>
              </a:tr>
              <a:tr h="91440">
                <a:tc>
                  <a:txBody>
                    <a:bodyPr/>
                    <a:lstStyle/>
                    <a:p>
                      <a:pPr marL="0" marR="0" algn="ctr">
                        <a:spcBef>
                          <a:spcPts val="0"/>
                        </a:spcBef>
                        <a:spcAft>
                          <a:spcPts val="0"/>
                        </a:spcAft>
                      </a:pPr>
                      <a:r>
                        <a:rPr lang="en-US" sz="1600">
                          <a:effectLst/>
                        </a:rPr>
                        <a:t>Zn</a:t>
                      </a:r>
                      <a:endParaRPr lang="en-US" sz="1600">
                        <a:effectLst/>
                        <a:latin typeface="Arial" panose="020B0604020202020204" pitchFamily="34" charset="0"/>
                        <a:ea typeface="Arial" panose="020B0604020202020204" pitchFamily="34" charset="0"/>
                        <a:cs typeface="Arial" panose="020B0604020202020204" pitchFamily="34" charset="0"/>
                      </a:endParaRPr>
                    </a:p>
                  </a:txBody>
                  <a:tcPr marL="68580" marR="68580" marT="9525" marB="0" anchor="ctr"/>
                </a:tc>
                <a:tc>
                  <a:txBody>
                    <a:bodyPr/>
                    <a:lstStyle/>
                    <a:p>
                      <a:pPr marL="0" marR="0" algn="ctr">
                        <a:spcBef>
                          <a:spcPts val="0"/>
                        </a:spcBef>
                        <a:spcAft>
                          <a:spcPts val="0"/>
                        </a:spcAft>
                      </a:pPr>
                      <a:r>
                        <a:rPr lang="en-US" sz="1600">
                          <a:effectLst/>
                        </a:rPr>
                        <a:t>0.141</a:t>
                      </a:r>
                      <a:endParaRPr lang="en-US" sz="1600">
                        <a:effectLst/>
                        <a:latin typeface="Arial" panose="020B0604020202020204" pitchFamily="34" charset="0"/>
                        <a:ea typeface="Arial" panose="020B0604020202020204" pitchFamily="34" charset="0"/>
                        <a:cs typeface="Arial" panose="020B0604020202020204" pitchFamily="34" charset="0"/>
                      </a:endParaRPr>
                    </a:p>
                  </a:txBody>
                  <a:tcPr marL="68580" marR="68580" marT="9525" marB="0" anchor="ctr"/>
                </a:tc>
                <a:tc>
                  <a:txBody>
                    <a:bodyPr/>
                    <a:lstStyle/>
                    <a:p>
                      <a:pPr marL="0" marR="0" algn="ctr">
                        <a:spcBef>
                          <a:spcPts val="0"/>
                        </a:spcBef>
                        <a:spcAft>
                          <a:spcPts val="0"/>
                        </a:spcAft>
                      </a:pPr>
                      <a:r>
                        <a:rPr lang="en-US" sz="1600">
                          <a:effectLst/>
                        </a:rPr>
                        <a:t>0.423</a:t>
                      </a:r>
                      <a:endParaRPr lang="en-US" sz="1600">
                        <a:effectLst/>
                        <a:latin typeface="Arial" panose="020B0604020202020204" pitchFamily="34" charset="0"/>
                        <a:ea typeface="Arial" panose="020B0604020202020204" pitchFamily="34" charset="0"/>
                        <a:cs typeface="Arial" panose="020B0604020202020204" pitchFamily="34" charset="0"/>
                      </a:endParaRPr>
                    </a:p>
                  </a:txBody>
                  <a:tcPr marL="68580" marR="68580" marT="9525" marB="0" anchor="ctr"/>
                </a:tc>
                <a:tc>
                  <a:txBody>
                    <a:bodyPr/>
                    <a:lstStyle/>
                    <a:p>
                      <a:pPr marL="0" marR="0" algn="ctr">
                        <a:spcBef>
                          <a:spcPts val="0"/>
                        </a:spcBef>
                        <a:spcAft>
                          <a:spcPts val="0"/>
                        </a:spcAft>
                      </a:pPr>
                      <a:r>
                        <a:rPr lang="en-US" sz="1600" dirty="0">
                          <a:effectLst/>
                        </a:rPr>
                        <a:t>0.089</a:t>
                      </a:r>
                      <a:endParaRPr lang="en-US" sz="1600" dirty="0">
                        <a:effectLst/>
                        <a:latin typeface="Arial" panose="020B0604020202020204" pitchFamily="34" charset="0"/>
                        <a:ea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1481198080"/>
                  </a:ext>
                </a:extLst>
              </a:tr>
            </a:tbl>
          </a:graphicData>
        </a:graphic>
      </p:graphicFrame>
      <p:graphicFrame>
        <p:nvGraphicFramePr>
          <p:cNvPr id="27" name="Chart 26"/>
          <p:cNvGraphicFramePr>
            <a:graphicFrameLocks/>
          </p:cNvGraphicFramePr>
          <p:nvPr>
            <p:extLst>
              <p:ext uri="{D42A27DB-BD31-4B8C-83A1-F6EECF244321}">
                <p14:modId xmlns:p14="http://schemas.microsoft.com/office/powerpoint/2010/main" val="1200872429"/>
              </p:ext>
            </p:extLst>
          </p:nvPr>
        </p:nvGraphicFramePr>
        <p:xfrm>
          <a:off x="13480289" y="6742965"/>
          <a:ext cx="4730287" cy="3136667"/>
        </p:xfrm>
        <a:graphic>
          <a:graphicData uri="http://schemas.openxmlformats.org/drawingml/2006/chart">
            <c:chart xmlns:c="http://schemas.openxmlformats.org/drawingml/2006/chart" xmlns:r="http://schemas.openxmlformats.org/officeDocument/2006/relationships" r:id="rId9"/>
          </a:graphicData>
        </a:graphic>
      </p:graphicFrame>
      <p:sp>
        <p:nvSpPr>
          <p:cNvPr id="9" name="Right Arrow 8"/>
          <p:cNvSpPr/>
          <p:nvPr/>
        </p:nvSpPr>
        <p:spPr>
          <a:xfrm>
            <a:off x="12990900" y="7886700"/>
            <a:ext cx="572700" cy="381000"/>
          </a:xfrm>
          <a:prstGeom prst="rightArrow">
            <a:avLst/>
          </a:prstGeom>
          <a:solidFill>
            <a:schemeClr val="tx2">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ight Arrow 25"/>
          <p:cNvSpPr/>
          <p:nvPr/>
        </p:nvSpPr>
        <p:spPr>
          <a:xfrm rot="16200000">
            <a:off x="15419615" y="5880970"/>
            <a:ext cx="743819" cy="494840"/>
          </a:xfrm>
          <a:prstGeom prst="rightArrow">
            <a:avLst/>
          </a:prstGeom>
          <a:solidFill>
            <a:schemeClr val="tx2">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6"/>
          <p:cNvSpPr txBox="1"/>
          <p:nvPr/>
        </p:nvSpPr>
        <p:spPr>
          <a:xfrm>
            <a:off x="685800" y="386788"/>
            <a:ext cx="7696200" cy="671209"/>
          </a:xfrm>
          <a:prstGeom prst="rect">
            <a:avLst/>
          </a:prstGeom>
        </p:spPr>
        <p:txBody>
          <a:bodyPr wrap="square" lIns="0" tIns="0" rIns="0" bIns="0" rtlCol="0" anchor="t">
            <a:spAutoFit/>
          </a:bodyPr>
          <a:lstStyle/>
          <a:p>
            <a:pPr>
              <a:lnSpc>
                <a:spcPts val="5076"/>
              </a:lnSpc>
            </a:pPr>
            <a:r>
              <a:rPr lang="en-US" sz="5400" spc="287" dirty="0">
                <a:solidFill>
                  <a:srgbClr val="0C3E5B"/>
                </a:solidFill>
                <a:latin typeface="Codec Pro ExtraBold"/>
              </a:rPr>
              <a:t>Results &amp; Discussion</a:t>
            </a:r>
          </a:p>
        </p:txBody>
      </p:sp>
    </p:spTree>
    <p:extLst>
      <p:ext uri="{BB962C8B-B14F-4D97-AF65-F5344CB8AC3E}">
        <p14:creationId xmlns:p14="http://schemas.microsoft.com/office/powerpoint/2010/main" val="38251438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EFFFF"/>
        </a:solidFill>
        <a:effectLst/>
      </p:bgPr>
    </p:bg>
    <p:spTree>
      <p:nvGrpSpPr>
        <p:cNvPr id="1" name=""/>
        <p:cNvGrpSpPr/>
        <p:nvPr/>
      </p:nvGrpSpPr>
      <p:grpSpPr>
        <a:xfrm>
          <a:off x="0" y="0"/>
          <a:ext cx="0" cy="0"/>
          <a:chOff x="0" y="0"/>
          <a:chExt cx="0" cy="0"/>
        </a:xfrm>
      </p:grpSpPr>
      <p:sp>
        <p:nvSpPr>
          <p:cNvPr id="2" name="Freeform 2"/>
          <p:cNvSpPr/>
          <p:nvPr/>
        </p:nvSpPr>
        <p:spPr>
          <a:xfrm>
            <a:off x="0" y="7409187"/>
            <a:ext cx="2958453" cy="2958453"/>
          </a:xfrm>
          <a:custGeom>
            <a:avLst/>
            <a:gdLst/>
            <a:ahLst/>
            <a:cxnLst/>
            <a:rect l="l" t="t" r="r" b="b"/>
            <a:pathLst>
              <a:path w="2958453" h="2958453">
                <a:moveTo>
                  <a:pt x="0" y="0"/>
                </a:moveTo>
                <a:lnTo>
                  <a:pt x="2958453" y="0"/>
                </a:lnTo>
                <a:lnTo>
                  <a:pt x="2958453" y="2958453"/>
                </a:lnTo>
                <a:lnTo>
                  <a:pt x="0" y="29584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6027072" y="-871408"/>
            <a:ext cx="3471959" cy="1900108"/>
          </a:xfrm>
          <a:custGeom>
            <a:avLst/>
            <a:gdLst/>
            <a:ahLst/>
            <a:cxnLst/>
            <a:rect l="l" t="t" r="r" b="b"/>
            <a:pathLst>
              <a:path w="3471959" h="1900108">
                <a:moveTo>
                  <a:pt x="0" y="0"/>
                </a:moveTo>
                <a:lnTo>
                  <a:pt x="3471959" y="0"/>
                </a:lnTo>
                <a:lnTo>
                  <a:pt x="3471959" y="1900108"/>
                </a:lnTo>
                <a:lnTo>
                  <a:pt x="0" y="190010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TextBox 6"/>
          <p:cNvSpPr txBox="1"/>
          <p:nvPr/>
        </p:nvSpPr>
        <p:spPr>
          <a:xfrm>
            <a:off x="6126116" y="2365414"/>
            <a:ext cx="4413018" cy="6370975"/>
          </a:xfrm>
          <a:prstGeom prst="rect">
            <a:avLst/>
          </a:prstGeom>
          <a:solidFill>
            <a:srgbClr val="FEF6F0"/>
          </a:solidFill>
          <a:effectLst>
            <a:outerShdw blurRad="63500" sx="102000" sy="102000" algn="ctr" rotWithShape="0">
              <a:prstClr val="black">
                <a:alpha val="40000"/>
              </a:prstClr>
            </a:outerShdw>
          </a:effectLst>
        </p:spPr>
        <p:txBody>
          <a:bodyPr wrap="square" lIns="0" tIns="0" rIns="0" bIns="0" rtlCol="0" anchor="t">
            <a:spAutoFit/>
          </a:bodyPr>
          <a:lstStyle/>
          <a:p>
            <a:pPr marL="341313" indent="-341313" algn="just">
              <a:spcAft>
                <a:spcPts val="1200"/>
              </a:spcAft>
              <a:buFont typeface="Wingdings" panose="05000000000000000000" pitchFamily="2" charset="2"/>
              <a:buChar char="v"/>
            </a:pPr>
            <a:r>
              <a:rPr lang="en-US" sz="2400" dirty="0"/>
              <a:t>Significant decarburization was observed on ODs and scales on IDs</a:t>
            </a:r>
          </a:p>
          <a:p>
            <a:pPr marL="341313" indent="-341313" algn="just">
              <a:spcAft>
                <a:spcPts val="1200"/>
              </a:spcAft>
              <a:buFont typeface="Wingdings" panose="05000000000000000000" pitchFamily="2" charset="2"/>
              <a:buChar char="v"/>
            </a:pPr>
            <a:r>
              <a:rPr lang="en-US" sz="2400" dirty="0"/>
              <a:t>Decarburization leads to reduced strength, decrease in the fatigue resistance, increases crack growth and wear [11, 12]. </a:t>
            </a:r>
          </a:p>
          <a:p>
            <a:pPr marL="341313" indent="-341313" algn="just">
              <a:spcAft>
                <a:spcPts val="1200"/>
              </a:spcAft>
              <a:buFont typeface="Wingdings" panose="05000000000000000000" pitchFamily="2" charset="2"/>
              <a:buChar char="v"/>
            </a:pPr>
            <a:r>
              <a:rPr lang="en-US" sz="2400" dirty="0"/>
              <a:t>At higher temperatures, the diffusion rate of carbon is increased such that longer annealing times lead to decarburization [8, 9]. </a:t>
            </a:r>
          </a:p>
          <a:p>
            <a:pPr marL="341313" indent="-341313" algn="just">
              <a:spcAft>
                <a:spcPts val="1200"/>
              </a:spcAft>
              <a:buFont typeface="Wingdings" panose="05000000000000000000" pitchFamily="2" charset="2"/>
              <a:buChar char="v"/>
            </a:pPr>
            <a:r>
              <a:rPr lang="en-US" sz="2400" dirty="0"/>
              <a:t>Reduced mechanical properties due to carbide phase loss can cause the crack initiation at OD [9, 11, 12]</a:t>
            </a:r>
          </a:p>
        </p:txBody>
      </p:sp>
      <p:sp>
        <p:nvSpPr>
          <p:cNvPr id="6" name="Rectangle 2"/>
          <p:cNvSpPr>
            <a:spLocks noChangeArrowheads="1"/>
          </p:cNvSpPr>
          <p:nvPr/>
        </p:nvSpPr>
        <p:spPr bwMode="auto">
          <a:xfrm>
            <a:off x="0" y="0"/>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4"/>
          <p:cNvSpPr>
            <a:spLocks noChangeArrowheads="1"/>
          </p:cNvSpPr>
          <p:nvPr/>
        </p:nvSpPr>
        <p:spPr bwMode="auto">
          <a:xfrm>
            <a:off x="13533439" y="5341463"/>
            <a:ext cx="4449760" cy="3939540"/>
          </a:xfrm>
          <a:prstGeom prst="rect">
            <a:avLst/>
          </a:prstGeom>
          <a:solidFill>
            <a:schemeClr val="tx2">
              <a:lumMod val="20000"/>
              <a:lumOff val="80000"/>
            </a:schemeClr>
          </a:solidFill>
          <a:ln>
            <a:noFill/>
          </a:ln>
          <a:effectLst/>
        </p:spPr>
        <p:txBody>
          <a:bodyPr vert="horz" wrap="square" lIns="91440" tIns="45720" rIns="91440" bIns="45720" numCol="1" anchor="ctr" anchorCtr="0" compatLnSpc="1">
            <a:prstTxWarp prst="textNoShape">
              <a:avLst/>
            </a:prstTxWarp>
            <a:spAutoFit/>
          </a:bodyPr>
          <a:lstStyle/>
          <a:p>
            <a:pPr marL="342900" indent="-342900" eaLnBrk="0" fontAlgn="base" hangingPunct="0">
              <a:spcBef>
                <a:spcPct val="0"/>
              </a:spcBef>
              <a:spcAft>
                <a:spcPts val="1200"/>
              </a:spcAft>
              <a:buFont typeface="Wingdings" panose="05000000000000000000" pitchFamily="2" charset="2"/>
              <a:buChar char="v"/>
            </a:pPr>
            <a:r>
              <a:rPr lang="en-US" sz="2200" dirty="0"/>
              <a:t>Scales consisted of porous and compact plate-liked scales</a:t>
            </a:r>
          </a:p>
          <a:p>
            <a:pPr marL="342900" indent="-342900" eaLnBrk="0" fontAlgn="base" hangingPunct="0">
              <a:spcBef>
                <a:spcPct val="0"/>
              </a:spcBef>
              <a:spcAft>
                <a:spcPts val="1200"/>
              </a:spcAft>
              <a:buFont typeface="Wingdings" panose="05000000000000000000" pitchFamily="2" charset="2"/>
              <a:buChar char="v"/>
            </a:pPr>
            <a:r>
              <a:rPr lang="en-US" altLang="en-US" sz="2200" dirty="0"/>
              <a:t>The porous scales may stem from the compact scale</a:t>
            </a:r>
          </a:p>
          <a:p>
            <a:pPr marL="342900" indent="-342900" eaLnBrk="0" fontAlgn="base" hangingPunct="0">
              <a:spcBef>
                <a:spcPct val="0"/>
              </a:spcBef>
              <a:spcAft>
                <a:spcPts val="1200"/>
              </a:spcAft>
              <a:buFont typeface="Wingdings" panose="05000000000000000000" pitchFamily="2" charset="2"/>
              <a:buChar char="v"/>
            </a:pPr>
            <a:r>
              <a:rPr lang="en-US" altLang="en-US" sz="2200" dirty="0"/>
              <a:t>EDS analysis shows similar composition for both scales </a:t>
            </a:r>
          </a:p>
          <a:p>
            <a:pPr marL="342900" indent="-342900" eaLnBrk="0" fontAlgn="base" hangingPunct="0">
              <a:spcBef>
                <a:spcPct val="0"/>
              </a:spcBef>
              <a:spcAft>
                <a:spcPts val="1200"/>
              </a:spcAft>
              <a:buFont typeface="Wingdings" panose="05000000000000000000" pitchFamily="2" charset="2"/>
              <a:buChar char="v"/>
            </a:pPr>
            <a:r>
              <a:rPr lang="en-US" altLang="en-US" sz="2200" dirty="0"/>
              <a:t>This substantiate the XRD findings of the presence of both hematite (porous and less protective) and magnetite (more protective)</a:t>
            </a:r>
          </a:p>
        </p:txBody>
      </p:sp>
      <p:sp>
        <p:nvSpPr>
          <p:cNvPr id="11" name="Rectangle 3"/>
          <p:cNvSpPr>
            <a:spLocks noChangeArrowheads="1"/>
          </p:cNvSpPr>
          <p:nvPr/>
        </p:nvSpPr>
        <p:spPr bwMode="auto">
          <a:xfrm rot="10800000" flipV="1">
            <a:off x="824173" y="9010813"/>
            <a:ext cx="527103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ctr" eaLnBrk="0" fontAlgn="base" hangingPunct="0">
              <a:spcBef>
                <a:spcPct val="0"/>
              </a:spcBef>
              <a:spcAft>
                <a:spcPct val="0"/>
              </a:spcAft>
            </a:pPr>
            <a:r>
              <a:rPr lang="en-US" altLang="en-US" sz="1400" dirty="0">
                <a:latin typeface="SABIC Typeface Text Light" panose="020B0303060202020204" pitchFamily="34" charset="0"/>
                <a:ea typeface="Times New Roman" panose="02020603050405020304" pitchFamily="18" charset="0"/>
              </a:rPr>
              <a:t>Figure 5: Optical micrograph showing the microstructure of (a-b) sample S7 and (c) Sample S8</a:t>
            </a:r>
          </a:p>
        </p:txBody>
      </p:sp>
      <p:sp>
        <p:nvSpPr>
          <p:cNvPr id="7" name="Rectangle 6"/>
          <p:cNvSpPr/>
          <p:nvPr/>
        </p:nvSpPr>
        <p:spPr>
          <a:xfrm>
            <a:off x="761579" y="1162953"/>
            <a:ext cx="6273449" cy="523220"/>
          </a:xfrm>
          <a:prstGeom prst="rect">
            <a:avLst/>
          </a:prstGeom>
        </p:spPr>
        <p:txBody>
          <a:bodyPr wrap="none">
            <a:spAutoFit/>
          </a:bodyPr>
          <a:lstStyle/>
          <a:p>
            <a:pPr marL="0" marR="0" lvl="1">
              <a:spcBef>
                <a:spcPts val="1200"/>
              </a:spcBef>
              <a:spcAft>
                <a:spcPts val="0"/>
              </a:spcAft>
            </a:pPr>
            <a:r>
              <a:rPr lang="en-US" sz="2800" spc="287" dirty="0">
                <a:solidFill>
                  <a:srgbClr val="F47C00"/>
                </a:solidFill>
                <a:latin typeface="Codec Pro ExtraBold"/>
              </a:rPr>
              <a:t>Metallurgical &amp; SEM Analysis </a:t>
            </a:r>
          </a:p>
        </p:txBody>
      </p:sp>
      <p:pic>
        <p:nvPicPr>
          <p:cNvPr id="29" name="Picture 28"/>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845249" y="1298205"/>
            <a:ext cx="6917802" cy="3296303"/>
          </a:xfrm>
          <a:prstGeom prst="rect">
            <a:avLst/>
          </a:prstGeom>
          <a:noFill/>
        </p:spPr>
      </p:pic>
      <p:sp>
        <p:nvSpPr>
          <p:cNvPr id="12" name="Rectangle 3"/>
          <p:cNvSpPr>
            <a:spLocks noChangeArrowheads="1"/>
          </p:cNvSpPr>
          <p:nvPr/>
        </p:nvSpPr>
        <p:spPr bwMode="auto">
          <a:xfrm rot="10800000" flipV="1">
            <a:off x="10984524" y="4642308"/>
            <a:ext cx="677852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ctr" eaLnBrk="0" fontAlgn="base" hangingPunct="0">
              <a:spcBef>
                <a:spcPct val="0"/>
              </a:spcBef>
              <a:spcAft>
                <a:spcPct val="0"/>
              </a:spcAft>
            </a:pPr>
            <a:r>
              <a:rPr lang="en-US" altLang="en-US" sz="1400" dirty="0">
                <a:latin typeface="SABIC Typeface Text Light" panose="020B0303060202020204" pitchFamily="34" charset="0"/>
                <a:ea typeface="Times New Roman" panose="02020603050405020304" pitchFamily="18" charset="0"/>
              </a:rPr>
              <a:t>Figure 5: Optical micrograph showing the microstructure of (a-b) sample S7 and (c) Sample S8</a:t>
            </a:r>
          </a:p>
        </p:txBody>
      </p:sp>
      <p:grpSp>
        <p:nvGrpSpPr>
          <p:cNvPr id="19" name="Group 18"/>
          <p:cNvGrpSpPr/>
          <p:nvPr/>
        </p:nvGrpSpPr>
        <p:grpSpPr>
          <a:xfrm>
            <a:off x="831547" y="1846636"/>
            <a:ext cx="5246710" cy="7216581"/>
            <a:chOff x="831547" y="1846636"/>
            <a:chExt cx="5246710" cy="7216581"/>
          </a:xfrm>
        </p:grpSpPr>
        <p:pic>
          <p:nvPicPr>
            <p:cNvPr id="9" name="Picture 8"/>
            <p:cNvPicPr>
              <a:picLocks noChangeAspect="1"/>
            </p:cNvPicPr>
            <p:nvPr/>
          </p:nvPicPr>
          <p:blipFill rotWithShape="1">
            <a:blip r:embed="rId7" cstate="print">
              <a:extLst>
                <a:ext uri="{28A0092B-C50C-407E-A947-70E740481C1C}">
                  <a14:useLocalDpi xmlns:a14="http://schemas.microsoft.com/office/drawing/2010/main" val="0"/>
                </a:ext>
              </a:extLst>
            </a:blip>
            <a:srcRect t="3942" b="389"/>
            <a:stretch/>
          </p:blipFill>
          <p:spPr>
            <a:xfrm>
              <a:off x="3501220" y="1846636"/>
              <a:ext cx="2577037" cy="1849064"/>
            </a:xfrm>
            <a:prstGeom prst="rect">
              <a:avLst/>
            </a:prstGeom>
          </p:spPr>
        </p:pic>
        <p:pic>
          <p:nvPicPr>
            <p:cNvPr id="26" name="Picture 25"/>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31547" y="2335900"/>
              <a:ext cx="5246710" cy="6727317"/>
            </a:xfrm>
            <a:prstGeom prst="rect">
              <a:avLst/>
            </a:prstGeom>
            <a:noFill/>
          </p:spPr>
        </p:pic>
        <p:cxnSp>
          <p:nvCxnSpPr>
            <p:cNvPr id="13" name="Straight Arrow Connector 12"/>
            <p:cNvCxnSpPr/>
            <p:nvPr/>
          </p:nvCxnSpPr>
          <p:spPr>
            <a:xfrm flipV="1">
              <a:off x="4419600" y="2536266"/>
              <a:ext cx="251786" cy="309310"/>
            </a:xfrm>
            <a:prstGeom prst="straightConnector1">
              <a:avLst/>
            </a:prstGeom>
            <a:ln w="127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550016" y="2845576"/>
              <a:ext cx="2107565" cy="307777"/>
            </a:xfrm>
            <a:prstGeom prst="rect">
              <a:avLst/>
            </a:prstGeom>
            <a:noFill/>
          </p:spPr>
          <p:txBody>
            <a:bodyPr wrap="none" rtlCol="0">
              <a:spAutoFit/>
            </a:bodyPr>
            <a:lstStyle/>
            <a:p>
              <a:r>
                <a:rPr lang="en-US" sz="1400" b="1" dirty="0">
                  <a:solidFill>
                    <a:srgbClr val="FFFF00"/>
                  </a:solidFill>
                </a:rPr>
                <a:t>Crack in carburized region</a:t>
              </a:r>
            </a:p>
          </p:txBody>
        </p:sp>
      </p:grpSp>
      <p:pic>
        <p:nvPicPr>
          <p:cNvPr id="22" name="Picture 21"/>
          <p:cNvPicPr/>
          <p:nvPr/>
        </p:nvPicPr>
        <p:blipFill rotWithShape="1">
          <a:blip r:embed="rId9" cstate="print">
            <a:extLst>
              <a:ext uri="{28A0092B-C50C-407E-A947-70E740481C1C}">
                <a14:useLocalDpi xmlns:a14="http://schemas.microsoft.com/office/drawing/2010/main" val="0"/>
              </a:ext>
            </a:extLst>
          </a:blip>
          <a:srcRect r="66865"/>
          <a:stretch/>
        </p:blipFill>
        <p:spPr bwMode="auto">
          <a:xfrm>
            <a:off x="10845249" y="5412490"/>
            <a:ext cx="2534548" cy="3797486"/>
          </a:xfrm>
          <a:prstGeom prst="rect">
            <a:avLst/>
          </a:prstGeom>
          <a:noFill/>
        </p:spPr>
      </p:pic>
      <p:cxnSp>
        <p:nvCxnSpPr>
          <p:cNvPr id="21" name="Straight Connector 20"/>
          <p:cNvCxnSpPr/>
          <p:nvPr/>
        </p:nvCxnSpPr>
        <p:spPr>
          <a:xfrm>
            <a:off x="10744200" y="1210961"/>
            <a:ext cx="0" cy="8261003"/>
          </a:xfrm>
          <a:prstGeom prst="line">
            <a:avLst/>
          </a:prstGeom>
          <a:ln w="9525">
            <a:solidFill>
              <a:srgbClr val="F47C00"/>
            </a:solidFill>
          </a:ln>
        </p:spPr>
        <p:style>
          <a:lnRef idx="1">
            <a:schemeClr val="accent1"/>
          </a:lnRef>
          <a:fillRef idx="0">
            <a:schemeClr val="accent1"/>
          </a:fillRef>
          <a:effectRef idx="0">
            <a:schemeClr val="accent1"/>
          </a:effectRef>
          <a:fontRef idx="minor">
            <a:schemeClr val="tx1"/>
          </a:fontRef>
        </p:style>
      </p:cxnSp>
      <p:sp>
        <p:nvSpPr>
          <p:cNvPr id="20" name="TextBox 6"/>
          <p:cNvSpPr txBox="1"/>
          <p:nvPr/>
        </p:nvSpPr>
        <p:spPr>
          <a:xfrm>
            <a:off x="685800" y="386788"/>
            <a:ext cx="7696200" cy="671209"/>
          </a:xfrm>
          <a:prstGeom prst="rect">
            <a:avLst/>
          </a:prstGeom>
        </p:spPr>
        <p:txBody>
          <a:bodyPr wrap="square" lIns="0" tIns="0" rIns="0" bIns="0" rtlCol="0" anchor="t">
            <a:spAutoFit/>
          </a:bodyPr>
          <a:lstStyle/>
          <a:p>
            <a:pPr>
              <a:lnSpc>
                <a:spcPts val="5076"/>
              </a:lnSpc>
            </a:pPr>
            <a:r>
              <a:rPr lang="en-US" sz="5400" spc="287" dirty="0">
                <a:solidFill>
                  <a:srgbClr val="0C3E5B"/>
                </a:solidFill>
                <a:latin typeface="Codec Pro ExtraBold"/>
              </a:rPr>
              <a:t>Results &amp; Discussion</a:t>
            </a:r>
          </a:p>
        </p:txBody>
      </p:sp>
    </p:spTree>
    <p:extLst>
      <p:ext uri="{BB962C8B-B14F-4D97-AF65-F5344CB8AC3E}">
        <p14:creationId xmlns:p14="http://schemas.microsoft.com/office/powerpoint/2010/main" val="22500193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3916</TotalTime>
  <Words>1720</Words>
  <Application>Microsoft Office PowerPoint</Application>
  <PresentationFormat>Custom</PresentationFormat>
  <Paragraphs>164</Paragraphs>
  <Slides>14</Slides>
  <Notes>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14</vt:i4>
      </vt:variant>
    </vt:vector>
  </HeadingPairs>
  <TitlesOfParts>
    <vt:vector size="27" baseType="lpstr">
      <vt:lpstr>Canva Sans Bold</vt:lpstr>
      <vt:lpstr>Canva Sans</vt:lpstr>
      <vt:lpstr>SABIC Typeface Text Light</vt:lpstr>
      <vt:lpstr>Wingdings</vt:lpstr>
      <vt:lpstr>Glacial Indifference Bold</vt:lpstr>
      <vt:lpstr>SABIC Typeface Text</vt:lpstr>
      <vt:lpstr>Codec Pro ExtraBold</vt:lpstr>
      <vt:lpstr>Tabarra Sans Heavy</vt:lpstr>
      <vt:lpstr>Arial</vt:lpstr>
      <vt:lpstr>Calibri</vt:lpstr>
      <vt:lpstr>Tabarra Sans</vt:lpstr>
      <vt:lpstr>SABIC Typeface Headline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JUBCOR 2024 Presentation Template</dc:title>
  <dc:creator>Adesina, Akeem Yusuf</dc:creator>
  <cp:lastModifiedBy>Dr. Akeem Yusuf Adesina</cp:lastModifiedBy>
  <cp:revision>54</cp:revision>
  <dcterms:created xsi:type="dcterms:W3CDTF">2006-08-16T00:00:00Z</dcterms:created>
  <dcterms:modified xsi:type="dcterms:W3CDTF">2024-07-10T10:28:58Z</dcterms:modified>
  <dc:identifier>DAGG3nLRPf8</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99413353-fbc6-4217-b595-7e32a2176cdb_Enabled">
    <vt:lpwstr>true</vt:lpwstr>
  </property>
  <property fmtid="{D5CDD505-2E9C-101B-9397-08002B2CF9AE}" pid="3" name="MSIP_Label_99413353-fbc6-4217-b595-7e32a2176cdb_SetDate">
    <vt:lpwstr>2024-07-09T08:53:46Z</vt:lpwstr>
  </property>
  <property fmtid="{D5CDD505-2E9C-101B-9397-08002B2CF9AE}" pid="4" name="MSIP_Label_99413353-fbc6-4217-b595-7e32a2176cdb_Method">
    <vt:lpwstr>Privileged</vt:lpwstr>
  </property>
  <property fmtid="{D5CDD505-2E9C-101B-9397-08002B2CF9AE}" pid="5" name="MSIP_Label_99413353-fbc6-4217-b595-7e32a2176cdb_Name">
    <vt:lpwstr>99413353-fbc6-4217-b595-7e32a2176cdb</vt:lpwstr>
  </property>
  <property fmtid="{D5CDD505-2E9C-101B-9397-08002B2CF9AE}" pid="6" name="MSIP_Label_99413353-fbc6-4217-b595-7e32a2176cdb_SiteId">
    <vt:lpwstr>a77c517c-e95e-435b-bbb4-cb17e462491f</vt:lpwstr>
  </property>
  <property fmtid="{D5CDD505-2E9C-101B-9397-08002B2CF9AE}" pid="7" name="MSIP_Label_99413353-fbc6-4217-b595-7e32a2176cdb_ActionId">
    <vt:lpwstr>2ef50f02-cbd7-4d77-90d8-830013a4680e</vt:lpwstr>
  </property>
  <property fmtid="{D5CDD505-2E9C-101B-9397-08002B2CF9AE}" pid="8" name="MSIP_Label_99413353-fbc6-4217-b595-7e32a2176cdb_ContentBits">
    <vt:lpwstr>1</vt:lpwstr>
  </property>
</Properties>
</file>