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407" r:id="rId4"/>
    <p:sldId id="293" r:id="rId5"/>
    <p:sldId id="294" r:id="rId6"/>
    <p:sldId id="259" r:id="rId7"/>
    <p:sldId id="260" r:id="rId8"/>
    <p:sldId id="261" r:id="rId9"/>
    <p:sldId id="295" r:id="rId10"/>
    <p:sldId id="369" r:id="rId11"/>
    <p:sldId id="377" r:id="rId12"/>
    <p:sldId id="265" r:id="rId13"/>
    <p:sldId id="263" r:id="rId14"/>
    <p:sldId id="375" r:id="rId15"/>
    <p:sldId id="266" r:id="rId16"/>
    <p:sldId id="267" r:id="rId17"/>
    <p:sldId id="270" r:id="rId18"/>
    <p:sldId id="378" r:id="rId19"/>
    <p:sldId id="272" r:id="rId20"/>
    <p:sldId id="280" r:id="rId21"/>
    <p:sldId id="275" r:id="rId22"/>
    <p:sldId id="258" r:id="rId23"/>
  </p:sldIdLst>
  <p:sldSz cx="18288000" cy="10287000"/>
  <p:notesSz cx="6858000" cy="9144000"/>
  <p:embeddedFontLst>
    <p:embeddedFont>
      <p:font typeface="Arial Black" panose="020B0604020202020204" pitchFamily="34" charset="0"/>
      <p:bold r:id="rId25"/>
    </p:embeddedFont>
    <p:embeddedFont>
      <p:font typeface="Avenir Next" panose="020B0503020202020204" pitchFamily="34" charset="0"/>
      <p:regular r:id="rId26"/>
      <p:bold r:id="rId27"/>
      <p:italic r:id="rId28"/>
      <p:boldItalic r:id="rId29"/>
    </p:embeddedFont>
    <p:embeddedFont>
      <p:font typeface="Canva Sans" panose="020B0503030501040103" pitchFamily="34" charset="0"/>
      <p:regular r:id="rId30"/>
    </p:embeddedFont>
    <p:embeddedFont>
      <p:font typeface="Canva Sans Bold" panose="020B0803030501040103" pitchFamily="34" charset="0"/>
      <p:regular r:id="rId31"/>
      <p:bold r:id="rId32"/>
    </p:embeddedFont>
    <p:embeddedFont>
      <p:font typeface="Century Gothic" panose="020B0502020202020204" pitchFamily="34" charset="0"/>
      <p:regular r:id="rId33"/>
      <p:bold r:id="rId34"/>
      <p:italic r:id="rId35"/>
      <p:boldItalic r:id="rId36"/>
    </p:embeddedFont>
    <p:embeddedFont>
      <p:font typeface="Codec Pro ExtraBold" pitchFamily="2" charset="0"/>
      <p:regular r:id="rId37"/>
      <p:bold r:id="rId38"/>
    </p:embeddedFont>
    <p:embeddedFont>
      <p:font typeface="DM Sans" pitchFamily="2" charset="77"/>
      <p:regular r:id="rId39"/>
      <p:bold r:id="rId40"/>
      <p:italic r:id="rId41"/>
      <p:boldItalic r:id="rId42"/>
    </p:embeddedFont>
    <p:embeddedFont>
      <p:font typeface="DM Sans Bold" panose="020F0502020204030204" pitchFamily="34" charset="0"/>
      <p:regular r:id="rId43"/>
      <p:bold r:id="rId44"/>
      <p:italic r:id="rId45"/>
      <p:boldItalic r:id="rId46"/>
    </p:embeddedFont>
    <p:embeddedFont>
      <p:font typeface="Gidole" panose="020F0502020204030204" pitchFamily="34" charset="0"/>
      <p:regular r:id="rId47"/>
      <p:bold r:id="rId48"/>
      <p:italic r:id="rId49"/>
      <p:boldItalic r:id="rId50"/>
    </p:embeddedFont>
    <p:embeddedFont>
      <p:font typeface="Glacial Indifference Bold" pitchFamily="2" charset="0"/>
      <p:regular r:id="rId51"/>
      <p:bold r:id="rId52"/>
    </p:embeddedFont>
    <p:embeddedFont>
      <p:font typeface="Impact" panose="020B0806030902050204" pitchFamily="34" charset="0"/>
      <p:regular r:id="rId53"/>
    </p:embeddedFont>
    <p:embeddedFont>
      <p:font typeface="League Spartan" panose="020F0502020204030204" pitchFamily="34" charset="0"/>
      <p:regular r:id="rId54"/>
      <p:bold r:id="rId55"/>
      <p:italic r:id="rId56"/>
      <p:boldItalic r:id="rId57"/>
    </p:embeddedFont>
    <p:embeddedFont>
      <p:font typeface="Open Sauce" panose="020F0502020204030204" pitchFamily="34" charset="0"/>
      <p:regular r:id="rId58"/>
      <p:bold r:id="rId59"/>
      <p:italic r:id="rId60"/>
      <p:boldItalic r:id="rId61"/>
    </p:embeddedFont>
    <p:embeddedFont>
      <p:font typeface="Open Sauce Bold" panose="020F0502020204030204" pitchFamily="34"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Roboto Bold" panose="020F0502020204030204" pitchFamily="34" charset="0"/>
      <p:regular r:id="rId70"/>
      <p:bold r:id="rId71"/>
      <p:italic r:id="rId72"/>
      <p:boldItalic r:id="rId73"/>
    </p:embeddedFont>
    <p:embeddedFont>
      <p:font typeface="Segoe UI" panose="020B0502040204020203" pitchFamily="34" charset="0"/>
      <p:regular r:id="rId74"/>
      <p:bold r:id="rId75"/>
      <p:italic r:id="rId76"/>
      <p:boldItalic r:id="rId77"/>
    </p:embeddedFont>
    <p:embeddedFont>
      <p:font typeface="Tabarra Sans" pitchFamily="2" charset="0"/>
      <p:regular r:id="rId78"/>
    </p:embeddedFont>
    <p:embeddedFont>
      <p:font typeface="Tabarra Sans Heavy" pitchFamily="2" charset="0"/>
      <p:regular r:id="rId79"/>
      <p:bold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B00"/>
    <a:srgbClr val="0F8942"/>
    <a:srgbClr val="0C3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81" autoAdjust="0"/>
  </p:normalViewPr>
  <p:slideViewPr>
    <p:cSldViewPr>
      <p:cViewPr varScale="1">
        <p:scale>
          <a:sx n="63" d="100"/>
          <a:sy n="63" d="100"/>
        </p:scale>
        <p:origin x="11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2.fntdata"/><Relationship Id="rId21" Type="http://schemas.openxmlformats.org/officeDocument/2006/relationships/slide" Target="slides/slide20.xml"/><Relationship Id="rId42" Type="http://schemas.openxmlformats.org/officeDocument/2006/relationships/font" Target="fonts/font18.fntdata"/><Relationship Id="rId47" Type="http://schemas.openxmlformats.org/officeDocument/2006/relationships/font" Target="fonts/font23.fntdata"/><Relationship Id="rId63" Type="http://schemas.openxmlformats.org/officeDocument/2006/relationships/font" Target="fonts/font39.fntdata"/><Relationship Id="rId68" Type="http://schemas.openxmlformats.org/officeDocument/2006/relationships/font" Target="fonts/font44.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font" Target="fonts/font8.fntdata"/><Relationship Id="rId37" Type="http://schemas.openxmlformats.org/officeDocument/2006/relationships/font" Target="fonts/font13.fntdata"/><Relationship Id="rId53" Type="http://schemas.openxmlformats.org/officeDocument/2006/relationships/font" Target="fonts/font29.fntdata"/><Relationship Id="rId58" Type="http://schemas.openxmlformats.org/officeDocument/2006/relationships/font" Target="fonts/font34.fntdata"/><Relationship Id="rId74" Type="http://schemas.openxmlformats.org/officeDocument/2006/relationships/font" Target="fonts/font50.fntdata"/><Relationship Id="rId79" Type="http://schemas.openxmlformats.org/officeDocument/2006/relationships/font" Target="fonts/font55.fntdata"/><Relationship Id="rId5" Type="http://schemas.openxmlformats.org/officeDocument/2006/relationships/slide" Target="slides/slide4.xml"/><Relationship Id="rId61" Type="http://schemas.openxmlformats.org/officeDocument/2006/relationships/font" Target="fonts/font37.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font" Target="fonts/font32.fntdata"/><Relationship Id="rId64" Type="http://schemas.openxmlformats.org/officeDocument/2006/relationships/font" Target="fonts/font40.fntdata"/><Relationship Id="rId69" Type="http://schemas.openxmlformats.org/officeDocument/2006/relationships/font" Target="fonts/font45.fntdata"/><Relationship Id="rId77" Type="http://schemas.openxmlformats.org/officeDocument/2006/relationships/font" Target="fonts/font53.fntdata"/><Relationship Id="rId8" Type="http://schemas.openxmlformats.org/officeDocument/2006/relationships/slide" Target="slides/slide7.xml"/><Relationship Id="rId51" Type="http://schemas.openxmlformats.org/officeDocument/2006/relationships/font" Target="fonts/font27.fntdata"/><Relationship Id="rId72" Type="http://schemas.openxmlformats.org/officeDocument/2006/relationships/font" Target="fonts/font48.fntdata"/><Relationship Id="rId80" Type="http://schemas.openxmlformats.org/officeDocument/2006/relationships/font" Target="fonts/font5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font" Target="fonts/font35.fntdata"/><Relationship Id="rId67" Type="http://schemas.openxmlformats.org/officeDocument/2006/relationships/font" Target="fonts/font43.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font" Target="fonts/font30.fntdata"/><Relationship Id="rId62" Type="http://schemas.openxmlformats.org/officeDocument/2006/relationships/font" Target="fonts/font38.fntdata"/><Relationship Id="rId70" Type="http://schemas.openxmlformats.org/officeDocument/2006/relationships/font" Target="fonts/font46.fntdata"/><Relationship Id="rId75" Type="http://schemas.openxmlformats.org/officeDocument/2006/relationships/font" Target="fonts/font5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font" Target="fonts/font33.fntdata"/><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 Id="rId60" Type="http://schemas.openxmlformats.org/officeDocument/2006/relationships/font" Target="fonts/font36.fntdata"/><Relationship Id="rId65" Type="http://schemas.openxmlformats.org/officeDocument/2006/relationships/font" Target="fonts/font41.fntdata"/><Relationship Id="rId73" Type="http://schemas.openxmlformats.org/officeDocument/2006/relationships/font" Target="fonts/font49.fntdata"/><Relationship Id="rId78" Type="http://schemas.openxmlformats.org/officeDocument/2006/relationships/font" Target="fonts/font54.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5.fntdata"/><Relationship Id="rId34" Type="http://schemas.openxmlformats.org/officeDocument/2006/relationships/font" Target="fonts/font10.fntdata"/><Relationship Id="rId50" Type="http://schemas.openxmlformats.org/officeDocument/2006/relationships/font" Target="fonts/font26.fntdata"/><Relationship Id="rId55" Type="http://schemas.openxmlformats.org/officeDocument/2006/relationships/font" Target="fonts/font31.fntdata"/><Relationship Id="rId76" Type="http://schemas.openxmlformats.org/officeDocument/2006/relationships/font" Target="fonts/font52.fntdata"/><Relationship Id="rId7" Type="http://schemas.openxmlformats.org/officeDocument/2006/relationships/slide" Target="slides/slide6.xml"/><Relationship Id="rId71" Type="http://schemas.openxmlformats.org/officeDocument/2006/relationships/font" Target="fonts/font47.fntdata"/><Relationship Id="rId2" Type="http://schemas.openxmlformats.org/officeDocument/2006/relationships/slide" Target="slides/slide1.xml"/><Relationship Id="rId29" Type="http://schemas.openxmlformats.org/officeDocument/2006/relationships/font" Target="fonts/font5.fntdata"/><Relationship Id="rId24" Type="http://schemas.openxmlformats.org/officeDocument/2006/relationships/notesMaster" Target="notesMasters/notesMaster1.xml"/><Relationship Id="rId40" Type="http://schemas.openxmlformats.org/officeDocument/2006/relationships/font" Target="fonts/font16.fntdata"/><Relationship Id="rId45" Type="http://schemas.openxmlformats.org/officeDocument/2006/relationships/font" Target="fonts/font21.fntdata"/><Relationship Id="rId66" Type="http://schemas.openxmlformats.org/officeDocument/2006/relationships/font" Target="fonts/font4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82653-5223-9C4F-B37E-0F070188A380}" type="datetimeFigureOut">
              <a:rPr lang="en-SA" smtClean="0"/>
              <a:t>16/08/2024 R</a:t>
            </a:fld>
            <a:endParaRPr lang="en-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1AC70-DF98-1945-87F5-3C23C0C250C5}" type="slidenum">
              <a:rPr lang="en-SA" smtClean="0"/>
              <a:t>‹#›</a:t>
            </a:fld>
            <a:endParaRPr lang="en-SA"/>
          </a:p>
        </p:txBody>
      </p:sp>
    </p:spTree>
    <p:extLst>
      <p:ext uri="{BB962C8B-B14F-4D97-AF65-F5344CB8AC3E}">
        <p14:creationId xmlns:p14="http://schemas.microsoft.com/office/powerpoint/2010/main" val="3697341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Until the cost of oil rose, and we became more environmentally conscious, we accepted that tanks leaked into the soil.</a:t>
            </a:r>
          </a:p>
        </p:txBody>
      </p:sp>
      <p:sp>
        <p:nvSpPr>
          <p:cNvPr id="4" name="Slide Number Placeholder 3"/>
          <p:cNvSpPr>
            <a:spLocks noGrp="1"/>
          </p:cNvSpPr>
          <p:nvPr>
            <p:ph type="sldNum" sz="quarter" idx="5"/>
          </p:nvPr>
        </p:nvSpPr>
        <p:spPr/>
        <p:txBody>
          <a:bodyPr/>
          <a:lstStyle/>
          <a:p>
            <a:fld id="{C91FA652-0EDD-4EB6-A432-F7816C82A350}" type="slidenum">
              <a:t>5</a:t>
            </a:fld>
            <a:endParaRPr lang="en-US"/>
          </a:p>
        </p:txBody>
      </p:sp>
    </p:spTree>
    <p:extLst>
      <p:ext uri="{BB962C8B-B14F-4D97-AF65-F5344CB8AC3E}">
        <p14:creationId xmlns:p14="http://schemas.microsoft.com/office/powerpoint/2010/main" val="335283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 circle around weld zone. Explain how heat will burn off a polymer. And why that increases corrosion locally.</a:t>
            </a:r>
          </a:p>
          <a:p>
            <a:r>
              <a:rPr lang="en-US">
                <a:ea typeface="Calibri"/>
                <a:cs typeface="Calibri"/>
              </a:rPr>
              <a:t>Circle the panel I'm welding. Show that there is no burn through.</a:t>
            </a:r>
          </a:p>
          <a:p>
            <a:r>
              <a:rPr lang="en-US">
                <a:ea typeface="Calibri"/>
                <a:cs typeface="Calibri"/>
              </a:rPr>
              <a:t>Tell them who the welder is. Boilermakers local 26</a:t>
            </a:r>
          </a:p>
        </p:txBody>
      </p:sp>
      <p:sp>
        <p:nvSpPr>
          <p:cNvPr id="4" name="Slide Number Placeholder 3"/>
          <p:cNvSpPr>
            <a:spLocks noGrp="1"/>
          </p:cNvSpPr>
          <p:nvPr>
            <p:ph type="sldNum" sz="quarter" idx="5"/>
          </p:nvPr>
        </p:nvSpPr>
        <p:spPr/>
        <p:txBody>
          <a:bodyPr/>
          <a:lstStyle/>
          <a:p>
            <a:fld id="{C91FA652-0EDD-4EB6-A432-F7816C82A350}" type="slidenum">
              <a:t>6</a:t>
            </a:fld>
            <a:endParaRPr lang="en-US"/>
          </a:p>
        </p:txBody>
      </p:sp>
    </p:spTree>
    <p:extLst>
      <p:ext uri="{BB962C8B-B14F-4D97-AF65-F5344CB8AC3E}">
        <p14:creationId xmlns:p14="http://schemas.microsoft.com/office/powerpoint/2010/main" val="303193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get Cathodic protection steel needs to be lower than –800mV. </a:t>
            </a:r>
          </a:p>
          <a:p>
            <a:r>
              <a:rPr lang="en-US">
                <a:ea typeface="Calibri"/>
                <a:cs typeface="Calibri"/>
              </a:rPr>
              <a:t>Much lower than that and salts in the water will produce NaOH.</a:t>
            </a:r>
          </a:p>
          <a:p>
            <a:r>
              <a:rPr lang="en-US">
                <a:ea typeface="Calibri"/>
                <a:cs typeface="Calibri"/>
              </a:rPr>
              <a:t>Think how hard it is to maintain a 5V signal from your cars computer from the front to the back in an insulated wire. A 200mV drop is common.</a:t>
            </a:r>
          </a:p>
          <a:p>
            <a:r>
              <a:rPr lang="en-US">
                <a:ea typeface="Calibri"/>
                <a:cs typeface="Calibri"/>
              </a:rPr>
              <a:t>Now think how hard it is to maintain between –800mV and –1200mV on a 20 meter diameter tank where the entire bottom is </a:t>
            </a:r>
            <a:r>
              <a:rPr lang="en-US" err="1">
                <a:ea typeface="Calibri"/>
                <a:cs typeface="Calibri"/>
              </a:rPr>
              <a:t>attahed</a:t>
            </a:r>
            <a:r>
              <a:rPr lang="en-US">
                <a:ea typeface="Calibri"/>
                <a:cs typeface="Calibri"/>
              </a:rPr>
              <a:t> to ground.</a:t>
            </a:r>
          </a:p>
        </p:txBody>
      </p:sp>
      <p:sp>
        <p:nvSpPr>
          <p:cNvPr id="4" name="Slide Number Placeholder 3"/>
          <p:cNvSpPr>
            <a:spLocks noGrp="1"/>
          </p:cNvSpPr>
          <p:nvPr>
            <p:ph type="sldNum" sz="quarter" idx="5"/>
          </p:nvPr>
        </p:nvSpPr>
        <p:spPr/>
        <p:txBody>
          <a:bodyPr/>
          <a:lstStyle/>
          <a:p>
            <a:fld id="{C91FA652-0EDD-4EB6-A432-F7816C82A350}" type="slidenum">
              <a:t>7</a:t>
            </a:fld>
            <a:endParaRPr lang="en-US"/>
          </a:p>
        </p:txBody>
      </p:sp>
    </p:spTree>
    <p:extLst>
      <p:ext uri="{BB962C8B-B14F-4D97-AF65-F5344CB8AC3E}">
        <p14:creationId xmlns:p14="http://schemas.microsoft.com/office/powerpoint/2010/main" val="31051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Explain difference between normal phosphating and amorphous</a:t>
            </a:r>
          </a:p>
        </p:txBody>
      </p:sp>
      <p:sp>
        <p:nvSpPr>
          <p:cNvPr id="4" name="Slide Number Placeholder 3"/>
          <p:cNvSpPr>
            <a:spLocks noGrp="1"/>
          </p:cNvSpPr>
          <p:nvPr>
            <p:ph type="sldNum" sz="quarter" idx="5"/>
          </p:nvPr>
        </p:nvSpPr>
        <p:spPr/>
        <p:txBody>
          <a:bodyPr/>
          <a:lstStyle/>
          <a:p>
            <a:fld id="{C91FA652-0EDD-4EB6-A432-F7816C82A350}" type="slidenum">
              <a:t>8</a:t>
            </a:fld>
            <a:endParaRPr lang="en-US"/>
          </a:p>
        </p:txBody>
      </p:sp>
    </p:spTree>
    <p:extLst>
      <p:ext uri="{BB962C8B-B14F-4D97-AF65-F5344CB8AC3E}">
        <p14:creationId xmlns:p14="http://schemas.microsoft.com/office/powerpoint/2010/main" val="3459671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depth discussion. If you don't remember anything else I've told you – remember this!</a:t>
            </a:r>
          </a:p>
          <a:p>
            <a:r>
              <a:rPr lang="en-US">
                <a:ea typeface="Calibri"/>
                <a:cs typeface="Calibri"/>
              </a:rPr>
              <a:t>Corrosion is an incredibly simple thing.</a:t>
            </a:r>
          </a:p>
          <a:p>
            <a:r>
              <a:rPr lang="en-US">
                <a:ea typeface="Calibri"/>
                <a:cs typeface="Calibri"/>
              </a:rPr>
              <a:t>Iron loses an electron.</a:t>
            </a:r>
          </a:p>
          <a:p>
            <a:r>
              <a:rPr lang="en-US">
                <a:ea typeface="Calibri"/>
                <a:cs typeface="Calibri"/>
              </a:rPr>
              <a:t>Discuss lead paint if you have time.</a:t>
            </a:r>
          </a:p>
        </p:txBody>
      </p:sp>
      <p:sp>
        <p:nvSpPr>
          <p:cNvPr id="4" name="Slide Number Placeholder 3"/>
          <p:cNvSpPr>
            <a:spLocks noGrp="1"/>
          </p:cNvSpPr>
          <p:nvPr>
            <p:ph type="sldNum" sz="quarter" idx="5"/>
          </p:nvPr>
        </p:nvSpPr>
        <p:spPr/>
        <p:txBody>
          <a:bodyPr/>
          <a:lstStyle/>
          <a:p>
            <a:fld id="{C91FA652-0EDD-4EB6-A432-F7816C82A350}" type="slidenum">
              <a:t>13</a:t>
            </a:fld>
            <a:endParaRPr lang="en-US"/>
          </a:p>
        </p:txBody>
      </p:sp>
    </p:spTree>
    <p:extLst>
      <p:ext uri="{BB962C8B-B14F-4D97-AF65-F5344CB8AC3E}">
        <p14:creationId xmlns:p14="http://schemas.microsoft.com/office/powerpoint/2010/main" val="72532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48555" y="3285021"/>
            <a:ext cx="7880350" cy="830997"/>
          </a:xfrm>
          <a:prstGeom prst="rect">
            <a:avLst/>
          </a:prstGeom>
        </p:spPr>
        <p:txBody>
          <a:bodyPr wrap="square" lIns="0" tIns="0" rIns="0" bIns="0">
            <a:spAutoFit/>
          </a:bodyPr>
          <a:lstStyle>
            <a:lvl1pPr>
              <a:defRPr sz="54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2743200" y="5760720"/>
            <a:ext cx="12801600" cy="553998"/>
          </a:xfrm>
          <a:prstGeom prst="rect">
            <a:avLst/>
          </a:prstGeom>
        </p:spPr>
        <p:txBody>
          <a:bodyPr wrap="square" lIns="0" tIns="0" rIns="0" bIns="0">
            <a:spAutoFit/>
          </a:bodyPr>
          <a:lstStyle>
            <a:lvl1pPr>
              <a:defRPr sz="3600" b="0" i="0">
                <a:solidFill>
                  <a:srgbClr val="404040"/>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055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43.png"/><Relationship Id="rId5" Type="http://schemas.openxmlformats.org/officeDocument/2006/relationships/image" Target="../media/image47.jpg"/><Relationship Id="rId10" Type="http://schemas.openxmlformats.org/officeDocument/2006/relationships/image" Target="../media/image52.jpg"/><Relationship Id="rId4" Type="http://schemas.openxmlformats.org/officeDocument/2006/relationships/image" Target="../media/image46.png"/><Relationship Id="rId9" Type="http://schemas.openxmlformats.org/officeDocument/2006/relationships/image" Target="../media/image51.jp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36.png"/><Relationship Id="rId16"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38.svg"/><Relationship Id="rId9" Type="http://schemas.openxmlformats.org/officeDocument/2006/relationships/image" Target="../media/image69.png"/><Relationship Id="rId14"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79.sv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83.svg"/><Relationship Id="rId12" Type="http://schemas.openxmlformats.org/officeDocument/2006/relationships/image" Target="../media/image7.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4.svg"/><Relationship Id="rId5" Type="http://schemas.openxmlformats.org/officeDocument/2006/relationships/image" Target="../media/image81.svg"/><Relationship Id="rId10" Type="http://schemas.openxmlformats.org/officeDocument/2006/relationships/image" Target="../media/image3.png"/><Relationship Id="rId4" Type="http://schemas.openxmlformats.org/officeDocument/2006/relationships/image" Target="../media/image80.png"/><Relationship Id="rId9" Type="http://schemas.openxmlformats.org/officeDocument/2006/relationships/image" Target="../media/image85.sv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7.em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8.sv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1087100" y="3086100"/>
            <a:ext cx="7200900" cy="7200900"/>
          </a:xfrm>
          <a:custGeom>
            <a:avLst/>
            <a:gdLst/>
            <a:ahLst/>
            <a:cxnLst/>
            <a:rect l="l" t="t" r="r" b="b"/>
            <a:pathLst>
              <a:path w="7200900" h="7200900">
                <a:moveTo>
                  <a:pt x="0" y="0"/>
                </a:moveTo>
                <a:lnTo>
                  <a:pt x="7200900" y="0"/>
                </a:lnTo>
                <a:lnTo>
                  <a:pt x="7200900"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A"/>
          </a:p>
        </p:txBody>
      </p:sp>
      <p:sp>
        <p:nvSpPr>
          <p:cNvPr id="4" name="Freeform 4"/>
          <p:cNvSpPr/>
          <p:nvPr/>
        </p:nvSpPr>
        <p:spPr>
          <a:xfrm>
            <a:off x="15720864" y="1427539"/>
            <a:ext cx="482144" cy="467032"/>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A"/>
          </a:p>
        </p:txBody>
      </p:sp>
      <p:sp>
        <p:nvSpPr>
          <p:cNvPr id="5" name="Freeform 5"/>
          <p:cNvSpPr/>
          <p:nvPr/>
        </p:nvSpPr>
        <p:spPr>
          <a:xfrm rot="7682761">
            <a:off x="-1383321" y="-185949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A"/>
          </a:p>
        </p:txBody>
      </p:sp>
      <p:sp>
        <p:nvSpPr>
          <p:cNvPr id="11" name="TextBox 11"/>
          <p:cNvSpPr txBox="1"/>
          <p:nvPr/>
        </p:nvSpPr>
        <p:spPr>
          <a:xfrm>
            <a:off x="12420601" y="6226555"/>
            <a:ext cx="4838700" cy="1363707"/>
          </a:xfrm>
          <a:prstGeom prst="rect">
            <a:avLst/>
          </a:prstGeom>
        </p:spPr>
        <p:txBody>
          <a:bodyPr wrap="square" lIns="0" tIns="0" rIns="0" bIns="0" rtlCol="0" anchor="t">
            <a:spAutoFit/>
          </a:bodyPr>
          <a:lstStyle/>
          <a:p>
            <a:pPr algn="ctr">
              <a:lnSpc>
                <a:spcPts val="5471"/>
              </a:lnSpc>
            </a:pPr>
            <a:r>
              <a:rPr lang="en-US" sz="3908" spc="195" dirty="0">
                <a:solidFill>
                  <a:srgbClr val="0C3E5B"/>
                </a:solidFill>
                <a:latin typeface="Canva Sans"/>
              </a:rPr>
              <a:t>Presented By:</a:t>
            </a:r>
            <a:endParaRPr lang="en-US" sz="3908" spc="195" dirty="0">
              <a:solidFill>
                <a:srgbClr val="0C3E5B"/>
              </a:solidFill>
              <a:latin typeface="Canva Sans Bold"/>
            </a:endParaRPr>
          </a:p>
          <a:p>
            <a:pPr algn="ctr">
              <a:lnSpc>
                <a:spcPts val="5471"/>
              </a:lnSpc>
            </a:pPr>
            <a:r>
              <a:rPr lang="en-US" sz="3908" spc="195" dirty="0">
                <a:solidFill>
                  <a:srgbClr val="0C3E5B"/>
                </a:solidFill>
                <a:latin typeface="Canva Sans Bold"/>
              </a:rPr>
              <a:t>MSc. Omar Obaid</a:t>
            </a:r>
          </a:p>
        </p:txBody>
      </p:sp>
      <p:grpSp>
        <p:nvGrpSpPr>
          <p:cNvPr id="13" name="Group 13"/>
          <p:cNvGrpSpPr/>
          <p:nvPr/>
        </p:nvGrpSpPr>
        <p:grpSpPr>
          <a:xfrm>
            <a:off x="1722956" y="2652012"/>
            <a:ext cx="7861286" cy="2612151"/>
            <a:chOff x="0" y="0"/>
            <a:chExt cx="10481714" cy="3482868"/>
          </a:xfrm>
        </p:grpSpPr>
        <p:sp>
          <p:nvSpPr>
            <p:cNvPr id="14" name="TextBox 14"/>
            <p:cNvSpPr txBox="1"/>
            <p:nvPr/>
          </p:nvSpPr>
          <p:spPr>
            <a:xfrm>
              <a:off x="54198" y="-466725"/>
              <a:ext cx="9004452" cy="2910308"/>
            </a:xfrm>
            <a:prstGeom prst="rect">
              <a:avLst/>
            </a:prstGeom>
          </p:spPr>
          <p:txBody>
            <a:bodyPr lIns="0" tIns="0" rIns="0" bIns="0" rtlCol="0" anchor="t">
              <a:spAutoFit/>
            </a:bodyPr>
            <a:lstStyle/>
            <a:p>
              <a:pPr algn="ctr">
                <a:lnSpc>
                  <a:spcPts val="16907"/>
                </a:lnSpc>
              </a:pPr>
              <a:r>
                <a:rPr lang="en-US" sz="12076">
                  <a:solidFill>
                    <a:srgbClr val="0C3E5A"/>
                  </a:solidFill>
                  <a:latin typeface="Tabarra Sans Heavy"/>
                </a:rPr>
                <a:t>JUBCOR</a:t>
              </a:r>
            </a:p>
          </p:txBody>
        </p:sp>
        <p:grpSp>
          <p:nvGrpSpPr>
            <p:cNvPr id="15" name="Group 15"/>
            <p:cNvGrpSpPr/>
            <p:nvPr/>
          </p:nvGrpSpPr>
          <p:grpSpPr>
            <a:xfrm>
              <a:off x="54198" y="2005202"/>
              <a:ext cx="10427516" cy="891503"/>
              <a:chOff x="0" y="0"/>
              <a:chExt cx="1782556" cy="152400"/>
            </a:xfrm>
          </p:grpSpPr>
          <p:sp>
            <p:nvSpPr>
              <p:cNvPr id="16" name="Freeform 16"/>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txBody>
              <a:bodyPr/>
              <a:lstStyle/>
              <a:p>
                <a:endParaRPr lang="en-SA"/>
              </a:p>
            </p:txBody>
          </p:sp>
        </p:grpSp>
        <p:grpSp>
          <p:nvGrpSpPr>
            <p:cNvPr id="17" name="Group 17"/>
            <p:cNvGrpSpPr/>
            <p:nvPr/>
          </p:nvGrpSpPr>
          <p:grpSpPr>
            <a:xfrm rot="5400000">
              <a:off x="8501551" y="916541"/>
              <a:ext cx="2681013" cy="1279313"/>
              <a:chOff x="0" y="0"/>
              <a:chExt cx="458312" cy="218695"/>
            </a:xfrm>
          </p:grpSpPr>
          <p:sp>
            <p:nvSpPr>
              <p:cNvPr id="18" name="Freeform 18"/>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txBody>
              <a:bodyPr/>
              <a:lstStyle/>
              <a:p>
                <a:endParaRPr lang="en-SA"/>
              </a:p>
            </p:txBody>
          </p:sp>
        </p:grpSp>
        <p:sp>
          <p:nvSpPr>
            <p:cNvPr id="19" name="TextBox 19"/>
            <p:cNvSpPr txBox="1"/>
            <p:nvPr/>
          </p:nvSpPr>
          <p:spPr>
            <a:xfrm>
              <a:off x="0" y="2055964"/>
              <a:ext cx="9058650" cy="840740"/>
            </a:xfrm>
            <a:prstGeom prst="rect">
              <a:avLst/>
            </a:prstGeom>
          </p:spPr>
          <p:txBody>
            <a:bodyPr lIns="0" tIns="0" rIns="0" bIns="0" rtlCol="0" anchor="t">
              <a:spAutoFit/>
            </a:bodyPr>
            <a:lstStyle/>
            <a:p>
              <a:pPr algn="ctr">
                <a:lnSpc>
                  <a:spcPts val="4898"/>
                </a:lnSpc>
              </a:pPr>
              <a:r>
                <a:rPr lang="en-US" sz="3499">
                  <a:solidFill>
                    <a:srgbClr val="FFFFFF"/>
                  </a:solidFill>
                  <a:latin typeface="Tabarra Sans"/>
                </a:rPr>
                <a:t>CONFERENCE &amp; EXHIBITION</a:t>
              </a:r>
            </a:p>
          </p:txBody>
        </p:sp>
        <p:sp>
          <p:nvSpPr>
            <p:cNvPr id="20" name="TextBox 20"/>
            <p:cNvSpPr txBox="1"/>
            <p:nvPr/>
          </p:nvSpPr>
          <p:spPr>
            <a:xfrm rot="5400000">
              <a:off x="8666000" y="894224"/>
              <a:ext cx="2561608" cy="1323948"/>
            </a:xfrm>
            <a:prstGeom prst="rect">
              <a:avLst/>
            </a:prstGeom>
          </p:spPr>
          <p:txBody>
            <a:bodyPr lIns="0" tIns="0" rIns="0" bIns="0" rtlCol="0" anchor="t">
              <a:spAutoFit/>
            </a:bodyPr>
            <a:lstStyle/>
            <a:p>
              <a:pPr algn="ctr">
                <a:lnSpc>
                  <a:spcPts val="7798"/>
                </a:lnSpc>
              </a:pPr>
              <a:r>
                <a:rPr lang="en-US" sz="5570" spc="172">
                  <a:solidFill>
                    <a:srgbClr val="FFFFFF"/>
                  </a:solidFill>
                  <a:latin typeface="Tabarra Sans Heavy"/>
                </a:rPr>
                <a:t>2024</a:t>
              </a:r>
            </a:p>
          </p:txBody>
        </p:sp>
        <p:sp>
          <p:nvSpPr>
            <p:cNvPr id="21" name="TextBox 21"/>
            <p:cNvSpPr txBox="1"/>
            <p:nvPr/>
          </p:nvSpPr>
          <p:spPr>
            <a:xfrm>
              <a:off x="36201" y="2958141"/>
              <a:ext cx="10445513" cy="524727"/>
            </a:xfrm>
            <a:prstGeom prst="rect">
              <a:avLst/>
            </a:prstGeom>
          </p:spPr>
          <p:txBody>
            <a:bodyPr lIns="0" tIns="0" rIns="0" bIns="0" rtlCol="0" anchor="t">
              <a:spAutoFit/>
            </a:bodyPr>
            <a:lstStyle/>
            <a:p>
              <a:pPr algn="ctr">
                <a:lnSpc>
                  <a:spcPts val="3323"/>
                </a:lnSpc>
                <a:spcBef>
                  <a:spcPct val="0"/>
                </a:spcBef>
              </a:pPr>
              <a:r>
                <a:rPr lang="en-US" sz="2373">
                  <a:solidFill>
                    <a:srgbClr val="0C3E5B"/>
                  </a:solidFill>
                  <a:latin typeface="Glacial Indifference Bold"/>
                </a:rPr>
                <a:t>INNOVATIVE SOLUTIONS FOR CORROSION CHALLENGES</a:t>
              </a:r>
            </a:p>
          </p:txBody>
        </p:sp>
      </p:grpSp>
      <p:pic>
        <p:nvPicPr>
          <p:cNvPr id="23" name="Picture 22">
            <a:extLst>
              <a:ext uri="{FF2B5EF4-FFF2-40B4-BE49-F238E27FC236}">
                <a16:creationId xmlns:a16="http://schemas.microsoft.com/office/drawing/2014/main" id="{F3019C2C-D6AB-54F6-7CAB-1889E468B2EF}"/>
              </a:ext>
            </a:extLst>
          </p:cNvPr>
          <p:cNvPicPr>
            <a:picLocks noChangeAspect="1"/>
          </p:cNvPicPr>
          <p:nvPr/>
        </p:nvPicPr>
        <p:blipFill rotWithShape="1">
          <a:blip r:embed="rId8"/>
          <a:srcRect t="32261" b="36288"/>
          <a:stretch/>
        </p:blipFill>
        <p:spPr>
          <a:xfrm>
            <a:off x="14239370" y="962678"/>
            <a:ext cx="2962988" cy="931893"/>
          </a:xfrm>
          <a:prstGeom prst="rect">
            <a:avLst/>
          </a:prstGeom>
        </p:spPr>
      </p:pic>
      <p:cxnSp>
        <p:nvCxnSpPr>
          <p:cNvPr id="26" name="Straight Connector 25">
            <a:extLst>
              <a:ext uri="{FF2B5EF4-FFF2-40B4-BE49-F238E27FC236}">
                <a16:creationId xmlns:a16="http://schemas.microsoft.com/office/drawing/2014/main" id="{AECF1C53-5E46-8C1D-E514-87AF71797009}"/>
              </a:ext>
            </a:extLst>
          </p:cNvPr>
          <p:cNvCxnSpPr>
            <a:cxnSpLocks/>
          </p:cNvCxnSpPr>
          <p:nvPr/>
        </p:nvCxnSpPr>
        <p:spPr>
          <a:xfrm>
            <a:off x="13944600" y="465946"/>
            <a:ext cx="0" cy="2162954"/>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sp>
        <p:nvSpPr>
          <p:cNvPr id="27" name="TextBox 26">
            <a:extLst>
              <a:ext uri="{FF2B5EF4-FFF2-40B4-BE49-F238E27FC236}">
                <a16:creationId xmlns:a16="http://schemas.microsoft.com/office/drawing/2014/main" id="{DCCBCCBF-AFF8-352C-37C1-98FDEFA6E55A}"/>
              </a:ext>
            </a:extLst>
          </p:cNvPr>
          <p:cNvSpPr txBox="1"/>
          <p:nvPr/>
        </p:nvSpPr>
        <p:spPr>
          <a:xfrm>
            <a:off x="1172765" y="6690603"/>
            <a:ext cx="8988818" cy="2246769"/>
          </a:xfrm>
          <a:prstGeom prst="rect">
            <a:avLst/>
          </a:prstGeom>
          <a:noFill/>
        </p:spPr>
        <p:txBody>
          <a:bodyPr wrap="square" rtlCol="0">
            <a:spAutoFit/>
          </a:bodyPr>
          <a:lstStyle/>
          <a:p>
            <a:pPr algn="ctr"/>
            <a:r>
              <a:rPr lang="en-US" sz="4000" dirty="0">
                <a:solidFill>
                  <a:srgbClr val="0C3E5A"/>
                </a:solidFill>
                <a:latin typeface="Codec Pro ExtraBold"/>
              </a:rPr>
              <a:t>CORROSION &amp; TANK BOTTOM CORROSION, SOIL FACING SIDE</a:t>
            </a:r>
          </a:p>
          <a:p>
            <a:pPr algn="ctr"/>
            <a:r>
              <a:rPr lang="en-US" sz="4000" dirty="0">
                <a:solidFill>
                  <a:srgbClr val="0C3E5A"/>
                </a:solidFill>
                <a:latin typeface="Codec Pro ExtraBold"/>
              </a:rPr>
              <a:t> </a:t>
            </a:r>
            <a:r>
              <a:rPr lang="en-US" sz="6000" dirty="0">
                <a:solidFill>
                  <a:srgbClr val="0C3E5A"/>
                </a:solidFill>
                <a:latin typeface="Impact" panose="020B0806030902050204" pitchFamily="34" charset="0"/>
              </a:rPr>
              <a:t>SOLVED!</a:t>
            </a:r>
            <a:endParaRPr lang="en-US" sz="4000" dirty="0">
              <a:solidFill>
                <a:srgbClr val="0C3E5A"/>
              </a:solidFill>
              <a:latin typeface="Codec Pro ExtraBold"/>
            </a:endParaRPr>
          </a:p>
        </p:txBody>
      </p:sp>
      <p:pic>
        <p:nvPicPr>
          <p:cNvPr id="28" name="Picture 27">
            <a:extLst>
              <a:ext uri="{FF2B5EF4-FFF2-40B4-BE49-F238E27FC236}">
                <a16:creationId xmlns:a16="http://schemas.microsoft.com/office/drawing/2014/main" id="{ACEB4536-A848-B430-75E4-5D928C4848F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344406" y="633924"/>
            <a:ext cx="1298216" cy="1831490"/>
          </a:xfrm>
          <a:prstGeom prst="rect">
            <a:avLst/>
          </a:prstGeom>
        </p:spPr>
      </p:pic>
      <p:sp>
        <p:nvSpPr>
          <p:cNvPr id="30" name="TextBox 29">
            <a:extLst>
              <a:ext uri="{FF2B5EF4-FFF2-40B4-BE49-F238E27FC236}">
                <a16:creationId xmlns:a16="http://schemas.microsoft.com/office/drawing/2014/main" id="{A4E87B1E-EF01-29F3-EA9D-DD1F08CF90E0}"/>
              </a:ext>
            </a:extLst>
          </p:cNvPr>
          <p:cNvSpPr txBox="1"/>
          <p:nvPr/>
        </p:nvSpPr>
        <p:spPr>
          <a:xfrm>
            <a:off x="16306800" y="1802368"/>
            <a:ext cx="952501" cy="369332"/>
          </a:xfrm>
          <a:prstGeom prst="rect">
            <a:avLst/>
          </a:prstGeom>
          <a:noFill/>
        </p:spPr>
        <p:txBody>
          <a:bodyPr wrap="square" rtlCol="0">
            <a:spAutoFit/>
          </a:bodyPr>
          <a:lstStyle/>
          <a:p>
            <a:r>
              <a:rPr lang="en-SA" dirty="0">
                <a:solidFill>
                  <a:srgbClr val="002060"/>
                </a:solidFill>
              </a:rPr>
              <a:t>Division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145D-CA92-5B14-87DA-05498C00A7C9}"/>
            </a:ext>
          </a:extLst>
        </p:cNvPr>
        <p:cNvGrpSpPr/>
        <p:nvPr/>
      </p:nvGrpSpPr>
      <p:grpSpPr>
        <a:xfrm>
          <a:off x="0" y="0"/>
          <a:ext cx="0" cy="0"/>
          <a:chOff x="0" y="0"/>
          <a:chExt cx="0" cy="0"/>
        </a:xfrm>
      </p:grpSpPr>
      <p:pic>
        <p:nvPicPr>
          <p:cNvPr id="3" name="object 3">
            <a:extLst>
              <a:ext uri="{FF2B5EF4-FFF2-40B4-BE49-F238E27FC236}">
                <a16:creationId xmlns:a16="http://schemas.microsoft.com/office/drawing/2014/main" id="{2E74E46F-1B4D-CEFC-E4AB-8FC163D6E8D9}"/>
              </a:ext>
            </a:extLst>
          </p:cNvPr>
          <p:cNvPicPr/>
          <p:nvPr/>
        </p:nvPicPr>
        <p:blipFill>
          <a:blip r:embed="rId2" cstate="print"/>
          <a:stretch>
            <a:fillRect/>
          </a:stretch>
        </p:blipFill>
        <p:spPr>
          <a:xfrm>
            <a:off x="678141" y="620627"/>
            <a:ext cx="2451237" cy="965788"/>
          </a:xfrm>
          <a:prstGeom prst="rect">
            <a:avLst/>
          </a:prstGeom>
        </p:spPr>
      </p:pic>
      <p:sp>
        <p:nvSpPr>
          <p:cNvPr id="4" name="object 4">
            <a:extLst>
              <a:ext uri="{FF2B5EF4-FFF2-40B4-BE49-F238E27FC236}">
                <a16:creationId xmlns:a16="http://schemas.microsoft.com/office/drawing/2014/main" id="{B433097E-2BD2-C734-E88C-8434A03722F0}"/>
              </a:ext>
            </a:extLst>
          </p:cNvPr>
          <p:cNvSpPr/>
          <p:nvPr/>
        </p:nvSpPr>
        <p:spPr>
          <a:xfrm>
            <a:off x="3284443" y="622443"/>
            <a:ext cx="26755" cy="933286"/>
          </a:xfrm>
          <a:custGeom>
            <a:avLst/>
            <a:gdLst/>
            <a:ahLst/>
            <a:cxnLst/>
            <a:rect l="l" t="t" r="r" b="b"/>
            <a:pathLst>
              <a:path w="21589" h="753110">
                <a:moveTo>
                  <a:pt x="21127" y="0"/>
                </a:moveTo>
                <a:lnTo>
                  <a:pt x="0" y="0"/>
                </a:lnTo>
                <a:lnTo>
                  <a:pt x="0" y="752621"/>
                </a:lnTo>
                <a:lnTo>
                  <a:pt x="21127" y="752621"/>
                </a:lnTo>
                <a:lnTo>
                  <a:pt x="21127" y="0"/>
                </a:lnTo>
                <a:close/>
              </a:path>
            </a:pathLst>
          </a:custGeom>
          <a:solidFill>
            <a:srgbClr val="1C8944"/>
          </a:solidFill>
        </p:spPr>
        <p:txBody>
          <a:bodyPr wrap="square" lIns="0" tIns="0" rIns="0" bIns="0" rtlCol="0"/>
          <a:lstStyle/>
          <a:p>
            <a:endParaRPr sz="2231"/>
          </a:p>
        </p:txBody>
      </p:sp>
      <p:sp>
        <p:nvSpPr>
          <p:cNvPr id="18" name="object 18">
            <a:extLst>
              <a:ext uri="{FF2B5EF4-FFF2-40B4-BE49-F238E27FC236}">
                <a16:creationId xmlns:a16="http://schemas.microsoft.com/office/drawing/2014/main" id="{42997C51-4F24-F5EE-161C-21C283BC9552}"/>
              </a:ext>
            </a:extLst>
          </p:cNvPr>
          <p:cNvSpPr txBox="1"/>
          <p:nvPr/>
        </p:nvSpPr>
        <p:spPr>
          <a:xfrm>
            <a:off x="3425508" y="691579"/>
            <a:ext cx="2451238" cy="823884"/>
          </a:xfrm>
          <a:prstGeom prst="rect">
            <a:avLst/>
          </a:prstGeom>
        </p:spPr>
        <p:txBody>
          <a:bodyPr vert="horz" wrap="square" lIns="0" tIns="15738" rIns="0" bIns="0" rtlCol="0">
            <a:spAutoFit/>
          </a:bodyPr>
          <a:lstStyle/>
          <a:p>
            <a:pPr marL="15738">
              <a:spcBef>
                <a:spcPts val="124"/>
              </a:spcBef>
            </a:pPr>
            <a:r>
              <a:rPr sz="1735" spc="-68" dirty="0">
                <a:solidFill>
                  <a:srgbClr val="616162"/>
                </a:solidFill>
                <a:latin typeface="Arial MT"/>
                <a:cs typeface="Arial MT"/>
              </a:rPr>
              <a:t>Permanent</a:t>
            </a:r>
            <a:r>
              <a:rPr sz="1735" spc="-136" dirty="0">
                <a:solidFill>
                  <a:srgbClr val="616162"/>
                </a:solidFill>
                <a:latin typeface="Arial MT"/>
                <a:cs typeface="Arial MT"/>
              </a:rPr>
              <a:t> </a:t>
            </a:r>
            <a:r>
              <a:rPr sz="1735" spc="-31" dirty="0">
                <a:solidFill>
                  <a:srgbClr val="616162"/>
                </a:solidFill>
                <a:latin typeface="Arial MT"/>
                <a:cs typeface="Arial MT"/>
              </a:rPr>
              <a:t>Corrosion</a:t>
            </a:r>
            <a:r>
              <a:rPr sz="1735" spc="-87" dirty="0">
                <a:solidFill>
                  <a:srgbClr val="616162"/>
                </a:solidFill>
                <a:latin typeface="Arial MT"/>
                <a:cs typeface="Arial MT"/>
              </a:rPr>
              <a:t> </a:t>
            </a:r>
            <a:r>
              <a:rPr sz="1735" dirty="0">
                <a:solidFill>
                  <a:srgbClr val="616162"/>
                </a:solidFill>
                <a:latin typeface="Arial MT"/>
                <a:cs typeface="Arial MT"/>
              </a:rPr>
              <a:t>&amp;</a:t>
            </a:r>
            <a:r>
              <a:rPr sz="1735" spc="-81" dirty="0">
                <a:solidFill>
                  <a:srgbClr val="616162"/>
                </a:solidFill>
                <a:latin typeface="Arial MT"/>
                <a:cs typeface="Arial MT"/>
              </a:rPr>
              <a:t> </a:t>
            </a:r>
            <a:r>
              <a:rPr sz="1735" spc="-31" dirty="0">
                <a:solidFill>
                  <a:srgbClr val="616162"/>
                </a:solidFill>
                <a:latin typeface="Arial MT"/>
                <a:cs typeface="Arial MT"/>
              </a:rPr>
              <a:t>Corrosion</a:t>
            </a:r>
            <a:r>
              <a:rPr sz="1735" spc="-87" dirty="0">
                <a:solidFill>
                  <a:srgbClr val="616162"/>
                </a:solidFill>
                <a:latin typeface="Arial MT"/>
                <a:cs typeface="Arial MT"/>
              </a:rPr>
              <a:t> </a:t>
            </a:r>
            <a:r>
              <a:rPr sz="1735" spc="-12" dirty="0">
                <a:solidFill>
                  <a:srgbClr val="616162"/>
                </a:solidFill>
                <a:latin typeface="Arial MT"/>
                <a:cs typeface="Arial MT"/>
              </a:rPr>
              <a:t>Under</a:t>
            </a:r>
            <a:r>
              <a:rPr sz="1735" spc="-81" dirty="0">
                <a:solidFill>
                  <a:srgbClr val="616162"/>
                </a:solidFill>
                <a:latin typeface="Arial MT"/>
                <a:cs typeface="Arial MT"/>
              </a:rPr>
              <a:t> </a:t>
            </a:r>
            <a:r>
              <a:rPr sz="1735" spc="-43" dirty="0">
                <a:solidFill>
                  <a:srgbClr val="616162"/>
                </a:solidFill>
                <a:latin typeface="Arial MT"/>
                <a:cs typeface="Arial MT"/>
              </a:rPr>
              <a:t>Insulation</a:t>
            </a:r>
            <a:r>
              <a:rPr sz="1735" spc="-141" dirty="0">
                <a:solidFill>
                  <a:srgbClr val="616162"/>
                </a:solidFill>
                <a:latin typeface="Arial MT"/>
                <a:cs typeface="Arial MT"/>
              </a:rPr>
              <a:t> </a:t>
            </a:r>
            <a:r>
              <a:rPr sz="1735" spc="-12" dirty="0">
                <a:solidFill>
                  <a:srgbClr val="616162"/>
                </a:solidFill>
                <a:latin typeface="Arial MT"/>
                <a:cs typeface="Arial MT"/>
              </a:rPr>
              <a:t>Protection</a:t>
            </a:r>
            <a:endParaRPr sz="1735" dirty="0">
              <a:latin typeface="Arial MT"/>
              <a:cs typeface="Arial MT"/>
            </a:endParaRPr>
          </a:p>
        </p:txBody>
      </p:sp>
      <p:sp>
        <p:nvSpPr>
          <p:cNvPr id="23" name="Rectangle 22">
            <a:extLst>
              <a:ext uri="{FF2B5EF4-FFF2-40B4-BE49-F238E27FC236}">
                <a16:creationId xmlns:a16="http://schemas.microsoft.com/office/drawing/2014/main" id="{D5E1D61D-5314-BC01-4307-48CCC0EFEC9E}"/>
              </a:ext>
            </a:extLst>
          </p:cNvPr>
          <p:cNvSpPr/>
          <p:nvPr/>
        </p:nvSpPr>
        <p:spPr>
          <a:xfrm>
            <a:off x="1173726" y="3075073"/>
            <a:ext cx="4673203" cy="51582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SA" sz="2231"/>
          </a:p>
        </p:txBody>
      </p:sp>
      <p:sp>
        <p:nvSpPr>
          <p:cNvPr id="6" name="TextBox 5">
            <a:extLst>
              <a:ext uri="{FF2B5EF4-FFF2-40B4-BE49-F238E27FC236}">
                <a16:creationId xmlns:a16="http://schemas.microsoft.com/office/drawing/2014/main" id="{49511BEA-C13B-1571-4D6E-B61DA085D8CF}"/>
              </a:ext>
            </a:extLst>
          </p:cNvPr>
          <p:cNvSpPr txBox="1"/>
          <p:nvPr/>
        </p:nvSpPr>
        <p:spPr>
          <a:xfrm>
            <a:off x="1630220" y="3889625"/>
            <a:ext cx="3760211" cy="3677097"/>
          </a:xfrm>
          <a:prstGeom prst="rect">
            <a:avLst/>
          </a:prstGeom>
          <a:noFill/>
        </p:spPr>
        <p:txBody>
          <a:bodyPr wrap="square" rtlCol="0">
            <a:spAutoFit/>
          </a:bodyPr>
          <a:lstStyle/>
          <a:p>
            <a:pPr algn="ctr" defTabSz="1133124">
              <a:lnSpc>
                <a:spcPct val="150000"/>
              </a:lnSpc>
            </a:pPr>
            <a:r>
              <a:rPr lang="en-US" sz="3965" dirty="0">
                <a:solidFill>
                  <a:srgbClr val="098942"/>
                </a:solidFill>
                <a:latin typeface="Avenir Next" panose="020B0503020202020204" pitchFamily="34" charset="0"/>
              </a:rPr>
              <a:t>How Does EONCOAT</a:t>
            </a:r>
          </a:p>
          <a:p>
            <a:pPr algn="ctr" defTabSz="1133124">
              <a:lnSpc>
                <a:spcPct val="150000"/>
              </a:lnSpc>
            </a:pPr>
            <a:r>
              <a:rPr lang="en-US" sz="3965" dirty="0">
                <a:solidFill>
                  <a:srgbClr val="098942"/>
                </a:solidFill>
                <a:latin typeface="Avenir Next" panose="020B0503020202020204" pitchFamily="34" charset="0"/>
              </a:rPr>
              <a:t>Protect Your</a:t>
            </a:r>
          </a:p>
          <a:p>
            <a:pPr algn="ctr" defTabSz="1133124">
              <a:lnSpc>
                <a:spcPct val="150000"/>
              </a:lnSpc>
            </a:pPr>
            <a:r>
              <a:rPr lang="en-US" sz="3965" dirty="0">
                <a:solidFill>
                  <a:srgbClr val="098942"/>
                </a:solidFill>
                <a:latin typeface="Avenir Next" panose="020B0503020202020204" pitchFamily="34" charset="0"/>
              </a:rPr>
              <a:t>Assets</a:t>
            </a:r>
          </a:p>
        </p:txBody>
      </p:sp>
      <p:sp>
        <p:nvSpPr>
          <p:cNvPr id="5" name="TextBox 4">
            <a:extLst>
              <a:ext uri="{FF2B5EF4-FFF2-40B4-BE49-F238E27FC236}">
                <a16:creationId xmlns:a16="http://schemas.microsoft.com/office/drawing/2014/main" id="{4522982A-2777-6E60-459E-A774A0AB27A5}"/>
              </a:ext>
            </a:extLst>
          </p:cNvPr>
          <p:cNvSpPr txBox="1"/>
          <p:nvPr/>
        </p:nvSpPr>
        <p:spPr>
          <a:xfrm>
            <a:off x="8215538" y="4758779"/>
            <a:ext cx="185692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0D8943"/>
                </a:solidFill>
                <a:latin typeface="League Spartan Bold"/>
                <a:ea typeface="Calibri"/>
                <a:cs typeface="Calibri"/>
              </a:rPr>
              <a:t>VIDEO</a:t>
            </a:r>
          </a:p>
        </p:txBody>
      </p:sp>
    </p:spTree>
    <p:extLst>
      <p:ext uri="{BB962C8B-B14F-4D97-AF65-F5344CB8AC3E}">
        <p14:creationId xmlns:p14="http://schemas.microsoft.com/office/powerpoint/2010/main" val="35191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491566" y="1132415"/>
            <a:ext cx="8126514" cy="3861412"/>
            <a:chOff x="7659166" y="544702"/>
            <a:chExt cx="6557645" cy="3115945"/>
          </a:xfrm>
        </p:grpSpPr>
        <p:sp>
          <p:nvSpPr>
            <p:cNvPr id="3" name="object 3"/>
            <p:cNvSpPr/>
            <p:nvPr/>
          </p:nvSpPr>
          <p:spPr>
            <a:xfrm>
              <a:off x="7659166" y="544702"/>
              <a:ext cx="6557645" cy="3115945"/>
            </a:xfrm>
            <a:custGeom>
              <a:avLst/>
              <a:gdLst/>
              <a:ahLst/>
              <a:cxnLst/>
              <a:rect l="l" t="t" r="r" b="b"/>
              <a:pathLst>
                <a:path w="6557644" h="3115945">
                  <a:moveTo>
                    <a:pt x="6557289" y="0"/>
                  </a:moveTo>
                  <a:lnTo>
                    <a:pt x="0" y="0"/>
                  </a:lnTo>
                  <a:lnTo>
                    <a:pt x="0" y="3115652"/>
                  </a:lnTo>
                  <a:lnTo>
                    <a:pt x="6557289" y="3115652"/>
                  </a:lnTo>
                  <a:lnTo>
                    <a:pt x="6557289" y="0"/>
                  </a:lnTo>
                  <a:close/>
                </a:path>
              </a:pathLst>
            </a:custGeom>
            <a:solidFill>
              <a:srgbClr val="EAE7E6"/>
            </a:solidFill>
          </p:spPr>
          <p:txBody>
            <a:bodyPr wrap="square" lIns="0" tIns="0" rIns="0" bIns="0" rtlCol="0"/>
            <a:lstStyle/>
            <a:p>
              <a:endParaRPr sz="2231"/>
            </a:p>
          </p:txBody>
        </p:sp>
        <p:pic>
          <p:nvPicPr>
            <p:cNvPr id="4" name="object 4"/>
            <p:cNvPicPr/>
            <p:nvPr/>
          </p:nvPicPr>
          <p:blipFill>
            <a:blip r:embed="rId2" cstate="print"/>
            <a:stretch>
              <a:fillRect/>
            </a:stretch>
          </p:blipFill>
          <p:spPr>
            <a:xfrm>
              <a:off x="7929206" y="1542669"/>
              <a:ext cx="2924045" cy="1844819"/>
            </a:xfrm>
            <a:prstGeom prst="rect">
              <a:avLst/>
            </a:prstGeom>
          </p:spPr>
        </p:pic>
        <p:pic>
          <p:nvPicPr>
            <p:cNvPr id="5" name="object 5"/>
            <p:cNvPicPr/>
            <p:nvPr/>
          </p:nvPicPr>
          <p:blipFill>
            <a:blip r:embed="rId3" cstate="print"/>
            <a:stretch>
              <a:fillRect/>
            </a:stretch>
          </p:blipFill>
          <p:spPr>
            <a:xfrm>
              <a:off x="10988179" y="1551851"/>
              <a:ext cx="2924045" cy="1835646"/>
            </a:xfrm>
            <a:prstGeom prst="rect">
              <a:avLst/>
            </a:prstGeom>
          </p:spPr>
        </p:pic>
      </p:grpSp>
      <p:sp>
        <p:nvSpPr>
          <p:cNvPr id="6" name="object 6"/>
          <p:cNvSpPr txBox="1"/>
          <p:nvPr/>
        </p:nvSpPr>
        <p:spPr>
          <a:xfrm>
            <a:off x="10813700" y="4236749"/>
            <a:ext cx="1649382" cy="274081"/>
          </a:xfrm>
          <a:prstGeom prst="rect">
            <a:avLst/>
          </a:prstGeom>
          <a:solidFill>
            <a:srgbClr val="72B061"/>
          </a:solidFill>
        </p:spPr>
        <p:txBody>
          <a:bodyPr vert="horz" wrap="square" lIns="0" tIns="73183" rIns="0" bIns="0" rtlCol="0">
            <a:spAutoFit/>
          </a:bodyPr>
          <a:lstStyle/>
          <a:p>
            <a:pPr marL="76327">
              <a:spcBef>
                <a:spcPts val="576"/>
              </a:spcBef>
            </a:pPr>
            <a:r>
              <a:rPr sz="1301" spc="-12" dirty="0">
                <a:solidFill>
                  <a:srgbClr val="FFFFFF"/>
                </a:solidFill>
                <a:latin typeface="Arial MT"/>
                <a:cs typeface="Arial MT"/>
              </a:rPr>
              <a:t>OTHER</a:t>
            </a:r>
            <a:r>
              <a:rPr sz="1301" spc="-62" dirty="0">
                <a:solidFill>
                  <a:srgbClr val="FFFFFF"/>
                </a:solidFill>
                <a:latin typeface="Arial MT"/>
                <a:cs typeface="Arial MT"/>
              </a:rPr>
              <a:t> </a:t>
            </a:r>
            <a:r>
              <a:rPr sz="1301" spc="-12" dirty="0">
                <a:solidFill>
                  <a:srgbClr val="FFFFFF"/>
                </a:solidFill>
                <a:latin typeface="Arial MT"/>
                <a:cs typeface="Arial MT"/>
              </a:rPr>
              <a:t>COATINGS</a:t>
            </a:r>
            <a:endParaRPr sz="1301">
              <a:latin typeface="Arial MT"/>
              <a:cs typeface="Arial MT"/>
            </a:endParaRPr>
          </a:p>
        </p:txBody>
      </p:sp>
      <p:sp>
        <p:nvSpPr>
          <p:cNvPr id="7" name="object 7"/>
          <p:cNvSpPr txBox="1"/>
          <p:nvPr/>
        </p:nvSpPr>
        <p:spPr>
          <a:xfrm>
            <a:off x="14617873" y="4236749"/>
            <a:ext cx="1505376" cy="274081"/>
          </a:xfrm>
          <a:prstGeom prst="rect">
            <a:avLst/>
          </a:prstGeom>
          <a:solidFill>
            <a:srgbClr val="72B061"/>
          </a:solidFill>
        </p:spPr>
        <p:txBody>
          <a:bodyPr vert="horz" wrap="square" lIns="0" tIns="73183" rIns="0" bIns="0" rtlCol="0">
            <a:spAutoFit/>
          </a:bodyPr>
          <a:lstStyle/>
          <a:p>
            <a:pPr marL="326560">
              <a:spcBef>
                <a:spcPts val="576"/>
              </a:spcBef>
            </a:pPr>
            <a:r>
              <a:rPr sz="1301" spc="-12" dirty="0">
                <a:solidFill>
                  <a:srgbClr val="FFFFFF"/>
                </a:solidFill>
                <a:latin typeface="Arial MT"/>
                <a:cs typeface="Arial MT"/>
              </a:rPr>
              <a:t>EONCOAT</a:t>
            </a:r>
            <a:endParaRPr sz="1301">
              <a:latin typeface="Arial MT"/>
              <a:cs typeface="Arial MT"/>
            </a:endParaRPr>
          </a:p>
        </p:txBody>
      </p:sp>
      <p:grpSp>
        <p:nvGrpSpPr>
          <p:cNvPr id="8" name="object 8"/>
          <p:cNvGrpSpPr/>
          <p:nvPr/>
        </p:nvGrpSpPr>
        <p:grpSpPr>
          <a:xfrm>
            <a:off x="9989827" y="2696092"/>
            <a:ext cx="3460083" cy="934073"/>
            <a:chOff x="8061235" y="1806502"/>
            <a:chExt cx="2792095" cy="753745"/>
          </a:xfrm>
        </p:grpSpPr>
        <p:sp>
          <p:nvSpPr>
            <p:cNvPr id="9" name="object 9"/>
            <p:cNvSpPr/>
            <p:nvPr/>
          </p:nvSpPr>
          <p:spPr>
            <a:xfrm>
              <a:off x="8061235" y="1806502"/>
              <a:ext cx="2092325" cy="346075"/>
            </a:xfrm>
            <a:custGeom>
              <a:avLst/>
              <a:gdLst/>
              <a:ahLst/>
              <a:cxnLst/>
              <a:rect l="l" t="t" r="r" b="b"/>
              <a:pathLst>
                <a:path w="2092325" h="346075">
                  <a:moveTo>
                    <a:pt x="2091817" y="0"/>
                  </a:moveTo>
                  <a:lnTo>
                    <a:pt x="0" y="0"/>
                  </a:lnTo>
                  <a:lnTo>
                    <a:pt x="0" y="346045"/>
                  </a:lnTo>
                  <a:lnTo>
                    <a:pt x="2091817" y="346045"/>
                  </a:lnTo>
                  <a:lnTo>
                    <a:pt x="2091817" y="0"/>
                  </a:lnTo>
                  <a:close/>
                </a:path>
              </a:pathLst>
            </a:custGeom>
            <a:solidFill>
              <a:srgbClr val="FFFFFF"/>
            </a:solidFill>
          </p:spPr>
          <p:txBody>
            <a:bodyPr wrap="square" lIns="0" tIns="0" rIns="0" bIns="0" rtlCol="0"/>
            <a:lstStyle/>
            <a:p>
              <a:endParaRPr sz="2231"/>
            </a:p>
          </p:txBody>
        </p:sp>
        <p:pic>
          <p:nvPicPr>
            <p:cNvPr id="10" name="object 10"/>
            <p:cNvPicPr/>
            <p:nvPr/>
          </p:nvPicPr>
          <p:blipFill>
            <a:blip r:embed="rId4" cstate="print"/>
            <a:stretch>
              <a:fillRect/>
            </a:stretch>
          </p:blipFill>
          <p:spPr>
            <a:xfrm>
              <a:off x="8364527" y="1817751"/>
              <a:ext cx="1783079" cy="198882"/>
            </a:xfrm>
            <a:prstGeom prst="rect">
              <a:avLst/>
            </a:prstGeom>
          </p:spPr>
        </p:pic>
        <p:sp>
          <p:nvSpPr>
            <p:cNvPr id="11" name="object 11"/>
            <p:cNvSpPr/>
            <p:nvPr/>
          </p:nvSpPr>
          <p:spPr>
            <a:xfrm>
              <a:off x="9534308" y="2152542"/>
              <a:ext cx="1319530" cy="407670"/>
            </a:xfrm>
            <a:custGeom>
              <a:avLst/>
              <a:gdLst/>
              <a:ahLst/>
              <a:cxnLst/>
              <a:rect l="l" t="t" r="r" b="b"/>
              <a:pathLst>
                <a:path w="1319529" h="407669">
                  <a:moveTo>
                    <a:pt x="1318945" y="0"/>
                  </a:moveTo>
                  <a:lnTo>
                    <a:pt x="0" y="0"/>
                  </a:lnTo>
                  <a:lnTo>
                    <a:pt x="0" y="407650"/>
                  </a:lnTo>
                  <a:lnTo>
                    <a:pt x="1318945" y="407650"/>
                  </a:lnTo>
                  <a:lnTo>
                    <a:pt x="1318945" y="0"/>
                  </a:lnTo>
                  <a:close/>
                </a:path>
              </a:pathLst>
            </a:custGeom>
            <a:solidFill>
              <a:srgbClr val="FFFFFF"/>
            </a:solidFill>
          </p:spPr>
          <p:txBody>
            <a:bodyPr wrap="square" lIns="0" tIns="0" rIns="0" bIns="0" rtlCol="0"/>
            <a:lstStyle/>
            <a:p>
              <a:endParaRPr sz="2231"/>
            </a:p>
          </p:txBody>
        </p:sp>
      </p:grpSp>
      <p:sp>
        <p:nvSpPr>
          <p:cNvPr id="12" name="object 12"/>
          <p:cNvSpPr txBox="1"/>
          <p:nvPr/>
        </p:nvSpPr>
        <p:spPr>
          <a:xfrm>
            <a:off x="9491566" y="1132414"/>
            <a:ext cx="8126514" cy="2323815"/>
          </a:xfrm>
          <a:prstGeom prst="rect">
            <a:avLst/>
          </a:prstGeom>
        </p:spPr>
        <p:txBody>
          <a:bodyPr vert="horz" wrap="square" lIns="0" tIns="269912" rIns="0" bIns="0" rtlCol="0">
            <a:spAutoFit/>
          </a:bodyPr>
          <a:lstStyle/>
          <a:p>
            <a:pPr marL="406036">
              <a:spcBef>
                <a:spcPts val="2124"/>
              </a:spcBef>
            </a:pPr>
            <a:r>
              <a:rPr sz="3594" spc="81" dirty="0">
                <a:solidFill>
                  <a:srgbClr val="1C8944"/>
                </a:solidFill>
                <a:latin typeface="Arial MT"/>
                <a:cs typeface="Arial MT"/>
              </a:rPr>
              <a:t>Why</a:t>
            </a:r>
            <a:r>
              <a:rPr sz="3594" dirty="0">
                <a:solidFill>
                  <a:srgbClr val="1C8944"/>
                </a:solidFill>
                <a:latin typeface="Arial MT"/>
                <a:cs typeface="Arial MT"/>
              </a:rPr>
              <a:t> </a:t>
            </a:r>
            <a:r>
              <a:rPr sz="3594" b="1" dirty="0">
                <a:solidFill>
                  <a:srgbClr val="1C8944"/>
                </a:solidFill>
                <a:latin typeface="Arial"/>
                <a:cs typeface="Arial"/>
              </a:rPr>
              <a:t>EonCoat</a:t>
            </a:r>
            <a:r>
              <a:rPr sz="3594" b="1" spc="155" dirty="0">
                <a:solidFill>
                  <a:srgbClr val="1C8944"/>
                </a:solidFill>
                <a:latin typeface="Arial"/>
                <a:cs typeface="Arial"/>
              </a:rPr>
              <a:t> </a:t>
            </a:r>
            <a:r>
              <a:rPr sz="3594" dirty="0">
                <a:solidFill>
                  <a:srgbClr val="1C8944"/>
                </a:solidFill>
                <a:latin typeface="Arial MT"/>
                <a:cs typeface="Arial MT"/>
              </a:rPr>
              <a:t>is</a:t>
            </a:r>
            <a:r>
              <a:rPr sz="3594" spc="6" dirty="0">
                <a:solidFill>
                  <a:srgbClr val="1C8944"/>
                </a:solidFill>
                <a:latin typeface="Arial MT"/>
                <a:cs typeface="Arial MT"/>
              </a:rPr>
              <a:t> </a:t>
            </a:r>
            <a:r>
              <a:rPr sz="3594" spc="93" dirty="0">
                <a:solidFill>
                  <a:srgbClr val="1C8944"/>
                </a:solidFill>
                <a:latin typeface="Arial MT"/>
                <a:cs typeface="Arial MT"/>
              </a:rPr>
              <a:t>better?</a:t>
            </a:r>
            <a:endParaRPr sz="3594">
              <a:latin typeface="Arial MT"/>
              <a:cs typeface="Arial MT"/>
            </a:endParaRPr>
          </a:p>
          <a:p>
            <a:pPr>
              <a:lnSpc>
                <a:spcPct val="100000"/>
              </a:lnSpc>
            </a:pPr>
            <a:endParaRPr sz="3594">
              <a:latin typeface="Arial MT"/>
              <a:cs typeface="Arial MT"/>
            </a:endParaRPr>
          </a:p>
          <a:p>
            <a:pPr>
              <a:spcBef>
                <a:spcPts val="929"/>
              </a:spcBef>
            </a:pPr>
            <a:endParaRPr sz="3594">
              <a:latin typeface="Arial MT"/>
              <a:cs typeface="Arial MT"/>
            </a:endParaRPr>
          </a:p>
          <a:p>
            <a:pPr marL="2672285"/>
            <a:r>
              <a:rPr sz="1797" b="1" spc="-93" dirty="0">
                <a:solidFill>
                  <a:srgbClr val="1E8A49"/>
                </a:solidFill>
                <a:latin typeface="Arial"/>
                <a:cs typeface="Arial"/>
              </a:rPr>
              <a:t>Carbon</a:t>
            </a:r>
            <a:r>
              <a:rPr sz="1797" b="1" spc="-229" dirty="0">
                <a:solidFill>
                  <a:srgbClr val="1E8A49"/>
                </a:solidFill>
                <a:latin typeface="Arial"/>
                <a:cs typeface="Arial"/>
              </a:rPr>
              <a:t> </a:t>
            </a:r>
            <a:r>
              <a:rPr sz="1797" b="1" spc="-25" dirty="0">
                <a:solidFill>
                  <a:srgbClr val="1E8A49"/>
                </a:solidFill>
                <a:latin typeface="Arial"/>
                <a:cs typeface="Arial"/>
              </a:rPr>
              <a:t>Steel</a:t>
            </a:r>
            <a:endParaRPr sz="1797">
              <a:latin typeface="Arial"/>
              <a:cs typeface="Arial"/>
            </a:endParaRPr>
          </a:p>
        </p:txBody>
      </p:sp>
      <p:pic>
        <p:nvPicPr>
          <p:cNvPr id="13" name="object 13"/>
          <p:cNvPicPr/>
          <p:nvPr/>
        </p:nvPicPr>
        <p:blipFill>
          <a:blip r:embed="rId5" cstate="print"/>
          <a:stretch>
            <a:fillRect/>
          </a:stretch>
        </p:blipFill>
        <p:spPr>
          <a:xfrm>
            <a:off x="12173440" y="7976798"/>
            <a:ext cx="2685560" cy="1931039"/>
          </a:xfrm>
          <a:prstGeom prst="rect">
            <a:avLst/>
          </a:prstGeom>
        </p:spPr>
      </p:pic>
      <p:pic>
        <p:nvPicPr>
          <p:cNvPr id="14" name="object 14"/>
          <p:cNvPicPr/>
          <p:nvPr/>
        </p:nvPicPr>
        <p:blipFill>
          <a:blip r:embed="rId6" cstate="print"/>
          <a:stretch>
            <a:fillRect/>
          </a:stretch>
        </p:blipFill>
        <p:spPr>
          <a:xfrm>
            <a:off x="15084264" y="7976798"/>
            <a:ext cx="2685584" cy="1931039"/>
          </a:xfrm>
          <a:prstGeom prst="rect">
            <a:avLst/>
          </a:prstGeom>
        </p:spPr>
      </p:pic>
      <p:pic>
        <p:nvPicPr>
          <p:cNvPr id="16" name="object 16"/>
          <p:cNvPicPr/>
          <p:nvPr/>
        </p:nvPicPr>
        <p:blipFill>
          <a:blip r:embed="rId7" cstate="print"/>
          <a:stretch>
            <a:fillRect/>
          </a:stretch>
        </p:blipFill>
        <p:spPr>
          <a:xfrm>
            <a:off x="10208734" y="2767491"/>
            <a:ext cx="150458" cy="146288"/>
          </a:xfrm>
          <a:prstGeom prst="rect">
            <a:avLst/>
          </a:prstGeom>
        </p:spPr>
      </p:pic>
      <p:pic>
        <p:nvPicPr>
          <p:cNvPr id="17" name="object 17"/>
          <p:cNvPicPr/>
          <p:nvPr/>
        </p:nvPicPr>
        <p:blipFill>
          <a:blip r:embed="rId7" cstate="print"/>
          <a:stretch>
            <a:fillRect/>
          </a:stretch>
        </p:blipFill>
        <p:spPr>
          <a:xfrm>
            <a:off x="12016035" y="3225022"/>
            <a:ext cx="149703" cy="151403"/>
          </a:xfrm>
          <a:prstGeom prst="rect">
            <a:avLst/>
          </a:prstGeom>
        </p:spPr>
      </p:pic>
      <p:sp>
        <p:nvSpPr>
          <p:cNvPr id="18" name="object 18"/>
          <p:cNvSpPr/>
          <p:nvPr/>
        </p:nvSpPr>
        <p:spPr>
          <a:xfrm>
            <a:off x="9940930" y="2872623"/>
            <a:ext cx="2172684" cy="1257497"/>
          </a:xfrm>
          <a:custGeom>
            <a:avLst/>
            <a:gdLst/>
            <a:ahLst/>
            <a:cxnLst/>
            <a:rect l="l" t="t" r="r" b="b"/>
            <a:pathLst>
              <a:path w="1753234" h="1014730">
                <a:moveTo>
                  <a:pt x="286499" y="14617"/>
                </a:moveTo>
                <a:lnTo>
                  <a:pt x="248996" y="0"/>
                </a:lnTo>
                <a:lnTo>
                  <a:pt x="0" y="638937"/>
                </a:lnTo>
                <a:lnTo>
                  <a:pt x="37515" y="653554"/>
                </a:lnTo>
                <a:lnTo>
                  <a:pt x="286499" y="14617"/>
                </a:lnTo>
                <a:close/>
              </a:path>
              <a:path w="1753234" h="1014730">
                <a:moveTo>
                  <a:pt x="1753171" y="375412"/>
                </a:moveTo>
                <a:lnTo>
                  <a:pt x="1715668" y="360794"/>
                </a:lnTo>
                <a:lnTo>
                  <a:pt x="1466684" y="999744"/>
                </a:lnTo>
                <a:lnTo>
                  <a:pt x="1504188" y="1014349"/>
                </a:lnTo>
                <a:lnTo>
                  <a:pt x="1753171" y="375412"/>
                </a:lnTo>
                <a:close/>
              </a:path>
            </a:pathLst>
          </a:custGeom>
          <a:solidFill>
            <a:srgbClr val="1E8A49"/>
          </a:solidFill>
        </p:spPr>
        <p:txBody>
          <a:bodyPr wrap="square" lIns="0" tIns="0" rIns="0" bIns="0" rtlCol="0"/>
          <a:lstStyle/>
          <a:p>
            <a:endParaRPr sz="2231"/>
          </a:p>
        </p:txBody>
      </p:sp>
      <p:sp>
        <p:nvSpPr>
          <p:cNvPr id="23" name="object 23"/>
          <p:cNvSpPr txBox="1">
            <a:spLocks noGrp="1"/>
          </p:cNvSpPr>
          <p:nvPr>
            <p:ph type="body" idx="1"/>
          </p:nvPr>
        </p:nvSpPr>
        <p:spPr>
          <a:xfrm>
            <a:off x="641394" y="2748605"/>
            <a:ext cx="8996891" cy="1999585"/>
          </a:xfrm>
          <a:prstGeom prst="rect">
            <a:avLst/>
          </a:prstGeom>
        </p:spPr>
        <p:txBody>
          <a:bodyPr vert="horz" wrap="square" lIns="0" tIns="146367" rIns="0" bIns="0" rtlCol="0">
            <a:spAutoFit/>
          </a:bodyPr>
          <a:lstStyle/>
          <a:p>
            <a:pPr marL="0" marR="6295" indent="0">
              <a:spcBef>
                <a:spcPts val="1685"/>
              </a:spcBef>
              <a:buNone/>
              <a:tabLst>
                <a:tab pos="6727927" algn="l"/>
              </a:tabLst>
            </a:pPr>
            <a:r>
              <a:rPr sz="2800" spc="-37" dirty="0" err="1">
                <a:solidFill>
                  <a:srgbClr val="1C8944"/>
                </a:solidFill>
              </a:rPr>
              <a:t>EonCoat</a:t>
            </a:r>
            <a:r>
              <a:rPr sz="2800" spc="-74" dirty="0">
                <a:solidFill>
                  <a:srgbClr val="1C8944"/>
                </a:solidFill>
              </a:rPr>
              <a:t> </a:t>
            </a:r>
            <a:r>
              <a:rPr sz="2800" dirty="0">
                <a:solidFill>
                  <a:srgbClr val="1C8944"/>
                </a:solidFill>
              </a:rPr>
              <a:t>is</a:t>
            </a:r>
            <a:r>
              <a:rPr sz="2800" spc="56" dirty="0">
                <a:solidFill>
                  <a:srgbClr val="1C8944"/>
                </a:solidFill>
              </a:rPr>
              <a:t> </a:t>
            </a:r>
            <a:r>
              <a:rPr sz="2800" spc="-50" dirty="0">
                <a:solidFill>
                  <a:srgbClr val="1C8944"/>
                </a:solidFill>
              </a:rPr>
              <a:t>based</a:t>
            </a:r>
            <a:r>
              <a:rPr sz="2800" spc="-141" dirty="0">
                <a:solidFill>
                  <a:srgbClr val="1C8944"/>
                </a:solidFill>
              </a:rPr>
              <a:t> </a:t>
            </a:r>
            <a:r>
              <a:rPr sz="2800" dirty="0">
                <a:solidFill>
                  <a:srgbClr val="1C8944"/>
                </a:solidFill>
              </a:rPr>
              <a:t>on</a:t>
            </a:r>
            <a:r>
              <a:rPr sz="2800" spc="124" dirty="0">
                <a:solidFill>
                  <a:srgbClr val="1C8944"/>
                </a:solidFill>
              </a:rPr>
              <a:t> </a:t>
            </a:r>
            <a:r>
              <a:rPr sz="2800" dirty="0">
                <a:solidFill>
                  <a:srgbClr val="1C8944"/>
                </a:solidFill>
              </a:rPr>
              <a:t>new</a:t>
            </a:r>
            <a:r>
              <a:rPr sz="2800" spc="31" dirty="0">
                <a:solidFill>
                  <a:srgbClr val="1C8944"/>
                </a:solidFill>
              </a:rPr>
              <a:t> </a:t>
            </a:r>
            <a:r>
              <a:rPr sz="2800" spc="-31" dirty="0">
                <a:solidFill>
                  <a:srgbClr val="1C8944"/>
                </a:solidFill>
              </a:rPr>
              <a:t>science</a:t>
            </a:r>
            <a:r>
              <a:rPr sz="2800" spc="50" dirty="0">
                <a:solidFill>
                  <a:srgbClr val="1C8944"/>
                </a:solidFill>
              </a:rPr>
              <a:t> </a:t>
            </a:r>
            <a:r>
              <a:rPr sz="2800" spc="-37" dirty="0">
                <a:solidFill>
                  <a:srgbClr val="1C8944"/>
                </a:solidFill>
              </a:rPr>
              <a:t>that</a:t>
            </a:r>
            <a:r>
              <a:rPr sz="2800" spc="-149" dirty="0">
                <a:solidFill>
                  <a:srgbClr val="1C8944"/>
                </a:solidFill>
              </a:rPr>
              <a:t> </a:t>
            </a:r>
            <a:r>
              <a:rPr sz="2800" dirty="0">
                <a:solidFill>
                  <a:srgbClr val="1C8944"/>
                </a:solidFill>
              </a:rPr>
              <a:t>works</a:t>
            </a:r>
            <a:r>
              <a:rPr sz="2800" spc="124" dirty="0">
                <a:solidFill>
                  <a:srgbClr val="1C8944"/>
                </a:solidFill>
              </a:rPr>
              <a:t> </a:t>
            </a:r>
            <a:r>
              <a:rPr sz="2800" spc="-12" dirty="0">
                <a:solidFill>
                  <a:srgbClr val="1C8944"/>
                </a:solidFill>
              </a:rPr>
              <a:t>differently</a:t>
            </a:r>
            <a:r>
              <a:rPr lang="en-US" sz="2800" spc="-12" dirty="0">
                <a:solidFill>
                  <a:srgbClr val="1C8944"/>
                </a:solidFill>
              </a:rPr>
              <a:t> </a:t>
            </a:r>
            <a:r>
              <a:rPr sz="2800" dirty="0">
                <a:solidFill>
                  <a:srgbClr val="1C8944"/>
                </a:solidFill>
              </a:rPr>
              <a:t>than</a:t>
            </a:r>
            <a:r>
              <a:rPr sz="2800" spc="93" dirty="0">
                <a:solidFill>
                  <a:srgbClr val="1C8944"/>
                </a:solidFill>
              </a:rPr>
              <a:t> </a:t>
            </a:r>
            <a:r>
              <a:rPr sz="2800" spc="-12" dirty="0">
                <a:solidFill>
                  <a:srgbClr val="1C8944"/>
                </a:solidFill>
              </a:rPr>
              <a:t>regular </a:t>
            </a:r>
            <a:r>
              <a:rPr sz="2800" dirty="0">
                <a:solidFill>
                  <a:srgbClr val="1C8944"/>
                </a:solidFill>
              </a:rPr>
              <a:t>paints-and</a:t>
            </a:r>
            <a:r>
              <a:rPr sz="2800" spc="378" dirty="0">
                <a:solidFill>
                  <a:srgbClr val="1C8944"/>
                </a:solidFill>
              </a:rPr>
              <a:t> </a:t>
            </a:r>
            <a:r>
              <a:rPr sz="2800" spc="-12" dirty="0">
                <a:solidFill>
                  <a:srgbClr val="1C8944"/>
                </a:solidFill>
              </a:rPr>
              <a:t>coatings</a:t>
            </a:r>
            <a:endParaRPr sz="2800" dirty="0"/>
          </a:p>
          <a:p>
            <a:pPr marL="15738" marR="1415619" indent="0">
              <a:spcBef>
                <a:spcPts val="967"/>
              </a:spcBef>
              <a:buNone/>
            </a:pPr>
            <a:r>
              <a:rPr sz="2800" b="1" dirty="0">
                <a:latin typeface="Arial"/>
                <a:cs typeface="Arial"/>
              </a:rPr>
              <a:t>EonCoat</a:t>
            </a:r>
            <a:r>
              <a:rPr sz="2800" b="1" spc="50" dirty="0">
                <a:latin typeface="Arial"/>
                <a:cs typeface="Arial"/>
              </a:rPr>
              <a:t> </a:t>
            </a:r>
            <a:r>
              <a:rPr sz="2800" b="1" spc="-99" dirty="0">
                <a:latin typeface="Arial"/>
                <a:cs typeface="Arial"/>
              </a:rPr>
              <a:t>is</a:t>
            </a:r>
            <a:r>
              <a:rPr sz="2800" b="1" spc="-304" dirty="0">
                <a:latin typeface="Arial"/>
                <a:cs typeface="Arial"/>
              </a:rPr>
              <a:t> </a:t>
            </a:r>
            <a:r>
              <a:rPr sz="2800" b="1" dirty="0">
                <a:latin typeface="Arial"/>
                <a:cs typeface="Arial"/>
              </a:rPr>
              <a:t>a</a:t>
            </a:r>
            <a:r>
              <a:rPr sz="2800" b="1" spc="118" dirty="0">
                <a:latin typeface="Arial"/>
                <a:cs typeface="Arial"/>
              </a:rPr>
              <a:t> </a:t>
            </a:r>
            <a:r>
              <a:rPr sz="2800" b="1" dirty="0">
                <a:latin typeface="Arial"/>
                <a:cs typeface="Arial"/>
              </a:rPr>
              <a:t>treatment</a:t>
            </a:r>
            <a:r>
              <a:rPr sz="2800" b="1" spc="25" dirty="0">
                <a:latin typeface="Arial"/>
                <a:cs typeface="Arial"/>
              </a:rPr>
              <a:t> </a:t>
            </a:r>
            <a:r>
              <a:rPr sz="2800" b="1" dirty="0">
                <a:latin typeface="Arial"/>
                <a:cs typeface="Arial"/>
              </a:rPr>
              <a:t>that</a:t>
            </a:r>
            <a:r>
              <a:rPr sz="2800" b="1" spc="-12" dirty="0">
                <a:latin typeface="Arial"/>
                <a:cs typeface="Arial"/>
              </a:rPr>
              <a:t> </a:t>
            </a:r>
            <a:r>
              <a:rPr sz="2800" b="1" dirty="0">
                <a:latin typeface="Arial"/>
                <a:cs typeface="Arial"/>
              </a:rPr>
              <a:t>is</a:t>
            </a:r>
            <a:r>
              <a:rPr sz="2800" b="1" spc="335" dirty="0">
                <a:latin typeface="Arial"/>
                <a:cs typeface="Arial"/>
              </a:rPr>
              <a:t> </a:t>
            </a:r>
            <a:r>
              <a:rPr sz="2800" b="1" spc="62" dirty="0">
                <a:latin typeface="Arial"/>
                <a:cs typeface="Arial"/>
              </a:rPr>
              <a:t>applied</a:t>
            </a:r>
            <a:r>
              <a:rPr sz="2800" b="1" spc="260" dirty="0">
                <a:latin typeface="Arial"/>
                <a:cs typeface="Arial"/>
              </a:rPr>
              <a:t> </a:t>
            </a:r>
            <a:r>
              <a:rPr sz="2800" b="1" dirty="0">
                <a:latin typeface="Arial"/>
                <a:cs typeface="Arial"/>
              </a:rPr>
              <a:t>like</a:t>
            </a:r>
            <a:r>
              <a:rPr sz="2800" b="1" spc="341" dirty="0">
                <a:latin typeface="Arial"/>
                <a:cs typeface="Arial"/>
              </a:rPr>
              <a:t> </a:t>
            </a:r>
            <a:r>
              <a:rPr sz="2800" b="1" dirty="0">
                <a:latin typeface="Arial"/>
                <a:cs typeface="Arial"/>
              </a:rPr>
              <a:t>a</a:t>
            </a:r>
            <a:r>
              <a:rPr sz="2800" b="1" spc="118" dirty="0">
                <a:latin typeface="Arial"/>
                <a:cs typeface="Arial"/>
              </a:rPr>
              <a:t> </a:t>
            </a:r>
            <a:r>
              <a:rPr sz="2800" b="1" spc="-12" dirty="0">
                <a:latin typeface="Arial"/>
                <a:cs typeface="Arial"/>
              </a:rPr>
              <a:t>coating EonCoat</a:t>
            </a:r>
            <a:r>
              <a:rPr sz="2800" b="1" spc="-112" dirty="0">
                <a:latin typeface="Arial"/>
                <a:cs typeface="Arial"/>
              </a:rPr>
              <a:t> is</a:t>
            </a:r>
            <a:r>
              <a:rPr sz="2800" b="1" spc="-310" dirty="0">
                <a:latin typeface="Arial"/>
                <a:cs typeface="Arial"/>
              </a:rPr>
              <a:t> </a:t>
            </a:r>
            <a:r>
              <a:rPr sz="2800" b="1" spc="-12" dirty="0">
                <a:latin typeface="Arial"/>
                <a:cs typeface="Arial"/>
              </a:rPr>
              <a:t>NOT</a:t>
            </a:r>
            <a:r>
              <a:rPr sz="2800" b="1" spc="-130" dirty="0">
                <a:latin typeface="Arial"/>
                <a:cs typeface="Arial"/>
              </a:rPr>
              <a:t> </a:t>
            </a:r>
            <a:r>
              <a:rPr sz="2800" b="1" spc="-25" dirty="0">
                <a:latin typeface="Arial"/>
                <a:cs typeface="Arial"/>
              </a:rPr>
              <a:t>paint</a:t>
            </a:r>
            <a:endParaRPr sz="2800" dirty="0">
              <a:latin typeface="Arial"/>
              <a:cs typeface="Arial"/>
            </a:endParaRPr>
          </a:p>
        </p:txBody>
      </p:sp>
      <p:sp>
        <p:nvSpPr>
          <p:cNvPr id="24" name="object 24"/>
          <p:cNvSpPr txBox="1"/>
          <p:nvPr/>
        </p:nvSpPr>
        <p:spPr>
          <a:xfrm>
            <a:off x="534683" y="5143500"/>
            <a:ext cx="4195201" cy="4732305"/>
          </a:xfrm>
          <a:prstGeom prst="rect">
            <a:avLst/>
          </a:prstGeom>
          <a:solidFill>
            <a:srgbClr val="1C8944"/>
          </a:solidFill>
        </p:spPr>
        <p:txBody>
          <a:bodyPr vert="horz" wrap="square" lIns="0" tIns="254174" rIns="0" bIns="0" rtlCol="0">
            <a:spAutoFit/>
          </a:bodyPr>
          <a:lstStyle/>
          <a:p>
            <a:pPr algn="ctr">
              <a:lnSpc>
                <a:spcPct val="100000"/>
              </a:lnSpc>
            </a:pPr>
            <a:endParaRPr lang="en-US" sz="2000" b="1" dirty="0">
              <a:solidFill>
                <a:srgbClr val="FFFFFF"/>
              </a:solidFill>
              <a:latin typeface="Arial"/>
              <a:cs typeface="Arial"/>
            </a:endParaRPr>
          </a:p>
          <a:p>
            <a:pPr algn="ctr">
              <a:lnSpc>
                <a:spcPct val="100000"/>
              </a:lnSpc>
            </a:pPr>
            <a:r>
              <a:rPr sz="2000" b="1" dirty="0">
                <a:solidFill>
                  <a:srgbClr val="FFFFFF"/>
                </a:solidFill>
                <a:latin typeface="Arial"/>
                <a:cs typeface="Arial"/>
              </a:rPr>
              <a:t>Operational</a:t>
            </a:r>
            <a:r>
              <a:rPr sz="2000" b="1" spc="-62" dirty="0">
                <a:solidFill>
                  <a:srgbClr val="FFFFFF"/>
                </a:solidFill>
                <a:latin typeface="Arial"/>
                <a:cs typeface="Arial"/>
              </a:rPr>
              <a:t> </a:t>
            </a:r>
            <a:r>
              <a:rPr sz="2000" b="1" spc="-12" dirty="0">
                <a:solidFill>
                  <a:srgbClr val="FFFFFF"/>
                </a:solidFill>
                <a:latin typeface="Arial"/>
                <a:cs typeface="Arial"/>
              </a:rPr>
              <a:t>Temperature</a:t>
            </a:r>
            <a:endParaRPr sz="2000" dirty="0">
              <a:latin typeface="Arial"/>
              <a:cs typeface="Arial"/>
            </a:endParaRPr>
          </a:p>
          <a:p>
            <a:pPr algn="ctr">
              <a:spcBef>
                <a:spcPts val="1090"/>
              </a:spcBef>
            </a:pPr>
            <a:r>
              <a:rPr sz="1600" dirty="0">
                <a:solidFill>
                  <a:srgbClr val="FFFFFF"/>
                </a:solidFill>
                <a:latin typeface="Arial MT"/>
                <a:cs typeface="Arial MT"/>
              </a:rPr>
              <a:t>Up</a:t>
            </a:r>
            <a:r>
              <a:rPr sz="1600" spc="43" dirty="0">
                <a:solidFill>
                  <a:srgbClr val="FFFFFF"/>
                </a:solidFill>
                <a:latin typeface="Arial MT"/>
                <a:cs typeface="Arial MT"/>
              </a:rPr>
              <a:t> </a:t>
            </a:r>
            <a:r>
              <a:rPr sz="1600" dirty="0">
                <a:solidFill>
                  <a:srgbClr val="FFFFFF"/>
                </a:solidFill>
                <a:latin typeface="Arial MT"/>
                <a:cs typeface="Arial MT"/>
              </a:rPr>
              <a:t>to</a:t>
            </a:r>
            <a:r>
              <a:rPr sz="1600" spc="43" dirty="0">
                <a:solidFill>
                  <a:srgbClr val="FFFFFF"/>
                </a:solidFill>
                <a:latin typeface="Arial MT"/>
                <a:cs typeface="Arial MT"/>
              </a:rPr>
              <a:t> </a:t>
            </a:r>
            <a:r>
              <a:rPr sz="1600" dirty="0">
                <a:solidFill>
                  <a:srgbClr val="FFFFFF"/>
                </a:solidFill>
                <a:latin typeface="Arial MT"/>
                <a:cs typeface="Arial MT"/>
              </a:rPr>
              <a:t>650°C</a:t>
            </a:r>
            <a:r>
              <a:rPr sz="1600" spc="43" dirty="0">
                <a:solidFill>
                  <a:srgbClr val="FFFFFF"/>
                </a:solidFill>
                <a:latin typeface="Arial MT"/>
                <a:cs typeface="Arial MT"/>
              </a:rPr>
              <a:t> </a:t>
            </a:r>
            <a:r>
              <a:rPr sz="1600" spc="-12" dirty="0">
                <a:solidFill>
                  <a:srgbClr val="FFFFFF"/>
                </a:solidFill>
                <a:latin typeface="Arial MT"/>
                <a:cs typeface="Arial MT"/>
              </a:rPr>
              <a:t>(1202°F)</a:t>
            </a:r>
            <a:endParaRPr sz="1600" dirty="0">
              <a:latin typeface="Arial MT"/>
              <a:cs typeface="Arial MT"/>
            </a:endParaRPr>
          </a:p>
          <a:p>
            <a:pPr>
              <a:spcBef>
                <a:spcPts val="1481"/>
              </a:spcBef>
            </a:pPr>
            <a:endParaRPr sz="1600" dirty="0">
              <a:latin typeface="Arial MT"/>
              <a:cs typeface="Arial MT"/>
            </a:endParaRPr>
          </a:p>
          <a:p>
            <a:pPr algn="ctr">
              <a:lnSpc>
                <a:spcPct val="100000"/>
              </a:lnSpc>
            </a:pPr>
            <a:r>
              <a:rPr sz="2000" b="1" dirty="0">
                <a:solidFill>
                  <a:srgbClr val="FFFFFF"/>
                </a:solidFill>
                <a:latin typeface="Arial"/>
                <a:cs typeface="Arial"/>
              </a:rPr>
              <a:t>Environmentally</a:t>
            </a:r>
            <a:r>
              <a:rPr sz="2000" b="1" spc="-93" dirty="0">
                <a:solidFill>
                  <a:srgbClr val="FFFFFF"/>
                </a:solidFill>
                <a:latin typeface="Arial"/>
                <a:cs typeface="Arial"/>
              </a:rPr>
              <a:t> </a:t>
            </a:r>
            <a:r>
              <a:rPr sz="2000" b="1" spc="-12" dirty="0">
                <a:solidFill>
                  <a:srgbClr val="FFFFFF"/>
                </a:solidFill>
                <a:latin typeface="Arial"/>
                <a:cs typeface="Arial"/>
              </a:rPr>
              <a:t>Friendly</a:t>
            </a:r>
            <a:endParaRPr sz="2000" dirty="0">
              <a:latin typeface="Arial"/>
              <a:cs typeface="Arial"/>
            </a:endParaRPr>
          </a:p>
          <a:p>
            <a:pPr marL="749908" marR="740465" algn="ctr">
              <a:lnSpc>
                <a:spcPts val="2949"/>
              </a:lnSpc>
              <a:spcBef>
                <a:spcPts val="223"/>
              </a:spcBef>
            </a:pPr>
            <a:r>
              <a:rPr sz="1600" dirty="0">
                <a:solidFill>
                  <a:srgbClr val="FFFFFF"/>
                </a:solidFill>
                <a:latin typeface="Arial MT"/>
                <a:cs typeface="Arial MT"/>
              </a:rPr>
              <a:t>Inorganic</a:t>
            </a:r>
            <a:r>
              <a:rPr sz="1600" spc="155" dirty="0">
                <a:solidFill>
                  <a:srgbClr val="FFFFFF"/>
                </a:solidFill>
                <a:latin typeface="Arial MT"/>
                <a:cs typeface="Arial MT"/>
              </a:rPr>
              <a:t> </a:t>
            </a:r>
            <a:r>
              <a:rPr sz="1600" dirty="0">
                <a:solidFill>
                  <a:srgbClr val="FFFFFF"/>
                </a:solidFill>
                <a:latin typeface="Arial MT"/>
                <a:cs typeface="Arial MT"/>
              </a:rPr>
              <a:t>water-</a:t>
            </a:r>
            <a:r>
              <a:rPr sz="1600" spc="-12" dirty="0">
                <a:solidFill>
                  <a:srgbClr val="FFFFFF"/>
                </a:solidFill>
                <a:latin typeface="Arial MT"/>
                <a:cs typeface="Arial MT"/>
              </a:rPr>
              <a:t>based </a:t>
            </a:r>
            <a:r>
              <a:rPr sz="1600" dirty="0">
                <a:solidFill>
                  <a:srgbClr val="FFFFFF"/>
                </a:solidFill>
                <a:latin typeface="Arial MT"/>
                <a:cs typeface="Arial MT"/>
              </a:rPr>
              <a:t>No</a:t>
            </a:r>
            <a:r>
              <a:rPr sz="1600" spc="31" dirty="0">
                <a:solidFill>
                  <a:srgbClr val="FFFFFF"/>
                </a:solidFill>
                <a:latin typeface="Arial MT"/>
                <a:cs typeface="Arial MT"/>
              </a:rPr>
              <a:t> </a:t>
            </a:r>
            <a:r>
              <a:rPr sz="1600" spc="-31" dirty="0">
                <a:solidFill>
                  <a:srgbClr val="FFFFFF"/>
                </a:solidFill>
                <a:latin typeface="Arial MT"/>
                <a:cs typeface="Arial MT"/>
              </a:rPr>
              <a:t>VOC</a:t>
            </a:r>
            <a:endParaRPr sz="1600" dirty="0">
              <a:latin typeface="Arial MT"/>
              <a:cs typeface="Arial MT"/>
            </a:endParaRPr>
          </a:p>
          <a:p>
            <a:pPr algn="ctr">
              <a:spcBef>
                <a:spcPts val="874"/>
              </a:spcBef>
            </a:pPr>
            <a:r>
              <a:rPr sz="1600" dirty="0">
                <a:solidFill>
                  <a:srgbClr val="FFFFFF"/>
                </a:solidFill>
                <a:latin typeface="Arial MT"/>
                <a:cs typeface="Arial MT"/>
              </a:rPr>
              <a:t>No</a:t>
            </a:r>
            <a:r>
              <a:rPr sz="1600" spc="31" dirty="0">
                <a:solidFill>
                  <a:srgbClr val="FFFFFF"/>
                </a:solidFill>
                <a:latin typeface="Arial MT"/>
                <a:cs typeface="Arial MT"/>
              </a:rPr>
              <a:t> </a:t>
            </a:r>
            <a:r>
              <a:rPr sz="1600" spc="-12" dirty="0">
                <a:solidFill>
                  <a:srgbClr val="FFFFFF"/>
                </a:solidFill>
                <a:latin typeface="Arial MT"/>
                <a:cs typeface="Arial MT"/>
              </a:rPr>
              <a:t>HAP’s</a:t>
            </a:r>
            <a:endParaRPr sz="1600" dirty="0">
              <a:latin typeface="Arial MT"/>
              <a:cs typeface="Arial MT"/>
            </a:endParaRPr>
          </a:p>
          <a:p>
            <a:pPr marL="1279486" marR="1270044" indent="-787" algn="ctr">
              <a:lnSpc>
                <a:spcPct val="165400"/>
              </a:lnSpc>
              <a:spcBef>
                <a:spcPts val="6"/>
              </a:spcBef>
            </a:pPr>
            <a:r>
              <a:rPr sz="1600" dirty="0">
                <a:solidFill>
                  <a:srgbClr val="FFFFFF"/>
                </a:solidFill>
                <a:latin typeface="Arial MT"/>
                <a:cs typeface="Arial MT"/>
              </a:rPr>
              <a:t>No</a:t>
            </a:r>
            <a:r>
              <a:rPr sz="1600" spc="31" dirty="0">
                <a:solidFill>
                  <a:srgbClr val="FFFFFF"/>
                </a:solidFill>
                <a:latin typeface="Arial MT"/>
                <a:cs typeface="Arial MT"/>
              </a:rPr>
              <a:t> </a:t>
            </a:r>
            <a:r>
              <a:rPr sz="1600" spc="-25" dirty="0">
                <a:solidFill>
                  <a:srgbClr val="FFFFFF"/>
                </a:solidFill>
                <a:latin typeface="Arial MT"/>
                <a:cs typeface="Arial MT"/>
              </a:rPr>
              <a:t>Odor </a:t>
            </a:r>
            <a:r>
              <a:rPr sz="1600" dirty="0">
                <a:solidFill>
                  <a:srgbClr val="FFFFFF"/>
                </a:solidFill>
                <a:latin typeface="Arial MT"/>
                <a:cs typeface="Arial MT"/>
              </a:rPr>
              <a:t>No </a:t>
            </a:r>
            <a:r>
              <a:rPr sz="1600" spc="-31" dirty="0">
                <a:solidFill>
                  <a:srgbClr val="FFFFFF"/>
                </a:solidFill>
                <a:latin typeface="Arial MT"/>
                <a:cs typeface="Arial MT"/>
              </a:rPr>
              <a:t>Toxins</a:t>
            </a:r>
            <a:endParaRPr sz="1600" dirty="0">
              <a:latin typeface="Arial MT"/>
              <a:cs typeface="Arial MT"/>
            </a:endParaRPr>
          </a:p>
          <a:p>
            <a:pPr algn="ctr">
              <a:spcBef>
                <a:spcPts val="1165"/>
              </a:spcBef>
            </a:pPr>
            <a:r>
              <a:rPr sz="1600" dirty="0">
                <a:solidFill>
                  <a:srgbClr val="FFFFFF"/>
                </a:solidFill>
                <a:latin typeface="Arial MT"/>
                <a:cs typeface="Arial MT"/>
              </a:rPr>
              <a:t>Suitable</a:t>
            </a:r>
            <a:r>
              <a:rPr sz="1600" spc="62" dirty="0">
                <a:solidFill>
                  <a:srgbClr val="FFFFFF"/>
                </a:solidFill>
                <a:latin typeface="Arial MT"/>
                <a:cs typeface="Arial MT"/>
              </a:rPr>
              <a:t> </a:t>
            </a:r>
            <a:r>
              <a:rPr sz="1600" dirty="0">
                <a:solidFill>
                  <a:srgbClr val="FFFFFF"/>
                </a:solidFill>
                <a:latin typeface="Arial MT"/>
                <a:cs typeface="Arial MT"/>
              </a:rPr>
              <a:t>for</a:t>
            </a:r>
            <a:r>
              <a:rPr sz="1600" spc="68" dirty="0">
                <a:solidFill>
                  <a:srgbClr val="FFFFFF"/>
                </a:solidFill>
                <a:latin typeface="Arial MT"/>
                <a:cs typeface="Arial MT"/>
              </a:rPr>
              <a:t> </a:t>
            </a:r>
            <a:r>
              <a:rPr sz="1600" dirty="0">
                <a:solidFill>
                  <a:srgbClr val="FFFFFF"/>
                </a:solidFill>
                <a:latin typeface="Arial MT"/>
                <a:cs typeface="Arial MT"/>
              </a:rPr>
              <a:t>potable</a:t>
            </a:r>
            <a:r>
              <a:rPr sz="1600" spc="68" dirty="0">
                <a:solidFill>
                  <a:srgbClr val="FFFFFF"/>
                </a:solidFill>
                <a:latin typeface="Arial MT"/>
                <a:cs typeface="Arial MT"/>
              </a:rPr>
              <a:t> </a:t>
            </a:r>
            <a:r>
              <a:rPr sz="1600" dirty="0">
                <a:solidFill>
                  <a:srgbClr val="FFFFFF"/>
                </a:solidFill>
                <a:latin typeface="Arial MT"/>
                <a:cs typeface="Arial MT"/>
              </a:rPr>
              <a:t>water</a:t>
            </a:r>
            <a:r>
              <a:rPr sz="1600" spc="62" dirty="0">
                <a:solidFill>
                  <a:srgbClr val="FFFFFF"/>
                </a:solidFill>
                <a:latin typeface="Arial MT"/>
                <a:cs typeface="Arial MT"/>
              </a:rPr>
              <a:t> </a:t>
            </a:r>
            <a:r>
              <a:rPr sz="1600" spc="-25" dirty="0">
                <a:solidFill>
                  <a:srgbClr val="FFFFFF"/>
                </a:solidFill>
                <a:latin typeface="Arial MT"/>
                <a:cs typeface="Arial MT"/>
              </a:rPr>
              <a:t>tanks</a:t>
            </a:r>
            <a:endParaRPr lang="en-US" sz="1600" spc="-25" dirty="0">
              <a:solidFill>
                <a:srgbClr val="FFFFFF"/>
              </a:solidFill>
              <a:latin typeface="Arial MT"/>
              <a:cs typeface="Arial MT"/>
            </a:endParaRPr>
          </a:p>
          <a:p>
            <a:pPr algn="ctr">
              <a:spcBef>
                <a:spcPts val="1165"/>
              </a:spcBef>
            </a:pPr>
            <a:endParaRPr sz="1487" dirty="0">
              <a:latin typeface="Arial MT"/>
              <a:cs typeface="Arial MT"/>
            </a:endParaRPr>
          </a:p>
        </p:txBody>
      </p:sp>
      <p:grpSp>
        <p:nvGrpSpPr>
          <p:cNvPr id="31" name="Group 30">
            <a:extLst>
              <a:ext uri="{FF2B5EF4-FFF2-40B4-BE49-F238E27FC236}">
                <a16:creationId xmlns:a16="http://schemas.microsoft.com/office/drawing/2014/main" id="{0F013C4E-CA8E-C8E6-63B3-4F44CFED2070}"/>
              </a:ext>
            </a:extLst>
          </p:cNvPr>
          <p:cNvGrpSpPr/>
          <p:nvPr/>
        </p:nvGrpSpPr>
        <p:grpSpPr>
          <a:xfrm>
            <a:off x="4955151" y="6430778"/>
            <a:ext cx="6682861" cy="3856222"/>
            <a:chOff x="4604961" y="5042559"/>
            <a:chExt cx="6682861" cy="3856222"/>
          </a:xfrm>
        </p:grpSpPr>
        <p:pic>
          <p:nvPicPr>
            <p:cNvPr id="19" name="object 19"/>
            <p:cNvPicPr/>
            <p:nvPr/>
          </p:nvPicPr>
          <p:blipFill>
            <a:blip r:embed="rId8" cstate="print"/>
            <a:stretch>
              <a:fillRect/>
            </a:stretch>
          </p:blipFill>
          <p:spPr>
            <a:xfrm>
              <a:off x="4604961" y="5042559"/>
              <a:ext cx="6682861" cy="3856222"/>
            </a:xfrm>
            <a:prstGeom prst="rect">
              <a:avLst/>
            </a:prstGeom>
          </p:spPr>
        </p:pic>
        <p:sp>
          <p:nvSpPr>
            <p:cNvPr id="25" name="object 25"/>
            <p:cNvSpPr txBox="1"/>
            <p:nvPr/>
          </p:nvSpPr>
          <p:spPr>
            <a:xfrm>
              <a:off x="6310162" y="6178933"/>
              <a:ext cx="952959" cy="982069"/>
            </a:xfrm>
            <a:prstGeom prst="rect">
              <a:avLst/>
            </a:prstGeom>
          </p:spPr>
          <p:txBody>
            <a:bodyPr vert="horz" wrap="square" lIns="0" tIns="14165" rIns="0" bIns="0" rtlCol="0">
              <a:spAutoFit/>
            </a:bodyPr>
            <a:lstStyle/>
            <a:p>
              <a:pPr marL="40918" marR="6295" indent="-25967" algn="r">
                <a:lnSpc>
                  <a:spcPct val="133700"/>
                </a:lnSpc>
                <a:spcBef>
                  <a:spcPts val="112"/>
                </a:spcBef>
              </a:pPr>
              <a:r>
                <a:rPr sz="1611" spc="-25" dirty="0">
                  <a:solidFill>
                    <a:srgbClr val="5F5D5D"/>
                  </a:solidFill>
                  <a:latin typeface="Arial Black"/>
                  <a:cs typeface="Arial Black"/>
                </a:rPr>
                <a:t>Ceramic </a:t>
              </a:r>
              <a:r>
                <a:rPr sz="1611" spc="-12" dirty="0">
                  <a:solidFill>
                    <a:srgbClr val="5F5D5D"/>
                  </a:solidFill>
                  <a:latin typeface="Arial Black"/>
                  <a:cs typeface="Arial Black"/>
                </a:rPr>
                <a:t>Coating Layer</a:t>
              </a:r>
              <a:endParaRPr sz="1611" dirty="0">
                <a:latin typeface="Arial Black"/>
                <a:cs typeface="Arial Black"/>
              </a:endParaRPr>
            </a:p>
          </p:txBody>
        </p:sp>
        <p:sp>
          <p:nvSpPr>
            <p:cNvPr id="26" name="object 26"/>
            <p:cNvSpPr txBox="1"/>
            <p:nvPr/>
          </p:nvSpPr>
          <p:spPr>
            <a:xfrm>
              <a:off x="7528959" y="6166167"/>
              <a:ext cx="1250414" cy="1053947"/>
            </a:xfrm>
            <a:prstGeom prst="rect">
              <a:avLst/>
            </a:prstGeom>
          </p:spPr>
          <p:txBody>
            <a:bodyPr vert="horz" wrap="square" lIns="0" tIns="14165" rIns="0" bIns="0" rtlCol="0">
              <a:spAutoFit/>
            </a:bodyPr>
            <a:lstStyle/>
            <a:p>
              <a:pPr marL="15738" marR="6295" indent="749121" algn="r">
                <a:lnSpc>
                  <a:spcPct val="138900"/>
                </a:lnSpc>
                <a:spcBef>
                  <a:spcPts val="112"/>
                </a:spcBef>
              </a:pPr>
              <a:r>
                <a:rPr sz="1611" spc="-25" dirty="0">
                  <a:solidFill>
                    <a:srgbClr val="FFFFFF"/>
                  </a:solidFill>
                  <a:latin typeface="Arial Black"/>
                  <a:cs typeface="Arial Black"/>
                </a:rPr>
                <a:t>Iron </a:t>
              </a:r>
              <a:r>
                <a:rPr sz="1611" spc="-12" dirty="0">
                  <a:solidFill>
                    <a:srgbClr val="FFFFFF"/>
                  </a:solidFill>
                  <a:latin typeface="Arial Black"/>
                  <a:cs typeface="Arial Black"/>
                </a:rPr>
                <a:t>Phosphate</a:t>
              </a:r>
              <a:endParaRPr sz="1611">
                <a:latin typeface="Arial Black"/>
                <a:cs typeface="Arial Black"/>
              </a:endParaRPr>
            </a:p>
            <a:p>
              <a:pPr marR="6295" algn="r">
                <a:spcBef>
                  <a:spcPts val="756"/>
                </a:spcBef>
              </a:pPr>
              <a:r>
                <a:rPr sz="1611" spc="-12" dirty="0">
                  <a:solidFill>
                    <a:srgbClr val="FFFFFF"/>
                  </a:solidFill>
                  <a:latin typeface="Arial Black"/>
                  <a:cs typeface="Arial Black"/>
                </a:rPr>
                <a:t>Layer</a:t>
              </a:r>
              <a:endParaRPr sz="1611">
                <a:latin typeface="Arial Black"/>
                <a:cs typeface="Arial Black"/>
              </a:endParaRPr>
            </a:p>
          </p:txBody>
        </p:sp>
        <p:sp>
          <p:nvSpPr>
            <p:cNvPr id="27" name="object 27"/>
            <p:cNvSpPr txBox="1"/>
            <p:nvPr/>
          </p:nvSpPr>
          <p:spPr>
            <a:xfrm>
              <a:off x="9964852" y="6166169"/>
              <a:ext cx="853807" cy="671727"/>
            </a:xfrm>
            <a:prstGeom prst="rect">
              <a:avLst/>
            </a:prstGeom>
          </p:spPr>
          <p:txBody>
            <a:bodyPr vert="horz" wrap="square" lIns="0" tIns="14165" rIns="0" bIns="0" rtlCol="0">
              <a:spAutoFit/>
            </a:bodyPr>
            <a:lstStyle/>
            <a:p>
              <a:pPr marL="254165" marR="6295" indent="-239215">
                <a:lnSpc>
                  <a:spcPct val="138900"/>
                </a:lnSpc>
                <a:spcBef>
                  <a:spcPts val="112"/>
                </a:spcBef>
              </a:pPr>
              <a:r>
                <a:rPr sz="1611" spc="-12" dirty="0">
                  <a:solidFill>
                    <a:srgbClr val="FFFFFF"/>
                  </a:solidFill>
                  <a:latin typeface="Arial Black"/>
                  <a:cs typeface="Arial Black"/>
                </a:rPr>
                <a:t>Carbon Steel</a:t>
              </a:r>
              <a:endParaRPr sz="1611">
                <a:latin typeface="Arial Black"/>
                <a:cs typeface="Arial Black"/>
              </a:endParaRPr>
            </a:p>
          </p:txBody>
        </p:sp>
      </p:grpSp>
      <p:pic>
        <p:nvPicPr>
          <p:cNvPr id="29" name="object 29"/>
          <p:cNvPicPr/>
          <p:nvPr/>
        </p:nvPicPr>
        <p:blipFill>
          <a:blip r:embed="rId9" cstate="print"/>
          <a:stretch>
            <a:fillRect/>
          </a:stretch>
        </p:blipFill>
        <p:spPr>
          <a:xfrm>
            <a:off x="15084265" y="5829300"/>
            <a:ext cx="2685583" cy="1931025"/>
          </a:xfrm>
          <a:prstGeom prst="rect">
            <a:avLst/>
          </a:prstGeom>
        </p:spPr>
      </p:pic>
      <p:pic>
        <p:nvPicPr>
          <p:cNvPr id="30" name="object 30"/>
          <p:cNvPicPr/>
          <p:nvPr/>
        </p:nvPicPr>
        <p:blipFill>
          <a:blip r:embed="rId10" cstate="print"/>
          <a:stretch>
            <a:fillRect/>
          </a:stretch>
        </p:blipFill>
        <p:spPr>
          <a:xfrm>
            <a:off x="12173439" y="5829300"/>
            <a:ext cx="2685559" cy="1931025"/>
          </a:xfrm>
          <a:prstGeom prst="rect">
            <a:avLst/>
          </a:prstGeom>
        </p:spPr>
      </p:pic>
      <p:pic>
        <p:nvPicPr>
          <p:cNvPr id="32" name="object 3">
            <a:extLst>
              <a:ext uri="{FF2B5EF4-FFF2-40B4-BE49-F238E27FC236}">
                <a16:creationId xmlns:a16="http://schemas.microsoft.com/office/drawing/2014/main" id="{B0540100-46C5-B9F9-E5DC-15385BA4A7D8}"/>
              </a:ext>
            </a:extLst>
          </p:cNvPr>
          <p:cNvPicPr/>
          <p:nvPr/>
        </p:nvPicPr>
        <p:blipFill>
          <a:blip r:embed="rId11" cstate="print"/>
          <a:stretch>
            <a:fillRect/>
          </a:stretch>
        </p:blipFill>
        <p:spPr>
          <a:xfrm>
            <a:off x="678141" y="620627"/>
            <a:ext cx="2451237" cy="965788"/>
          </a:xfrm>
          <a:prstGeom prst="rect">
            <a:avLst/>
          </a:prstGeom>
        </p:spPr>
      </p:pic>
      <p:sp>
        <p:nvSpPr>
          <p:cNvPr id="34" name="object 4">
            <a:extLst>
              <a:ext uri="{FF2B5EF4-FFF2-40B4-BE49-F238E27FC236}">
                <a16:creationId xmlns:a16="http://schemas.microsoft.com/office/drawing/2014/main" id="{00964163-AA79-32B3-0A3D-96F4C684DE94}"/>
              </a:ext>
            </a:extLst>
          </p:cNvPr>
          <p:cNvSpPr/>
          <p:nvPr/>
        </p:nvSpPr>
        <p:spPr>
          <a:xfrm>
            <a:off x="3284443" y="622443"/>
            <a:ext cx="26755" cy="933286"/>
          </a:xfrm>
          <a:custGeom>
            <a:avLst/>
            <a:gdLst/>
            <a:ahLst/>
            <a:cxnLst/>
            <a:rect l="l" t="t" r="r" b="b"/>
            <a:pathLst>
              <a:path w="21589" h="753110">
                <a:moveTo>
                  <a:pt x="21127" y="0"/>
                </a:moveTo>
                <a:lnTo>
                  <a:pt x="0" y="0"/>
                </a:lnTo>
                <a:lnTo>
                  <a:pt x="0" y="752621"/>
                </a:lnTo>
                <a:lnTo>
                  <a:pt x="21127" y="752621"/>
                </a:lnTo>
                <a:lnTo>
                  <a:pt x="21127" y="0"/>
                </a:lnTo>
                <a:close/>
              </a:path>
            </a:pathLst>
          </a:custGeom>
          <a:solidFill>
            <a:srgbClr val="1C8944"/>
          </a:solidFill>
        </p:spPr>
        <p:txBody>
          <a:bodyPr wrap="square" lIns="0" tIns="0" rIns="0" bIns="0" rtlCol="0"/>
          <a:lstStyle/>
          <a:p>
            <a:endParaRPr sz="2231"/>
          </a:p>
        </p:txBody>
      </p:sp>
      <p:sp>
        <p:nvSpPr>
          <p:cNvPr id="35" name="object 18">
            <a:extLst>
              <a:ext uri="{FF2B5EF4-FFF2-40B4-BE49-F238E27FC236}">
                <a16:creationId xmlns:a16="http://schemas.microsoft.com/office/drawing/2014/main" id="{BFB2627D-DDCE-6906-E6EC-E28CEB30CC41}"/>
              </a:ext>
            </a:extLst>
          </p:cNvPr>
          <p:cNvSpPr txBox="1"/>
          <p:nvPr/>
        </p:nvSpPr>
        <p:spPr>
          <a:xfrm>
            <a:off x="3425508" y="691579"/>
            <a:ext cx="2451238" cy="823884"/>
          </a:xfrm>
          <a:prstGeom prst="rect">
            <a:avLst/>
          </a:prstGeom>
        </p:spPr>
        <p:txBody>
          <a:bodyPr vert="horz" wrap="square" lIns="0" tIns="15738" rIns="0" bIns="0" rtlCol="0">
            <a:spAutoFit/>
          </a:bodyPr>
          <a:lstStyle/>
          <a:p>
            <a:pPr marL="15738">
              <a:spcBef>
                <a:spcPts val="124"/>
              </a:spcBef>
            </a:pPr>
            <a:r>
              <a:rPr sz="1735" spc="-68" dirty="0">
                <a:solidFill>
                  <a:srgbClr val="616162"/>
                </a:solidFill>
                <a:latin typeface="Arial MT"/>
                <a:cs typeface="Arial MT"/>
              </a:rPr>
              <a:t>Permanent</a:t>
            </a:r>
            <a:r>
              <a:rPr sz="1735" spc="-136" dirty="0">
                <a:solidFill>
                  <a:srgbClr val="616162"/>
                </a:solidFill>
                <a:latin typeface="Arial MT"/>
                <a:cs typeface="Arial MT"/>
              </a:rPr>
              <a:t> </a:t>
            </a:r>
            <a:r>
              <a:rPr sz="1735" spc="-31" dirty="0">
                <a:solidFill>
                  <a:srgbClr val="616162"/>
                </a:solidFill>
                <a:latin typeface="Arial MT"/>
                <a:cs typeface="Arial MT"/>
              </a:rPr>
              <a:t>Corrosion</a:t>
            </a:r>
            <a:r>
              <a:rPr sz="1735" spc="-87" dirty="0">
                <a:solidFill>
                  <a:srgbClr val="616162"/>
                </a:solidFill>
                <a:latin typeface="Arial MT"/>
                <a:cs typeface="Arial MT"/>
              </a:rPr>
              <a:t> </a:t>
            </a:r>
            <a:r>
              <a:rPr sz="1735" dirty="0">
                <a:solidFill>
                  <a:srgbClr val="616162"/>
                </a:solidFill>
                <a:latin typeface="Arial MT"/>
                <a:cs typeface="Arial MT"/>
              </a:rPr>
              <a:t>&amp;</a:t>
            </a:r>
            <a:r>
              <a:rPr sz="1735" spc="-81" dirty="0">
                <a:solidFill>
                  <a:srgbClr val="616162"/>
                </a:solidFill>
                <a:latin typeface="Arial MT"/>
                <a:cs typeface="Arial MT"/>
              </a:rPr>
              <a:t> </a:t>
            </a:r>
            <a:r>
              <a:rPr sz="1735" spc="-31" dirty="0">
                <a:solidFill>
                  <a:srgbClr val="616162"/>
                </a:solidFill>
                <a:latin typeface="Arial MT"/>
                <a:cs typeface="Arial MT"/>
              </a:rPr>
              <a:t>Corrosion</a:t>
            </a:r>
            <a:r>
              <a:rPr sz="1735" spc="-87" dirty="0">
                <a:solidFill>
                  <a:srgbClr val="616162"/>
                </a:solidFill>
                <a:latin typeface="Arial MT"/>
                <a:cs typeface="Arial MT"/>
              </a:rPr>
              <a:t> </a:t>
            </a:r>
            <a:r>
              <a:rPr sz="1735" spc="-12" dirty="0">
                <a:solidFill>
                  <a:srgbClr val="616162"/>
                </a:solidFill>
                <a:latin typeface="Arial MT"/>
                <a:cs typeface="Arial MT"/>
              </a:rPr>
              <a:t>Under</a:t>
            </a:r>
            <a:r>
              <a:rPr sz="1735" spc="-81" dirty="0">
                <a:solidFill>
                  <a:srgbClr val="616162"/>
                </a:solidFill>
                <a:latin typeface="Arial MT"/>
                <a:cs typeface="Arial MT"/>
              </a:rPr>
              <a:t> </a:t>
            </a:r>
            <a:r>
              <a:rPr sz="1735" spc="-43" dirty="0">
                <a:solidFill>
                  <a:srgbClr val="616162"/>
                </a:solidFill>
                <a:latin typeface="Arial MT"/>
                <a:cs typeface="Arial MT"/>
              </a:rPr>
              <a:t>Insulation</a:t>
            </a:r>
            <a:r>
              <a:rPr sz="1735" spc="-141" dirty="0">
                <a:solidFill>
                  <a:srgbClr val="616162"/>
                </a:solidFill>
                <a:latin typeface="Arial MT"/>
                <a:cs typeface="Arial MT"/>
              </a:rPr>
              <a:t> </a:t>
            </a:r>
            <a:r>
              <a:rPr sz="1735" spc="-12" dirty="0">
                <a:solidFill>
                  <a:srgbClr val="616162"/>
                </a:solidFill>
                <a:latin typeface="Arial MT"/>
                <a:cs typeface="Arial MT"/>
              </a:rPr>
              <a:t>Protection</a:t>
            </a:r>
            <a:endParaRPr sz="1735" dirty="0">
              <a:latin typeface="Arial MT"/>
              <a:cs typeface="Arial M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sp>
        <p:nvSpPr>
          <p:cNvPr id="3" name="Freeform 3"/>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547E4DC8-020D-37D3-A088-0E2F7C49DDE4}"/>
              </a:ext>
            </a:extLst>
          </p:cNvPr>
          <p:cNvSpPr txBox="1"/>
          <p:nvPr/>
        </p:nvSpPr>
        <p:spPr>
          <a:xfrm>
            <a:off x="9849753" y="291079"/>
            <a:ext cx="721904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0D8943"/>
                </a:solidFill>
                <a:latin typeface="League Spartan Bold"/>
                <a:ea typeface="Calibri"/>
                <a:cs typeface="Calibri"/>
              </a:rPr>
              <a:t>How does EONCOAT Weldable do against welding?</a:t>
            </a:r>
          </a:p>
        </p:txBody>
      </p:sp>
      <p:sp>
        <p:nvSpPr>
          <p:cNvPr id="4" name="TextBox 3">
            <a:extLst>
              <a:ext uri="{FF2B5EF4-FFF2-40B4-BE49-F238E27FC236}">
                <a16:creationId xmlns:a16="http://schemas.microsoft.com/office/drawing/2014/main" id="{B3E91A7B-D299-9D95-7567-E42022D7911D}"/>
              </a:ext>
            </a:extLst>
          </p:cNvPr>
          <p:cNvSpPr txBox="1"/>
          <p:nvPr/>
        </p:nvSpPr>
        <p:spPr>
          <a:xfrm>
            <a:off x="8215538" y="4758779"/>
            <a:ext cx="185692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0D8943"/>
                </a:solidFill>
                <a:latin typeface="League Spartan Bold"/>
                <a:ea typeface="Calibri"/>
                <a:cs typeface="Calibri"/>
              </a:rPr>
              <a:t>VIDEO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sp>
        <p:nvSpPr>
          <p:cNvPr id="3" name="TextBox 3"/>
          <p:cNvSpPr txBox="1"/>
          <p:nvPr/>
        </p:nvSpPr>
        <p:spPr>
          <a:xfrm>
            <a:off x="1429087" y="1492745"/>
            <a:ext cx="4290470" cy="1520003"/>
          </a:xfrm>
          <a:prstGeom prst="rect">
            <a:avLst/>
          </a:prstGeom>
        </p:spPr>
        <p:txBody>
          <a:bodyPr lIns="0" tIns="0" rIns="0" bIns="0" rtlCol="0" anchor="t">
            <a:spAutoFit/>
          </a:bodyPr>
          <a:lstStyle/>
          <a:p>
            <a:pPr marL="0" lvl="0" indent="0" algn="l">
              <a:lnSpc>
                <a:spcPts val="5862"/>
              </a:lnSpc>
              <a:spcBef>
                <a:spcPct val="0"/>
              </a:spcBef>
            </a:pPr>
            <a:r>
              <a:rPr lang="en-US" sz="5921" spc="207">
                <a:solidFill>
                  <a:srgbClr val="040506"/>
                </a:solidFill>
                <a:latin typeface="League Spartan"/>
              </a:rPr>
              <a:t>A Closer Look:</a:t>
            </a:r>
          </a:p>
        </p:txBody>
      </p:sp>
      <p:sp>
        <p:nvSpPr>
          <p:cNvPr id="4" name="Freeform 4"/>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672593" y="4410248"/>
            <a:ext cx="5490207" cy="1311904"/>
            <a:chOff x="0" y="0"/>
            <a:chExt cx="4173936" cy="1447920"/>
          </a:xfrm>
        </p:grpSpPr>
        <p:sp>
          <p:nvSpPr>
            <p:cNvPr id="6" name="Freeform 6"/>
            <p:cNvSpPr/>
            <p:nvPr/>
          </p:nvSpPr>
          <p:spPr>
            <a:xfrm>
              <a:off x="0" y="0"/>
              <a:ext cx="4173825" cy="1447927"/>
            </a:xfrm>
            <a:custGeom>
              <a:avLst/>
              <a:gdLst/>
              <a:ahLst/>
              <a:cxnLst/>
              <a:rect l="l" t="t" r="r" b="b"/>
              <a:pathLst>
                <a:path w="4173825" h="1447927">
                  <a:moveTo>
                    <a:pt x="3432127" y="0"/>
                  </a:moveTo>
                  <a:cubicBezTo>
                    <a:pt x="0" y="0"/>
                    <a:pt x="0" y="0"/>
                    <a:pt x="0" y="0"/>
                  </a:cubicBezTo>
                  <a:cubicBezTo>
                    <a:pt x="0" y="1447927"/>
                    <a:pt x="0" y="1447927"/>
                    <a:pt x="0" y="1447927"/>
                  </a:cubicBezTo>
                  <a:cubicBezTo>
                    <a:pt x="3432127" y="1447927"/>
                    <a:pt x="3432127" y="1447927"/>
                    <a:pt x="3432127" y="1447927"/>
                  </a:cubicBezTo>
                  <a:cubicBezTo>
                    <a:pt x="3840756" y="1447927"/>
                    <a:pt x="4173825" y="1122807"/>
                    <a:pt x="4173825" y="724027"/>
                  </a:cubicBezTo>
                  <a:cubicBezTo>
                    <a:pt x="4173825" y="325247"/>
                    <a:pt x="3840756" y="0"/>
                    <a:pt x="3432127" y="0"/>
                  </a:cubicBezTo>
                  <a:close/>
                </a:path>
              </a:pathLst>
            </a:custGeom>
            <a:solidFill>
              <a:srgbClr val="BBBFC7"/>
            </a:solidFill>
          </p:spPr>
          <p:txBody>
            <a:bodyPr/>
            <a:lstStyle/>
            <a:p>
              <a:endParaRPr lang="en-US"/>
            </a:p>
          </p:txBody>
        </p:sp>
      </p:grpSp>
      <p:grpSp>
        <p:nvGrpSpPr>
          <p:cNvPr id="7" name="Group 7"/>
          <p:cNvGrpSpPr/>
          <p:nvPr/>
        </p:nvGrpSpPr>
        <p:grpSpPr>
          <a:xfrm>
            <a:off x="998781" y="4414157"/>
            <a:ext cx="1357873" cy="1357873"/>
            <a:chOff x="0" y="0"/>
            <a:chExt cx="2055600" cy="2055600"/>
          </a:xfrm>
        </p:grpSpPr>
        <p:sp>
          <p:nvSpPr>
            <p:cNvPr id="8" name="Freeform 8"/>
            <p:cNvSpPr/>
            <p:nvPr/>
          </p:nvSpPr>
          <p:spPr>
            <a:xfrm>
              <a:off x="0" y="0"/>
              <a:ext cx="2055622" cy="2055622"/>
            </a:xfrm>
            <a:custGeom>
              <a:avLst/>
              <a:gdLst/>
              <a:ahLst/>
              <a:cxnLst/>
              <a:rect l="l" t="t" r="r" b="b"/>
              <a:pathLst>
                <a:path w="2055622" h="2055622">
                  <a:moveTo>
                    <a:pt x="0" y="1027811"/>
                  </a:moveTo>
                  <a:cubicBezTo>
                    <a:pt x="0" y="460121"/>
                    <a:pt x="460121" y="0"/>
                    <a:pt x="1027811" y="0"/>
                  </a:cubicBezTo>
                  <a:cubicBezTo>
                    <a:pt x="1595501" y="0"/>
                    <a:pt x="2055622" y="460121"/>
                    <a:pt x="2055622" y="1027811"/>
                  </a:cubicBezTo>
                  <a:cubicBezTo>
                    <a:pt x="2055622" y="1595501"/>
                    <a:pt x="1595501" y="2055622"/>
                    <a:pt x="1027811" y="2055622"/>
                  </a:cubicBezTo>
                  <a:cubicBezTo>
                    <a:pt x="460121" y="2055622"/>
                    <a:pt x="0" y="1595501"/>
                    <a:pt x="0" y="1027811"/>
                  </a:cubicBezTo>
                  <a:close/>
                </a:path>
              </a:pathLst>
            </a:custGeom>
            <a:solidFill>
              <a:srgbClr val="0D8943"/>
            </a:solidFill>
          </p:spPr>
          <p:txBody>
            <a:bodyPr/>
            <a:lstStyle/>
            <a:p>
              <a:endParaRPr lang="en-US"/>
            </a:p>
          </p:txBody>
        </p:sp>
      </p:grpSp>
      <p:sp>
        <p:nvSpPr>
          <p:cNvPr id="9" name="Freeform 9"/>
          <p:cNvSpPr/>
          <p:nvPr/>
        </p:nvSpPr>
        <p:spPr>
          <a:xfrm>
            <a:off x="1291685" y="4730834"/>
            <a:ext cx="772064" cy="670730"/>
          </a:xfrm>
          <a:custGeom>
            <a:avLst/>
            <a:gdLst/>
            <a:ahLst/>
            <a:cxnLst/>
            <a:rect l="l" t="t" r="r" b="b"/>
            <a:pathLst>
              <a:path w="772064" h="670730">
                <a:moveTo>
                  <a:pt x="0" y="0"/>
                </a:moveTo>
                <a:lnTo>
                  <a:pt x="772064" y="0"/>
                </a:lnTo>
                <a:lnTo>
                  <a:pt x="772064" y="670731"/>
                </a:lnTo>
                <a:lnTo>
                  <a:pt x="0" y="6707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7627133" y="2125329"/>
            <a:ext cx="9241372" cy="3830688"/>
          </a:xfrm>
          <a:custGeom>
            <a:avLst/>
            <a:gdLst/>
            <a:ahLst/>
            <a:cxnLst/>
            <a:rect l="l" t="t" r="r" b="b"/>
            <a:pathLst>
              <a:path w="10599026" h="4376372">
                <a:moveTo>
                  <a:pt x="0" y="0"/>
                </a:moveTo>
                <a:lnTo>
                  <a:pt x="10599026" y="0"/>
                </a:lnTo>
                <a:lnTo>
                  <a:pt x="10599026" y="4376372"/>
                </a:lnTo>
                <a:lnTo>
                  <a:pt x="0" y="4376372"/>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1429087" y="3190333"/>
            <a:ext cx="4551881" cy="955167"/>
          </a:xfrm>
          <a:prstGeom prst="rect">
            <a:avLst/>
          </a:prstGeom>
        </p:spPr>
        <p:txBody>
          <a:bodyPr lIns="0" tIns="0" rIns="0" bIns="0" rtlCol="0" anchor="t">
            <a:spAutoFit/>
          </a:bodyPr>
          <a:lstStyle/>
          <a:p>
            <a:pPr marL="0" lvl="0" indent="0">
              <a:lnSpc>
                <a:spcPts val="3863"/>
              </a:lnSpc>
              <a:spcBef>
                <a:spcPct val="0"/>
              </a:spcBef>
            </a:pPr>
            <a:r>
              <a:rPr lang="en-US" sz="2799" spc="274" dirty="0">
                <a:solidFill>
                  <a:srgbClr val="397D5A"/>
                </a:solidFill>
                <a:latin typeface="League Spartan"/>
              </a:rPr>
              <a:t>Intimately Bonded to Steel.</a:t>
            </a:r>
          </a:p>
        </p:txBody>
      </p:sp>
      <p:sp>
        <p:nvSpPr>
          <p:cNvPr id="17" name="TextBox 17"/>
          <p:cNvSpPr txBox="1"/>
          <p:nvPr/>
        </p:nvSpPr>
        <p:spPr>
          <a:xfrm>
            <a:off x="3030481" y="4617782"/>
            <a:ext cx="3097780" cy="847725"/>
          </a:xfrm>
          <a:prstGeom prst="rect">
            <a:avLst/>
          </a:prstGeom>
        </p:spPr>
        <p:txBody>
          <a:bodyPr lIns="0" tIns="0" rIns="0" bIns="0" rtlCol="0" anchor="t">
            <a:spAutoFit/>
          </a:bodyPr>
          <a:lstStyle/>
          <a:p>
            <a:pPr marL="0" lvl="1" indent="0" algn="l">
              <a:lnSpc>
                <a:spcPts val="3449"/>
              </a:lnSpc>
              <a:spcBef>
                <a:spcPct val="0"/>
              </a:spcBef>
            </a:pPr>
            <a:r>
              <a:rPr lang="en-US" sz="2499" spc="244" dirty="0">
                <a:solidFill>
                  <a:srgbClr val="231F20"/>
                </a:solidFill>
                <a:latin typeface="Roboto Bold"/>
              </a:rPr>
              <a:t>Thermodynamics perspective</a:t>
            </a:r>
          </a:p>
        </p:txBody>
      </p:sp>
      <p:sp>
        <p:nvSpPr>
          <p:cNvPr id="19" name="TextBox 19"/>
          <p:cNvSpPr txBox="1"/>
          <p:nvPr/>
        </p:nvSpPr>
        <p:spPr>
          <a:xfrm>
            <a:off x="9815738" y="992731"/>
            <a:ext cx="5284508" cy="989076"/>
          </a:xfrm>
          <a:prstGeom prst="rect">
            <a:avLst/>
          </a:prstGeom>
        </p:spPr>
        <p:txBody>
          <a:bodyPr lIns="0" tIns="0" rIns="0" bIns="0" rtlCol="0" anchor="t">
            <a:spAutoFit/>
          </a:bodyPr>
          <a:lstStyle/>
          <a:p>
            <a:pPr marL="0" lvl="0" indent="0">
              <a:lnSpc>
                <a:spcPts val="8142"/>
              </a:lnSpc>
              <a:spcBef>
                <a:spcPct val="0"/>
              </a:spcBef>
            </a:pPr>
            <a:r>
              <a:rPr lang="en-US" sz="5900" spc="578" dirty="0">
                <a:solidFill>
                  <a:srgbClr val="397D5A"/>
                </a:solidFill>
                <a:latin typeface="League Spartan"/>
              </a:rPr>
              <a:t>Alloy Layer</a:t>
            </a:r>
          </a:p>
        </p:txBody>
      </p:sp>
      <p:sp>
        <p:nvSpPr>
          <p:cNvPr id="20" name="TextBox 19">
            <a:extLst>
              <a:ext uri="{FF2B5EF4-FFF2-40B4-BE49-F238E27FC236}">
                <a16:creationId xmlns:a16="http://schemas.microsoft.com/office/drawing/2014/main" id="{B5B5A692-8CA6-5300-3920-22973FD2BA7A}"/>
              </a:ext>
            </a:extLst>
          </p:cNvPr>
          <p:cNvSpPr txBox="1"/>
          <p:nvPr/>
        </p:nvSpPr>
        <p:spPr>
          <a:xfrm>
            <a:off x="1432527" y="6194447"/>
            <a:ext cx="1410330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spc="244" dirty="0">
                <a:solidFill>
                  <a:srgbClr val="231F20"/>
                </a:solidFill>
                <a:latin typeface="Roboto Bold"/>
              </a:rPr>
              <a:t>The fundamentals of corrosion-</a:t>
            </a:r>
            <a:endParaRPr lang="en-US" dirty="0"/>
          </a:p>
          <a:p>
            <a:r>
              <a:rPr lang="en-US" sz="2200" spc="244" dirty="0">
                <a:solidFill>
                  <a:srgbClr val="231F20"/>
                </a:solidFill>
                <a:latin typeface="Roboto Bold"/>
              </a:rPr>
              <a:t>Iron loses an electron.</a:t>
            </a:r>
            <a:endParaRPr lang="en-US" dirty="0">
              <a:solidFill>
                <a:srgbClr val="000000"/>
              </a:solidFill>
              <a:latin typeface="Calibri"/>
              <a:ea typeface="Calibri"/>
              <a:cs typeface="Calibri"/>
            </a:endParaRPr>
          </a:p>
          <a:p>
            <a:r>
              <a:rPr lang="en-US" sz="2200" spc="244" dirty="0">
                <a:solidFill>
                  <a:srgbClr val="231F20"/>
                </a:solidFill>
                <a:latin typeface="Roboto Bold"/>
              </a:rPr>
              <a:t>Iron cation must bond with something to satisfy the charge imbalance.</a:t>
            </a:r>
            <a:endParaRPr lang="en-US" dirty="0">
              <a:solidFill>
                <a:srgbClr val="000000"/>
              </a:solidFill>
              <a:latin typeface="Calibri"/>
              <a:ea typeface="Calibri"/>
              <a:cs typeface="Calibri"/>
            </a:endParaRPr>
          </a:p>
          <a:p>
            <a:r>
              <a:rPr lang="en-US" sz="2200" spc="244" dirty="0">
                <a:solidFill>
                  <a:srgbClr val="231F20"/>
                </a:solidFill>
                <a:latin typeface="Roboto Bold"/>
              </a:rPr>
              <a:t>Most Negative Gibbs energy (</a:t>
            </a:r>
            <a:r>
              <a:rPr lang="en-US" sz="2200" spc="244" dirty="0">
                <a:solidFill>
                  <a:srgbClr val="231F20"/>
                </a:solidFill>
                <a:latin typeface="Symbol"/>
                <a:sym typeface="Symbol"/>
              </a:rPr>
              <a:t>D</a:t>
            </a:r>
            <a:r>
              <a:rPr lang="en-US" sz="2200" spc="244" dirty="0">
                <a:solidFill>
                  <a:srgbClr val="231F20"/>
                </a:solidFill>
                <a:latin typeface="Roboto Bold"/>
              </a:rPr>
              <a:t>G) determines what Iron will bond with.</a:t>
            </a:r>
            <a:endParaRPr lang="en-US" dirty="0">
              <a:solidFill>
                <a:srgbClr val="000000"/>
              </a:solidFill>
              <a:latin typeface="Calibri"/>
              <a:ea typeface="Calibri"/>
              <a:cs typeface="Calibri"/>
            </a:endParaRPr>
          </a:p>
          <a:p>
            <a:r>
              <a:rPr lang="en-US" sz="2200" spc="244" dirty="0">
                <a:solidFill>
                  <a:srgbClr val="231F20"/>
                </a:solidFill>
                <a:latin typeface="Roboto Bold"/>
              </a:rPr>
              <a:t>The </a:t>
            </a:r>
            <a:r>
              <a:rPr lang="en-US" sz="2200" spc="244" dirty="0">
                <a:solidFill>
                  <a:srgbClr val="231F20"/>
                </a:solidFill>
                <a:latin typeface="Symbol"/>
                <a:sym typeface="Symbol"/>
              </a:rPr>
              <a:t>D</a:t>
            </a:r>
            <a:r>
              <a:rPr lang="en-US" sz="2200" spc="244" dirty="0">
                <a:solidFill>
                  <a:srgbClr val="231F20"/>
                </a:solidFill>
                <a:latin typeface="Roboto Bold"/>
              </a:rPr>
              <a:t>G of the reaction between Fe++ and</a:t>
            </a:r>
            <a:endParaRPr lang="en-US" dirty="0">
              <a:ea typeface="Calibri"/>
              <a:cs typeface="Calibri"/>
            </a:endParaRPr>
          </a:p>
          <a:p>
            <a:endParaRPr lang="en-US" sz="2200" spc="244" dirty="0">
              <a:solidFill>
                <a:srgbClr val="231F20"/>
              </a:solidFill>
              <a:latin typeface="Roboto Bold"/>
              <a:ea typeface="Roboto Bold"/>
              <a:cs typeface="Roboto Bold"/>
            </a:endParaRPr>
          </a:p>
          <a:p>
            <a:r>
              <a:rPr lang="en-US" sz="2200" spc="244" dirty="0">
                <a:solidFill>
                  <a:srgbClr val="231F20"/>
                </a:solidFill>
                <a:latin typeface="Roboto Bold"/>
              </a:rPr>
              <a:t>1-Oxygen or Hydroxide  (-229 to -1015)     ----RUST</a:t>
            </a:r>
            <a:endParaRPr lang="en-US" sz="2200" spc="244" dirty="0">
              <a:solidFill>
                <a:srgbClr val="231F20"/>
              </a:solidFill>
              <a:latin typeface="Roboto Bold"/>
              <a:ea typeface="Roboto Bold"/>
              <a:cs typeface="Roboto Bold"/>
            </a:endParaRPr>
          </a:p>
          <a:p>
            <a:r>
              <a:rPr lang="en-US" sz="2200" spc="244" dirty="0">
                <a:solidFill>
                  <a:srgbClr val="231F20"/>
                </a:solidFill>
                <a:latin typeface="Roboto Bold"/>
              </a:rPr>
              <a:t>2-Silicate                      ( -73 to -1379)      ----STABLE ALLY</a:t>
            </a:r>
            <a:endParaRPr lang="en-US" sz="2200" spc="244" dirty="0">
              <a:solidFill>
                <a:srgbClr val="231F20"/>
              </a:solidFill>
              <a:latin typeface="Roboto Bold"/>
              <a:ea typeface="Roboto Bold"/>
              <a:cs typeface="Roboto Bold"/>
            </a:endParaRPr>
          </a:p>
          <a:p>
            <a:r>
              <a:rPr lang="en-US" sz="2200" spc="244" dirty="0">
                <a:solidFill>
                  <a:srgbClr val="231F20"/>
                </a:solidFill>
                <a:latin typeface="Roboto Bold"/>
              </a:rPr>
              <a:t>3-Phosphate                 (-1657 to -4439)    ----STABLE ALLOY</a:t>
            </a:r>
            <a:endParaRPr lang="en-US" sz="2200" spc="244" dirty="0">
              <a:solidFill>
                <a:srgbClr val="231F20"/>
              </a:solidFill>
              <a:latin typeface="Roboto Bold"/>
              <a:ea typeface="Roboto Bold"/>
              <a:cs typeface="Roboto Bold"/>
            </a:endParaRPr>
          </a:p>
          <a:p>
            <a:pPr algn="l"/>
            <a:endParaRPr lang="en-US" dirty="0">
              <a:ea typeface="Calibri"/>
              <a:cs typeface="Calibri"/>
            </a:endParaRPr>
          </a:p>
        </p:txBody>
      </p:sp>
      <p:pic>
        <p:nvPicPr>
          <p:cNvPr id="10" name="Picture 9" descr="A picture containing graphics&#10;&#10;Description automatically generated">
            <a:extLst>
              <a:ext uri="{FF2B5EF4-FFF2-40B4-BE49-F238E27FC236}">
                <a16:creationId xmlns:a16="http://schemas.microsoft.com/office/drawing/2014/main" id="{DECD57A6-7B06-AE77-E123-449CC9F634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92400" y="9172575"/>
            <a:ext cx="2310206" cy="6139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4800" y="0"/>
            <a:ext cx="18592800" cy="10287000"/>
            <a:chOff x="0" y="0"/>
            <a:chExt cx="9144000" cy="6858000"/>
          </a:xfrm>
        </p:grpSpPr>
        <p:pic>
          <p:nvPicPr>
            <p:cNvPr id="3" name="object 3"/>
            <p:cNvPicPr/>
            <p:nvPr/>
          </p:nvPicPr>
          <p:blipFill>
            <a:blip r:embed="rId2" cstate="print"/>
            <a:stretch>
              <a:fillRect/>
            </a:stretch>
          </p:blipFill>
          <p:spPr>
            <a:xfrm>
              <a:off x="2286000" y="1"/>
              <a:ext cx="6857998" cy="6857998"/>
            </a:xfrm>
            <a:prstGeom prst="rect">
              <a:avLst/>
            </a:prstGeom>
          </p:spPr>
        </p:pic>
        <p:pic>
          <p:nvPicPr>
            <p:cNvPr id="4" name="object 4"/>
            <p:cNvPicPr/>
            <p:nvPr/>
          </p:nvPicPr>
          <p:blipFill>
            <a:blip r:embed="rId3" cstate="print"/>
            <a:stretch>
              <a:fillRect/>
            </a:stretch>
          </p:blipFill>
          <p:spPr>
            <a:xfrm>
              <a:off x="0" y="0"/>
              <a:ext cx="4006734" cy="6857999"/>
            </a:xfrm>
            <a:prstGeom prst="rect">
              <a:avLst/>
            </a:prstGeom>
          </p:spPr>
        </p:pic>
        <p:sp>
          <p:nvSpPr>
            <p:cNvPr id="5" name="object 5"/>
            <p:cNvSpPr/>
            <p:nvPr/>
          </p:nvSpPr>
          <p:spPr>
            <a:xfrm>
              <a:off x="3" y="1"/>
              <a:ext cx="3962400" cy="6858000"/>
            </a:xfrm>
            <a:custGeom>
              <a:avLst/>
              <a:gdLst/>
              <a:ahLst/>
              <a:cxnLst/>
              <a:rect l="l" t="t" r="r" b="b"/>
              <a:pathLst>
                <a:path w="3962400" h="6858000">
                  <a:moveTo>
                    <a:pt x="3962398" y="0"/>
                  </a:moveTo>
                  <a:lnTo>
                    <a:pt x="0" y="0"/>
                  </a:lnTo>
                  <a:lnTo>
                    <a:pt x="0" y="6857998"/>
                  </a:lnTo>
                  <a:lnTo>
                    <a:pt x="3962398" y="6857998"/>
                  </a:lnTo>
                  <a:lnTo>
                    <a:pt x="3962398" y="0"/>
                  </a:lnTo>
                  <a:close/>
                </a:path>
              </a:pathLst>
            </a:custGeom>
            <a:solidFill>
              <a:srgbClr val="098942"/>
            </a:solidFill>
          </p:spPr>
          <p:txBody>
            <a:bodyPr wrap="square" lIns="0" tIns="0" rIns="0" bIns="0" rtlCol="0"/>
            <a:lstStyle/>
            <a:p>
              <a:endParaRPr sz="2700" dirty="0"/>
            </a:p>
          </p:txBody>
        </p:sp>
      </p:grpSp>
      <p:sp>
        <p:nvSpPr>
          <p:cNvPr id="6" name="object 6"/>
          <p:cNvSpPr txBox="1"/>
          <p:nvPr/>
        </p:nvSpPr>
        <p:spPr>
          <a:xfrm>
            <a:off x="992157" y="1343400"/>
            <a:ext cx="5317210" cy="3545201"/>
          </a:xfrm>
          <a:prstGeom prst="rect">
            <a:avLst/>
          </a:prstGeom>
        </p:spPr>
        <p:txBody>
          <a:bodyPr vert="horz" wrap="square" lIns="0" tIns="20955" rIns="0" bIns="0" rtlCol="0">
            <a:spAutoFit/>
          </a:bodyPr>
          <a:lstStyle/>
          <a:p>
            <a:pPr marL="18098" marR="7620" indent="3810" algn="ctr">
              <a:lnSpc>
                <a:spcPct val="99700"/>
              </a:lnSpc>
              <a:spcBef>
                <a:spcPts val="165"/>
              </a:spcBef>
            </a:pPr>
            <a:r>
              <a:rPr sz="4800" b="1" dirty="0">
                <a:solidFill>
                  <a:srgbClr val="FFFFFF"/>
                </a:solidFill>
                <a:latin typeface="Calibri"/>
                <a:cs typeface="Calibri"/>
              </a:rPr>
              <a:t>EonCoat</a:t>
            </a:r>
            <a:r>
              <a:rPr sz="4800" b="1" spc="-23" dirty="0">
                <a:solidFill>
                  <a:srgbClr val="FFFFFF"/>
                </a:solidFill>
                <a:latin typeface="Calibri"/>
                <a:cs typeface="Calibri"/>
              </a:rPr>
              <a:t> </a:t>
            </a:r>
            <a:r>
              <a:rPr sz="4800" b="1" spc="-15" dirty="0">
                <a:solidFill>
                  <a:srgbClr val="FFFFFF"/>
                </a:solidFill>
                <a:latin typeface="Calibri"/>
                <a:cs typeface="Calibri"/>
              </a:rPr>
              <a:t>Chemical </a:t>
            </a:r>
            <a:r>
              <a:rPr sz="4800" b="1" dirty="0">
                <a:solidFill>
                  <a:srgbClr val="FFFFFF"/>
                </a:solidFill>
                <a:latin typeface="Calibri"/>
                <a:cs typeface="Calibri"/>
              </a:rPr>
              <a:t>Bond</a:t>
            </a:r>
            <a:r>
              <a:rPr sz="4800" b="1" spc="-30" dirty="0">
                <a:solidFill>
                  <a:srgbClr val="FFFFFF"/>
                </a:solidFill>
                <a:latin typeface="Calibri"/>
                <a:cs typeface="Calibri"/>
              </a:rPr>
              <a:t> </a:t>
            </a:r>
            <a:r>
              <a:rPr sz="4800" b="1" dirty="0">
                <a:solidFill>
                  <a:srgbClr val="FFFFFF"/>
                </a:solidFill>
                <a:latin typeface="Calibri"/>
                <a:cs typeface="Calibri"/>
              </a:rPr>
              <a:t>to</a:t>
            </a:r>
            <a:r>
              <a:rPr sz="4800" b="1" spc="-15" dirty="0">
                <a:solidFill>
                  <a:srgbClr val="FFFFFF"/>
                </a:solidFill>
                <a:latin typeface="Calibri"/>
                <a:cs typeface="Calibri"/>
              </a:rPr>
              <a:t> Substrate </a:t>
            </a:r>
            <a:r>
              <a:rPr sz="4800" b="1" spc="-38" dirty="0">
                <a:solidFill>
                  <a:srgbClr val="FFFFFF"/>
                </a:solidFill>
                <a:latin typeface="Calibri"/>
                <a:cs typeface="Calibri"/>
              </a:rPr>
              <a:t>vs.</a:t>
            </a:r>
            <a:endParaRPr sz="4800" dirty="0">
              <a:latin typeface="Calibri"/>
              <a:cs typeface="Calibri"/>
            </a:endParaRPr>
          </a:p>
          <a:p>
            <a:pPr marL="107633" marR="93345" indent="-3810" algn="ctr">
              <a:lnSpc>
                <a:spcPts val="5100"/>
              </a:lnSpc>
            </a:pPr>
            <a:r>
              <a:rPr sz="4800" b="1" dirty="0">
                <a:solidFill>
                  <a:srgbClr val="FFFFFF"/>
                </a:solidFill>
                <a:latin typeface="Calibri"/>
                <a:cs typeface="Calibri"/>
              </a:rPr>
              <a:t>Barrier</a:t>
            </a:r>
            <a:r>
              <a:rPr sz="4800" b="1" spc="-23" dirty="0">
                <a:solidFill>
                  <a:srgbClr val="FFFFFF"/>
                </a:solidFill>
                <a:latin typeface="Calibri"/>
                <a:cs typeface="Calibri"/>
              </a:rPr>
              <a:t> </a:t>
            </a:r>
            <a:r>
              <a:rPr sz="4800" b="1" spc="-15" dirty="0">
                <a:solidFill>
                  <a:srgbClr val="FFFFFF"/>
                </a:solidFill>
                <a:latin typeface="Calibri"/>
                <a:cs typeface="Calibri"/>
              </a:rPr>
              <a:t>Coating </a:t>
            </a:r>
            <a:r>
              <a:rPr sz="4800" b="1" dirty="0">
                <a:solidFill>
                  <a:srgbClr val="FFFFFF"/>
                </a:solidFill>
                <a:latin typeface="Calibri"/>
                <a:cs typeface="Calibri"/>
              </a:rPr>
              <a:t>Mechanical</a:t>
            </a:r>
            <a:r>
              <a:rPr sz="4800" b="1" spc="-30" dirty="0">
                <a:solidFill>
                  <a:srgbClr val="FFFFFF"/>
                </a:solidFill>
                <a:latin typeface="Calibri"/>
                <a:cs typeface="Calibri"/>
              </a:rPr>
              <a:t> Bond</a:t>
            </a:r>
            <a:endParaRPr sz="4800" dirty="0">
              <a:latin typeface="Calibri"/>
              <a:cs typeface="Calibri"/>
            </a:endParaRPr>
          </a:p>
        </p:txBody>
      </p:sp>
      <p:sp>
        <p:nvSpPr>
          <p:cNvPr id="15" name="Rounded Rectangle 14">
            <a:extLst>
              <a:ext uri="{FF2B5EF4-FFF2-40B4-BE49-F238E27FC236}">
                <a16:creationId xmlns:a16="http://schemas.microsoft.com/office/drawing/2014/main" id="{6AED2313-0B81-BF51-A559-24E3D47DCAC7}"/>
              </a:ext>
            </a:extLst>
          </p:cNvPr>
          <p:cNvSpPr/>
          <p:nvPr/>
        </p:nvSpPr>
        <p:spPr>
          <a:xfrm>
            <a:off x="1447800" y="5448300"/>
            <a:ext cx="4709167" cy="2564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6" name="Rounded Rectangle 15">
            <a:extLst>
              <a:ext uri="{FF2B5EF4-FFF2-40B4-BE49-F238E27FC236}">
                <a16:creationId xmlns:a16="http://schemas.microsoft.com/office/drawing/2014/main" id="{0EBE89BC-A883-960D-7DEB-D3007B5FF354}"/>
              </a:ext>
            </a:extLst>
          </p:cNvPr>
          <p:cNvSpPr/>
          <p:nvPr/>
        </p:nvSpPr>
        <p:spPr>
          <a:xfrm>
            <a:off x="3657600" y="8629884"/>
            <a:ext cx="2346968" cy="1009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14" name="object 14"/>
          <p:cNvSpPr txBox="1"/>
          <p:nvPr/>
        </p:nvSpPr>
        <p:spPr>
          <a:xfrm>
            <a:off x="2178668" y="5910510"/>
            <a:ext cx="3256598" cy="3540521"/>
          </a:xfrm>
          <a:prstGeom prst="rect">
            <a:avLst/>
          </a:prstGeom>
        </p:spPr>
        <p:txBody>
          <a:bodyPr vert="horz" wrap="square" lIns="0" tIns="23813" rIns="0" bIns="0" rtlCol="0">
            <a:spAutoFit/>
          </a:bodyPr>
          <a:lstStyle/>
          <a:p>
            <a:pPr marL="89535" marR="7620" indent="-71438" algn="just">
              <a:lnSpc>
                <a:spcPct val="99000"/>
              </a:lnSpc>
              <a:spcBef>
                <a:spcPts val="188"/>
              </a:spcBef>
            </a:pPr>
            <a:r>
              <a:rPr sz="3600" spc="-15" dirty="0">
                <a:solidFill>
                  <a:srgbClr val="404040"/>
                </a:solidFill>
                <a:latin typeface="Calibri"/>
                <a:cs typeface="Calibri"/>
              </a:rPr>
              <a:t>Iron-Magnesium- </a:t>
            </a:r>
            <a:r>
              <a:rPr sz="3600" dirty="0">
                <a:solidFill>
                  <a:srgbClr val="404040"/>
                </a:solidFill>
                <a:latin typeface="Calibri"/>
                <a:cs typeface="Calibri"/>
              </a:rPr>
              <a:t>Phosphate</a:t>
            </a:r>
            <a:r>
              <a:rPr sz="3600" spc="-8" dirty="0">
                <a:solidFill>
                  <a:srgbClr val="404040"/>
                </a:solidFill>
                <a:latin typeface="Calibri"/>
                <a:cs typeface="Calibri"/>
              </a:rPr>
              <a:t> </a:t>
            </a:r>
            <a:r>
              <a:rPr sz="3600" spc="-30" dirty="0">
                <a:solidFill>
                  <a:srgbClr val="404040"/>
                </a:solidFill>
                <a:latin typeface="Calibri"/>
                <a:cs typeface="Calibri"/>
              </a:rPr>
              <a:t>Layer </a:t>
            </a:r>
            <a:r>
              <a:rPr sz="3600" dirty="0">
                <a:solidFill>
                  <a:srgbClr val="404040"/>
                </a:solidFill>
                <a:latin typeface="Calibri"/>
                <a:cs typeface="Calibri"/>
              </a:rPr>
              <a:t>(~2</a:t>
            </a:r>
            <a:r>
              <a:rPr sz="3600" spc="-15" dirty="0">
                <a:solidFill>
                  <a:srgbClr val="404040"/>
                </a:solidFill>
                <a:latin typeface="Calibri"/>
                <a:cs typeface="Calibri"/>
              </a:rPr>
              <a:t> </a:t>
            </a:r>
            <a:r>
              <a:rPr sz="3600" dirty="0">
                <a:solidFill>
                  <a:srgbClr val="404040"/>
                </a:solidFill>
                <a:latin typeface="Calibri"/>
                <a:cs typeface="Calibri"/>
              </a:rPr>
              <a:t>micron</a:t>
            </a:r>
            <a:r>
              <a:rPr sz="3600" spc="-15" dirty="0">
                <a:solidFill>
                  <a:srgbClr val="404040"/>
                </a:solidFill>
                <a:latin typeface="Calibri"/>
                <a:cs typeface="Calibri"/>
              </a:rPr>
              <a:t> thick)</a:t>
            </a:r>
            <a:endParaRPr sz="3600" dirty="0">
              <a:latin typeface="Calibri"/>
              <a:cs typeface="Calibri"/>
            </a:endParaRPr>
          </a:p>
          <a:p>
            <a:pPr>
              <a:lnSpc>
                <a:spcPct val="100000"/>
              </a:lnSpc>
            </a:pPr>
            <a:endParaRPr sz="4350" dirty="0">
              <a:latin typeface="Calibri"/>
              <a:cs typeface="Calibri"/>
            </a:endParaRPr>
          </a:p>
          <a:p>
            <a:pPr>
              <a:spcBef>
                <a:spcPts val="60"/>
              </a:spcBef>
            </a:pPr>
            <a:endParaRPr sz="4125" dirty="0">
              <a:latin typeface="Calibri"/>
              <a:cs typeface="Calibri"/>
            </a:endParaRPr>
          </a:p>
          <a:p>
            <a:pPr marL="2095500"/>
            <a:r>
              <a:rPr sz="3600" spc="-15" dirty="0">
                <a:solidFill>
                  <a:srgbClr val="404040"/>
                </a:solidFill>
                <a:latin typeface="Calibri"/>
                <a:cs typeface="Calibri"/>
              </a:rPr>
              <a:t>Metal</a:t>
            </a:r>
            <a:endParaRPr sz="3600" dirty="0">
              <a:latin typeface="Calibri"/>
              <a:cs typeface="Calibri"/>
            </a:endParaRPr>
          </a:p>
        </p:txBody>
      </p:sp>
      <p:cxnSp>
        <p:nvCxnSpPr>
          <p:cNvPr id="18" name="Straight Arrow Connector 17">
            <a:extLst>
              <a:ext uri="{FF2B5EF4-FFF2-40B4-BE49-F238E27FC236}">
                <a16:creationId xmlns:a16="http://schemas.microsoft.com/office/drawing/2014/main" id="{305C76EF-659D-3303-D4C0-4E31D0A467FF}"/>
              </a:ext>
            </a:extLst>
          </p:cNvPr>
          <p:cNvCxnSpPr/>
          <p:nvPr/>
        </p:nvCxnSpPr>
        <p:spPr>
          <a:xfrm flipV="1">
            <a:off x="6309367" y="5910510"/>
            <a:ext cx="4226549" cy="75699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4DA15C1-BD8C-AD03-09A9-A4A1AB885F54}"/>
              </a:ext>
            </a:extLst>
          </p:cNvPr>
          <p:cNvCxnSpPr>
            <a:cxnSpLocks/>
          </p:cNvCxnSpPr>
          <p:nvPr/>
        </p:nvCxnSpPr>
        <p:spPr>
          <a:xfrm flipV="1">
            <a:off x="6004568" y="7353300"/>
            <a:ext cx="3368032" cy="1781292"/>
          </a:xfrm>
          <a:prstGeom prst="straightConnector1">
            <a:avLst/>
          </a:prstGeom>
          <a:ln w="1873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66E334E-CD97-8E22-A60A-9ABB047211FC}"/>
              </a:ext>
            </a:extLst>
          </p:cNvPr>
          <p:cNvCxnSpPr>
            <a:cxnSpLocks/>
          </p:cNvCxnSpPr>
          <p:nvPr/>
        </p:nvCxnSpPr>
        <p:spPr>
          <a:xfrm flipV="1">
            <a:off x="5435266" y="5230304"/>
            <a:ext cx="3708734" cy="1500246"/>
          </a:xfrm>
          <a:prstGeom prst="straightConnector1">
            <a:avLst/>
          </a:prstGeom>
          <a:ln w="1873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D8943"/>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2193216" y="1415447"/>
            <a:ext cx="5408984" cy="7979428"/>
            <a:chOff x="0" y="0"/>
            <a:chExt cx="1424588" cy="2101578"/>
          </a:xfrm>
        </p:grpSpPr>
        <p:sp>
          <p:nvSpPr>
            <p:cNvPr id="6" name="Freeform 6"/>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0D8943"/>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1772900" y="1028700"/>
            <a:ext cx="5486400" cy="7980897"/>
          </a:xfrm>
          <a:custGeom>
            <a:avLst/>
            <a:gdLst/>
            <a:ahLst/>
            <a:cxnLst/>
            <a:rect l="l" t="t" r="r" b="b"/>
            <a:pathLst>
              <a:path w="5486400" h="7980897">
                <a:moveTo>
                  <a:pt x="0" y="0"/>
                </a:moveTo>
                <a:lnTo>
                  <a:pt x="5486400" y="0"/>
                </a:lnTo>
                <a:lnTo>
                  <a:pt x="5486400" y="7980897"/>
                </a:lnTo>
                <a:lnTo>
                  <a:pt x="0" y="7980897"/>
                </a:lnTo>
                <a:lnTo>
                  <a:pt x="0" y="0"/>
                </a:lnTo>
                <a:close/>
              </a:path>
            </a:pathLst>
          </a:custGeom>
          <a:blipFill>
            <a:blip r:embed="rId4"/>
            <a:stretch>
              <a:fillRect l="-82543" r="-82543"/>
            </a:stretch>
          </a:blipFill>
        </p:spPr>
        <p:txBody>
          <a:bodyPr/>
          <a:lstStyle/>
          <a:p>
            <a:endParaRPr lang="en-US"/>
          </a:p>
        </p:txBody>
      </p:sp>
      <p:sp>
        <p:nvSpPr>
          <p:cNvPr id="10" name="Freeform 10"/>
          <p:cNvSpPr/>
          <p:nvPr/>
        </p:nvSpPr>
        <p:spPr>
          <a:xfrm>
            <a:off x="3004986" y="8124021"/>
            <a:ext cx="2976565" cy="1553395"/>
          </a:xfrm>
          <a:custGeom>
            <a:avLst/>
            <a:gdLst/>
            <a:ahLst/>
            <a:cxnLst/>
            <a:rect l="l" t="t" r="r" b="b"/>
            <a:pathLst>
              <a:path w="2976565" h="1553395">
                <a:moveTo>
                  <a:pt x="0" y="0"/>
                </a:moveTo>
                <a:lnTo>
                  <a:pt x="2976565" y="0"/>
                </a:lnTo>
                <a:lnTo>
                  <a:pt x="2976565" y="1553395"/>
                </a:lnTo>
                <a:lnTo>
                  <a:pt x="0" y="1553395"/>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2587858" y="935605"/>
            <a:ext cx="5812780" cy="2156229"/>
          </a:xfrm>
          <a:prstGeom prst="rect">
            <a:avLst/>
          </a:prstGeom>
        </p:spPr>
        <p:txBody>
          <a:bodyPr lIns="0" tIns="0" rIns="0" bIns="0" rtlCol="0" anchor="t">
            <a:spAutoFit/>
          </a:bodyPr>
          <a:lstStyle/>
          <a:p>
            <a:pPr>
              <a:lnSpc>
                <a:spcPts val="8690"/>
              </a:lnSpc>
            </a:pPr>
            <a:r>
              <a:rPr lang="en-US" sz="6297" spc="617">
                <a:solidFill>
                  <a:srgbClr val="040506"/>
                </a:solidFill>
                <a:latin typeface="League Spartan"/>
              </a:rPr>
              <a:t>Third-Party Validation</a:t>
            </a:r>
          </a:p>
        </p:txBody>
      </p:sp>
      <p:sp>
        <p:nvSpPr>
          <p:cNvPr id="12" name="TextBox 12"/>
          <p:cNvSpPr txBox="1"/>
          <p:nvPr/>
        </p:nvSpPr>
        <p:spPr>
          <a:xfrm>
            <a:off x="4024659" y="3225185"/>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01</a:t>
            </a:r>
          </a:p>
        </p:txBody>
      </p:sp>
      <p:sp>
        <p:nvSpPr>
          <p:cNvPr id="13" name="TextBox 13"/>
          <p:cNvSpPr txBox="1"/>
          <p:nvPr/>
        </p:nvSpPr>
        <p:spPr>
          <a:xfrm>
            <a:off x="4024659" y="4022304"/>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02</a:t>
            </a:r>
          </a:p>
        </p:txBody>
      </p:sp>
      <p:sp>
        <p:nvSpPr>
          <p:cNvPr id="14" name="TextBox 14"/>
          <p:cNvSpPr txBox="1"/>
          <p:nvPr/>
        </p:nvSpPr>
        <p:spPr>
          <a:xfrm>
            <a:off x="4024659" y="4903461"/>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03</a:t>
            </a:r>
          </a:p>
        </p:txBody>
      </p:sp>
      <p:sp>
        <p:nvSpPr>
          <p:cNvPr id="15" name="TextBox 15"/>
          <p:cNvSpPr txBox="1"/>
          <p:nvPr/>
        </p:nvSpPr>
        <p:spPr>
          <a:xfrm>
            <a:off x="4024659" y="5700580"/>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04</a:t>
            </a:r>
          </a:p>
        </p:txBody>
      </p:sp>
      <p:sp>
        <p:nvSpPr>
          <p:cNvPr id="16" name="TextBox 16"/>
          <p:cNvSpPr txBox="1"/>
          <p:nvPr/>
        </p:nvSpPr>
        <p:spPr>
          <a:xfrm>
            <a:off x="4044260" y="6492957"/>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05</a:t>
            </a:r>
          </a:p>
        </p:txBody>
      </p:sp>
      <p:sp>
        <p:nvSpPr>
          <p:cNvPr id="17" name="TextBox 17"/>
          <p:cNvSpPr txBox="1"/>
          <p:nvPr/>
        </p:nvSpPr>
        <p:spPr>
          <a:xfrm>
            <a:off x="4044260" y="7323921"/>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06</a:t>
            </a:r>
          </a:p>
        </p:txBody>
      </p:sp>
      <p:sp>
        <p:nvSpPr>
          <p:cNvPr id="18" name="TextBox 18"/>
          <p:cNvSpPr txBox="1"/>
          <p:nvPr/>
        </p:nvSpPr>
        <p:spPr>
          <a:xfrm>
            <a:off x="2587858" y="3561982"/>
            <a:ext cx="4748040" cy="3708400"/>
          </a:xfrm>
          <a:prstGeom prst="rect">
            <a:avLst/>
          </a:prstGeom>
        </p:spPr>
        <p:txBody>
          <a:bodyPr lIns="0" tIns="0" rIns="0" bIns="0" rtlCol="0" anchor="t">
            <a:spAutoFit/>
          </a:bodyPr>
          <a:lstStyle/>
          <a:p>
            <a:pPr marL="539749" lvl="1" indent="-269875">
              <a:lnSpc>
                <a:spcPts val="4999"/>
              </a:lnSpc>
              <a:buFont typeface="Arial"/>
              <a:buChar char="•"/>
            </a:pPr>
            <a:r>
              <a:rPr lang="en-US" sz="2499">
                <a:solidFill>
                  <a:srgbClr val="040506"/>
                </a:solidFill>
                <a:latin typeface="Roboto"/>
              </a:rPr>
              <a:t>Salt Fog</a:t>
            </a:r>
          </a:p>
          <a:p>
            <a:pPr marL="539749" lvl="1" indent="-269875">
              <a:lnSpc>
                <a:spcPts val="4999"/>
              </a:lnSpc>
              <a:buFont typeface="Arial"/>
              <a:buChar char="•"/>
            </a:pPr>
            <a:r>
              <a:rPr lang="en-US" sz="2499">
                <a:solidFill>
                  <a:srgbClr val="040506"/>
                </a:solidFill>
                <a:latin typeface="Roboto"/>
              </a:rPr>
              <a:t>Immersion Testing</a:t>
            </a:r>
          </a:p>
          <a:p>
            <a:pPr marL="539749" lvl="1" indent="-269875">
              <a:lnSpc>
                <a:spcPts val="4999"/>
              </a:lnSpc>
              <a:buFont typeface="Arial"/>
              <a:buChar char="•"/>
            </a:pPr>
            <a:r>
              <a:rPr lang="en-US" sz="2499">
                <a:solidFill>
                  <a:srgbClr val="040506"/>
                </a:solidFill>
                <a:latin typeface="Roboto"/>
              </a:rPr>
              <a:t>Ageing</a:t>
            </a:r>
          </a:p>
          <a:p>
            <a:pPr marL="539749" lvl="1" indent="-269875">
              <a:lnSpc>
                <a:spcPts val="4999"/>
              </a:lnSpc>
              <a:buFont typeface="Arial"/>
              <a:buChar char="•"/>
            </a:pPr>
            <a:r>
              <a:rPr lang="en-US" sz="2499">
                <a:solidFill>
                  <a:srgbClr val="040506"/>
                </a:solidFill>
                <a:latin typeface="Roboto"/>
              </a:rPr>
              <a:t>Open Circuit</a:t>
            </a:r>
          </a:p>
          <a:p>
            <a:pPr marL="539749" lvl="1" indent="-269875">
              <a:lnSpc>
                <a:spcPts val="4999"/>
              </a:lnSpc>
              <a:buFont typeface="Arial"/>
              <a:buChar char="•"/>
            </a:pPr>
            <a:r>
              <a:rPr lang="en-US" sz="2499">
                <a:solidFill>
                  <a:srgbClr val="040506"/>
                </a:solidFill>
                <a:latin typeface="Roboto"/>
              </a:rPr>
              <a:t>Polarization</a:t>
            </a:r>
          </a:p>
          <a:p>
            <a:pPr marL="539749" lvl="1" indent="-269875">
              <a:lnSpc>
                <a:spcPts val="4999"/>
              </a:lnSpc>
              <a:buFont typeface="Arial"/>
              <a:buChar char="•"/>
            </a:pPr>
            <a:r>
              <a:rPr lang="en-US" sz="2499">
                <a:solidFill>
                  <a:srgbClr val="040506"/>
                </a:solidFill>
                <a:latin typeface="Roboto"/>
              </a:rPr>
              <a:t>Pull-off Testing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5724" y="171201"/>
            <a:ext cx="5476551" cy="922020"/>
          </a:xfrm>
          <a:prstGeom prst="rect">
            <a:avLst/>
          </a:prstGeom>
        </p:spPr>
        <p:txBody>
          <a:bodyPr lIns="0" tIns="0" rIns="0" bIns="0" rtlCol="0" anchor="t">
            <a:spAutoFit/>
          </a:bodyPr>
          <a:lstStyle/>
          <a:p>
            <a:pPr marL="0" lvl="0" indent="0" algn="l">
              <a:lnSpc>
                <a:spcPts val="7589"/>
              </a:lnSpc>
              <a:spcBef>
                <a:spcPct val="0"/>
              </a:spcBef>
            </a:pPr>
            <a:r>
              <a:rPr lang="en-US" sz="5499" spc="538">
                <a:solidFill>
                  <a:srgbClr val="231F20"/>
                </a:solidFill>
                <a:latin typeface="League Spartan"/>
              </a:rPr>
              <a:t>Key Findings</a:t>
            </a:r>
          </a:p>
        </p:txBody>
      </p:sp>
      <p:sp>
        <p:nvSpPr>
          <p:cNvPr id="3" name="Freeform 3"/>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flipV="1">
            <a:off x="-2059222" y="-1152017"/>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0087888" y="3389059"/>
            <a:ext cx="7171412" cy="4777953"/>
          </a:xfrm>
          <a:custGeom>
            <a:avLst/>
            <a:gdLst/>
            <a:ahLst/>
            <a:cxnLst/>
            <a:rect l="l" t="t" r="r" b="b"/>
            <a:pathLst>
              <a:path w="7171412" h="4777953">
                <a:moveTo>
                  <a:pt x="0" y="0"/>
                </a:moveTo>
                <a:lnTo>
                  <a:pt x="7171412" y="0"/>
                </a:lnTo>
                <a:lnTo>
                  <a:pt x="7171412" y="4777953"/>
                </a:lnTo>
                <a:lnTo>
                  <a:pt x="0" y="4777953"/>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28700" y="1457765"/>
            <a:ext cx="8115300" cy="1021302"/>
          </a:xfrm>
          <a:prstGeom prst="rect">
            <a:avLst/>
          </a:prstGeom>
        </p:spPr>
        <p:txBody>
          <a:bodyPr lIns="0" tIns="0" rIns="0" bIns="0" rtlCol="0" anchor="t">
            <a:spAutoFit/>
          </a:bodyPr>
          <a:lstStyle/>
          <a:p>
            <a:pPr marL="0" lvl="0" indent="0">
              <a:lnSpc>
                <a:spcPts val="2055"/>
              </a:lnSpc>
              <a:spcBef>
                <a:spcPct val="0"/>
              </a:spcBef>
            </a:pPr>
            <a:r>
              <a:rPr lang="en-US" sz="1489" spc="145">
                <a:solidFill>
                  <a:srgbClr val="040506"/>
                </a:solidFill>
                <a:latin typeface="Open Sauce"/>
              </a:rPr>
              <a:t>The welded and coated sample showed a decrease in potential, indicating the presence of a passive layer for corrosion protection. The open circuit potential did not significantly differ between welded and non welded samples.</a:t>
            </a:r>
          </a:p>
        </p:txBody>
      </p:sp>
      <p:sp>
        <p:nvSpPr>
          <p:cNvPr id="7" name="TextBox 7"/>
          <p:cNvSpPr txBox="1"/>
          <p:nvPr/>
        </p:nvSpPr>
        <p:spPr>
          <a:xfrm>
            <a:off x="1028700" y="1064646"/>
            <a:ext cx="5445396" cy="376507"/>
          </a:xfrm>
          <a:prstGeom prst="rect">
            <a:avLst/>
          </a:prstGeom>
        </p:spPr>
        <p:txBody>
          <a:bodyPr lIns="0" tIns="0" rIns="0" bIns="0" rtlCol="0" anchor="t">
            <a:spAutoFit/>
          </a:bodyPr>
          <a:lstStyle/>
          <a:p>
            <a:pPr marL="0" lvl="0" indent="0">
              <a:lnSpc>
                <a:spcPts val="3199"/>
              </a:lnSpc>
              <a:spcBef>
                <a:spcPct val="0"/>
              </a:spcBef>
            </a:pPr>
            <a:r>
              <a:rPr lang="en-US" sz="2318" spc="227">
                <a:solidFill>
                  <a:srgbClr val="0D8943"/>
                </a:solidFill>
                <a:latin typeface="Open Sauce Bold"/>
              </a:rPr>
              <a:t>Open Circuit Potential</a:t>
            </a:r>
          </a:p>
        </p:txBody>
      </p:sp>
      <p:sp>
        <p:nvSpPr>
          <p:cNvPr id="8" name="TextBox 8"/>
          <p:cNvSpPr txBox="1"/>
          <p:nvPr/>
        </p:nvSpPr>
        <p:spPr>
          <a:xfrm>
            <a:off x="1028700" y="2498117"/>
            <a:ext cx="4820488" cy="376507"/>
          </a:xfrm>
          <a:prstGeom prst="rect">
            <a:avLst/>
          </a:prstGeom>
        </p:spPr>
        <p:txBody>
          <a:bodyPr lIns="0" tIns="0" rIns="0" bIns="0" rtlCol="0" anchor="t">
            <a:spAutoFit/>
          </a:bodyPr>
          <a:lstStyle/>
          <a:p>
            <a:pPr marL="0" lvl="0" indent="0">
              <a:lnSpc>
                <a:spcPts val="3199"/>
              </a:lnSpc>
              <a:spcBef>
                <a:spcPct val="0"/>
              </a:spcBef>
            </a:pPr>
            <a:r>
              <a:rPr lang="en-US" sz="2300" spc="227">
                <a:solidFill>
                  <a:srgbClr val="0D8943"/>
                </a:solidFill>
                <a:latin typeface="Open Sauce Bold"/>
              </a:rPr>
              <a:t>Linear Polarization</a:t>
            </a:r>
          </a:p>
        </p:txBody>
      </p:sp>
      <p:sp>
        <p:nvSpPr>
          <p:cNvPr id="9" name="TextBox 9"/>
          <p:cNvSpPr txBox="1"/>
          <p:nvPr/>
        </p:nvSpPr>
        <p:spPr>
          <a:xfrm>
            <a:off x="1028700" y="4238344"/>
            <a:ext cx="4986841" cy="376507"/>
          </a:xfrm>
          <a:prstGeom prst="rect">
            <a:avLst/>
          </a:prstGeom>
        </p:spPr>
        <p:txBody>
          <a:bodyPr lIns="0" tIns="0" rIns="0" bIns="0" rtlCol="0" anchor="t">
            <a:spAutoFit/>
          </a:bodyPr>
          <a:lstStyle/>
          <a:p>
            <a:pPr marL="0" lvl="0" indent="0">
              <a:lnSpc>
                <a:spcPts val="3199"/>
              </a:lnSpc>
              <a:spcBef>
                <a:spcPct val="0"/>
              </a:spcBef>
            </a:pPr>
            <a:r>
              <a:rPr lang="en-US" sz="2300" spc="227">
                <a:solidFill>
                  <a:srgbClr val="0D8943"/>
                </a:solidFill>
                <a:latin typeface="Open Sauce Bold"/>
              </a:rPr>
              <a:t>Cycling Polarization</a:t>
            </a:r>
          </a:p>
        </p:txBody>
      </p:sp>
      <p:sp>
        <p:nvSpPr>
          <p:cNvPr id="10" name="TextBox 10"/>
          <p:cNvSpPr txBox="1"/>
          <p:nvPr/>
        </p:nvSpPr>
        <p:spPr>
          <a:xfrm>
            <a:off x="1028700" y="5930946"/>
            <a:ext cx="4820488" cy="376507"/>
          </a:xfrm>
          <a:prstGeom prst="rect">
            <a:avLst/>
          </a:prstGeom>
        </p:spPr>
        <p:txBody>
          <a:bodyPr lIns="0" tIns="0" rIns="0" bIns="0" rtlCol="0" anchor="t">
            <a:spAutoFit/>
          </a:bodyPr>
          <a:lstStyle/>
          <a:p>
            <a:pPr marL="0" lvl="0" indent="0">
              <a:lnSpc>
                <a:spcPts val="3199"/>
              </a:lnSpc>
              <a:spcBef>
                <a:spcPct val="0"/>
              </a:spcBef>
            </a:pPr>
            <a:r>
              <a:rPr lang="en-US" sz="2318" spc="227">
                <a:solidFill>
                  <a:srgbClr val="0D8943"/>
                </a:solidFill>
                <a:latin typeface="Open Sauce Bold"/>
              </a:rPr>
              <a:t>Immersion Testing</a:t>
            </a:r>
          </a:p>
        </p:txBody>
      </p:sp>
      <p:sp>
        <p:nvSpPr>
          <p:cNvPr id="11" name="TextBox 11"/>
          <p:cNvSpPr txBox="1"/>
          <p:nvPr/>
        </p:nvSpPr>
        <p:spPr>
          <a:xfrm>
            <a:off x="1028700" y="2941299"/>
            <a:ext cx="8115300" cy="1277995"/>
          </a:xfrm>
          <a:prstGeom prst="rect">
            <a:avLst/>
          </a:prstGeom>
        </p:spPr>
        <p:txBody>
          <a:bodyPr lIns="0" tIns="0" rIns="0" bIns="0" rtlCol="0" anchor="t">
            <a:spAutoFit/>
          </a:bodyPr>
          <a:lstStyle/>
          <a:p>
            <a:pPr marL="0" lvl="0" indent="0">
              <a:lnSpc>
                <a:spcPts val="2055"/>
              </a:lnSpc>
              <a:spcBef>
                <a:spcPct val="0"/>
              </a:spcBef>
            </a:pPr>
            <a:r>
              <a:rPr lang="en-US" sz="1489" spc="145">
                <a:solidFill>
                  <a:srgbClr val="040506"/>
                </a:solidFill>
                <a:latin typeface="Open Sauce"/>
              </a:rPr>
              <a:t>Initially, the welded and coated sample exhibited a lower polarisation potential, indicating a higher corrosion rate compared to the non-welded and coated sample. However, after two weeks, both samples showed similar behaviour, suggesting that the top layer provided the necessary protection.</a:t>
            </a:r>
          </a:p>
        </p:txBody>
      </p:sp>
      <p:sp>
        <p:nvSpPr>
          <p:cNvPr id="12" name="TextBox 12"/>
          <p:cNvSpPr txBox="1"/>
          <p:nvPr/>
        </p:nvSpPr>
        <p:spPr>
          <a:xfrm>
            <a:off x="1028700" y="4633901"/>
            <a:ext cx="8115300" cy="1321965"/>
          </a:xfrm>
          <a:prstGeom prst="rect">
            <a:avLst/>
          </a:prstGeom>
        </p:spPr>
        <p:txBody>
          <a:bodyPr lIns="0" tIns="0" rIns="0" bIns="0" rtlCol="0" anchor="t">
            <a:spAutoFit/>
          </a:bodyPr>
          <a:lstStyle/>
          <a:p>
            <a:pPr>
              <a:lnSpc>
                <a:spcPts val="2055"/>
              </a:lnSpc>
              <a:spcBef>
                <a:spcPct val="0"/>
              </a:spcBef>
            </a:pPr>
            <a:r>
              <a:rPr lang="en-US" sz="1450" spc="145">
                <a:solidFill>
                  <a:srgbClr val="040506"/>
                </a:solidFill>
                <a:latin typeface="Open Sauce"/>
              </a:rPr>
              <a:t>The non-welded and coated samples showed typical passivation behavior with increasing pitting potential and subsequent </a:t>
            </a:r>
            <a:r>
              <a:rPr lang="en-US" sz="1450" spc="145" err="1">
                <a:solidFill>
                  <a:srgbClr val="040506"/>
                </a:solidFill>
                <a:latin typeface="Open Sauce"/>
              </a:rPr>
              <a:t>repassivation</a:t>
            </a:r>
            <a:r>
              <a:rPr lang="en-US" sz="1450" spc="145">
                <a:solidFill>
                  <a:srgbClr val="040506"/>
                </a:solidFill>
                <a:latin typeface="Open Sauce"/>
              </a:rPr>
              <a:t>. However, the welded and coated samples did not exhibit the same increase in pitting potential, indicating the susceptibility of the first layer to pitting and crevice corrosion.</a:t>
            </a:r>
          </a:p>
        </p:txBody>
      </p:sp>
      <p:sp>
        <p:nvSpPr>
          <p:cNvPr id="13" name="TextBox 13"/>
          <p:cNvSpPr txBox="1"/>
          <p:nvPr/>
        </p:nvSpPr>
        <p:spPr>
          <a:xfrm>
            <a:off x="1028700" y="6326503"/>
            <a:ext cx="8115300" cy="1591269"/>
          </a:xfrm>
          <a:prstGeom prst="rect">
            <a:avLst/>
          </a:prstGeom>
        </p:spPr>
        <p:txBody>
          <a:bodyPr lIns="0" tIns="0" rIns="0" bIns="0" rtlCol="0" anchor="t">
            <a:spAutoFit/>
          </a:bodyPr>
          <a:lstStyle/>
          <a:p>
            <a:pPr marL="0" lvl="0" indent="0">
              <a:lnSpc>
                <a:spcPts val="2055"/>
              </a:lnSpc>
              <a:spcBef>
                <a:spcPct val="0"/>
              </a:spcBef>
            </a:pPr>
            <a:r>
              <a:rPr lang="en-US" sz="1450" spc="145">
                <a:solidFill>
                  <a:srgbClr val="040506"/>
                </a:solidFill>
                <a:latin typeface="Open Sauce"/>
              </a:rPr>
              <a:t>The welded and coated samples, as well as the non-welded and coated samples, showed no signs of blistering, cracking, swelling, rusting, or coating degradation after one to three months of testing. The pull off adhesion strength increased over time for the welded and coated sample, with the mode of the failure shifting from adhesion to steel to cohesive failure within the ceramic layer.</a:t>
            </a:r>
          </a:p>
        </p:txBody>
      </p:sp>
      <p:sp>
        <p:nvSpPr>
          <p:cNvPr id="14" name="TextBox 14"/>
          <p:cNvSpPr txBox="1"/>
          <p:nvPr/>
        </p:nvSpPr>
        <p:spPr>
          <a:xfrm>
            <a:off x="1028700" y="7880240"/>
            <a:ext cx="4820488" cy="376507"/>
          </a:xfrm>
          <a:prstGeom prst="rect">
            <a:avLst/>
          </a:prstGeom>
        </p:spPr>
        <p:txBody>
          <a:bodyPr lIns="0" tIns="0" rIns="0" bIns="0" rtlCol="0" anchor="t">
            <a:spAutoFit/>
          </a:bodyPr>
          <a:lstStyle/>
          <a:p>
            <a:pPr marL="0" lvl="0" indent="0">
              <a:lnSpc>
                <a:spcPts val="3199"/>
              </a:lnSpc>
              <a:spcBef>
                <a:spcPct val="0"/>
              </a:spcBef>
            </a:pPr>
            <a:r>
              <a:rPr lang="en-US" sz="2318" spc="227">
                <a:solidFill>
                  <a:srgbClr val="0D8943"/>
                </a:solidFill>
                <a:latin typeface="Open Sauce Bold"/>
              </a:rPr>
              <a:t>Ageing resistance testing</a:t>
            </a:r>
          </a:p>
        </p:txBody>
      </p:sp>
      <p:sp>
        <p:nvSpPr>
          <p:cNvPr id="15" name="TextBox 15"/>
          <p:cNvSpPr txBox="1"/>
          <p:nvPr/>
        </p:nvSpPr>
        <p:spPr>
          <a:xfrm>
            <a:off x="1028700" y="8275797"/>
            <a:ext cx="8115300" cy="1591269"/>
          </a:xfrm>
          <a:prstGeom prst="rect">
            <a:avLst/>
          </a:prstGeom>
        </p:spPr>
        <p:txBody>
          <a:bodyPr lIns="0" tIns="0" rIns="0" bIns="0" rtlCol="0" anchor="t">
            <a:spAutoFit/>
          </a:bodyPr>
          <a:lstStyle/>
          <a:p>
            <a:pPr marL="0" lvl="0" indent="0">
              <a:lnSpc>
                <a:spcPts val="2055"/>
              </a:lnSpc>
              <a:spcBef>
                <a:spcPct val="0"/>
              </a:spcBef>
            </a:pPr>
            <a:r>
              <a:rPr lang="en-US" sz="1450" spc="145" dirty="0">
                <a:solidFill>
                  <a:srgbClr val="040506"/>
                </a:solidFill>
                <a:latin typeface="Open Sauce"/>
              </a:rPr>
              <a:t>The welded and coated samples, as well as the non-welded and coated samples, exhibited no blistering, color change, or signs of degradation during the ageing cycles. The pull-off adhesion strength increased for the welded and coated sample, while the non-welded and coated sample remained relatively constant. Artificial scribes on the weld and non-weld samples showed similar performance after the third cycle.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solidFill>
                <a:srgbClr val="002060"/>
              </a:solidFill>
            </a:endParaRPr>
          </a:p>
        </p:txBody>
      </p:sp>
      <p:sp>
        <p:nvSpPr>
          <p:cNvPr id="3" name="Freeform 3"/>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322069" y="1383771"/>
            <a:ext cx="7735462" cy="6339036"/>
          </a:xfrm>
          <a:custGeom>
            <a:avLst/>
            <a:gdLst/>
            <a:ahLst/>
            <a:cxnLst/>
            <a:rect l="l" t="t" r="r" b="b"/>
            <a:pathLst>
              <a:path w="7735462" h="6339036">
                <a:moveTo>
                  <a:pt x="0" y="0"/>
                </a:moveTo>
                <a:lnTo>
                  <a:pt x="7735462" y="0"/>
                </a:lnTo>
                <a:lnTo>
                  <a:pt x="7735462" y="6339037"/>
                </a:lnTo>
                <a:lnTo>
                  <a:pt x="0" y="633903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40629" y="3227343"/>
            <a:ext cx="7481743" cy="564257"/>
          </a:xfrm>
          <a:prstGeom prst="rect">
            <a:avLst/>
          </a:prstGeom>
        </p:spPr>
        <p:txBody>
          <a:bodyPr lIns="0" tIns="0" rIns="0" bIns="0" rtlCol="0" anchor="t">
            <a:spAutoFit/>
          </a:bodyPr>
          <a:lstStyle/>
          <a:p>
            <a:pPr algn="ctr">
              <a:lnSpc>
                <a:spcPts val="4409"/>
              </a:lnSpc>
            </a:pPr>
            <a:r>
              <a:rPr lang="en-US" sz="4400" dirty="0">
                <a:solidFill>
                  <a:srgbClr val="002060"/>
                </a:solidFill>
                <a:latin typeface="Arial" panose="020B0604020202020204" pitchFamily="34" charset="0"/>
                <a:cs typeface="Arial" panose="020B0604020202020204" pitchFamily="34" charset="0"/>
              </a:rPr>
              <a:t>Coated Non-welded</a:t>
            </a:r>
          </a:p>
        </p:txBody>
      </p:sp>
      <p:sp>
        <p:nvSpPr>
          <p:cNvPr id="6" name="TextBox 6"/>
          <p:cNvSpPr txBox="1"/>
          <p:nvPr/>
        </p:nvSpPr>
        <p:spPr>
          <a:xfrm>
            <a:off x="7143750" y="8179724"/>
            <a:ext cx="5084766" cy="420051"/>
          </a:xfrm>
          <a:prstGeom prst="rect">
            <a:avLst/>
          </a:prstGeom>
        </p:spPr>
        <p:txBody>
          <a:bodyPr wrap="square" lIns="0" tIns="0" rIns="0" bIns="0" rtlCol="0" anchor="t">
            <a:spAutoFit/>
          </a:bodyPr>
          <a:lstStyle/>
          <a:p>
            <a:pPr>
              <a:lnSpc>
                <a:spcPts val="3079"/>
              </a:lnSpc>
            </a:pPr>
            <a:r>
              <a:rPr lang="en-US" sz="3600" dirty="0">
                <a:solidFill>
                  <a:srgbClr val="002060"/>
                </a:solidFill>
                <a:latin typeface="League Spartan"/>
              </a:rPr>
              <a:t>No loss of adhesion</a:t>
            </a:r>
          </a:p>
        </p:txBody>
      </p:sp>
      <p:sp>
        <p:nvSpPr>
          <p:cNvPr id="7" name="TextBox 7"/>
          <p:cNvSpPr txBox="1"/>
          <p:nvPr/>
        </p:nvSpPr>
        <p:spPr>
          <a:xfrm>
            <a:off x="1060182" y="3990176"/>
            <a:ext cx="6642637" cy="765722"/>
          </a:xfrm>
          <a:prstGeom prst="rect">
            <a:avLst/>
          </a:prstGeom>
        </p:spPr>
        <p:txBody>
          <a:bodyPr wrap="square" lIns="0" tIns="0" rIns="0" bIns="0" rtlCol="0" anchor="t">
            <a:spAutoFit/>
          </a:bodyPr>
          <a:lstStyle/>
          <a:p>
            <a:pPr algn="ctr">
              <a:lnSpc>
                <a:spcPts val="3079"/>
              </a:lnSpc>
            </a:pPr>
            <a:r>
              <a:rPr lang="en-US" sz="2400" dirty="0">
                <a:solidFill>
                  <a:srgbClr val="002060"/>
                </a:solidFill>
                <a:latin typeface="Arial" panose="020B0604020202020204" pitchFamily="34" charset="0"/>
                <a:cs typeface="Arial" panose="020B0604020202020204" pitchFamily="34" charset="0"/>
              </a:rPr>
              <a:t>Immersion Testing of Coated Panels </a:t>
            </a:r>
            <a:r>
              <a:rPr lang="en-US" sz="2400" u="sng" dirty="0">
                <a:solidFill>
                  <a:srgbClr val="002060"/>
                </a:solidFill>
                <a:latin typeface="Arial" panose="020B0604020202020204" pitchFamily="34" charset="0"/>
                <a:cs typeface="Arial" panose="020B0604020202020204" pitchFamily="34" charset="0"/>
              </a:rPr>
              <a:t>Before</a:t>
            </a:r>
            <a:r>
              <a:rPr lang="en-US" sz="2400" dirty="0">
                <a:solidFill>
                  <a:srgbClr val="002060"/>
                </a:solidFill>
                <a:latin typeface="Arial" panose="020B0604020202020204" pitchFamily="34" charset="0"/>
                <a:cs typeface="Arial" panose="020B0604020202020204" pitchFamily="34" charset="0"/>
              </a:rPr>
              <a:t> Welding Process as per ISO 2812-2:2018</a:t>
            </a:r>
          </a:p>
        </p:txBody>
      </p:sp>
      <p:sp>
        <p:nvSpPr>
          <p:cNvPr id="8" name="TextBox 8"/>
          <p:cNvSpPr txBox="1"/>
          <p:nvPr/>
        </p:nvSpPr>
        <p:spPr>
          <a:xfrm>
            <a:off x="1898785" y="5306762"/>
            <a:ext cx="5524500" cy="1908664"/>
          </a:xfrm>
          <a:prstGeom prst="rect">
            <a:avLst/>
          </a:prstGeom>
        </p:spPr>
        <p:txBody>
          <a:bodyPr wrap="square" lIns="0" tIns="0" rIns="0" bIns="0" rtlCol="0" anchor="t">
            <a:spAutoFit/>
          </a:bodyPr>
          <a:lstStyle/>
          <a:p>
            <a:pPr marL="431801" lvl="1" indent="-215900">
              <a:lnSpc>
                <a:spcPts val="3000"/>
              </a:lnSpc>
              <a:buFont typeface="Arial"/>
              <a:buChar char="•"/>
            </a:pPr>
            <a:r>
              <a:rPr lang="en-US" sz="2400" dirty="0">
                <a:solidFill>
                  <a:srgbClr val="002060"/>
                </a:solidFill>
                <a:latin typeface="DM Sans Bold"/>
              </a:rPr>
              <a:t>Temperature: 40 °C ± 2 °C</a:t>
            </a:r>
          </a:p>
          <a:p>
            <a:pPr marL="431801" lvl="1" indent="-215900">
              <a:lnSpc>
                <a:spcPts val="3000"/>
              </a:lnSpc>
              <a:buFont typeface="Arial"/>
              <a:buChar char="•"/>
            </a:pPr>
            <a:r>
              <a:rPr lang="en-US" sz="2400" dirty="0">
                <a:solidFill>
                  <a:srgbClr val="002060"/>
                </a:solidFill>
                <a:latin typeface="DM Sans Bold"/>
              </a:rPr>
              <a:t>Duration: 1, 2 and 3 months</a:t>
            </a:r>
          </a:p>
          <a:p>
            <a:pPr marL="431801" lvl="1" indent="-215900">
              <a:lnSpc>
                <a:spcPts val="3000"/>
              </a:lnSpc>
              <a:buFont typeface="Arial"/>
              <a:buChar char="•"/>
            </a:pPr>
            <a:r>
              <a:rPr lang="en-US" sz="2400" dirty="0">
                <a:solidFill>
                  <a:srgbClr val="002060"/>
                </a:solidFill>
                <a:latin typeface="DM Sans Bold"/>
              </a:rPr>
              <a:t>Electrolyte: Artificial seawater </a:t>
            </a:r>
          </a:p>
          <a:p>
            <a:pPr marL="431801" lvl="1" indent="-215900">
              <a:lnSpc>
                <a:spcPts val="3000"/>
              </a:lnSpc>
              <a:buFont typeface="Arial"/>
              <a:buChar char="•"/>
            </a:pPr>
            <a:r>
              <a:rPr lang="en-US" sz="2400" dirty="0">
                <a:solidFill>
                  <a:srgbClr val="002060"/>
                </a:solidFill>
                <a:latin typeface="DM Sans Bold"/>
              </a:rPr>
              <a:t>One horizontal and one vertical scribe line were made on test panels</a:t>
            </a:r>
          </a:p>
        </p:txBody>
      </p:sp>
      <p:sp>
        <p:nvSpPr>
          <p:cNvPr id="9" name="TextBox 9"/>
          <p:cNvSpPr txBox="1"/>
          <p:nvPr/>
        </p:nvSpPr>
        <p:spPr>
          <a:xfrm>
            <a:off x="3780633" y="8761333"/>
            <a:ext cx="10726733" cy="817596"/>
          </a:xfrm>
          <a:prstGeom prst="rect">
            <a:avLst/>
          </a:prstGeom>
        </p:spPr>
        <p:txBody>
          <a:bodyPr wrap="square" lIns="0" tIns="0" rIns="0" bIns="0" rtlCol="0" anchor="t">
            <a:spAutoFit/>
          </a:bodyPr>
          <a:lstStyle/>
          <a:p>
            <a:pPr algn="ctr">
              <a:lnSpc>
                <a:spcPts val="3079"/>
              </a:lnSpc>
            </a:pPr>
            <a:r>
              <a:rPr lang="en-US" sz="3600" dirty="0">
                <a:solidFill>
                  <a:srgbClr val="002060"/>
                </a:solidFill>
                <a:latin typeface="League Spartan"/>
              </a:rPr>
              <a:t>No blistering, cracking, swelling, rusting, </a:t>
            </a:r>
            <a:r>
              <a:rPr lang="en-US" sz="3600" dirty="0" err="1">
                <a:solidFill>
                  <a:srgbClr val="002060"/>
                </a:solidFill>
                <a:latin typeface="League Spartan"/>
              </a:rPr>
              <a:t>undercreep</a:t>
            </a:r>
            <a:r>
              <a:rPr lang="en-US" sz="3600" dirty="0">
                <a:solidFill>
                  <a:srgbClr val="002060"/>
                </a:solidFill>
                <a:latin typeface="League Spartan"/>
              </a:rPr>
              <a:t> or any sign of coating degradation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solidFill>
                <a:srgbClr val="002060"/>
              </a:solidFill>
            </a:endParaRPr>
          </a:p>
        </p:txBody>
      </p:sp>
      <p:sp>
        <p:nvSpPr>
          <p:cNvPr id="3" name="Freeform 3"/>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640629" y="2679417"/>
            <a:ext cx="7481743" cy="564257"/>
          </a:xfrm>
          <a:prstGeom prst="rect">
            <a:avLst/>
          </a:prstGeom>
        </p:spPr>
        <p:txBody>
          <a:bodyPr lIns="0" tIns="0" rIns="0" bIns="0" rtlCol="0" anchor="t">
            <a:spAutoFit/>
          </a:bodyPr>
          <a:lstStyle/>
          <a:p>
            <a:pPr algn="ctr">
              <a:lnSpc>
                <a:spcPts val="4409"/>
              </a:lnSpc>
            </a:pPr>
            <a:r>
              <a:rPr lang="en-US" sz="4400" dirty="0">
                <a:solidFill>
                  <a:srgbClr val="002060"/>
                </a:solidFill>
                <a:latin typeface="Arial" panose="020B0604020202020204" pitchFamily="34" charset="0"/>
                <a:cs typeface="Arial" panose="020B0604020202020204" pitchFamily="34" charset="0"/>
              </a:rPr>
              <a:t>Coated Welded</a:t>
            </a:r>
          </a:p>
        </p:txBody>
      </p:sp>
      <p:sp>
        <p:nvSpPr>
          <p:cNvPr id="6" name="TextBox 6"/>
          <p:cNvSpPr txBox="1"/>
          <p:nvPr/>
        </p:nvSpPr>
        <p:spPr>
          <a:xfrm>
            <a:off x="5953326" y="8136244"/>
            <a:ext cx="7181850" cy="420051"/>
          </a:xfrm>
          <a:prstGeom prst="rect">
            <a:avLst/>
          </a:prstGeom>
        </p:spPr>
        <p:txBody>
          <a:bodyPr wrap="square" lIns="0" tIns="0" rIns="0" bIns="0" rtlCol="0" anchor="t">
            <a:spAutoFit/>
          </a:bodyPr>
          <a:lstStyle/>
          <a:p>
            <a:pPr>
              <a:lnSpc>
                <a:spcPts val="3079"/>
              </a:lnSpc>
            </a:pPr>
            <a:r>
              <a:rPr lang="en-US" sz="3600" dirty="0">
                <a:solidFill>
                  <a:srgbClr val="000000"/>
                </a:solidFill>
                <a:latin typeface="League Spartan"/>
              </a:rPr>
              <a:t>Slight Improvement in Adhesion</a:t>
            </a:r>
          </a:p>
        </p:txBody>
      </p:sp>
      <p:sp>
        <p:nvSpPr>
          <p:cNvPr id="7" name="TextBox 7"/>
          <p:cNvSpPr txBox="1"/>
          <p:nvPr/>
        </p:nvSpPr>
        <p:spPr>
          <a:xfrm>
            <a:off x="1060182" y="3442250"/>
            <a:ext cx="6642637" cy="765722"/>
          </a:xfrm>
          <a:prstGeom prst="rect">
            <a:avLst/>
          </a:prstGeom>
        </p:spPr>
        <p:txBody>
          <a:bodyPr wrap="square" lIns="0" tIns="0" rIns="0" bIns="0" rtlCol="0" anchor="t">
            <a:spAutoFit/>
          </a:bodyPr>
          <a:lstStyle/>
          <a:p>
            <a:pPr algn="ctr">
              <a:lnSpc>
                <a:spcPts val="3079"/>
              </a:lnSpc>
            </a:pPr>
            <a:r>
              <a:rPr lang="en-US" sz="2400" dirty="0">
                <a:solidFill>
                  <a:srgbClr val="002060"/>
                </a:solidFill>
                <a:latin typeface="Arial" panose="020B0604020202020204" pitchFamily="34" charset="0"/>
                <a:cs typeface="Arial" panose="020B0604020202020204" pitchFamily="34" charset="0"/>
              </a:rPr>
              <a:t>Immersion Testing of Coated Panels </a:t>
            </a:r>
            <a:r>
              <a:rPr lang="en-US" sz="2400" u="sng" dirty="0">
                <a:solidFill>
                  <a:srgbClr val="0F8942"/>
                </a:solidFill>
                <a:latin typeface="Arial" panose="020B0604020202020204" pitchFamily="34" charset="0"/>
                <a:cs typeface="Arial" panose="020B0604020202020204" pitchFamily="34" charset="0"/>
              </a:rPr>
              <a:t>After</a:t>
            </a:r>
            <a:r>
              <a:rPr lang="en-US" sz="2400" dirty="0">
                <a:solidFill>
                  <a:srgbClr val="002060"/>
                </a:solidFill>
                <a:latin typeface="Arial" panose="020B0604020202020204" pitchFamily="34" charset="0"/>
                <a:cs typeface="Arial" panose="020B0604020202020204" pitchFamily="34" charset="0"/>
              </a:rPr>
              <a:t> Welding Process as per ISO 2812-2:2018</a:t>
            </a:r>
          </a:p>
        </p:txBody>
      </p:sp>
      <p:sp>
        <p:nvSpPr>
          <p:cNvPr id="8" name="TextBox 8"/>
          <p:cNvSpPr txBox="1"/>
          <p:nvPr/>
        </p:nvSpPr>
        <p:spPr>
          <a:xfrm>
            <a:off x="1898785" y="4758836"/>
            <a:ext cx="5524500" cy="1908664"/>
          </a:xfrm>
          <a:prstGeom prst="rect">
            <a:avLst/>
          </a:prstGeom>
        </p:spPr>
        <p:txBody>
          <a:bodyPr wrap="square" lIns="0" tIns="0" rIns="0" bIns="0" rtlCol="0" anchor="t">
            <a:spAutoFit/>
          </a:bodyPr>
          <a:lstStyle/>
          <a:p>
            <a:pPr marL="431801" lvl="1" indent="-215900">
              <a:lnSpc>
                <a:spcPts val="3000"/>
              </a:lnSpc>
              <a:buFont typeface="Arial"/>
              <a:buChar char="•"/>
            </a:pPr>
            <a:r>
              <a:rPr lang="en-US" sz="2400" dirty="0">
                <a:solidFill>
                  <a:srgbClr val="000000"/>
                </a:solidFill>
                <a:latin typeface="DM Sans Bold"/>
              </a:rPr>
              <a:t>Temperature: 40 °C ± 2 °C</a:t>
            </a:r>
          </a:p>
          <a:p>
            <a:pPr marL="431801" lvl="1" indent="-215900">
              <a:lnSpc>
                <a:spcPts val="3000"/>
              </a:lnSpc>
              <a:buFont typeface="Arial"/>
              <a:buChar char="•"/>
            </a:pPr>
            <a:r>
              <a:rPr lang="en-US" sz="2400" dirty="0">
                <a:solidFill>
                  <a:srgbClr val="000000"/>
                </a:solidFill>
                <a:latin typeface="DM Sans Bold"/>
              </a:rPr>
              <a:t>Duration: 1, 2 and </a:t>
            </a:r>
            <a:r>
              <a:rPr lang="en-US" sz="2400" dirty="0">
                <a:solidFill>
                  <a:srgbClr val="0D8943"/>
                </a:solidFill>
                <a:latin typeface="DM Sans Bold"/>
              </a:rPr>
              <a:t>3 months</a:t>
            </a:r>
          </a:p>
          <a:p>
            <a:pPr marL="431801" lvl="1" indent="-215900">
              <a:lnSpc>
                <a:spcPts val="3000"/>
              </a:lnSpc>
              <a:buFont typeface="Arial"/>
              <a:buChar char="•"/>
            </a:pPr>
            <a:r>
              <a:rPr lang="en-US" sz="2400" dirty="0">
                <a:solidFill>
                  <a:srgbClr val="000000"/>
                </a:solidFill>
                <a:latin typeface="DM Sans Bold"/>
              </a:rPr>
              <a:t>Electrolyte: Artificial seawater </a:t>
            </a:r>
          </a:p>
          <a:p>
            <a:pPr marL="431801" lvl="1" indent="-215900">
              <a:lnSpc>
                <a:spcPts val="3000"/>
              </a:lnSpc>
              <a:buFont typeface="Arial"/>
              <a:buChar char="•"/>
            </a:pPr>
            <a:r>
              <a:rPr lang="en-US" sz="2400" dirty="0">
                <a:solidFill>
                  <a:srgbClr val="000000"/>
                </a:solidFill>
                <a:latin typeface="DM Sans Bold"/>
              </a:rPr>
              <a:t>One horizontal and one vertical scribe line were made on test panels</a:t>
            </a:r>
          </a:p>
        </p:txBody>
      </p:sp>
      <p:sp>
        <p:nvSpPr>
          <p:cNvPr id="9" name="TextBox 9"/>
          <p:cNvSpPr txBox="1"/>
          <p:nvPr/>
        </p:nvSpPr>
        <p:spPr>
          <a:xfrm>
            <a:off x="3780633" y="8761333"/>
            <a:ext cx="10726733" cy="817596"/>
          </a:xfrm>
          <a:prstGeom prst="rect">
            <a:avLst/>
          </a:prstGeom>
        </p:spPr>
        <p:txBody>
          <a:bodyPr wrap="square" lIns="0" tIns="0" rIns="0" bIns="0" rtlCol="0" anchor="t">
            <a:spAutoFit/>
          </a:bodyPr>
          <a:lstStyle/>
          <a:p>
            <a:pPr algn="ctr">
              <a:lnSpc>
                <a:spcPts val="3079"/>
              </a:lnSpc>
            </a:pPr>
            <a:r>
              <a:rPr lang="en-US" sz="3600" dirty="0">
                <a:solidFill>
                  <a:srgbClr val="002060"/>
                </a:solidFill>
                <a:latin typeface="League Spartan"/>
              </a:rPr>
              <a:t>No blistering, cracking, swelling, rusting, </a:t>
            </a:r>
            <a:r>
              <a:rPr lang="en-US" sz="3600" dirty="0" err="1">
                <a:solidFill>
                  <a:srgbClr val="002060"/>
                </a:solidFill>
                <a:latin typeface="League Spartan"/>
              </a:rPr>
              <a:t>undercreep</a:t>
            </a:r>
            <a:r>
              <a:rPr lang="en-US" sz="3600" dirty="0">
                <a:solidFill>
                  <a:srgbClr val="002060"/>
                </a:solidFill>
                <a:latin typeface="League Spartan"/>
              </a:rPr>
              <a:t> or any sign of coating degradation</a:t>
            </a:r>
          </a:p>
        </p:txBody>
      </p:sp>
      <p:sp>
        <p:nvSpPr>
          <p:cNvPr id="10" name="Freeform 4">
            <a:extLst>
              <a:ext uri="{FF2B5EF4-FFF2-40B4-BE49-F238E27FC236}">
                <a16:creationId xmlns:a16="http://schemas.microsoft.com/office/drawing/2014/main" id="{2296AE93-8304-CDCF-1590-DD8446CBDA20}"/>
              </a:ext>
            </a:extLst>
          </p:cNvPr>
          <p:cNvSpPr/>
          <p:nvPr/>
        </p:nvSpPr>
        <p:spPr>
          <a:xfrm>
            <a:off x="9267445" y="1358539"/>
            <a:ext cx="7735462" cy="6339036"/>
          </a:xfrm>
          <a:custGeom>
            <a:avLst/>
            <a:gdLst/>
            <a:ahLst/>
            <a:cxnLst/>
            <a:rect l="l" t="t" r="r" b="b"/>
            <a:pathLst>
              <a:path w="7735462" h="6339036">
                <a:moveTo>
                  <a:pt x="0" y="0"/>
                </a:moveTo>
                <a:lnTo>
                  <a:pt x="7735462" y="0"/>
                </a:lnTo>
                <a:lnTo>
                  <a:pt x="7735462" y="6339037"/>
                </a:lnTo>
                <a:lnTo>
                  <a:pt x="0" y="6339037"/>
                </a:lnTo>
                <a:lnTo>
                  <a:pt x="0" y="0"/>
                </a:lnTo>
                <a:close/>
              </a:path>
            </a:pathLst>
          </a:custGeom>
          <a:blipFill>
            <a:blip r:embed="rId5"/>
            <a:stretch>
              <a:fillRect l="-2197" r="-2197"/>
            </a:stretch>
          </a:blipFill>
        </p:spPr>
        <p:txBody>
          <a:bodyPr/>
          <a:lstStyle/>
          <a:p>
            <a:endParaRPr lang="en-US"/>
          </a:p>
        </p:txBody>
      </p:sp>
      <p:sp>
        <p:nvSpPr>
          <p:cNvPr id="11" name="Freeform 5">
            <a:extLst>
              <a:ext uri="{FF2B5EF4-FFF2-40B4-BE49-F238E27FC236}">
                <a16:creationId xmlns:a16="http://schemas.microsoft.com/office/drawing/2014/main" id="{FEE37AED-0A3D-4861-56D5-EB747E0B0C34}"/>
              </a:ext>
            </a:extLst>
          </p:cNvPr>
          <p:cNvSpPr/>
          <p:nvPr/>
        </p:nvSpPr>
        <p:spPr>
          <a:xfrm>
            <a:off x="12420600" y="3509471"/>
            <a:ext cx="3738085" cy="1515623"/>
          </a:xfrm>
          <a:custGeom>
            <a:avLst/>
            <a:gdLst/>
            <a:ahLst/>
            <a:cxnLst/>
            <a:rect l="l" t="t" r="r" b="b"/>
            <a:pathLst>
              <a:path w="3738085" h="1515623">
                <a:moveTo>
                  <a:pt x="0" y="0"/>
                </a:moveTo>
                <a:lnTo>
                  <a:pt x="3738085" y="0"/>
                </a:lnTo>
                <a:lnTo>
                  <a:pt x="3738085" y="1515624"/>
                </a:lnTo>
                <a:lnTo>
                  <a:pt x="0" y="1515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137523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a:p>
        </p:txBody>
      </p:sp>
      <p:sp>
        <p:nvSpPr>
          <p:cNvPr id="3" name="Freeform 3"/>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123950" y="3455543"/>
            <a:ext cx="2984500" cy="4424069"/>
            <a:chOff x="0" y="0"/>
            <a:chExt cx="3979333" cy="5898759"/>
          </a:xfrm>
        </p:grpSpPr>
        <p:sp>
          <p:nvSpPr>
            <p:cNvPr id="5" name="AutoShape 5"/>
            <p:cNvSpPr/>
            <p:nvPr/>
          </p:nvSpPr>
          <p:spPr>
            <a:xfrm>
              <a:off x="0" y="0"/>
              <a:ext cx="3979333" cy="3323783"/>
            </a:xfrm>
            <a:prstGeom prst="rect">
              <a:avLst/>
            </a:prstGeom>
            <a:solidFill>
              <a:srgbClr val="77C968"/>
            </a:solidFill>
          </p:spPr>
          <p:txBody>
            <a:bodyPr/>
            <a:lstStyle/>
            <a:p>
              <a:endParaRPr lang="en-US"/>
            </a:p>
          </p:txBody>
        </p:sp>
        <p:sp>
          <p:nvSpPr>
            <p:cNvPr id="6" name="TextBox 6"/>
            <p:cNvSpPr txBox="1"/>
            <p:nvPr/>
          </p:nvSpPr>
          <p:spPr>
            <a:xfrm>
              <a:off x="0" y="4422384"/>
              <a:ext cx="3961303" cy="1476375"/>
            </a:xfrm>
            <a:prstGeom prst="rect">
              <a:avLst/>
            </a:prstGeom>
          </p:spPr>
          <p:txBody>
            <a:bodyPr lIns="0" tIns="0" rIns="0" bIns="0" rtlCol="0" anchor="t">
              <a:spAutoFit/>
            </a:bodyPr>
            <a:lstStyle/>
            <a:p>
              <a:pPr algn="ctr">
                <a:lnSpc>
                  <a:spcPts val="4500"/>
                </a:lnSpc>
              </a:pPr>
              <a:r>
                <a:rPr lang="en-US" sz="3000" spc="30">
                  <a:solidFill>
                    <a:srgbClr val="1C2529"/>
                  </a:solidFill>
                  <a:latin typeface="Gidole"/>
                </a:rPr>
                <a:t>Inorganic </a:t>
              </a:r>
            </a:p>
            <a:p>
              <a:pPr algn="ctr">
                <a:lnSpc>
                  <a:spcPts val="4500"/>
                </a:lnSpc>
              </a:pPr>
              <a:r>
                <a:rPr lang="en-US" sz="3000" spc="30">
                  <a:solidFill>
                    <a:srgbClr val="1C2529"/>
                  </a:solidFill>
                  <a:latin typeface="Gidole"/>
                </a:rPr>
                <a:t>Water-Based</a:t>
              </a:r>
            </a:p>
          </p:txBody>
        </p:sp>
        <p:grpSp>
          <p:nvGrpSpPr>
            <p:cNvPr id="7" name="Group 7"/>
            <p:cNvGrpSpPr/>
            <p:nvPr/>
          </p:nvGrpSpPr>
          <p:grpSpPr>
            <a:xfrm rot="-2700000">
              <a:off x="1678448" y="2987709"/>
              <a:ext cx="622437" cy="621441"/>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7C968"/>
              </a:solidFill>
            </p:spPr>
            <p:txBody>
              <a:bodyPr/>
              <a:lstStyle/>
              <a:p>
                <a:endParaRPr lang="en-US"/>
              </a:p>
            </p:txBody>
          </p:sp>
        </p:grpSp>
      </p:grpSp>
      <p:grpSp>
        <p:nvGrpSpPr>
          <p:cNvPr id="9" name="Group 9"/>
          <p:cNvGrpSpPr/>
          <p:nvPr/>
        </p:nvGrpSpPr>
        <p:grpSpPr>
          <a:xfrm>
            <a:off x="7651750" y="3455543"/>
            <a:ext cx="2984500" cy="3852569"/>
            <a:chOff x="0" y="0"/>
            <a:chExt cx="3979333" cy="5136759"/>
          </a:xfrm>
        </p:grpSpPr>
        <p:sp>
          <p:nvSpPr>
            <p:cNvPr id="10" name="TextBox 10"/>
            <p:cNvSpPr txBox="1"/>
            <p:nvPr/>
          </p:nvSpPr>
          <p:spPr>
            <a:xfrm>
              <a:off x="18031" y="4422384"/>
              <a:ext cx="3961303" cy="714375"/>
            </a:xfrm>
            <a:prstGeom prst="rect">
              <a:avLst/>
            </a:prstGeom>
          </p:spPr>
          <p:txBody>
            <a:bodyPr lIns="0" tIns="0" rIns="0" bIns="0" rtlCol="0" anchor="t">
              <a:spAutoFit/>
            </a:bodyPr>
            <a:lstStyle/>
            <a:p>
              <a:pPr algn="ctr">
                <a:lnSpc>
                  <a:spcPts val="4500"/>
                </a:lnSpc>
              </a:pPr>
              <a:r>
                <a:rPr lang="en-US" sz="3000" spc="30">
                  <a:solidFill>
                    <a:srgbClr val="1C2529"/>
                  </a:solidFill>
                  <a:latin typeface="Gidole"/>
                </a:rPr>
                <a:t>No Toxins</a:t>
              </a:r>
            </a:p>
          </p:txBody>
        </p:sp>
        <p:sp>
          <p:nvSpPr>
            <p:cNvPr id="11" name="AutoShape 11"/>
            <p:cNvSpPr/>
            <p:nvPr/>
          </p:nvSpPr>
          <p:spPr>
            <a:xfrm>
              <a:off x="0" y="0"/>
              <a:ext cx="3979333" cy="3323783"/>
            </a:xfrm>
            <a:prstGeom prst="rect">
              <a:avLst/>
            </a:prstGeom>
            <a:solidFill>
              <a:srgbClr val="77C968"/>
            </a:solidFill>
          </p:spPr>
          <p:txBody>
            <a:bodyPr/>
            <a:lstStyle/>
            <a:p>
              <a:endParaRPr lang="en-US"/>
            </a:p>
          </p:txBody>
        </p:sp>
        <p:grpSp>
          <p:nvGrpSpPr>
            <p:cNvPr id="12" name="Group 12"/>
            <p:cNvGrpSpPr/>
            <p:nvPr/>
          </p:nvGrpSpPr>
          <p:grpSpPr>
            <a:xfrm rot="-2700000">
              <a:off x="1678448" y="3013062"/>
              <a:ext cx="622437" cy="621441"/>
              <a:chOff x="0" y="0"/>
              <a:chExt cx="6350000" cy="6339840"/>
            </a:xfrm>
          </p:grpSpPr>
          <p:sp>
            <p:nvSpPr>
              <p:cNvPr id="13" name="Freeform 1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7C968"/>
              </a:solidFill>
            </p:spPr>
            <p:txBody>
              <a:bodyPr/>
              <a:lstStyle/>
              <a:p>
                <a:endParaRPr lang="en-US"/>
              </a:p>
            </p:txBody>
          </p:sp>
        </p:grpSp>
      </p:grpSp>
      <p:grpSp>
        <p:nvGrpSpPr>
          <p:cNvPr id="14" name="Group 14"/>
          <p:cNvGrpSpPr/>
          <p:nvPr/>
        </p:nvGrpSpPr>
        <p:grpSpPr>
          <a:xfrm>
            <a:off x="14179550" y="3455543"/>
            <a:ext cx="2984500" cy="4995569"/>
            <a:chOff x="0" y="0"/>
            <a:chExt cx="3979333" cy="6660759"/>
          </a:xfrm>
        </p:grpSpPr>
        <p:sp>
          <p:nvSpPr>
            <p:cNvPr id="15" name="TextBox 15"/>
            <p:cNvSpPr txBox="1"/>
            <p:nvPr/>
          </p:nvSpPr>
          <p:spPr>
            <a:xfrm>
              <a:off x="18031" y="4422384"/>
              <a:ext cx="3961303" cy="2238375"/>
            </a:xfrm>
            <a:prstGeom prst="rect">
              <a:avLst/>
            </a:prstGeom>
          </p:spPr>
          <p:txBody>
            <a:bodyPr lIns="0" tIns="0" rIns="0" bIns="0" rtlCol="0" anchor="t">
              <a:spAutoFit/>
            </a:bodyPr>
            <a:lstStyle/>
            <a:p>
              <a:pPr algn="ctr">
                <a:lnSpc>
                  <a:spcPts val="4500"/>
                </a:lnSpc>
              </a:pPr>
              <a:r>
                <a:rPr lang="en-US" sz="3000" spc="30">
                  <a:solidFill>
                    <a:srgbClr val="1C2529"/>
                  </a:solidFill>
                  <a:latin typeface="Gidole"/>
                </a:rPr>
                <a:t>Safe to Use. Minimum PPE required.</a:t>
              </a:r>
            </a:p>
          </p:txBody>
        </p:sp>
        <p:sp>
          <p:nvSpPr>
            <p:cNvPr id="16" name="AutoShape 16"/>
            <p:cNvSpPr/>
            <p:nvPr/>
          </p:nvSpPr>
          <p:spPr>
            <a:xfrm>
              <a:off x="0" y="0"/>
              <a:ext cx="3979333" cy="3323783"/>
            </a:xfrm>
            <a:prstGeom prst="rect">
              <a:avLst/>
            </a:prstGeom>
            <a:solidFill>
              <a:srgbClr val="77C968"/>
            </a:solidFill>
          </p:spPr>
          <p:txBody>
            <a:bodyPr/>
            <a:lstStyle/>
            <a:p>
              <a:endParaRPr lang="en-US"/>
            </a:p>
          </p:txBody>
        </p:sp>
        <p:grpSp>
          <p:nvGrpSpPr>
            <p:cNvPr id="17" name="Group 17"/>
            <p:cNvGrpSpPr/>
            <p:nvPr/>
          </p:nvGrpSpPr>
          <p:grpSpPr>
            <a:xfrm rot="-2700000">
              <a:off x="1678448" y="3013062"/>
              <a:ext cx="622437" cy="621441"/>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7C968"/>
              </a:solidFill>
            </p:spPr>
            <p:txBody>
              <a:bodyPr/>
              <a:lstStyle/>
              <a:p>
                <a:endParaRPr lang="en-US"/>
              </a:p>
            </p:txBody>
          </p:sp>
        </p:grpSp>
      </p:grpSp>
      <p:grpSp>
        <p:nvGrpSpPr>
          <p:cNvPr id="19" name="Group 19"/>
          <p:cNvGrpSpPr/>
          <p:nvPr/>
        </p:nvGrpSpPr>
        <p:grpSpPr>
          <a:xfrm>
            <a:off x="4387850" y="3455543"/>
            <a:ext cx="2984500" cy="4995569"/>
            <a:chOff x="0" y="0"/>
            <a:chExt cx="3979333" cy="6660759"/>
          </a:xfrm>
        </p:grpSpPr>
        <p:sp>
          <p:nvSpPr>
            <p:cNvPr id="20" name="TextBox 20"/>
            <p:cNvSpPr txBox="1"/>
            <p:nvPr/>
          </p:nvSpPr>
          <p:spPr>
            <a:xfrm>
              <a:off x="18031" y="4422384"/>
              <a:ext cx="3961303" cy="2238375"/>
            </a:xfrm>
            <a:prstGeom prst="rect">
              <a:avLst/>
            </a:prstGeom>
          </p:spPr>
          <p:txBody>
            <a:bodyPr lIns="0" tIns="0" rIns="0" bIns="0" rtlCol="0" anchor="t">
              <a:spAutoFit/>
            </a:bodyPr>
            <a:lstStyle/>
            <a:p>
              <a:pPr algn="ctr">
                <a:lnSpc>
                  <a:spcPts val="4500"/>
                </a:lnSpc>
              </a:pPr>
              <a:r>
                <a:rPr lang="en-US" sz="3000" spc="30">
                  <a:solidFill>
                    <a:srgbClr val="1C2529"/>
                  </a:solidFill>
                  <a:latin typeface="Gidole"/>
                </a:rPr>
                <a:t>No VOCs</a:t>
              </a:r>
            </a:p>
            <a:p>
              <a:pPr algn="ctr">
                <a:lnSpc>
                  <a:spcPts val="4500"/>
                </a:lnSpc>
              </a:pPr>
              <a:r>
                <a:rPr lang="en-US" sz="3000" spc="30">
                  <a:solidFill>
                    <a:srgbClr val="1C2529"/>
                  </a:solidFill>
                  <a:latin typeface="Gidole"/>
                </a:rPr>
                <a:t>No HAPs</a:t>
              </a:r>
            </a:p>
            <a:p>
              <a:pPr algn="ctr">
                <a:lnSpc>
                  <a:spcPts val="4500"/>
                </a:lnSpc>
              </a:pPr>
              <a:r>
                <a:rPr lang="en-US" sz="3000" spc="30">
                  <a:solidFill>
                    <a:srgbClr val="1C2529"/>
                  </a:solidFill>
                  <a:latin typeface="Gidole"/>
                </a:rPr>
                <a:t>No Odors</a:t>
              </a:r>
            </a:p>
          </p:txBody>
        </p:sp>
        <p:sp>
          <p:nvSpPr>
            <p:cNvPr id="21" name="AutoShape 21"/>
            <p:cNvSpPr/>
            <p:nvPr/>
          </p:nvSpPr>
          <p:spPr>
            <a:xfrm>
              <a:off x="0" y="0"/>
              <a:ext cx="3979333" cy="3323783"/>
            </a:xfrm>
            <a:prstGeom prst="rect">
              <a:avLst/>
            </a:prstGeom>
            <a:solidFill>
              <a:srgbClr val="77C968"/>
            </a:solidFill>
          </p:spPr>
          <p:txBody>
            <a:bodyPr/>
            <a:lstStyle/>
            <a:p>
              <a:endParaRPr lang="en-US"/>
            </a:p>
          </p:txBody>
        </p:sp>
        <p:grpSp>
          <p:nvGrpSpPr>
            <p:cNvPr id="22" name="Group 22"/>
            <p:cNvGrpSpPr/>
            <p:nvPr/>
          </p:nvGrpSpPr>
          <p:grpSpPr>
            <a:xfrm rot="-2700000">
              <a:off x="1663894" y="3013062"/>
              <a:ext cx="622437" cy="621441"/>
              <a:chOff x="0" y="0"/>
              <a:chExt cx="6350000" cy="6339840"/>
            </a:xfrm>
          </p:grpSpPr>
          <p:sp>
            <p:nvSpPr>
              <p:cNvPr id="23" name="Freeform 2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7C968"/>
              </a:solidFill>
            </p:spPr>
            <p:txBody>
              <a:bodyPr/>
              <a:lstStyle/>
              <a:p>
                <a:endParaRPr lang="en-US"/>
              </a:p>
            </p:txBody>
          </p:sp>
        </p:grpSp>
      </p:grpSp>
      <p:grpSp>
        <p:nvGrpSpPr>
          <p:cNvPr id="24" name="Group 24"/>
          <p:cNvGrpSpPr/>
          <p:nvPr/>
        </p:nvGrpSpPr>
        <p:grpSpPr>
          <a:xfrm>
            <a:off x="10915650" y="3455543"/>
            <a:ext cx="2984500" cy="4424069"/>
            <a:chOff x="0" y="0"/>
            <a:chExt cx="3979333" cy="5898759"/>
          </a:xfrm>
        </p:grpSpPr>
        <p:sp>
          <p:nvSpPr>
            <p:cNvPr id="25" name="TextBox 25"/>
            <p:cNvSpPr txBox="1"/>
            <p:nvPr/>
          </p:nvSpPr>
          <p:spPr>
            <a:xfrm>
              <a:off x="18031" y="4422384"/>
              <a:ext cx="3961303" cy="1476375"/>
            </a:xfrm>
            <a:prstGeom prst="rect">
              <a:avLst/>
            </a:prstGeom>
          </p:spPr>
          <p:txBody>
            <a:bodyPr lIns="0" tIns="0" rIns="0" bIns="0" rtlCol="0" anchor="t">
              <a:spAutoFit/>
            </a:bodyPr>
            <a:lstStyle/>
            <a:p>
              <a:pPr algn="ctr">
                <a:lnSpc>
                  <a:spcPts val="4500"/>
                </a:lnSpc>
              </a:pPr>
              <a:r>
                <a:rPr lang="en-US" sz="3000" spc="30">
                  <a:solidFill>
                    <a:srgbClr val="1C2529"/>
                  </a:solidFill>
                  <a:latin typeface="Gidole"/>
                </a:rPr>
                <a:t>Easy to Dispose &amp; Clean </a:t>
              </a:r>
            </a:p>
          </p:txBody>
        </p:sp>
        <p:sp>
          <p:nvSpPr>
            <p:cNvPr id="26" name="AutoShape 26"/>
            <p:cNvSpPr/>
            <p:nvPr/>
          </p:nvSpPr>
          <p:spPr>
            <a:xfrm>
              <a:off x="0" y="0"/>
              <a:ext cx="3979333" cy="3323783"/>
            </a:xfrm>
            <a:prstGeom prst="rect">
              <a:avLst/>
            </a:prstGeom>
            <a:solidFill>
              <a:srgbClr val="77C968"/>
            </a:solidFill>
          </p:spPr>
          <p:txBody>
            <a:bodyPr/>
            <a:lstStyle/>
            <a:p>
              <a:endParaRPr lang="en-US"/>
            </a:p>
          </p:txBody>
        </p:sp>
        <p:grpSp>
          <p:nvGrpSpPr>
            <p:cNvPr id="27" name="Group 27"/>
            <p:cNvGrpSpPr/>
            <p:nvPr/>
          </p:nvGrpSpPr>
          <p:grpSpPr>
            <a:xfrm rot="-2700000">
              <a:off x="1669433" y="3013062"/>
              <a:ext cx="622437" cy="621441"/>
              <a:chOff x="0" y="0"/>
              <a:chExt cx="6350000" cy="6339840"/>
            </a:xfrm>
          </p:grpSpPr>
          <p:sp>
            <p:nvSpPr>
              <p:cNvPr id="28" name="Freeform 2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7C968"/>
              </a:solidFill>
            </p:spPr>
            <p:txBody>
              <a:bodyPr/>
              <a:lstStyle/>
              <a:p>
                <a:endParaRPr lang="en-US"/>
              </a:p>
            </p:txBody>
          </p:sp>
        </p:grpSp>
      </p:grpSp>
      <p:sp>
        <p:nvSpPr>
          <p:cNvPr id="29" name="Freeform 29"/>
          <p:cNvSpPr/>
          <p:nvPr/>
        </p:nvSpPr>
        <p:spPr>
          <a:xfrm>
            <a:off x="2259295" y="4151657"/>
            <a:ext cx="713810" cy="1079485"/>
          </a:xfrm>
          <a:custGeom>
            <a:avLst/>
            <a:gdLst/>
            <a:ahLst/>
            <a:cxnLst/>
            <a:rect l="l" t="t" r="r" b="b"/>
            <a:pathLst>
              <a:path w="713810" h="1079485">
                <a:moveTo>
                  <a:pt x="0" y="0"/>
                </a:moveTo>
                <a:lnTo>
                  <a:pt x="713810" y="0"/>
                </a:lnTo>
                <a:lnTo>
                  <a:pt x="713810" y="1079485"/>
                </a:lnTo>
                <a:lnTo>
                  <a:pt x="0" y="1079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30"/>
          <p:cNvSpPr/>
          <p:nvPr/>
        </p:nvSpPr>
        <p:spPr>
          <a:xfrm>
            <a:off x="4895295" y="4162628"/>
            <a:ext cx="1969611" cy="1068514"/>
          </a:xfrm>
          <a:custGeom>
            <a:avLst/>
            <a:gdLst/>
            <a:ahLst/>
            <a:cxnLst/>
            <a:rect l="l" t="t" r="r" b="b"/>
            <a:pathLst>
              <a:path w="1969611" h="1068514">
                <a:moveTo>
                  <a:pt x="0" y="0"/>
                </a:moveTo>
                <a:lnTo>
                  <a:pt x="1969610" y="0"/>
                </a:lnTo>
                <a:lnTo>
                  <a:pt x="1969610" y="1068514"/>
                </a:lnTo>
                <a:lnTo>
                  <a:pt x="0" y="1068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Freeform 31"/>
          <p:cNvSpPr/>
          <p:nvPr/>
        </p:nvSpPr>
        <p:spPr>
          <a:xfrm>
            <a:off x="8509003" y="4151657"/>
            <a:ext cx="1269995" cy="1060446"/>
          </a:xfrm>
          <a:custGeom>
            <a:avLst/>
            <a:gdLst/>
            <a:ahLst/>
            <a:cxnLst/>
            <a:rect l="l" t="t" r="r" b="b"/>
            <a:pathLst>
              <a:path w="1269995" h="1060446">
                <a:moveTo>
                  <a:pt x="0" y="0"/>
                </a:moveTo>
                <a:lnTo>
                  <a:pt x="1269994" y="0"/>
                </a:lnTo>
                <a:lnTo>
                  <a:pt x="1269994" y="1060445"/>
                </a:lnTo>
                <a:lnTo>
                  <a:pt x="0" y="10604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a:off x="8398606" y="3920495"/>
            <a:ext cx="1490788" cy="1552781"/>
          </a:xfrm>
          <a:custGeom>
            <a:avLst/>
            <a:gdLst/>
            <a:ahLst/>
            <a:cxnLst/>
            <a:rect l="l" t="t" r="r" b="b"/>
            <a:pathLst>
              <a:path w="1490788" h="1552781">
                <a:moveTo>
                  <a:pt x="0" y="0"/>
                </a:moveTo>
                <a:lnTo>
                  <a:pt x="1490788" y="0"/>
                </a:lnTo>
                <a:lnTo>
                  <a:pt x="1490788" y="1552780"/>
                </a:lnTo>
                <a:lnTo>
                  <a:pt x="0" y="15527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3" name="Freeform 33"/>
          <p:cNvSpPr/>
          <p:nvPr/>
        </p:nvSpPr>
        <p:spPr>
          <a:xfrm>
            <a:off x="11921641" y="4019027"/>
            <a:ext cx="972519" cy="1344744"/>
          </a:xfrm>
          <a:custGeom>
            <a:avLst/>
            <a:gdLst/>
            <a:ahLst/>
            <a:cxnLst/>
            <a:rect l="l" t="t" r="r" b="b"/>
            <a:pathLst>
              <a:path w="972519" h="1344744">
                <a:moveTo>
                  <a:pt x="0" y="0"/>
                </a:moveTo>
                <a:lnTo>
                  <a:pt x="972518" y="0"/>
                </a:lnTo>
                <a:lnTo>
                  <a:pt x="972518" y="1344744"/>
                </a:lnTo>
                <a:lnTo>
                  <a:pt x="0" y="13447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 name="Freeform 34"/>
          <p:cNvSpPr/>
          <p:nvPr/>
        </p:nvSpPr>
        <p:spPr>
          <a:xfrm>
            <a:off x="15121677" y="4037084"/>
            <a:ext cx="1100245" cy="1344744"/>
          </a:xfrm>
          <a:custGeom>
            <a:avLst/>
            <a:gdLst/>
            <a:ahLst/>
            <a:cxnLst/>
            <a:rect l="l" t="t" r="r" b="b"/>
            <a:pathLst>
              <a:path w="1100245" h="1344744">
                <a:moveTo>
                  <a:pt x="0" y="0"/>
                </a:moveTo>
                <a:lnTo>
                  <a:pt x="1100246" y="0"/>
                </a:lnTo>
                <a:lnTo>
                  <a:pt x="1100246" y="1344744"/>
                </a:lnTo>
                <a:lnTo>
                  <a:pt x="0" y="13447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5" name="TextBox 35"/>
          <p:cNvSpPr txBox="1"/>
          <p:nvPr/>
        </p:nvSpPr>
        <p:spPr>
          <a:xfrm>
            <a:off x="1875946" y="2303116"/>
            <a:ext cx="14536108" cy="798195"/>
          </a:xfrm>
          <a:prstGeom prst="rect">
            <a:avLst/>
          </a:prstGeom>
        </p:spPr>
        <p:txBody>
          <a:bodyPr lIns="0" tIns="0" rIns="0" bIns="0" rtlCol="0" anchor="t">
            <a:spAutoFit/>
          </a:bodyPr>
          <a:lstStyle/>
          <a:p>
            <a:pPr marL="0" lvl="0" indent="0">
              <a:lnSpc>
                <a:spcPts val="5940"/>
              </a:lnSpc>
              <a:spcBef>
                <a:spcPct val="0"/>
              </a:spcBef>
            </a:pPr>
            <a:r>
              <a:rPr lang="en-US" sz="6000" spc="210">
                <a:solidFill>
                  <a:srgbClr val="040506"/>
                </a:solidFill>
                <a:latin typeface="League Spartan"/>
              </a:rPr>
              <a:t>Safety and Environmental Benefits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A"/>
          </a:p>
        </p:txBody>
      </p:sp>
      <p:sp>
        <p:nvSpPr>
          <p:cNvPr id="3" name="Freeform 3"/>
          <p:cNvSpPr/>
          <p:nvPr/>
        </p:nvSpPr>
        <p:spPr>
          <a:xfrm>
            <a:off x="16027072" y="-871408"/>
            <a:ext cx="3471959" cy="1900108"/>
          </a:xfrm>
          <a:custGeom>
            <a:avLst/>
            <a:gdLst/>
            <a:ahLst/>
            <a:cxnLst/>
            <a:rect l="l" t="t" r="r" b="b"/>
            <a:pathLst>
              <a:path w="3471959" h="1900108">
                <a:moveTo>
                  <a:pt x="0" y="0"/>
                </a:moveTo>
                <a:lnTo>
                  <a:pt x="3471959" y="0"/>
                </a:lnTo>
                <a:lnTo>
                  <a:pt x="3471959" y="1900108"/>
                </a:lnTo>
                <a:lnTo>
                  <a:pt x="0" y="19001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A"/>
          </a:p>
        </p:txBody>
      </p:sp>
      <p:pic>
        <p:nvPicPr>
          <p:cNvPr id="4" name="Picture 6">
            <a:extLst>
              <a:ext uri="{FF2B5EF4-FFF2-40B4-BE49-F238E27FC236}">
                <a16:creationId xmlns:a16="http://schemas.microsoft.com/office/drawing/2014/main" id="{56A288DA-F3BD-F1F3-64D8-6FE672B7AD44}"/>
              </a:ext>
            </a:extLst>
          </p:cNvPr>
          <p:cNvPicPr>
            <a:picLocks noChangeAspect="1"/>
          </p:cNvPicPr>
          <p:nvPr/>
        </p:nvPicPr>
        <p:blipFill rotWithShape="1">
          <a:blip r:embed="rId6"/>
          <a:srcRect t="32110" b="34640"/>
          <a:stretch/>
        </p:blipFill>
        <p:spPr>
          <a:xfrm>
            <a:off x="4502916" y="2782862"/>
            <a:ext cx="9282168" cy="3086356"/>
          </a:xfrm>
          <a:prstGeom prst="rect">
            <a:avLst/>
          </a:prstGeom>
        </p:spPr>
      </p:pic>
      <p:sp>
        <p:nvSpPr>
          <p:cNvPr id="5" name="TextBox 4">
            <a:extLst>
              <a:ext uri="{FF2B5EF4-FFF2-40B4-BE49-F238E27FC236}">
                <a16:creationId xmlns:a16="http://schemas.microsoft.com/office/drawing/2014/main" id="{34109F1A-6176-2C40-8B6B-3715EADA6827}"/>
              </a:ext>
            </a:extLst>
          </p:cNvPr>
          <p:cNvSpPr txBox="1"/>
          <p:nvPr/>
        </p:nvSpPr>
        <p:spPr>
          <a:xfrm>
            <a:off x="2766563" y="1511273"/>
            <a:ext cx="12496800" cy="769441"/>
          </a:xfrm>
          <a:prstGeom prst="rect">
            <a:avLst/>
          </a:prstGeom>
          <a:noFill/>
        </p:spPr>
        <p:txBody>
          <a:bodyPr wrap="square" rtlCol="0">
            <a:spAutoFit/>
          </a:bodyPr>
          <a:lstStyle/>
          <a:p>
            <a:pPr algn="ctr"/>
            <a:r>
              <a:rPr lang="en-SA" sz="4400" b="1" dirty="0">
                <a:solidFill>
                  <a:srgbClr val="0F8942"/>
                </a:solidFill>
                <a:latin typeface="Century Gothic" panose="020B0502020202020204" pitchFamily="34" charset="0"/>
              </a:rPr>
              <a:t>PERMENANT SINGLE COAT SYSTEM</a:t>
            </a:r>
          </a:p>
        </p:txBody>
      </p:sp>
      <p:sp>
        <p:nvSpPr>
          <p:cNvPr id="12" name="TextBox 11">
            <a:extLst>
              <a:ext uri="{FF2B5EF4-FFF2-40B4-BE49-F238E27FC236}">
                <a16:creationId xmlns:a16="http://schemas.microsoft.com/office/drawing/2014/main" id="{6DD6DF77-6175-4D1E-F85C-7DD2CA6AC0BA}"/>
              </a:ext>
            </a:extLst>
          </p:cNvPr>
          <p:cNvSpPr txBox="1"/>
          <p:nvPr/>
        </p:nvSpPr>
        <p:spPr>
          <a:xfrm>
            <a:off x="2958453" y="6580089"/>
            <a:ext cx="12304910" cy="2308324"/>
          </a:xfrm>
          <a:prstGeom prst="rect">
            <a:avLst/>
          </a:prstGeom>
          <a:noFill/>
        </p:spPr>
        <p:txBody>
          <a:bodyPr wrap="square" rtlCol="0">
            <a:spAutoFit/>
          </a:bodyPr>
          <a:lstStyle/>
          <a:p>
            <a:pPr algn="ctr"/>
            <a:r>
              <a:rPr lang="en-US" sz="4800" dirty="0">
                <a:solidFill>
                  <a:srgbClr val="0D8943"/>
                </a:solidFill>
                <a:latin typeface="Codec Pro ExtraBold"/>
              </a:rPr>
              <a:t>CORROSION &amp; TANK BOTTOM CORROSION, SOIL FACING SIDE </a:t>
            </a:r>
          </a:p>
          <a:p>
            <a:pPr algn="ctr"/>
            <a:r>
              <a:rPr lang="en-US" sz="4800" u="sng" dirty="0">
                <a:solidFill>
                  <a:srgbClr val="0D8943"/>
                </a:solidFill>
                <a:latin typeface="Codec Pro ExtraBold"/>
              </a:rPr>
              <a:t>SOLVED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0191-DED7-9C4C-A46E-D43FED47C1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C48FC1-0974-4B1D-7389-BC404F634081}"/>
              </a:ext>
            </a:extLst>
          </p:cNvPr>
          <p:cNvSpPr txBox="1"/>
          <p:nvPr/>
        </p:nvSpPr>
        <p:spPr>
          <a:xfrm>
            <a:off x="282802" y="4533900"/>
            <a:ext cx="17722396" cy="4480907"/>
          </a:xfrm>
          <a:prstGeom prst="rect">
            <a:avLst/>
          </a:prstGeom>
          <a:noFill/>
        </p:spPr>
        <p:txBody>
          <a:bodyPr wrap="square" rtlCol="0">
            <a:spAutoFit/>
          </a:bodyPr>
          <a:lstStyle/>
          <a:p>
            <a:pPr algn="ctr"/>
            <a:r>
              <a:rPr lang="en-US" sz="6000" b="0" i="0" dirty="0">
                <a:solidFill>
                  <a:srgbClr val="202124"/>
                </a:solidFill>
                <a:effectLst/>
                <a:latin typeface="Google Sans"/>
              </a:rPr>
              <a:t>OSHA's Three Lines of Defense</a:t>
            </a:r>
          </a:p>
          <a:p>
            <a:pPr algn="ctr"/>
            <a:endParaRPr lang="en-US" b="0" i="0" dirty="0">
              <a:solidFill>
                <a:srgbClr val="202124"/>
              </a:solidFill>
              <a:effectLst/>
              <a:latin typeface="Google Sans"/>
            </a:endParaRPr>
          </a:p>
          <a:p>
            <a:endParaRPr lang="en-US" sz="1600" dirty="0">
              <a:solidFill>
                <a:srgbClr val="202124"/>
              </a:solidFill>
              <a:latin typeface="Google Sans"/>
            </a:endParaRPr>
          </a:p>
          <a:p>
            <a:pPr marL="1524000">
              <a:lnSpc>
                <a:spcPct val="150000"/>
              </a:lnSpc>
              <a:buFont typeface="+mj-lt"/>
              <a:buAutoNum type="arabicPeriod"/>
            </a:pPr>
            <a:r>
              <a:rPr lang="en-US" sz="4400" b="1" dirty="0">
                <a:latin typeface="Google Sans"/>
              </a:rPr>
              <a:t> ENGINEERING CONTROLS </a:t>
            </a:r>
            <a:r>
              <a:rPr lang="en-US" sz="4400" b="1" dirty="0">
                <a:solidFill>
                  <a:srgbClr val="0F8942"/>
                </a:solidFill>
                <a:latin typeface="Google Sans"/>
              </a:rPr>
              <a:t>|</a:t>
            </a:r>
            <a:r>
              <a:rPr lang="en-US" sz="4400" b="1" dirty="0">
                <a:latin typeface="Google Sans"/>
              </a:rPr>
              <a:t> </a:t>
            </a:r>
            <a:r>
              <a:rPr lang="en-US" sz="4400" b="1" dirty="0">
                <a:solidFill>
                  <a:srgbClr val="00B050"/>
                </a:solidFill>
                <a:latin typeface="Google Sans"/>
              </a:rPr>
              <a:t>ELIMINATE THE HAZARD</a:t>
            </a:r>
          </a:p>
          <a:p>
            <a:pPr marL="1524000">
              <a:lnSpc>
                <a:spcPct val="150000"/>
              </a:lnSpc>
            </a:pPr>
            <a:r>
              <a:rPr lang="en-US" sz="4400" b="1" dirty="0">
                <a:latin typeface="Google Sans"/>
              </a:rPr>
              <a:t>2. ADMINISTRATIVE CONTROLS | </a:t>
            </a:r>
            <a:r>
              <a:rPr lang="en-US" sz="4400" b="1" dirty="0">
                <a:solidFill>
                  <a:srgbClr val="202124"/>
                </a:solidFill>
                <a:latin typeface="Google Sans"/>
              </a:rPr>
              <a:t>CHANGE THE WORK PRACTICE</a:t>
            </a:r>
          </a:p>
          <a:p>
            <a:pPr marL="1524000">
              <a:lnSpc>
                <a:spcPct val="150000"/>
              </a:lnSpc>
            </a:pPr>
            <a:r>
              <a:rPr lang="en-US" sz="4400" b="1" dirty="0">
                <a:latin typeface="Google Sans"/>
              </a:rPr>
              <a:t>3. PPE | </a:t>
            </a:r>
            <a:r>
              <a:rPr lang="en-US" sz="4400" b="1" dirty="0">
                <a:solidFill>
                  <a:srgbClr val="C00000"/>
                </a:solidFill>
                <a:latin typeface="Google Sans"/>
              </a:rPr>
              <a:t>AS A LAST RESORT |</a:t>
            </a:r>
            <a:r>
              <a:rPr lang="en-US" sz="4400" b="1" dirty="0">
                <a:latin typeface="Google Sans"/>
              </a:rPr>
              <a:t>WEAR PPE</a:t>
            </a:r>
          </a:p>
        </p:txBody>
      </p:sp>
      <p:pic>
        <p:nvPicPr>
          <p:cNvPr id="3" name="object 3">
            <a:extLst>
              <a:ext uri="{FF2B5EF4-FFF2-40B4-BE49-F238E27FC236}">
                <a16:creationId xmlns:a16="http://schemas.microsoft.com/office/drawing/2014/main" id="{AD96E72B-D35F-F299-DA7C-5745A53404A6}"/>
              </a:ext>
            </a:extLst>
          </p:cNvPr>
          <p:cNvPicPr/>
          <p:nvPr/>
        </p:nvPicPr>
        <p:blipFill>
          <a:blip r:embed="rId2" cstate="print"/>
          <a:stretch>
            <a:fillRect/>
          </a:stretch>
        </p:blipFill>
        <p:spPr>
          <a:xfrm>
            <a:off x="4419600" y="1489846"/>
            <a:ext cx="4965837" cy="1956541"/>
          </a:xfrm>
          <a:prstGeom prst="rect">
            <a:avLst/>
          </a:prstGeom>
        </p:spPr>
      </p:pic>
      <p:sp>
        <p:nvSpPr>
          <p:cNvPr id="5" name="object 4">
            <a:extLst>
              <a:ext uri="{FF2B5EF4-FFF2-40B4-BE49-F238E27FC236}">
                <a16:creationId xmlns:a16="http://schemas.microsoft.com/office/drawing/2014/main" id="{DE44361D-2B30-4E6A-0C59-6C0B24DBC2B0}"/>
              </a:ext>
            </a:extLst>
          </p:cNvPr>
          <p:cNvSpPr/>
          <p:nvPr/>
        </p:nvSpPr>
        <p:spPr>
          <a:xfrm>
            <a:off x="9513056" y="1524990"/>
            <a:ext cx="54202" cy="1890711"/>
          </a:xfrm>
          <a:custGeom>
            <a:avLst/>
            <a:gdLst/>
            <a:ahLst/>
            <a:cxnLst/>
            <a:rect l="l" t="t" r="r" b="b"/>
            <a:pathLst>
              <a:path w="21589" h="753110">
                <a:moveTo>
                  <a:pt x="21127" y="0"/>
                </a:moveTo>
                <a:lnTo>
                  <a:pt x="0" y="0"/>
                </a:lnTo>
                <a:lnTo>
                  <a:pt x="0" y="752621"/>
                </a:lnTo>
                <a:lnTo>
                  <a:pt x="21127" y="752621"/>
                </a:lnTo>
                <a:lnTo>
                  <a:pt x="21127" y="0"/>
                </a:lnTo>
                <a:close/>
              </a:path>
            </a:pathLst>
          </a:custGeom>
          <a:solidFill>
            <a:srgbClr val="1C8944"/>
          </a:solidFill>
        </p:spPr>
        <p:txBody>
          <a:bodyPr wrap="square" lIns="0" tIns="0" rIns="0" bIns="0" rtlCol="0"/>
          <a:lstStyle/>
          <a:p>
            <a:endParaRPr sz="2231"/>
          </a:p>
        </p:txBody>
      </p:sp>
      <p:sp>
        <p:nvSpPr>
          <p:cNvPr id="7" name="object 18">
            <a:extLst>
              <a:ext uri="{FF2B5EF4-FFF2-40B4-BE49-F238E27FC236}">
                <a16:creationId xmlns:a16="http://schemas.microsoft.com/office/drawing/2014/main" id="{E109E872-A2F1-86DB-6304-506C6113D936}"/>
              </a:ext>
            </a:extLst>
          </p:cNvPr>
          <p:cNvSpPr txBox="1"/>
          <p:nvPr/>
        </p:nvSpPr>
        <p:spPr>
          <a:xfrm>
            <a:off x="9906000" y="1562100"/>
            <a:ext cx="4965839" cy="1862551"/>
          </a:xfrm>
          <a:prstGeom prst="rect">
            <a:avLst/>
          </a:prstGeom>
        </p:spPr>
        <p:txBody>
          <a:bodyPr vert="horz" wrap="square" lIns="0" tIns="15738" rIns="0" bIns="0" rtlCol="0">
            <a:spAutoFit/>
          </a:bodyPr>
          <a:lstStyle/>
          <a:p>
            <a:pPr marL="15738">
              <a:spcBef>
                <a:spcPts val="124"/>
              </a:spcBef>
            </a:pPr>
            <a:r>
              <a:rPr sz="4000" spc="-68" dirty="0">
                <a:solidFill>
                  <a:srgbClr val="616162"/>
                </a:solidFill>
                <a:latin typeface="Arial MT"/>
                <a:cs typeface="Arial MT"/>
              </a:rPr>
              <a:t>Permanent</a:t>
            </a:r>
            <a:r>
              <a:rPr sz="4000" spc="-136" dirty="0">
                <a:solidFill>
                  <a:srgbClr val="616162"/>
                </a:solidFill>
                <a:latin typeface="Arial MT"/>
                <a:cs typeface="Arial MT"/>
              </a:rPr>
              <a:t> </a:t>
            </a:r>
            <a:r>
              <a:rPr sz="4000" spc="-31" dirty="0">
                <a:solidFill>
                  <a:srgbClr val="616162"/>
                </a:solidFill>
                <a:latin typeface="Arial MT"/>
                <a:cs typeface="Arial MT"/>
              </a:rPr>
              <a:t>Corrosion</a:t>
            </a:r>
            <a:r>
              <a:rPr sz="4000" spc="-87" dirty="0">
                <a:solidFill>
                  <a:srgbClr val="616162"/>
                </a:solidFill>
                <a:latin typeface="Arial MT"/>
                <a:cs typeface="Arial MT"/>
              </a:rPr>
              <a:t> </a:t>
            </a:r>
            <a:r>
              <a:rPr sz="4000" dirty="0">
                <a:solidFill>
                  <a:srgbClr val="616162"/>
                </a:solidFill>
                <a:latin typeface="Arial MT"/>
                <a:cs typeface="Arial MT"/>
              </a:rPr>
              <a:t>&amp;</a:t>
            </a:r>
            <a:r>
              <a:rPr sz="4000" spc="-81" dirty="0">
                <a:solidFill>
                  <a:srgbClr val="616162"/>
                </a:solidFill>
                <a:latin typeface="Arial MT"/>
                <a:cs typeface="Arial MT"/>
              </a:rPr>
              <a:t> </a:t>
            </a:r>
            <a:r>
              <a:rPr lang="en-US" sz="4000" spc="-31" dirty="0">
                <a:solidFill>
                  <a:srgbClr val="616162"/>
                </a:solidFill>
                <a:latin typeface="Arial MT"/>
                <a:cs typeface="Arial MT"/>
              </a:rPr>
              <a:t>CUI and Tank Bottom </a:t>
            </a:r>
            <a:r>
              <a:rPr sz="4000" spc="-12" dirty="0">
                <a:solidFill>
                  <a:srgbClr val="616162"/>
                </a:solidFill>
                <a:latin typeface="Arial MT"/>
                <a:cs typeface="Arial MT"/>
              </a:rPr>
              <a:t>Protection</a:t>
            </a:r>
            <a:endParaRPr sz="4000" dirty="0">
              <a:latin typeface="Arial MT"/>
              <a:cs typeface="Arial MT"/>
            </a:endParaRPr>
          </a:p>
        </p:txBody>
      </p:sp>
      <p:sp>
        <p:nvSpPr>
          <p:cNvPr id="8" name="Freeform 3">
            <a:extLst>
              <a:ext uri="{FF2B5EF4-FFF2-40B4-BE49-F238E27FC236}">
                <a16:creationId xmlns:a16="http://schemas.microsoft.com/office/drawing/2014/main" id="{F5FF285D-3920-DB30-9292-D252646AFF49}"/>
              </a:ext>
            </a:extLst>
          </p:cNvPr>
          <p:cNvSpPr/>
          <p:nvPr/>
        </p:nvSpPr>
        <p:spPr>
          <a:xfrm rot="-10800000">
            <a:off x="-305814" y="-323115"/>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1887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1999"/>
            </a:blip>
            <a:stretch>
              <a:fillRect l="-27054" r="-27054"/>
            </a:stretch>
          </a:blipFill>
        </p:spPr>
        <p:txBody>
          <a:bodyPr/>
          <a:lstStyle/>
          <a:p>
            <a:endParaRPr lang="en-US"/>
          </a:p>
        </p:txBody>
      </p:sp>
      <p:sp>
        <p:nvSpPr>
          <p:cNvPr id="3" name="TextBox 3"/>
          <p:cNvSpPr txBox="1"/>
          <p:nvPr/>
        </p:nvSpPr>
        <p:spPr>
          <a:xfrm>
            <a:off x="3602205" y="4146698"/>
            <a:ext cx="11083591" cy="1812629"/>
          </a:xfrm>
          <a:prstGeom prst="rect">
            <a:avLst/>
          </a:prstGeom>
        </p:spPr>
        <p:txBody>
          <a:bodyPr lIns="0" tIns="0" rIns="0" bIns="0" rtlCol="0" anchor="t">
            <a:spAutoFit/>
          </a:bodyPr>
          <a:lstStyle/>
          <a:p>
            <a:pPr algn="ctr">
              <a:lnSpc>
                <a:spcPts val="14776"/>
              </a:lnSpc>
            </a:pPr>
            <a:r>
              <a:rPr lang="en-US" sz="10707" spc="1049">
                <a:solidFill>
                  <a:srgbClr val="040506"/>
                </a:solidFill>
                <a:latin typeface="League Spartan"/>
              </a:rPr>
              <a:t>QUESTIONS?</a:t>
            </a:r>
          </a:p>
        </p:txBody>
      </p:sp>
      <p:sp>
        <p:nvSpPr>
          <p:cNvPr id="4" name="Freeform 4"/>
          <p:cNvSpPr/>
          <p:nvPr/>
        </p:nvSpPr>
        <p:spPr>
          <a:xfrm flipH="1" flipV="1">
            <a:off x="-3801253" y="0"/>
            <a:ext cx="7602505" cy="6745495"/>
          </a:xfrm>
          <a:custGeom>
            <a:avLst/>
            <a:gdLst/>
            <a:ahLst/>
            <a:cxnLst/>
            <a:rect l="l" t="t" r="r" b="b"/>
            <a:pathLst>
              <a:path w="7602505" h="6745495">
                <a:moveTo>
                  <a:pt x="7602506" y="6745495"/>
                </a:moveTo>
                <a:lnTo>
                  <a:pt x="0" y="6745495"/>
                </a:lnTo>
                <a:lnTo>
                  <a:pt x="0" y="0"/>
                </a:lnTo>
                <a:lnTo>
                  <a:pt x="7602506" y="0"/>
                </a:lnTo>
                <a:lnTo>
                  <a:pt x="7602506" y="674549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4486747" y="3541505"/>
            <a:ext cx="7602505" cy="6745495"/>
          </a:xfrm>
          <a:custGeom>
            <a:avLst/>
            <a:gdLst/>
            <a:ahLst/>
            <a:cxnLst/>
            <a:rect l="l" t="t" r="r" b="b"/>
            <a:pathLst>
              <a:path w="7602505" h="6745495">
                <a:moveTo>
                  <a:pt x="7602506" y="0"/>
                </a:moveTo>
                <a:lnTo>
                  <a:pt x="0" y="0"/>
                </a:lnTo>
                <a:lnTo>
                  <a:pt x="0" y="6745495"/>
                </a:lnTo>
                <a:lnTo>
                  <a:pt x="7602506" y="6745495"/>
                </a:lnTo>
                <a:lnTo>
                  <a:pt x="760250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62443" y="7598882"/>
            <a:ext cx="5376236" cy="5376236"/>
          </a:xfrm>
          <a:custGeom>
            <a:avLst/>
            <a:gdLst/>
            <a:ahLst/>
            <a:cxnLst/>
            <a:rect l="l" t="t" r="r" b="b"/>
            <a:pathLst>
              <a:path w="5376236" h="5376236">
                <a:moveTo>
                  <a:pt x="0" y="0"/>
                </a:moveTo>
                <a:lnTo>
                  <a:pt x="5376236" y="0"/>
                </a:lnTo>
                <a:lnTo>
                  <a:pt x="5376236" y="5376236"/>
                </a:lnTo>
                <a:lnTo>
                  <a:pt x="0" y="53762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A"/>
          </a:p>
        </p:txBody>
      </p:sp>
      <p:sp>
        <p:nvSpPr>
          <p:cNvPr id="3" name="TextBox 3"/>
          <p:cNvSpPr txBox="1"/>
          <p:nvPr/>
        </p:nvSpPr>
        <p:spPr>
          <a:xfrm>
            <a:off x="5802363" y="6101385"/>
            <a:ext cx="6676854" cy="609600"/>
          </a:xfrm>
          <a:prstGeom prst="rect">
            <a:avLst/>
          </a:prstGeom>
        </p:spPr>
        <p:txBody>
          <a:bodyPr lIns="0" tIns="0" rIns="0" bIns="0" rtlCol="0" anchor="t">
            <a:spAutoFit/>
          </a:bodyPr>
          <a:lstStyle/>
          <a:p>
            <a:pPr algn="l">
              <a:lnSpc>
                <a:spcPts val="4312"/>
              </a:lnSpc>
            </a:pPr>
            <a:r>
              <a:rPr lang="en-US" sz="3593" spc="125">
                <a:solidFill>
                  <a:srgbClr val="E28126"/>
                </a:solidFill>
                <a:latin typeface="Codec Pro ExtraBold"/>
              </a:rPr>
              <a:t>Reach out.</a:t>
            </a:r>
          </a:p>
        </p:txBody>
      </p:sp>
      <p:sp>
        <p:nvSpPr>
          <p:cNvPr id="4" name="TextBox 4"/>
          <p:cNvSpPr txBox="1"/>
          <p:nvPr/>
        </p:nvSpPr>
        <p:spPr>
          <a:xfrm>
            <a:off x="5802363" y="4834552"/>
            <a:ext cx="6676854" cy="1336871"/>
          </a:xfrm>
          <a:prstGeom prst="rect">
            <a:avLst/>
          </a:prstGeom>
        </p:spPr>
        <p:txBody>
          <a:bodyPr lIns="0" tIns="0" rIns="0" bIns="0" rtlCol="0" anchor="t">
            <a:spAutoFit/>
          </a:bodyPr>
          <a:lstStyle/>
          <a:p>
            <a:pPr algn="l">
              <a:lnSpc>
                <a:spcPts val="9220"/>
              </a:lnSpc>
            </a:pPr>
            <a:r>
              <a:rPr lang="en-US" sz="8781" spc="184" dirty="0">
                <a:solidFill>
                  <a:srgbClr val="0C3E5B"/>
                </a:solidFill>
                <a:latin typeface="Codec Pro ExtraBold"/>
              </a:rPr>
              <a:t>THANK YOU</a:t>
            </a:r>
          </a:p>
        </p:txBody>
      </p:sp>
      <p:sp>
        <p:nvSpPr>
          <p:cNvPr id="5" name="Freeform 5"/>
          <p:cNvSpPr/>
          <p:nvPr/>
        </p:nvSpPr>
        <p:spPr>
          <a:xfrm>
            <a:off x="1028700" y="1163607"/>
            <a:ext cx="934283" cy="1815744"/>
          </a:xfrm>
          <a:custGeom>
            <a:avLst/>
            <a:gdLst/>
            <a:ahLst/>
            <a:cxnLst/>
            <a:rect l="l" t="t" r="r" b="b"/>
            <a:pathLst>
              <a:path w="934283" h="1815744">
                <a:moveTo>
                  <a:pt x="0" y="0"/>
                </a:moveTo>
                <a:lnTo>
                  <a:pt x="934283" y="0"/>
                </a:lnTo>
                <a:lnTo>
                  <a:pt x="934283" y="1815744"/>
                </a:lnTo>
                <a:lnTo>
                  <a:pt x="0" y="1815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A"/>
          </a:p>
        </p:txBody>
      </p:sp>
      <p:sp>
        <p:nvSpPr>
          <p:cNvPr id="6" name="TextBox 6"/>
          <p:cNvSpPr txBox="1"/>
          <p:nvPr/>
        </p:nvSpPr>
        <p:spPr>
          <a:xfrm>
            <a:off x="9797023" y="8242927"/>
            <a:ext cx="3743694" cy="389394"/>
          </a:xfrm>
          <a:prstGeom prst="rect">
            <a:avLst/>
          </a:prstGeom>
        </p:spPr>
        <p:txBody>
          <a:bodyPr lIns="0" tIns="0" rIns="0" bIns="0" rtlCol="0" anchor="t">
            <a:spAutoFit/>
          </a:bodyPr>
          <a:lstStyle/>
          <a:p>
            <a:pPr algn="ctr">
              <a:lnSpc>
                <a:spcPts val="3212"/>
              </a:lnSpc>
            </a:pPr>
            <a:r>
              <a:rPr lang="en-US" sz="2294">
                <a:solidFill>
                  <a:srgbClr val="E28126"/>
                </a:solidFill>
                <a:latin typeface="Canva Sans"/>
              </a:rPr>
              <a:t>email</a:t>
            </a:r>
          </a:p>
        </p:txBody>
      </p:sp>
      <p:sp>
        <p:nvSpPr>
          <p:cNvPr id="7" name="TextBox 7"/>
          <p:cNvSpPr txBox="1"/>
          <p:nvPr/>
        </p:nvSpPr>
        <p:spPr>
          <a:xfrm>
            <a:off x="5883852" y="8280714"/>
            <a:ext cx="2744896" cy="389394"/>
          </a:xfrm>
          <a:prstGeom prst="rect">
            <a:avLst/>
          </a:prstGeom>
        </p:spPr>
        <p:txBody>
          <a:bodyPr lIns="0" tIns="0" rIns="0" bIns="0" rtlCol="0" anchor="t">
            <a:spAutoFit/>
          </a:bodyPr>
          <a:lstStyle/>
          <a:p>
            <a:pPr algn="ctr">
              <a:lnSpc>
                <a:spcPts val="3212"/>
              </a:lnSpc>
            </a:pPr>
            <a:r>
              <a:rPr lang="en-US" sz="2294">
                <a:solidFill>
                  <a:srgbClr val="E28126"/>
                </a:solidFill>
                <a:latin typeface="Canva Sans"/>
              </a:rPr>
              <a:t>phone</a:t>
            </a:r>
          </a:p>
        </p:txBody>
      </p:sp>
      <p:sp>
        <p:nvSpPr>
          <p:cNvPr id="8" name="Freeform 8"/>
          <p:cNvSpPr/>
          <p:nvPr/>
        </p:nvSpPr>
        <p:spPr>
          <a:xfrm>
            <a:off x="6906894" y="7543957"/>
            <a:ext cx="698813" cy="698813"/>
          </a:xfrm>
          <a:custGeom>
            <a:avLst/>
            <a:gdLst/>
            <a:ahLst/>
            <a:cxnLst/>
            <a:rect l="l" t="t" r="r" b="b"/>
            <a:pathLst>
              <a:path w="698813" h="698813">
                <a:moveTo>
                  <a:pt x="0" y="0"/>
                </a:moveTo>
                <a:lnTo>
                  <a:pt x="698813" y="0"/>
                </a:lnTo>
                <a:lnTo>
                  <a:pt x="698813" y="698814"/>
                </a:lnTo>
                <a:lnTo>
                  <a:pt x="0" y="698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A"/>
          </a:p>
        </p:txBody>
      </p:sp>
      <p:sp>
        <p:nvSpPr>
          <p:cNvPr id="9" name="Freeform 9"/>
          <p:cNvSpPr/>
          <p:nvPr/>
        </p:nvSpPr>
        <p:spPr>
          <a:xfrm>
            <a:off x="11319307" y="7505700"/>
            <a:ext cx="699127" cy="699127"/>
          </a:xfrm>
          <a:custGeom>
            <a:avLst/>
            <a:gdLst/>
            <a:ahLst/>
            <a:cxnLst/>
            <a:rect l="l" t="t" r="r" b="b"/>
            <a:pathLst>
              <a:path w="699127" h="699127">
                <a:moveTo>
                  <a:pt x="0" y="0"/>
                </a:moveTo>
                <a:lnTo>
                  <a:pt x="699126" y="0"/>
                </a:lnTo>
                <a:lnTo>
                  <a:pt x="699126" y="699127"/>
                </a:lnTo>
                <a:lnTo>
                  <a:pt x="0" y="6991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A"/>
          </a:p>
        </p:txBody>
      </p:sp>
      <p:sp>
        <p:nvSpPr>
          <p:cNvPr id="10" name="TextBox 10"/>
          <p:cNvSpPr txBox="1"/>
          <p:nvPr/>
        </p:nvSpPr>
        <p:spPr>
          <a:xfrm>
            <a:off x="-3606480" y="7586669"/>
            <a:ext cx="3606480" cy="815479"/>
          </a:xfrm>
          <a:prstGeom prst="rect">
            <a:avLst/>
          </a:prstGeom>
        </p:spPr>
        <p:txBody>
          <a:bodyPr lIns="0" tIns="0" rIns="0" bIns="0" rtlCol="0" anchor="t">
            <a:spAutoFit/>
          </a:bodyPr>
          <a:lstStyle/>
          <a:p>
            <a:pPr algn="ctr">
              <a:lnSpc>
                <a:spcPts val="3352"/>
              </a:lnSpc>
            </a:pPr>
            <a:r>
              <a:rPr lang="en-US" sz="2394">
                <a:solidFill>
                  <a:srgbClr val="E28126"/>
                </a:solidFill>
                <a:latin typeface="Canva Sans"/>
              </a:rPr>
              <a:t>Calle Cualquiera 123, Cualquier Lugar</a:t>
            </a:r>
          </a:p>
        </p:txBody>
      </p:sp>
      <p:grpSp>
        <p:nvGrpSpPr>
          <p:cNvPr id="11" name="Group 11"/>
          <p:cNvGrpSpPr/>
          <p:nvPr/>
        </p:nvGrpSpPr>
        <p:grpSpPr>
          <a:xfrm>
            <a:off x="5828058" y="962185"/>
            <a:ext cx="6676854" cy="2218588"/>
            <a:chOff x="0" y="0"/>
            <a:chExt cx="8902472" cy="2958117"/>
          </a:xfrm>
        </p:grpSpPr>
        <p:sp>
          <p:nvSpPr>
            <p:cNvPr id="12" name="TextBox 12"/>
            <p:cNvSpPr txBox="1"/>
            <p:nvPr/>
          </p:nvSpPr>
          <p:spPr>
            <a:xfrm>
              <a:off x="46032" y="-390525"/>
              <a:ext cx="7647784" cy="2465942"/>
            </a:xfrm>
            <a:prstGeom prst="rect">
              <a:avLst/>
            </a:prstGeom>
          </p:spPr>
          <p:txBody>
            <a:bodyPr lIns="0" tIns="0" rIns="0" bIns="0" rtlCol="0" anchor="t">
              <a:spAutoFit/>
            </a:bodyPr>
            <a:lstStyle/>
            <a:p>
              <a:pPr algn="ctr">
                <a:lnSpc>
                  <a:spcPts val="14360"/>
                </a:lnSpc>
              </a:pPr>
              <a:r>
                <a:rPr lang="en-US" sz="10257" dirty="0">
                  <a:solidFill>
                    <a:srgbClr val="0C3E5A"/>
                  </a:solidFill>
                  <a:latin typeface="Tabarra Sans Heavy"/>
                </a:rPr>
                <a:t>JUBCOR</a:t>
              </a:r>
            </a:p>
          </p:txBody>
        </p:sp>
        <p:grpSp>
          <p:nvGrpSpPr>
            <p:cNvPr id="13" name="Group 13"/>
            <p:cNvGrpSpPr/>
            <p:nvPr/>
          </p:nvGrpSpPr>
          <p:grpSpPr>
            <a:xfrm>
              <a:off x="46032" y="1703085"/>
              <a:ext cx="8856440" cy="757183"/>
              <a:chOff x="0" y="0"/>
              <a:chExt cx="1782556" cy="152400"/>
            </a:xfrm>
          </p:grpSpPr>
          <p:sp>
            <p:nvSpPr>
              <p:cNvPr id="14" name="Freeform 14"/>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txBody>
              <a:bodyPr/>
              <a:lstStyle/>
              <a:p>
                <a:endParaRPr lang="en-SA"/>
              </a:p>
            </p:txBody>
          </p:sp>
        </p:grpSp>
        <p:grpSp>
          <p:nvGrpSpPr>
            <p:cNvPr id="15" name="Group 15"/>
            <p:cNvGrpSpPr/>
            <p:nvPr/>
          </p:nvGrpSpPr>
          <p:grpSpPr>
            <a:xfrm rot="5400000">
              <a:off x="7220653" y="778449"/>
              <a:ext cx="2277074" cy="1086564"/>
              <a:chOff x="0" y="0"/>
              <a:chExt cx="458312" cy="218695"/>
            </a:xfrm>
          </p:grpSpPr>
          <p:sp>
            <p:nvSpPr>
              <p:cNvPr id="16" name="Freeform 16"/>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txBody>
              <a:bodyPr/>
              <a:lstStyle/>
              <a:p>
                <a:endParaRPr lang="en-SA"/>
              </a:p>
            </p:txBody>
          </p:sp>
        </p:grpSp>
        <p:sp>
          <p:nvSpPr>
            <p:cNvPr id="17" name="TextBox 17"/>
            <p:cNvSpPr txBox="1"/>
            <p:nvPr/>
          </p:nvSpPr>
          <p:spPr>
            <a:xfrm>
              <a:off x="0" y="1745158"/>
              <a:ext cx="7693816" cy="715110"/>
            </a:xfrm>
            <a:prstGeom prst="rect">
              <a:avLst/>
            </a:prstGeom>
          </p:spPr>
          <p:txBody>
            <a:bodyPr lIns="0" tIns="0" rIns="0" bIns="0" rtlCol="0" anchor="t">
              <a:spAutoFit/>
            </a:bodyPr>
            <a:lstStyle/>
            <a:p>
              <a:pPr algn="ctr">
                <a:lnSpc>
                  <a:spcPts val="4160"/>
                </a:lnSpc>
              </a:pPr>
              <a:r>
                <a:rPr lang="en-US" sz="2972">
                  <a:solidFill>
                    <a:srgbClr val="FFFFFF"/>
                  </a:solidFill>
                  <a:latin typeface="Tabarra Sans"/>
                </a:rPr>
                <a:t>CONFERENCE &amp; EXHIBITION</a:t>
              </a:r>
            </a:p>
          </p:txBody>
        </p:sp>
        <p:sp>
          <p:nvSpPr>
            <p:cNvPr id="18" name="TextBox 18"/>
            <p:cNvSpPr txBox="1"/>
            <p:nvPr/>
          </p:nvSpPr>
          <p:spPr>
            <a:xfrm rot="5400000">
              <a:off x="7366586" y="753233"/>
              <a:ext cx="2175660" cy="1136996"/>
            </a:xfrm>
            <a:prstGeom prst="rect">
              <a:avLst/>
            </a:prstGeom>
          </p:spPr>
          <p:txBody>
            <a:bodyPr lIns="0" tIns="0" rIns="0" bIns="0" rtlCol="0" anchor="t">
              <a:spAutoFit/>
            </a:bodyPr>
            <a:lstStyle/>
            <a:p>
              <a:pPr algn="ctr">
                <a:lnSpc>
                  <a:spcPts val="6623"/>
                </a:lnSpc>
              </a:pPr>
              <a:r>
                <a:rPr lang="en-US" sz="4731" spc="146">
                  <a:solidFill>
                    <a:srgbClr val="FFFFFF"/>
                  </a:solidFill>
                  <a:latin typeface="Tabarra Sans Heavy"/>
                </a:rPr>
                <a:t>2024</a:t>
              </a:r>
            </a:p>
          </p:txBody>
        </p:sp>
        <p:sp>
          <p:nvSpPr>
            <p:cNvPr id="19" name="TextBox 19"/>
            <p:cNvSpPr txBox="1"/>
            <p:nvPr/>
          </p:nvSpPr>
          <p:spPr>
            <a:xfrm>
              <a:off x="30747" y="2522888"/>
              <a:ext cx="8871725" cy="435229"/>
            </a:xfrm>
            <a:prstGeom prst="rect">
              <a:avLst/>
            </a:prstGeom>
          </p:spPr>
          <p:txBody>
            <a:bodyPr lIns="0" tIns="0" rIns="0" bIns="0" rtlCol="0" anchor="t">
              <a:spAutoFit/>
            </a:bodyPr>
            <a:lstStyle/>
            <a:p>
              <a:pPr algn="ctr">
                <a:lnSpc>
                  <a:spcPts val="2822"/>
                </a:lnSpc>
                <a:spcBef>
                  <a:spcPct val="0"/>
                </a:spcBef>
              </a:pPr>
              <a:r>
                <a:rPr lang="en-US" sz="2016">
                  <a:solidFill>
                    <a:srgbClr val="0C3E5B"/>
                  </a:solidFill>
                  <a:latin typeface="Glacial Indifference Bold"/>
                </a:rPr>
                <a:t>INNOVATIVE SOLUTIONS FOR CORROSION CHALLENGES</a:t>
              </a:r>
            </a:p>
          </p:txBody>
        </p:sp>
      </p:grpSp>
      <p:sp>
        <p:nvSpPr>
          <p:cNvPr id="41" name="Freeform 4">
            <a:extLst>
              <a:ext uri="{FF2B5EF4-FFF2-40B4-BE49-F238E27FC236}">
                <a16:creationId xmlns:a16="http://schemas.microsoft.com/office/drawing/2014/main" id="{BB9ECD43-3417-7EC4-8AD5-F93C72676B8E}"/>
              </a:ext>
            </a:extLst>
          </p:cNvPr>
          <p:cNvSpPr/>
          <p:nvPr/>
        </p:nvSpPr>
        <p:spPr>
          <a:xfrm>
            <a:off x="16129902" y="3308174"/>
            <a:ext cx="482144" cy="467032"/>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A"/>
          </a:p>
        </p:txBody>
      </p:sp>
      <p:pic>
        <p:nvPicPr>
          <p:cNvPr id="42" name="Picture 41">
            <a:extLst>
              <a:ext uri="{FF2B5EF4-FFF2-40B4-BE49-F238E27FC236}">
                <a16:creationId xmlns:a16="http://schemas.microsoft.com/office/drawing/2014/main" id="{9676C080-8204-0339-E82C-B935533D24E9}"/>
              </a:ext>
            </a:extLst>
          </p:cNvPr>
          <p:cNvPicPr>
            <a:picLocks noChangeAspect="1"/>
          </p:cNvPicPr>
          <p:nvPr/>
        </p:nvPicPr>
        <p:blipFill rotWithShape="1">
          <a:blip r:embed="rId12"/>
          <a:srcRect t="32261" b="36288"/>
          <a:stretch/>
        </p:blipFill>
        <p:spPr>
          <a:xfrm>
            <a:off x="14843506" y="2843313"/>
            <a:ext cx="2572792" cy="809172"/>
          </a:xfrm>
          <a:prstGeom prst="rect">
            <a:avLst/>
          </a:prstGeom>
        </p:spPr>
      </p:pic>
      <p:cxnSp>
        <p:nvCxnSpPr>
          <p:cNvPr id="43" name="Straight Connector 42">
            <a:extLst>
              <a:ext uri="{FF2B5EF4-FFF2-40B4-BE49-F238E27FC236}">
                <a16:creationId xmlns:a16="http://schemas.microsoft.com/office/drawing/2014/main" id="{F7E7CF62-AC87-C107-8005-5C135271B889}"/>
              </a:ext>
            </a:extLst>
          </p:cNvPr>
          <p:cNvCxnSpPr>
            <a:cxnSpLocks/>
          </p:cNvCxnSpPr>
          <p:nvPr/>
        </p:nvCxnSpPr>
        <p:spPr>
          <a:xfrm flipH="1">
            <a:off x="14648408" y="2677392"/>
            <a:ext cx="2838450" cy="9765"/>
          </a:xfrm>
          <a:prstGeom prst="line">
            <a:avLst/>
          </a:prstGeom>
          <a:ln>
            <a:solidFill>
              <a:srgbClr val="FFC000"/>
            </a:solidFill>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id="{B48BFA00-A75D-BCD2-2E41-DFDCE5E822D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5418525" y="658253"/>
            <a:ext cx="1298216" cy="1890340"/>
          </a:xfrm>
          <a:prstGeom prst="rect">
            <a:avLst/>
          </a:prstGeom>
        </p:spPr>
      </p:pic>
      <p:sp>
        <p:nvSpPr>
          <p:cNvPr id="45" name="TextBox 44">
            <a:extLst>
              <a:ext uri="{FF2B5EF4-FFF2-40B4-BE49-F238E27FC236}">
                <a16:creationId xmlns:a16="http://schemas.microsoft.com/office/drawing/2014/main" id="{7B3FE6C0-D07B-3FBF-670F-BD20E60383C3}"/>
              </a:ext>
            </a:extLst>
          </p:cNvPr>
          <p:cNvSpPr txBox="1"/>
          <p:nvPr/>
        </p:nvSpPr>
        <p:spPr>
          <a:xfrm>
            <a:off x="16537922" y="3541690"/>
            <a:ext cx="952501" cy="369332"/>
          </a:xfrm>
          <a:prstGeom prst="rect">
            <a:avLst/>
          </a:prstGeom>
          <a:noFill/>
        </p:spPr>
        <p:txBody>
          <a:bodyPr wrap="square" rtlCol="0">
            <a:spAutoFit/>
          </a:bodyPr>
          <a:lstStyle/>
          <a:p>
            <a:r>
              <a:rPr lang="en-SA" dirty="0">
                <a:solidFill>
                  <a:srgbClr val="002060"/>
                </a:solidFill>
              </a:rPr>
              <a:t>Division</a:t>
            </a:r>
          </a:p>
        </p:txBody>
      </p:sp>
      <p:sp>
        <p:nvSpPr>
          <p:cNvPr id="47" name="TextBox 46">
            <a:extLst>
              <a:ext uri="{FF2B5EF4-FFF2-40B4-BE49-F238E27FC236}">
                <a16:creationId xmlns:a16="http://schemas.microsoft.com/office/drawing/2014/main" id="{F87EEBFC-4DB4-C05F-CE16-19DE90F72B6B}"/>
              </a:ext>
            </a:extLst>
          </p:cNvPr>
          <p:cNvSpPr txBox="1"/>
          <p:nvPr/>
        </p:nvSpPr>
        <p:spPr>
          <a:xfrm>
            <a:off x="5371810" y="8801100"/>
            <a:ext cx="3768980" cy="646331"/>
          </a:xfrm>
          <a:prstGeom prst="rect">
            <a:avLst/>
          </a:prstGeom>
          <a:noFill/>
        </p:spPr>
        <p:txBody>
          <a:bodyPr wrap="none" rtlCol="0">
            <a:spAutoFit/>
          </a:bodyPr>
          <a:lstStyle/>
          <a:p>
            <a:r>
              <a:rPr lang="en-SA" sz="3600" dirty="0">
                <a:solidFill>
                  <a:srgbClr val="002060"/>
                </a:solidFill>
              </a:rPr>
              <a:t>+9966 54 234 9123</a:t>
            </a:r>
          </a:p>
        </p:txBody>
      </p:sp>
      <p:sp>
        <p:nvSpPr>
          <p:cNvPr id="48" name="TextBox 47">
            <a:extLst>
              <a:ext uri="{FF2B5EF4-FFF2-40B4-BE49-F238E27FC236}">
                <a16:creationId xmlns:a16="http://schemas.microsoft.com/office/drawing/2014/main" id="{ED5ED17D-92D4-11BD-C9DB-A0B872FC100C}"/>
              </a:ext>
            </a:extLst>
          </p:cNvPr>
          <p:cNvSpPr txBox="1"/>
          <p:nvPr/>
        </p:nvSpPr>
        <p:spPr>
          <a:xfrm>
            <a:off x="9603850" y="8763000"/>
            <a:ext cx="4130041" cy="646331"/>
          </a:xfrm>
          <a:prstGeom prst="rect">
            <a:avLst/>
          </a:prstGeom>
          <a:noFill/>
        </p:spPr>
        <p:txBody>
          <a:bodyPr wrap="none" rtlCol="0">
            <a:spAutoFit/>
          </a:bodyPr>
          <a:lstStyle/>
          <a:p>
            <a:r>
              <a:rPr lang="en-GB" sz="3600" dirty="0" err="1">
                <a:solidFill>
                  <a:srgbClr val="002060"/>
                </a:solidFill>
              </a:rPr>
              <a:t>omar.n@izoteck.com</a:t>
            </a:r>
            <a:endParaRPr lang="en-SA" sz="3600" dirty="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E798E96-2254-61FE-DDA2-83A8BA2005AD}"/>
              </a:ext>
            </a:extLst>
          </p:cNvPr>
          <p:cNvSpPr/>
          <p:nvPr/>
        </p:nvSpPr>
        <p:spPr>
          <a:xfrm>
            <a:off x="550844" y="8637422"/>
            <a:ext cx="17280744" cy="10911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SA" sz="2231"/>
          </a:p>
        </p:txBody>
      </p:sp>
      <p:pic>
        <p:nvPicPr>
          <p:cNvPr id="3" name="Picture 2" descr="A close-up of several images of different types of machinery&#10;&#10;Description automatically generated">
            <a:extLst>
              <a:ext uri="{FF2B5EF4-FFF2-40B4-BE49-F238E27FC236}">
                <a16:creationId xmlns:a16="http://schemas.microsoft.com/office/drawing/2014/main" id="{5FC9C1BB-D03D-6F01-B9BF-F59FB4A65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8262"/>
            <a:ext cx="18288000" cy="92410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0D8943"/>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2433846" y="1415447"/>
            <a:ext cx="5408984" cy="7979428"/>
            <a:chOff x="0" y="0"/>
            <a:chExt cx="1424588" cy="2101578"/>
          </a:xfrm>
        </p:grpSpPr>
        <p:sp>
          <p:nvSpPr>
            <p:cNvPr id="6" name="Freeform 6"/>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0D8943"/>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93954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013530" y="1028700"/>
            <a:ext cx="5486400" cy="7980897"/>
          </a:xfrm>
          <a:custGeom>
            <a:avLst/>
            <a:gdLst/>
            <a:ahLst/>
            <a:cxnLst/>
            <a:rect l="l" t="t" r="r" b="b"/>
            <a:pathLst>
              <a:path w="5486400" h="7980897">
                <a:moveTo>
                  <a:pt x="0" y="0"/>
                </a:moveTo>
                <a:lnTo>
                  <a:pt x="5486400" y="0"/>
                </a:lnTo>
                <a:lnTo>
                  <a:pt x="5486400" y="7980897"/>
                </a:lnTo>
                <a:lnTo>
                  <a:pt x="0" y="7980897"/>
                </a:lnTo>
                <a:lnTo>
                  <a:pt x="0" y="0"/>
                </a:lnTo>
                <a:close/>
              </a:path>
            </a:pathLst>
          </a:custGeom>
          <a:blipFill>
            <a:blip r:embed="rId4"/>
            <a:stretch>
              <a:fillRect l="-59168" r="-59168"/>
            </a:stretch>
          </a:blipFill>
        </p:spPr>
        <p:txBody>
          <a:bodyPr/>
          <a:lstStyle/>
          <a:p>
            <a:endParaRPr lang="en-US"/>
          </a:p>
        </p:txBody>
      </p:sp>
      <p:sp>
        <p:nvSpPr>
          <p:cNvPr id="10" name="TextBox 10"/>
          <p:cNvSpPr txBox="1"/>
          <p:nvPr/>
        </p:nvSpPr>
        <p:spPr>
          <a:xfrm>
            <a:off x="2223215" y="1709780"/>
            <a:ext cx="9302656" cy="1846659"/>
          </a:xfrm>
          <a:prstGeom prst="rect">
            <a:avLst/>
          </a:prstGeom>
        </p:spPr>
        <p:txBody>
          <a:bodyPr wrap="square" lIns="0" tIns="0" rIns="0" bIns="0" rtlCol="0" anchor="t">
            <a:spAutoFit/>
          </a:bodyPr>
          <a:lstStyle/>
          <a:p>
            <a:r>
              <a:rPr lang="en-US" sz="6000" b="1" spc="771" dirty="0">
                <a:solidFill>
                  <a:srgbClr val="040506"/>
                </a:solidFill>
                <a:latin typeface="Arial" panose="020B0604020202020204" pitchFamily="34" charset="0"/>
                <a:cs typeface="Arial" panose="020B0604020202020204" pitchFamily="34" charset="0"/>
              </a:rPr>
              <a:t>What we are Going to Discuss</a:t>
            </a:r>
          </a:p>
        </p:txBody>
      </p:sp>
      <p:sp>
        <p:nvSpPr>
          <p:cNvPr id="12" name="TextBox 12"/>
          <p:cNvSpPr txBox="1"/>
          <p:nvPr/>
        </p:nvSpPr>
        <p:spPr>
          <a:xfrm>
            <a:off x="4024659" y="4022304"/>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02</a:t>
            </a:r>
          </a:p>
        </p:txBody>
      </p:sp>
      <p:sp>
        <p:nvSpPr>
          <p:cNvPr id="13" name="TextBox 13"/>
          <p:cNvSpPr txBox="1"/>
          <p:nvPr/>
        </p:nvSpPr>
        <p:spPr>
          <a:xfrm>
            <a:off x="4024659" y="4903461"/>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03</a:t>
            </a:r>
          </a:p>
        </p:txBody>
      </p:sp>
      <p:sp>
        <p:nvSpPr>
          <p:cNvPr id="14" name="TextBox 14"/>
          <p:cNvSpPr txBox="1"/>
          <p:nvPr/>
        </p:nvSpPr>
        <p:spPr>
          <a:xfrm>
            <a:off x="4024659" y="5700580"/>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04</a:t>
            </a:r>
          </a:p>
        </p:txBody>
      </p:sp>
      <p:sp>
        <p:nvSpPr>
          <p:cNvPr id="15" name="TextBox 15"/>
          <p:cNvSpPr txBox="1"/>
          <p:nvPr/>
        </p:nvSpPr>
        <p:spPr>
          <a:xfrm>
            <a:off x="4044260" y="6492957"/>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05</a:t>
            </a:r>
          </a:p>
        </p:txBody>
      </p:sp>
      <p:sp>
        <p:nvSpPr>
          <p:cNvPr id="16" name="TextBox 16"/>
          <p:cNvSpPr txBox="1"/>
          <p:nvPr/>
        </p:nvSpPr>
        <p:spPr>
          <a:xfrm>
            <a:off x="4044260" y="7323921"/>
            <a:ext cx="937219" cy="657225"/>
          </a:xfrm>
          <a:prstGeom prst="rect">
            <a:avLst/>
          </a:prstGeom>
        </p:spPr>
        <p:txBody>
          <a:bodyPr lIns="0" tIns="0" rIns="0" bIns="0" rtlCol="0" anchor="t">
            <a:spAutoFit/>
          </a:bodyPr>
          <a:lstStyle/>
          <a:p>
            <a:pPr algn="ctr">
              <a:lnSpc>
                <a:spcPts val="5126"/>
              </a:lnSpc>
            </a:pPr>
            <a:r>
              <a:rPr lang="en-US" sz="4271" spc="350">
                <a:solidFill>
                  <a:srgbClr val="FFFFFF"/>
                </a:solidFill>
                <a:latin typeface="League Spartan"/>
              </a:rPr>
              <a:t>06</a:t>
            </a:r>
          </a:p>
        </p:txBody>
      </p:sp>
      <p:sp>
        <p:nvSpPr>
          <p:cNvPr id="17" name="TextBox 17"/>
          <p:cNvSpPr txBox="1"/>
          <p:nvPr/>
        </p:nvSpPr>
        <p:spPr>
          <a:xfrm>
            <a:off x="1852313" y="4331372"/>
            <a:ext cx="12391427" cy="3802323"/>
          </a:xfrm>
          <a:prstGeom prst="rect">
            <a:avLst/>
          </a:prstGeom>
        </p:spPr>
        <p:txBody>
          <a:bodyPr wrap="square" lIns="0" tIns="0" rIns="0" bIns="0" rtlCol="0" anchor="t">
            <a:spAutoFit/>
          </a:bodyPr>
          <a:lstStyle/>
          <a:p>
            <a:pPr marL="539115" lvl="1" indent="-269240">
              <a:lnSpc>
                <a:spcPts val="4999"/>
              </a:lnSpc>
              <a:buFont typeface="Arial"/>
              <a:buChar char="•"/>
            </a:pPr>
            <a:r>
              <a:rPr lang="en-US" sz="3200" dirty="0">
                <a:solidFill>
                  <a:srgbClr val="040506"/>
                </a:solidFill>
                <a:latin typeface="Roboto"/>
              </a:rPr>
              <a:t>Why tank bottoms rust out from the soil facing side.</a:t>
            </a:r>
            <a:endParaRPr lang="en-US" sz="3200" dirty="0">
              <a:solidFill>
                <a:srgbClr val="040506"/>
              </a:solidFill>
              <a:latin typeface="Roboto"/>
              <a:ea typeface="Roboto"/>
              <a:cs typeface="Roboto"/>
            </a:endParaRPr>
          </a:p>
          <a:p>
            <a:pPr marL="539115" lvl="1" indent="-269240">
              <a:lnSpc>
                <a:spcPts val="4999"/>
              </a:lnSpc>
              <a:buFont typeface="Arial"/>
              <a:buChar char="•"/>
            </a:pPr>
            <a:r>
              <a:rPr lang="en-US" sz="3200" dirty="0">
                <a:solidFill>
                  <a:srgbClr val="040506"/>
                </a:solidFill>
                <a:ea typeface="+mn-lt"/>
                <a:cs typeface="+mn-lt"/>
              </a:rPr>
              <a:t>Corrosion fundamentals</a:t>
            </a:r>
            <a:endParaRPr lang="en-US" sz="3200" dirty="0">
              <a:solidFill>
                <a:srgbClr val="040506"/>
              </a:solidFill>
              <a:latin typeface="Roboto"/>
            </a:endParaRPr>
          </a:p>
          <a:p>
            <a:pPr marL="539115" lvl="1" indent="-269240">
              <a:lnSpc>
                <a:spcPts val="4999"/>
              </a:lnSpc>
              <a:buFont typeface="Arial"/>
              <a:buChar char="•"/>
            </a:pPr>
            <a:r>
              <a:rPr lang="en-US" sz="3200" dirty="0">
                <a:solidFill>
                  <a:srgbClr val="040506"/>
                </a:solidFill>
                <a:latin typeface="Roboto"/>
              </a:rPr>
              <a:t>Chemically Bonded Phosphate Ceramic Coatings </a:t>
            </a:r>
            <a:endParaRPr lang="en-US" sz="3200" dirty="0">
              <a:solidFill>
                <a:srgbClr val="040506"/>
              </a:solidFill>
              <a:latin typeface="Roboto"/>
              <a:ea typeface="Roboto"/>
              <a:cs typeface="Roboto"/>
            </a:endParaRPr>
          </a:p>
          <a:p>
            <a:pPr marL="539115" lvl="1" indent="-269240">
              <a:lnSpc>
                <a:spcPts val="4999"/>
              </a:lnSpc>
              <a:buFont typeface="Arial"/>
              <a:buChar char="•"/>
            </a:pPr>
            <a:r>
              <a:rPr lang="en-US" sz="3200" dirty="0">
                <a:solidFill>
                  <a:srgbClr val="040506"/>
                </a:solidFill>
                <a:latin typeface="Roboto"/>
              </a:rPr>
              <a:t>How it works ?</a:t>
            </a:r>
            <a:endParaRPr lang="en-US" sz="3200" dirty="0">
              <a:solidFill>
                <a:srgbClr val="040506"/>
              </a:solidFill>
              <a:latin typeface="Roboto"/>
              <a:ea typeface="Roboto"/>
              <a:cs typeface="Roboto"/>
            </a:endParaRPr>
          </a:p>
          <a:p>
            <a:pPr marL="539115" lvl="1" indent="-269240">
              <a:lnSpc>
                <a:spcPts val="4999"/>
              </a:lnSpc>
              <a:buFont typeface="Arial"/>
              <a:buChar char="•"/>
            </a:pPr>
            <a:r>
              <a:rPr lang="en-US" sz="3200" dirty="0">
                <a:solidFill>
                  <a:srgbClr val="040506"/>
                </a:solidFill>
                <a:latin typeface="Roboto"/>
              </a:rPr>
              <a:t>Third-Party Validation and test data </a:t>
            </a:r>
            <a:endParaRPr lang="en-US" sz="3200" dirty="0">
              <a:solidFill>
                <a:srgbClr val="040506"/>
              </a:solidFill>
              <a:latin typeface="Roboto"/>
              <a:ea typeface="Roboto"/>
              <a:cs typeface="Roboto"/>
            </a:endParaRPr>
          </a:p>
          <a:p>
            <a:pPr marL="539115" lvl="1" indent="-269240">
              <a:lnSpc>
                <a:spcPts val="4999"/>
              </a:lnSpc>
              <a:buFont typeface="Arial"/>
              <a:buChar char="•"/>
            </a:pPr>
            <a:r>
              <a:rPr lang="en-US" sz="3200" dirty="0">
                <a:solidFill>
                  <a:srgbClr val="040506"/>
                </a:solidFill>
                <a:latin typeface="Roboto"/>
              </a:rPr>
              <a:t>Q&amp;A </a:t>
            </a:r>
            <a:endParaRPr lang="en-US" sz="3200" dirty="0">
              <a:solidFill>
                <a:srgbClr val="040506"/>
              </a:solidFill>
              <a:latin typeface="Roboto"/>
              <a:ea typeface="Roboto"/>
              <a:cs typeface="Roboto"/>
            </a:endParaRPr>
          </a:p>
        </p:txBody>
      </p:sp>
      <p:pic>
        <p:nvPicPr>
          <p:cNvPr id="18" name="Picture 6">
            <a:extLst>
              <a:ext uri="{FF2B5EF4-FFF2-40B4-BE49-F238E27FC236}">
                <a16:creationId xmlns:a16="http://schemas.microsoft.com/office/drawing/2014/main" id="{BA9B56CC-A869-3D5C-A129-4DC1D086CFD0}"/>
              </a:ext>
            </a:extLst>
          </p:cNvPr>
          <p:cNvPicPr>
            <a:picLocks noChangeAspect="1"/>
          </p:cNvPicPr>
          <p:nvPr/>
        </p:nvPicPr>
        <p:blipFill rotWithShape="1">
          <a:blip r:embed="rId5"/>
          <a:srcRect t="32110" b="34640"/>
          <a:stretch/>
        </p:blipFill>
        <p:spPr>
          <a:xfrm>
            <a:off x="2223214" y="9231168"/>
            <a:ext cx="2424985" cy="80631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6887962" y="598511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8943"/>
            </a:solidFill>
            <a:ln cap="sq">
              <a:noFill/>
              <a:prstDash val="solid"/>
              <a:miter/>
            </a:ln>
          </p:spPr>
          <p:txBody>
            <a:bodyPr/>
            <a:lstStyle/>
            <a:p>
              <a:endParaRPr lang="en-US"/>
            </a:p>
          </p:txBody>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096433"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1320979" y="-3497045"/>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8943"/>
            </a:solidFill>
            <a:ln cap="sq">
              <a:noFill/>
              <a:prstDash val="solid"/>
              <a:miter/>
            </a:ln>
          </p:spPr>
          <p:txBody>
            <a:bodyPr/>
            <a:lstStyle/>
            <a:p>
              <a:endParaRPr lang="en-US"/>
            </a:p>
          </p:txBody>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8141616" y="2462783"/>
            <a:ext cx="1209910" cy="19847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0D8943"/>
            </a:solidFill>
          </p:spPr>
          <p:txBody>
            <a:bodyPr/>
            <a:lstStyle/>
            <a:p>
              <a:endParaRPr lang="en-US"/>
            </a:p>
          </p:txBody>
        </p:sp>
      </p:grpSp>
      <p:grpSp>
        <p:nvGrpSpPr>
          <p:cNvPr id="12" name="Group 12"/>
          <p:cNvGrpSpPr/>
          <p:nvPr/>
        </p:nvGrpSpPr>
        <p:grpSpPr>
          <a:xfrm>
            <a:off x="8287454" y="3140956"/>
            <a:ext cx="338487" cy="628961"/>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0D8943"/>
            </a:solidFill>
          </p:spPr>
          <p:txBody>
            <a:bodyPr/>
            <a:lstStyle/>
            <a:p>
              <a:endParaRPr lang="en-US"/>
            </a:p>
          </p:txBody>
        </p:sp>
      </p:grpSp>
      <p:grpSp>
        <p:nvGrpSpPr>
          <p:cNvPr id="14" name="Group 14"/>
          <p:cNvGrpSpPr/>
          <p:nvPr/>
        </p:nvGrpSpPr>
        <p:grpSpPr>
          <a:xfrm>
            <a:off x="8605535" y="2647030"/>
            <a:ext cx="6146775" cy="1597609"/>
            <a:chOff x="0" y="0"/>
            <a:chExt cx="7374240" cy="1916640"/>
          </a:xfrm>
        </p:grpSpPr>
        <p:sp>
          <p:nvSpPr>
            <p:cNvPr id="15"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0D8943"/>
            </a:solidFill>
          </p:spPr>
          <p:txBody>
            <a:bodyPr/>
            <a:lstStyle/>
            <a:p>
              <a:endParaRPr lang="en-US"/>
            </a:p>
          </p:txBody>
        </p:sp>
      </p:grpSp>
      <p:grpSp>
        <p:nvGrpSpPr>
          <p:cNvPr id="16" name="Group 16"/>
          <p:cNvGrpSpPr/>
          <p:nvPr/>
        </p:nvGrpSpPr>
        <p:grpSpPr>
          <a:xfrm>
            <a:off x="13366225" y="4438196"/>
            <a:ext cx="1210510" cy="19847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77C968"/>
            </a:solidFill>
          </p:spPr>
          <p:txBody>
            <a:bodyPr/>
            <a:lstStyle/>
            <a:p>
              <a:endParaRPr lang="en-US"/>
            </a:p>
          </p:txBody>
        </p:sp>
      </p:grpSp>
      <p:grpSp>
        <p:nvGrpSpPr>
          <p:cNvPr id="18" name="Group 18"/>
          <p:cNvGrpSpPr/>
          <p:nvPr/>
        </p:nvGrpSpPr>
        <p:grpSpPr>
          <a:xfrm>
            <a:off x="13925186" y="5116370"/>
            <a:ext cx="338487" cy="628961"/>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77C968"/>
            </a:solidFill>
          </p:spPr>
          <p:txBody>
            <a:bodyPr/>
            <a:lstStyle/>
            <a:p>
              <a:endParaRPr lang="en-US"/>
            </a:p>
          </p:txBody>
        </p:sp>
      </p:grpSp>
      <p:grpSp>
        <p:nvGrpSpPr>
          <p:cNvPr id="20" name="Group 20"/>
          <p:cNvGrpSpPr/>
          <p:nvPr/>
        </p:nvGrpSpPr>
        <p:grpSpPr>
          <a:xfrm>
            <a:off x="6238806" y="4664776"/>
            <a:ext cx="7687286" cy="1527054"/>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77C968"/>
            </a:solidFill>
          </p:spPr>
          <p:txBody>
            <a:bodyPr/>
            <a:lstStyle/>
            <a:p>
              <a:endParaRPr lang="en-US"/>
            </a:p>
          </p:txBody>
        </p:sp>
      </p:grpSp>
      <p:grpSp>
        <p:nvGrpSpPr>
          <p:cNvPr id="22" name="Group 22"/>
          <p:cNvGrpSpPr/>
          <p:nvPr/>
        </p:nvGrpSpPr>
        <p:grpSpPr>
          <a:xfrm>
            <a:off x="7983787" y="6740370"/>
            <a:ext cx="1209910" cy="1984709"/>
            <a:chOff x="0" y="0"/>
            <a:chExt cx="1451520" cy="2381040"/>
          </a:xfrm>
        </p:grpSpPr>
        <p:sp>
          <p:nvSpPr>
            <p:cNvPr id="23" name="Freeform 23"/>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0D8943"/>
            </a:solidFill>
          </p:spPr>
          <p:txBody>
            <a:bodyPr/>
            <a:lstStyle/>
            <a:p>
              <a:endParaRPr lang="en-US"/>
            </a:p>
          </p:txBody>
        </p:sp>
      </p:grpSp>
      <p:grpSp>
        <p:nvGrpSpPr>
          <p:cNvPr id="24" name="Group 24"/>
          <p:cNvGrpSpPr/>
          <p:nvPr/>
        </p:nvGrpSpPr>
        <p:grpSpPr>
          <a:xfrm>
            <a:off x="8129624" y="7418544"/>
            <a:ext cx="338487" cy="628961"/>
            <a:chOff x="0" y="0"/>
            <a:chExt cx="406080" cy="754560"/>
          </a:xfrm>
        </p:grpSpPr>
        <p:sp>
          <p:nvSpPr>
            <p:cNvPr id="25" name="Freeform 25"/>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0D8943"/>
            </a:solidFill>
          </p:spPr>
          <p:txBody>
            <a:bodyPr/>
            <a:lstStyle/>
            <a:p>
              <a:endParaRPr lang="en-US"/>
            </a:p>
          </p:txBody>
        </p:sp>
      </p:grpSp>
      <p:grpSp>
        <p:nvGrpSpPr>
          <p:cNvPr id="26" name="Group 26"/>
          <p:cNvGrpSpPr/>
          <p:nvPr/>
        </p:nvGrpSpPr>
        <p:grpSpPr>
          <a:xfrm>
            <a:off x="8447706" y="6924617"/>
            <a:ext cx="6146775" cy="1597609"/>
            <a:chOff x="0" y="0"/>
            <a:chExt cx="7374240" cy="1916640"/>
          </a:xfrm>
        </p:grpSpPr>
        <p:sp>
          <p:nvSpPr>
            <p:cNvPr id="27" name="Freeform 27"/>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0D8943"/>
            </a:solidFill>
          </p:spPr>
          <p:txBody>
            <a:bodyPr/>
            <a:lstStyle/>
            <a:p>
              <a:endParaRPr lang="en-US"/>
            </a:p>
          </p:txBody>
        </p:sp>
      </p:grpSp>
      <p:sp>
        <p:nvSpPr>
          <p:cNvPr id="28" name="Freeform 28"/>
          <p:cNvSpPr/>
          <p:nvPr/>
        </p:nvSpPr>
        <p:spPr>
          <a:xfrm>
            <a:off x="9249430" y="7137734"/>
            <a:ext cx="1129582" cy="1129582"/>
          </a:xfrm>
          <a:custGeom>
            <a:avLst/>
            <a:gdLst/>
            <a:ahLst/>
            <a:cxnLst/>
            <a:rect l="l" t="t" r="r" b="b"/>
            <a:pathLst>
              <a:path w="1129582" h="1129582">
                <a:moveTo>
                  <a:pt x="0" y="0"/>
                </a:moveTo>
                <a:lnTo>
                  <a:pt x="1129582" y="0"/>
                </a:lnTo>
                <a:lnTo>
                  <a:pt x="1129582" y="1129582"/>
                </a:lnTo>
                <a:lnTo>
                  <a:pt x="0" y="11295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a:off x="12165752" y="4850278"/>
            <a:ext cx="904139" cy="1107674"/>
          </a:xfrm>
          <a:custGeom>
            <a:avLst/>
            <a:gdLst/>
            <a:ahLst/>
            <a:cxnLst/>
            <a:rect l="l" t="t" r="r" b="b"/>
            <a:pathLst>
              <a:path w="904139" h="1107674">
                <a:moveTo>
                  <a:pt x="0" y="0"/>
                </a:moveTo>
                <a:lnTo>
                  <a:pt x="904140" y="0"/>
                </a:lnTo>
                <a:lnTo>
                  <a:pt x="904140" y="1107674"/>
                </a:lnTo>
                <a:lnTo>
                  <a:pt x="0" y="11076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a:off x="9414215" y="2960919"/>
            <a:ext cx="953608" cy="960814"/>
          </a:xfrm>
          <a:custGeom>
            <a:avLst/>
            <a:gdLst/>
            <a:ahLst/>
            <a:cxnLst/>
            <a:rect l="l" t="t" r="r" b="b"/>
            <a:pathLst>
              <a:path w="953608" h="960814">
                <a:moveTo>
                  <a:pt x="0" y="0"/>
                </a:moveTo>
                <a:lnTo>
                  <a:pt x="953608" y="0"/>
                </a:lnTo>
                <a:lnTo>
                  <a:pt x="953608" y="960814"/>
                </a:lnTo>
                <a:lnTo>
                  <a:pt x="0" y="9608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TextBox 31"/>
          <p:cNvSpPr txBox="1"/>
          <p:nvPr/>
        </p:nvSpPr>
        <p:spPr>
          <a:xfrm>
            <a:off x="1079543" y="721131"/>
            <a:ext cx="5890615" cy="1007055"/>
          </a:xfrm>
          <a:prstGeom prst="rect">
            <a:avLst/>
          </a:prstGeom>
        </p:spPr>
        <p:txBody>
          <a:bodyPr lIns="0" tIns="0" rIns="0" bIns="0" rtlCol="0" anchor="t">
            <a:spAutoFit/>
          </a:bodyPr>
          <a:lstStyle/>
          <a:p>
            <a:pPr marL="0" lvl="0" indent="0" algn="l">
              <a:lnSpc>
                <a:spcPts val="8206"/>
              </a:lnSpc>
              <a:spcBef>
                <a:spcPct val="0"/>
              </a:spcBef>
            </a:pPr>
            <a:r>
              <a:rPr lang="en-US" sz="5946" spc="582">
                <a:solidFill>
                  <a:srgbClr val="FFFFFF"/>
                </a:solidFill>
                <a:latin typeface="League Spartan"/>
              </a:rPr>
              <a:t>The Problem</a:t>
            </a:r>
          </a:p>
        </p:txBody>
      </p:sp>
      <p:sp>
        <p:nvSpPr>
          <p:cNvPr id="32" name="TextBox 32"/>
          <p:cNvSpPr txBox="1"/>
          <p:nvPr/>
        </p:nvSpPr>
        <p:spPr>
          <a:xfrm>
            <a:off x="10481702" y="2761693"/>
            <a:ext cx="3789216" cy="1199046"/>
          </a:xfrm>
          <a:prstGeom prst="rect">
            <a:avLst/>
          </a:prstGeom>
        </p:spPr>
        <p:txBody>
          <a:bodyPr lIns="0" tIns="0" rIns="0" bIns="0" rtlCol="0" anchor="t">
            <a:spAutoFit/>
          </a:bodyPr>
          <a:lstStyle/>
          <a:p>
            <a:pPr>
              <a:lnSpc>
                <a:spcPts val="5017"/>
              </a:lnSpc>
            </a:pPr>
            <a:r>
              <a:rPr lang="en-US" sz="3600" spc="356" dirty="0">
                <a:solidFill>
                  <a:srgbClr val="FFFFFF"/>
                </a:solidFill>
                <a:latin typeface="Roboto"/>
                <a:ea typeface="Roboto"/>
                <a:cs typeface="Roboto"/>
              </a:rPr>
              <a:t>Leaking Tanks</a:t>
            </a:r>
            <a:endParaRPr lang="en-US" dirty="0"/>
          </a:p>
          <a:p>
            <a:pPr>
              <a:lnSpc>
                <a:spcPts val="5017"/>
              </a:lnSpc>
            </a:pPr>
            <a:r>
              <a:rPr lang="en-US" sz="2400" spc="356" dirty="0">
                <a:solidFill>
                  <a:srgbClr val="FFFFFF"/>
                </a:solidFill>
                <a:latin typeface="Roboto"/>
                <a:ea typeface="Roboto"/>
                <a:cs typeface="Roboto"/>
              </a:rPr>
              <a:t>Used to be accepted</a:t>
            </a:r>
          </a:p>
        </p:txBody>
      </p:sp>
      <p:sp>
        <p:nvSpPr>
          <p:cNvPr id="33" name="TextBox 33"/>
          <p:cNvSpPr txBox="1"/>
          <p:nvPr/>
        </p:nvSpPr>
        <p:spPr>
          <a:xfrm>
            <a:off x="7190112" y="2961792"/>
            <a:ext cx="1017627" cy="834290"/>
          </a:xfrm>
          <a:prstGeom prst="rect">
            <a:avLst/>
          </a:prstGeom>
        </p:spPr>
        <p:txBody>
          <a:bodyPr lIns="0" tIns="0" rIns="0" bIns="0" rtlCol="0" anchor="t">
            <a:spAutoFit/>
          </a:bodyPr>
          <a:lstStyle/>
          <a:p>
            <a:pPr marL="0" lvl="0" indent="0" algn="ctr">
              <a:lnSpc>
                <a:spcPts val="6282"/>
              </a:lnSpc>
              <a:spcBef>
                <a:spcPct val="0"/>
              </a:spcBef>
            </a:pPr>
            <a:r>
              <a:rPr lang="en-US" sz="4552" spc="446">
                <a:solidFill>
                  <a:srgbClr val="231F20"/>
                </a:solidFill>
                <a:latin typeface="Codec Pro ExtraBold"/>
              </a:rPr>
              <a:t>01</a:t>
            </a:r>
          </a:p>
        </p:txBody>
      </p:sp>
      <p:sp>
        <p:nvSpPr>
          <p:cNvPr id="34" name="TextBox 34"/>
          <p:cNvSpPr txBox="1"/>
          <p:nvPr/>
        </p:nvSpPr>
        <p:spPr>
          <a:xfrm>
            <a:off x="14421512" y="4993650"/>
            <a:ext cx="1017627" cy="834290"/>
          </a:xfrm>
          <a:prstGeom prst="rect">
            <a:avLst/>
          </a:prstGeom>
        </p:spPr>
        <p:txBody>
          <a:bodyPr lIns="0" tIns="0" rIns="0" bIns="0" rtlCol="0" anchor="t">
            <a:spAutoFit/>
          </a:bodyPr>
          <a:lstStyle/>
          <a:p>
            <a:pPr marL="0" lvl="0" indent="0" algn="ctr">
              <a:lnSpc>
                <a:spcPts val="6282"/>
              </a:lnSpc>
              <a:spcBef>
                <a:spcPct val="0"/>
              </a:spcBef>
            </a:pPr>
            <a:r>
              <a:rPr lang="en-US" sz="4552" spc="446">
                <a:solidFill>
                  <a:srgbClr val="231F20"/>
                </a:solidFill>
                <a:latin typeface="Codec Pro ExtraBold"/>
              </a:rPr>
              <a:t>02</a:t>
            </a:r>
          </a:p>
        </p:txBody>
      </p:sp>
      <p:sp>
        <p:nvSpPr>
          <p:cNvPr id="35" name="TextBox 35"/>
          <p:cNvSpPr txBox="1"/>
          <p:nvPr/>
        </p:nvSpPr>
        <p:spPr>
          <a:xfrm>
            <a:off x="10396950" y="7039280"/>
            <a:ext cx="3777479" cy="1250290"/>
          </a:xfrm>
          <a:prstGeom prst="rect">
            <a:avLst/>
          </a:prstGeom>
        </p:spPr>
        <p:txBody>
          <a:bodyPr lIns="0" tIns="0" rIns="0" bIns="0" rtlCol="0" anchor="t">
            <a:spAutoFit/>
          </a:bodyPr>
          <a:lstStyle/>
          <a:p>
            <a:pPr>
              <a:lnSpc>
                <a:spcPts val="5023"/>
              </a:lnSpc>
            </a:pPr>
            <a:r>
              <a:rPr lang="en-US" sz="3600" spc="356">
                <a:solidFill>
                  <a:srgbClr val="FFFFFF"/>
                </a:solidFill>
                <a:latin typeface="Roboto"/>
              </a:rPr>
              <a:t>Constant</a:t>
            </a:r>
          </a:p>
          <a:p>
            <a:pPr marL="0" lvl="0" indent="0" algn="l">
              <a:lnSpc>
                <a:spcPts val="5023"/>
              </a:lnSpc>
              <a:spcBef>
                <a:spcPct val="0"/>
              </a:spcBef>
            </a:pPr>
            <a:r>
              <a:rPr lang="en-US" sz="3600" spc="356">
                <a:solidFill>
                  <a:srgbClr val="FFFFFF"/>
                </a:solidFill>
                <a:latin typeface="Roboto"/>
              </a:rPr>
              <a:t>Maintenance</a:t>
            </a:r>
            <a:endParaRPr lang="en-US" sz="3600" spc="356">
              <a:solidFill>
                <a:srgbClr val="FFFFFF"/>
              </a:solidFill>
              <a:latin typeface="Roboto"/>
              <a:ea typeface="Roboto"/>
              <a:cs typeface="Roboto"/>
            </a:endParaRPr>
          </a:p>
        </p:txBody>
      </p:sp>
      <p:sp>
        <p:nvSpPr>
          <p:cNvPr id="36" name="TextBox 36"/>
          <p:cNvSpPr txBox="1"/>
          <p:nvPr/>
        </p:nvSpPr>
        <p:spPr>
          <a:xfrm>
            <a:off x="6843354" y="7266144"/>
            <a:ext cx="1017627" cy="834290"/>
          </a:xfrm>
          <a:prstGeom prst="rect">
            <a:avLst/>
          </a:prstGeom>
        </p:spPr>
        <p:txBody>
          <a:bodyPr lIns="0" tIns="0" rIns="0" bIns="0" rtlCol="0" anchor="t">
            <a:spAutoFit/>
          </a:bodyPr>
          <a:lstStyle/>
          <a:p>
            <a:pPr marL="0" lvl="0" indent="0" algn="ctr">
              <a:lnSpc>
                <a:spcPts val="6282"/>
              </a:lnSpc>
              <a:spcBef>
                <a:spcPct val="0"/>
              </a:spcBef>
            </a:pPr>
            <a:r>
              <a:rPr lang="en-US" sz="4552" spc="446">
                <a:solidFill>
                  <a:srgbClr val="231F20"/>
                </a:solidFill>
                <a:latin typeface="Codec Pro ExtraBold"/>
              </a:rPr>
              <a:t>03</a:t>
            </a:r>
          </a:p>
        </p:txBody>
      </p:sp>
      <p:sp>
        <p:nvSpPr>
          <p:cNvPr id="37" name="TextBox 37"/>
          <p:cNvSpPr txBox="1"/>
          <p:nvPr/>
        </p:nvSpPr>
        <p:spPr>
          <a:xfrm>
            <a:off x="7189443" y="4783204"/>
            <a:ext cx="4657123" cy="1240276"/>
          </a:xfrm>
          <a:prstGeom prst="rect">
            <a:avLst/>
          </a:prstGeom>
        </p:spPr>
        <p:txBody>
          <a:bodyPr wrap="square" lIns="0" tIns="0" rIns="0" bIns="0" rtlCol="0" anchor="t">
            <a:spAutoFit/>
          </a:bodyPr>
          <a:lstStyle/>
          <a:p>
            <a:pPr>
              <a:lnSpc>
                <a:spcPts val="5017"/>
              </a:lnSpc>
            </a:pPr>
            <a:r>
              <a:rPr lang="en-US" sz="3600" spc="356">
                <a:solidFill>
                  <a:srgbClr val="FFFFFF"/>
                </a:solidFill>
                <a:latin typeface="Segoe UI"/>
                <a:cs typeface="Segoe UI"/>
              </a:rPr>
              <a:t>Environmental </a:t>
            </a:r>
          </a:p>
          <a:p>
            <a:pPr>
              <a:lnSpc>
                <a:spcPts val="5017"/>
              </a:lnSpc>
              <a:spcBef>
                <a:spcPct val="0"/>
              </a:spcBef>
            </a:pPr>
            <a:r>
              <a:rPr lang="en-US" sz="3600" spc="356">
                <a:solidFill>
                  <a:srgbClr val="FFFFFF"/>
                </a:solidFill>
                <a:latin typeface="Segoe UI"/>
                <a:cs typeface="Segoe UI"/>
              </a:rPr>
              <a:t>Concerns and Cost</a:t>
            </a:r>
            <a:endParaRPr lang="en-US"/>
          </a:p>
        </p:txBody>
      </p:sp>
      <p:sp>
        <p:nvSpPr>
          <p:cNvPr id="38" name="TextBox 38"/>
          <p:cNvSpPr txBox="1"/>
          <p:nvPr/>
        </p:nvSpPr>
        <p:spPr>
          <a:xfrm>
            <a:off x="1079543" y="1873483"/>
            <a:ext cx="4361330" cy="1713611"/>
          </a:xfrm>
          <a:prstGeom prst="rect">
            <a:avLst/>
          </a:prstGeom>
        </p:spPr>
        <p:txBody>
          <a:bodyPr lIns="0" tIns="0" rIns="0" bIns="0" rtlCol="0" anchor="t">
            <a:spAutoFit/>
          </a:bodyPr>
          <a:lstStyle/>
          <a:p>
            <a:pPr>
              <a:lnSpc>
                <a:spcPts val="3421"/>
              </a:lnSpc>
              <a:spcBef>
                <a:spcPct val="0"/>
              </a:spcBef>
            </a:pPr>
            <a:r>
              <a:rPr lang="en-US" sz="2450" spc="242">
                <a:solidFill>
                  <a:srgbClr val="FFFFFF"/>
                </a:solidFill>
                <a:latin typeface="Roboto"/>
              </a:rPr>
              <a:t>Tank bottoms rust out from the soil facing side</a:t>
            </a:r>
          </a:p>
          <a:p>
            <a:pPr>
              <a:lnSpc>
                <a:spcPts val="3421"/>
              </a:lnSpc>
              <a:spcBef>
                <a:spcPct val="0"/>
              </a:spcBef>
            </a:pPr>
            <a:r>
              <a:rPr lang="en-US" sz="2450" spc="242">
                <a:solidFill>
                  <a:srgbClr val="FFFFFF"/>
                </a:solidFill>
                <a:latin typeface="Roboto"/>
                <a:ea typeface="Roboto"/>
                <a:cs typeface="Roboto"/>
              </a:rPr>
              <a:t>-and have done so since tanks have been built</a:t>
            </a:r>
          </a:p>
        </p:txBody>
      </p:sp>
      <p:pic>
        <p:nvPicPr>
          <p:cNvPr id="39" name="Picture 38">
            <a:extLst>
              <a:ext uri="{FF2B5EF4-FFF2-40B4-BE49-F238E27FC236}">
                <a16:creationId xmlns:a16="http://schemas.microsoft.com/office/drawing/2014/main" id="{E04CFDC1-34BD-0A00-56D7-0C01F460C114}"/>
              </a:ext>
            </a:extLst>
          </p:cNvPr>
          <p:cNvPicPr>
            <a:picLocks noChangeAspect="1"/>
          </p:cNvPicPr>
          <p:nvPr/>
        </p:nvPicPr>
        <p:blipFill rotWithShape="1">
          <a:blip r:embed="rId13"/>
          <a:srcRect t="32261" b="36288"/>
          <a:stretch/>
        </p:blipFill>
        <p:spPr>
          <a:xfrm>
            <a:off x="627899" y="9030372"/>
            <a:ext cx="2962988" cy="9318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30632" y="7058689"/>
            <a:ext cx="6157944" cy="2187533"/>
            <a:chOff x="0" y="0"/>
            <a:chExt cx="4075920" cy="1447920"/>
          </a:xfrm>
        </p:grpSpPr>
        <p:sp>
          <p:nvSpPr>
            <p:cNvPr id="3" name="Freeform 3"/>
            <p:cNvSpPr/>
            <p:nvPr/>
          </p:nvSpPr>
          <p:spPr>
            <a:xfrm>
              <a:off x="0" y="0"/>
              <a:ext cx="4075811" cy="1447927"/>
            </a:xfrm>
            <a:custGeom>
              <a:avLst/>
              <a:gdLst/>
              <a:ahLst/>
              <a:cxnLst/>
              <a:rect l="l" t="t" r="r" b="b"/>
              <a:pathLst>
                <a:path w="4075811" h="1447927">
                  <a:moveTo>
                    <a:pt x="3351530" y="0"/>
                  </a:moveTo>
                  <a:cubicBezTo>
                    <a:pt x="0" y="0"/>
                    <a:pt x="0" y="0"/>
                    <a:pt x="0" y="0"/>
                  </a:cubicBezTo>
                  <a:cubicBezTo>
                    <a:pt x="0" y="1447927"/>
                    <a:pt x="0" y="1447927"/>
                    <a:pt x="0" y="1447927"/>
                  </a:cubicBezTo>
                  <a:cubicBezTo>
                    <a:pt x="3351530" y="1447927"/>
                    <a:pt x="3351530" y="1447927"/>
                    <a:pt x="3351530" y="1447927"/>
                  </a:cubicBezTo>
                  <a:cubicBezTo>
                    <a:pt x="3750564" y="1447927"/>
                    <a:pt x="4075811" y="1122807"/>
                    <a:pt x="4075811" y="724027"/>
                  </a:cubicBezTo>
                  <a:cubicBezTo>
                    <a:pt x="4075811" y="325247"/>
                    <a:pt x="3750564" y="0"/>
                    <a:pt x="3351530" y="0"/>
                  </a:cubicBezTo>
                  <a:close/>
                </a:path>
              </a:pathLst>
            </a:custGeom>
            <a:solidFill>
              <a:srgbClr val="BBBFC7"/>
            </a:solidFill>
          </p:spPr>
          <p:txBody>
            <a:bodyPr/>
            <a:lstStyle/>
            <a:p>
              <a:endParaRPr lang="en-US"/>
            </a:p>
          </p:txBody>
        </p:sp>
      </p:grpSp>
      <p:grpSp>
        <p:nvGrpSpPr>
          <p:cNvPr id="4" name="Group 4"/>
          <p:cNvGrpSpPr/>
          <p:nvPr/>
        </p:nvGrpSpPr>
        <p:grpSpPr>
          <a:xfrm>
            <a:off x="1307084" y="7020364"/>
            <a:ext cx="2264184" cy="2264184"/>
            <a:chOff x="0" y="0"/>
            <a:chExt cx="2055600" cy="2055600"/>
          </a:xfrm>
        </p:grpSpPr>
        <p:sp>
          <p:nvSpPr>
            <p:cNvPr id="5" name="Freeform 5"/>
            <p:cNvSpPr/>
            <p:nvPr/>
          </p:nvSpPr>
          <p:spPr>
            <a:xfrm>
              <a:off x="0" y="0"/>
              <a:ext cx="2055622" cy="2055622"/>
            </a:xfrm>
            <a:custGeom>
              <a:avLst/>
              <a:gdLst/>
              <a:ahLst/>
              <a:cxnLst/>
              <a:rect l="l" t="t" r="r" b="b"/>
              <a:pathLst>
                <a:path w="2055622" h="2055622">
                  <a:moveTo>
                    <a:pt x="0" y="1027811"/>
                  </a:moveTo>
                  <a:cubicBezTo>
                    <a:pt x="0" y="460121"/>
                    <a:pt x="460121" y="0"/>
                    <a:pt x="1027811" y="0"/>
                  </a:cubicBezTo>
                  <a:cubicBezTo>
                    <a:pt x="1595501" y="0"/>
                    <a:pt x="2055622" y="460121"/>
                    <a:pt x="2055622" y="1027811"/>
                  </a:cubicBezTo>
                  <a:cubicBezTo>
                    <a:pt x="2055622" y="1595501"/>
                    <a:pt x="1595501" y="2055622"/>
                    <a:pt x="1027811" y="2055622"/>
                  </a:cubicBezTo>
                  <a:cubicBezTo>
                    <a:pt x="460121" y="2055622"/>
                    <a:pt x="0" y="1595501"/>
                    <a:pt x="0" y="1027811"/>
                  </a:cubicBezTo>
                  <a:close/>
                </a:path>
              </a:pathLst>
            </a:custGeom>
            <a:solidFill>
              <a:srgbClr val="0D8943"/>
            </a:solidFill>
          </p:spPr>
          <p:txBody>
            <a:bodyPr/>
            <a:lstStyle/>
            <a:p>
              <a:endParaRPr lang="en-US"/>
            </a:p>
          </p:txBody>
        </p:sp>
      </p:grpSp>
      <p:sp>
        <p:nvSpPr>
          <p:cNvPr id="6" name="Freeform 6"/>
          <p:cNvSpPr/>
          <p:nvPr/>
        </p:nvSpPr>
        <p:spPr>
          <a:xfrm>
            <a:off x="10152371" y="4346325"/>
            <a:ext cx="5996172" cy="4069725"/>
          </a:xfrm>
          <a:custGeom>
            <a:avLst/>
            <a:gdLst/>
            <a:ahLst/>
            <a:cxnLst/>
            <a:rect l="l" t="t" r="r" b="b"/>
            <a:pathLst>
              <a:path w="5996172" h="4069725">
                <a:moveTo>
                  <a:pt x="0" y="0"/>
                </a:moveTo>
                <a:lnTo>
                  <a:pt x="5996172" y="0"/>
                </a:lnTo>
                <a:lnTo>
                  <a:pt x="5996172" y="4069724"/>
                </a:lnTo>
                <a:lnTo>
                  <a:pt x="0" y="4069724"/>
                </a:lnTo>
                <a:lnTo>
                  <a:pt x="0" y="0"/>
                </a:lnTo>
                <a:close/>
              </a:path>
            </a:pathLst>
          </a:custGeom>
          <a:blipFill>
            <a:blip r:embed="rId3"/>
            <a:stretch>
              <a:fillRect/>
            </a:stretch>
          </a:blipFill>
        </p:spPr>
        <p:txBody>
          <a:bodyPr/>
          <a:lstStyle/>
          <a:p>
            <a:endParaRPr lang="en-US"/>
          </a:p>
        </p:txBody>
      </p:sp>
      <p:sp>
        <p:nvSpPr>
          <p:cNvPr id="7" name="Freeform 7"/>
          <p:cNvSpPr/>
          <p:nvPr/>
        </p:nvSpPr>
        <p:spPr>
          <a:xfrm>
            <a:off x="9002546" y="4185782"/>
            <a:ext cx="8295821" cy="5060451"/>
          </a:xfrm>
          <a:custGeom>
            <a:avLst/>
            <a:gdLst/>
            <a:ahLst/>
            <a:cxnLst/>
            <a:rect l="l" t="t" r="r" b="b"/>
            <a:pathLst>
              <a:path w="8295821" h="5060451">
                <a:moveTo>
                  <a:pt x="0" y="0"/>
                </a:moveTo>
                <a:lnTo>
                  <a:pt x="8295821" y="0"/>
                </a:lnTo>
                <a:lnTo>
                  <a:pt x="8295821" y="5060450"/>
                </a:lnTo>
                <a:lnTo>
                  <a:pt x="0" y="5060450"/>
                </a:lnTo>
                <a:lnTo>
                  <a:pt x="0" y="0"/>
                </a:lnTo>
                <a:close/>
              </a:path>
            </a:pathLst>
          </a:custGeom>
          <a:blipFill>
            <a:blip r:embed="rId4"/>
            <a:stretch>
              <a:fillRect/>
            </a:stretch>
          </a:blipFill>
        </p:spPr>
        <p:txBody>
          <a:bodyPr/>
          <a:lstStyle/>
          <a:p>
            <a:endParaRPr lang="en-US"/>
          </a:p>
        </p:txBody>
      </p:sp>
      <p:sp>
        <p:nvSpPr>
          <p:cNvPr id="8" name="Freeform 8"/>
          <p:cNvSpPr/>
          <p:nvPr/>
        </p:nvSpPr>
        <p:spPr>
          <a:xfrm>
            <a:off x="1795488" y="7593251"/>
            <a:ext cx="1287377" cy="1118409"/>
          </a:xfrm>
          <a:custGeom>
            <a:avLst/>
            <a:gdLst/>
            <a:ahLst/>
            <a:cxnLst/>
            <a:rect l="l" t="t" r="r" b="b"/>
            <a:pathLst>
              <a:path w="1287377" h="1118409">
                <a:moveTo>
                  <a:pt x="0" y="0"/>
                </a:moveTo>
                <a:lnTo>
                  <a:pt x="1287377" y="0"/>
                </a:lnTo>
                <a:lnTo>
                  <a:pt x="1287377" y="1118409"/>
                </a:lnTo>
                <a:lnTo>
                  <a:pt x="0" y="1118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9" name="Group 9"/>
          <p:cNvGrpSpPr>
            <a:grpSpLocks noChangeAspect="1"/>
          </p:cNvGrpSpPr>
          <p:nvPr/>
        </p:nvGrpSpPr>
        <p:grpSpPr>
          <a:xfrm>
            <a:off x="1456576" y="1208387"/>
            <a:ext cx="6850103" cy="4710328"/>
            <a:chOff x="0" y="0"/>
            <a:chExt cx="6159500" cy="4235450"/>
          </a:xfrm>
        </p:grpSpPr>
        <p:sp>
          <p:nvSpPr>
            <p:cNvPr id="10" name="Freeform 10"/>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7"/>
              <a:stretch>
                <a:fillRect t="-219" r="-9317" b="-9577"/>
              </a:stretch>
            </a:blipFill>
          </p:spPr>
          <p:txBody>
            <a:bodyPr/>
            <a:lstStyle/>
            <a:p>
              <a:endParaRPr lang="en-US"/>
            </a:p>
          </p:txBody>
        </p:sp>
      </p:grpSp>
      <p:sp>
        <p:nvSpPr>
          <p:cNvPr id="11" name="TextBox 11"/>
          <p:cNvSpPr txBox="1"/>
          <p:nvPr/>
        </p:nvSpPr>
        <p:spPr>
          <a:xfrm>
            <a:off x="3859074" y="7482381"/>
            <a:ext cx="3919597" cy="1276350"/>
          </a:xfrm>
          <a:prstGeom prst="rect">
            <a:avLst/>
          </a:prstGeom>
        </p:spPr>
        <p:txBody>
          <a:bodyPr lIns="0" tIns="0" rIns="0" bIns="0" rtlCol="0" anchor="t">
            <a:spAutoFit/>
          </a:bodyPr>
          <a:lstStyle/>
          <a:p>
            <a:pPr marL="0" lvl="1" indent="0" algn="l">
              <a:lnSpc>
                <a:spcPts val="3449"/>
              </a:lnSpc>
              <a:spcBef>
                <a:spcPct val="0"/>
              </a:spcBef>
            </a:pPr>
            <a:r>
              <a:rPr lang="en-US" sz="2499" spc="244" dirty="0">
                <a:solidFill>
                  <a:srgbClr val="231F20"/>
                </a:solidFill>
                <a:latin typeface="Roboto Bold"/>
              </a:rPr>
              <a:t>Limitations of traditional coatings during welding</a:t>
            </a:r>
          </a:p>
        </p:txBody>
      </p:sp>
      <p:sp>
        <p:nvSpPr>
          <p:cNvPr id="12" name="TextBox 12"/>
          <p:cNvSpPr txBox="1"/>
          <p:nvPr/>
        </p:nvSpPr>
        <p:spPr>
          <a:xfrm>
            <a:off x="9981322" y="2021306"/>
            <a:ext cx="6646320" cy="1487587"/>
          </a:xfrm>
          <a:prstGeom prst="rect">
            <a:avLst/>
          </a:prstGeom>
        </p:spPr>
        <p:txBody>
          <a:bodyPr wrap="square" lIns="0" tIns="0" rIns="0" bIns="0" rtlCol="0" anchor="t">
            <a:spAutoFit/>
          </a:bodyPr>
          <a:lstStyle/>
          <a:p>
            <a:pPr>
              <a:lnSpc>
                <a:spcPts val="5628"/>
              </a:lnSpc>
            </a:pPr>
            <a:r>
              <a:rPr lang="en-US" sz="6000" spc="198" dirty="0">
                <a:solidFill>
                  <a:srgbClr val="040506"/>
                </a:solidFill>
                <a:latin typeface="League Spartan"/>
              </a:rPr>
              <a:t>Why a Coating Doesn’t Work. </a:t>
            </a:r>
          </a:p>
        </p:txBody>
      </p:sp>
      <p:pic>
        <p:nvPicPr>
          <p:cNvPr id="13" name="Picture 6">
            <a:extLst>
              <a:ext uri="{FF2B5EF4-FFF2-40B4-BE49-F238E27FC236}">
                <a16:creationId xmlns:a16="http://schemas.microsoft.com/office/drawing/2014/main" id="{FCBE1373-7FBC-90C5-0AC8-9BFF95DE8A82}"/>
              </a:ext>
            </a:extLst>
          </p:cNvPr>
          <p:cNvPicPr>
            <a:picLocks noChangeAspect="1"/>
          </p:cNvPicPr>
          <p:nvPr/>
        </p:nvPicPr>
        <p:blipFill rotWithShape="1">
          <a:blip r:embed="rId8"/>
          <a:srcRect t="32110" b="34640"/>
          <a:stretch/>
        </p:blipFill>
        <p:spPr>
          <a:xfrm>
            <a:off x="15415149" y="529817"/>
            <a:ext cx="2424985" cy="80631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069997" y="3972549"/>
            <a:ext cx="8074003" cy="4794851"/>
          </a:xfrm>
          <a:custGeom>
            <a:avLst/>
            <a:gdLst/>
            <a:ahLst/>
            <a:cxnLst/>
            <a:rect l="l" t="t" r="r" b="b"/>
            <a:pathLst>
              <a:path w="8966174" h="5324677">
                <a:moveTo>
                  <a:pt x="0" y="0"/>
                </a:moveTo>
                <a:lnTo>
                  <a:pt x="8966174" y="0"/>
                </a:lnTo>
                <a:lnTo>
                  <a:pt x="8966174" y="5324677"/>
                </a:lnTo>
                <a:lnTo>
                  <a:pt x="0" y="5324677"/>
                </a:lnTo>
                <a:lnTo>
                  <a:pt x="0" y="0"/>
                </a:lnTo>
                <a:close/>
              </a:path>
            </a:pathLst>
          </a:custGeom>
          <a:blipFill>
            <a:blip r:embed="rId7"/>
            <a:stretch>
              <a:fillRect/>
            </a:stretch>
          </a:blipFill>
        </p:spPr>
        <p:txBody>
          <a:bodyPr/>
          <a:lstStyle/>
          <a:p>
            <a:endParaRPr lang="en-US"/>
          </a:p>
        </p:txBody>
      </p:sp>
      <p:sp>
        <p:nvSpPr>
          <p:cNvPr id="5" name="TextBox 5"/>
          <p:cNvSpPr txBox="1"/>
          <p:nvPr/>
        </p:nvSpPr>
        <p:spPr>
          <a:xfrm>
            <a:off x="1069997" y="1408208"/>
            <a:ext cx="5768624" cy="2068400"/>
          </a:xfrm>
          <a:prstGeom prst="rect">
            <a:avLst/>
          </a:prstGeom>
        </p:spPr>
        <p:txBody>
          <a:bodyPr lIns="0" tIns="0" rIns="0" bIns="0" rtlCol="0" anchor="t">
            <a:spAutoFit/>
          </a:bodyPr>
          <a:lstStyle/>
          <a:p>
            <a:pPr>
              <a:lnSpc>
                <a:spcPts val="5358"/>
              </a:lnSpc>
            </a:pPr>
            <a:r>
              <a:rPr lang="en-US" sz="5412" spc="189" dirty="0">
                <a:solidFill>
                  <a:srgbClr val="040506"/>
                </a:solidFill>
                <a:latin typeface="League Spartan"/>
              </a:rPr>
              <a:t>Why Cathodic Protection is Ineffective.</a:t>
            </a:r>
          </a:p>
        </p:txBody>
      </p:sp>
      <p:sp>
        <p:nvSpPr>
          <p:cNvPr id="6" name="TextBox 6"/>
          <p:cNvSpPr txBox="1"/>
          <p:nvPr/>
        </p:nvSpPr>
        <p:spPr>
          <a:xfrm>
            <a:off x="9435363" y="2442408"/>
            <a:ext cx="7782640" cy="6431184"/>
          </a:xfrm>
          <a:prstGeom prst="rect">
            <a:avLst/>
          </a:prstGeom>
        </p:spPr>
        <p:txBody>
          <a:bodyPr lIns="0" tIns="0" rIns="0" bIns="0" rtlCol="0" anchor="t">
            <a:spAutoFit/>
          </a:bodyPr>
          <a:lstStyle/>
          <a:p>
            <a:pPr marL="603885" lvl="1" indent="-302260">
              <a:lnSpc>
                <a:spcPts val="4199"/>
              </a:lnSpc>
              <a:buFont typeface="Arial"/>
              <a:buChar char="•"/>
            </a:pPr>
            <a:r>
              <a:rPr lang="en-US" sz="2750" dirty="0">
                <a:solidFill>
                  <a:srgbClr val="040506"/>
                </a:solidFill>
                <a:latin typeface="DM Sans"/>
              </a:rPr>
              <a:t>Distributed anodes and deep well anode bed cathodic protection systems cannot protect tanks sitting on high resistance concrete and/or asphalt layer.</a:t>
            </a:r>
            <a:endParaRPr lang="en-US" sz="2750" dirty="0"/>
          </a:p>
          <a:p>
            <a:pPr>
              <a:lnSpc>
                <a:spcPts val="4199"/>
              </a:lnSpc>
            </a:pPr>
            <a:endParaRPr lang="en-US" sz="2799" dirty="0">
              <a:solidFill>
                <a:srgbClr val="040506"/>
              </a:solidFill>
              <a:latin typeface="DM Sans"/>
            </a:endParaRPr>
          </a:p>
          <a:p>
            <a:pPr marL="603885" lvl="1" indent="-302260">
              <a:lnSpc>
                <a:spcPts val="4199"/>
              </a:lnSpc>
              <a:buFont typeface="Arial"/>
              <a:buChar char="•"/>
            </a:pPr>
            <a:r>
              <a:rPr lang="en-US" sz="2750" dirty="0">
                <a:solidFill>
                  <a:srgbClr val="040506"/>
                </a:solidFill>
                <a:latin typeface="DM Sans"/>
              </a:rPr>
              <a:t>Deep well anode beds are not recommended inside a plant with congested underground pipes as it may cause stray current interference.</a:t>
            </a:r>
          </a:p>
          <a:p>
            <a:pPr>
              <a:lnSpc>
                <a:spcPts val="4199"/>
              </a:lnSpc>
            </a:pPr>
            <a:endParaRPr lang="en-US" sz="2799" dirty="0">
              <a:solidFill>
                <a:srgbClr val="040506"/>
              </a:solidFill>
              <a:latin typeface="DM Sans"/>
            </a:endParaRPr>
          </a:p>
          <a:p>
            <a:pPr marL="603885" lvl="1" indent="-302260">
              <a:lnSpc>
                <a:spcPts val="4199"/>
              </a:lnSpc>
              <a:buFont typeface="Arial"/>
              <a:buChar char="•"/>
            </a:pPr>
            <a:r>
              <a:rPr lang="en-US" sz="2750" dirty="0">
                <a:solidFill>
                  <a:srgbClr val="040506"/>
                </a:solidFill>
                <a:latin typeface="DM Sans"/>
              </a:rPr>
              <a:t>Difficult to maintain constant voltage across a large flat surface.</a:t>
            </a:r>
          </a:p>
        </p:txBody>
      </p:sp>
      <p:pic>
        <p:nvPicPr>
          <p:cNvPr id="8" name="Picture 7">
            <a:extLst>
              <a:ext uri="{FF2B5EF4-FFF2-40B4-BE49-F238E27FC236}">
                <a16:creationId xmlns:a16="http://schemas.microsoft.com/office/drawing/2014/main" id="{B24E31B0-EF94-FD54-7B2E-638E94F11309}"/>
              </a:ext>
            </a:extLst>
          </p:cNvPr>
          <p:cNvPicPr>
            <a:picLocks noChangeAspect="1"/>
          </p:cNvPicPr>
          <p:nvPr/>
        </p:nvPicPr>
        <p:blipFill rotWithShape="1">
          <a:blip r:embed="rId8"/>
          <a:srcRect t="32261" b="36288"/>
          <a:stretch/>
        </p:blipFill>
        <p:spPr>
          <a:xfrm>
            <a:off x="627899" y="9030372"/>
            <a:ext cx="2962988" cy="9318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sp>
        <p:nvSpPr>
          <p:cNvPr id="3" name="Freeform 3"/>
          <p:cNvSpPr/>
          <p:nvPr/>
        </p:nvSpPr>
        <p:spPr>
          <a:xfrm rot="-10800000">
            <a:off x="-166888" y="-340773"/>
            <a:ext cx="8744064" cy="2511931"/>
          </a:xfrm>
          <a:custGeom>
            <a:avLst/>
            <a:gdLst/>
            <a:ahLst/>
            <a:cxnLst/>
            <a:rect l="l" t="t" r="r" b="b"/>
            <a:pathLst>
              <a:path w="8744064" h="2511931">
                <a:moveTo>
                  <a:pt x="0" y="0"/>
                </a:moveTo>
                <a:lnTo>
                  <a:pt x="8744064" y="0"/>
                </a:lnTo>
                <a:lnTo>
                  <a:pt x="8744064" y="2511931"/>
                </a:lnTo>
                <a:lnTo>
                  <a:pt x="0" y="25119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396393" y="1844544"/>
            <a:ext cx="5495213" cy="777053"/>
          </a:xfrm>
          <a:prstGeom prst="rect">
            <a:avLst/>
          </a:prstGeom>
        </p:spPr>
        <p:txBody>
          <a:bodyPr lIns="0" tIns="0" rIns="0" bIns="0" rtlCol="0" anchor="t">
            <a:spAutoFit/>
          </a:bodyPr>
          <a:lstStyle/>
          <a:p>
            <a:pPr marL="0" lvl="0" indent="0" algn="l">
              <a:lnSpc>
                <a:spcPts val="5862"/>
              </a:lnSpc>
              <a:spcBef>
                <a:spcPct val="0"/>
              </a:spcBef>
            </a:pPr>
            <a:r>
              <a:rPr lang="en-US" sz="5921" spc="207">
                <a:solidFill>
                  <a:srgbClr val="040506"/>
                </a:solidFill>
                <a:latin typeface="League Spartan"/>
              </a:rPr>
              <a:t>The Solution:</a:t>
            </a:r>
          </a:p>
        </p:txBody>
      </p:sp>
      <p:sp>
        <p:nvSpPr>
          <p:cNvPr id="5" name="TextBox 5"/>
          <p:cNvSpPr txBox="1"/>
          <p:nvPr/>
        </p:nvSpPr>
        <p:spPr>
          <a:xfrm>
            <a:off x="2037040" y="2863994"/>
            <a:ext cx="14213920" cy="763906"/>
          </a:xfrm>
          <a:prstGeom prst="rect">
            <a:avLst/>
          </a:prstGeom>
        </p:spPr>
        <p:txBody>
          <a:bodyPr lIns="0" tIns="0" rIns="0" bIns="0" rtlCol="0" anchor="t">
            <a:spAutoFit/>
          </a:bodyPr>
          <a:lstStyle/>
          <a:p>
            <a:pPr marL="0" lvl="0" indent="0">
              <a:lnSpc>
                <a:spcPts val="6209"/>
              </a:lnSpc>
              <a:spcBef>
                <a:spcPct val="0"/>
              </a:spcBef>
            </a:pPr>
            <a:r>
              <a:rPr lang="en-US" sz="4499" spc="440">
                <a:solidFill>
                  <a:srgbClr val="397D5A"/>
                </a:solidFill>
                <a:latin typeface="League Spartan"/>
              </a:rPr>
              <a:t>Chemically Bonded Phosphate Ceramics.</a:t>
            </a:r>
          </a:p>
        </p:txBody>
      </p:sp>
      <p:sp>
        <p:nvSpPr>
          <p:cNvPr id="7" name="TextBox 7"/>
          <p:cNvSpPr txBox="1"/>
          <p:nvPr/>
        </p:nvSpPr>
        <p:spPr>
          <a:xfrm>
            <a:off x="2037040" y="5086350"/>
            <a:ext cx="11503678" cy="3948430"/>
          </a:xfrm>
          <a:prstGeom prst="rect">
            <a:avLst/>
          </a:prstGeom>
        </p:spPr>
        <p:txBody>
          <a:bodyPr lIns="0" tIns="0" rIns="0" bIns="0" rtlCol="0" anchor="t">
            <a:spAutoFit/>
          </a:bodyPr>
          <a:lstStyle/>
          <a:p>
            <a:pPr marL="604519" lvl="1" indent="-302260">
              <a:lnSpc>
                <a:spcPts val="3919"/>
              </a:lnSpc>
              <a:buFont typeface="Arial"/>
              <a:buChar char="•"/>
            </a:pPr>
            <a:r>
              <a:rPr lang="en-US" sz="2799" dirty="0">
                <a:solidFill>
                  <a:srgbClr val="040506"/>
                </a:solidFill>
                <a:latin typeface="DM Sans"/>
              </a:rPr>
              <a:t>(1) Reaction between metal (iron) and acid to alloy the surface.</a:t>
            </a:r>
          </a:p>
          <a:p>
            <a:pPr marL="1209039" lvl="2" indent="-403013">
              <a:lnSpc>
                <a:spcPts val="3919"/>
              </a:lnSpc>
              <a:buFont typeface="Arial"/>
              <a:buChar char="⚬"/>
            </a:pPr>
            <a:r>
              <a:rPr lang="en-US" sz="2799" dirty="0">
                <a:solidFill>
                  <a:srgbClr val="040506"/>
                </a:solidFill>
                <a:latin typeface="DM Sans"/>
              </a:rPr>
              <a:t>Alloys the metal surface with an amorphous layer of tri-valent magnesium-iron phosphate.</a:t>
            </a:r>
          </a:p>
          <a:p>
            <a:pPr>
              <a:lnSpc>
                <a:spcPts val="3919"/>
              </a:lnSpc>
            </a:pPr>
            <a:endParaRPr lang="en-US" sz="2799" dirty="0">
              <a:solidFill>
                <a:srgbClr val="040506"/>
              </a:solidFill>
              <a:latin typeface="DM Sans"/>
            </a:endParaRPr>
          </a:p>
          <a:p>
            <a:pPr marL="604519" lvl="1" indent="-302260">
              <a:lnSpc>
                <a:spcPts val="3919"/>
              </a:lnSpc>
              <a:buFont typeface="Arial"/>
              <a:buChar char="•"/>
            </a:pPr>
            <a:r>
              <a:rPr lang="en-US" sz="2799" dirty="0">
                <a:solidFill>
                  <a:srgbClr val="040506"/>
                </a:solidFill>
                <a:latin typeface="DM Sans"/>
              </a:rPr>
              <a:t>(2) Reaction between acid-base to form a ceramic layer which is 100% corrosion inhibitor.</a:t>
            </a:r>
          </a:p>
          <a:p>
            <a:pPr marL="1209039" lvl="2" indent="-403013">
              <a:lnSpc>
                <a:spcPts val="3919"/>
              </a:lnSpc>
              <a:buFont typeface="Arial"/>
              <a:buChar char="⚬"/>
            </a:pPr>
            <a:r>
              <a:rPr lang="en-US" sz="2799" dirty="0">
                <a:solidFill>
                  <a:srgbClr val="040506"/>
                </a:solidFill>
                <a:latin typeface="DM Sans"/>
              </a:rPr>
              <a:t>Creates a huge reservoir of inhibitor intimately bonded to the steel and immediately available to address damage or stress.</a:t>
            </a:r>
          </a:p>
        </p:txBody>
      </p:sp>
      <p:sp>
        <p:nvSpPr>
          <p:cNvPr id="8" name="TextBox 7">
            <a:extLst>
              <a:ext uri="{FF2B5EF4-FFF2-40B4-BE49-F238E27FC236}">
                <a16:creationId xmlns:a16="http://schemas.microsoft.com/office/drawing/2014/main" id="{020DAFB8-78CB-AF24-7032-006279CDFA20}"/>
              </a:ext>
            </a:extLst>
          </p:cNvPr>
          <p:cNvSpPr txBox="1"/>
          <p:nvPr/>
        </p:nvSpPr>
        <p:spPr>
          <a:xfrm>
            <a:off x="1976717" y="4074458"/>
            <a:ext cx="90902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Two Mechanisms for Corrosion Protection</a:t>
            </a:r>
          </a:p>
        </p:txBody>
      </p:sp>
      <p:pic>
        <p:nvPicPr>
          <p:cNvPr id="6" name="Picture 6">
            <a:extLst>
              <a:ext uri="{FF2B5EF4-FFF2-40B4-BE49-F238E27FC236}">
                <a16:creationId xmlns:a16="http://schemas.microsoft.com/office/drawing/2014/main" id="{A0B936E3-6C5C-0B00-D38F-ACFB6A567239}"/>
              </a:ext>
            </a:extLst>
          </p:cNvPr>
          <p:cNvPicPr>
            <a:picLocks noChangeAspect="1"/>
          </p:cNvPicPr>
          <p:nvPr/>
        </p:nvPicPr>
        <p:blipFill rotWithShape="1">
          <a:blip r:embed="rId6"/>
          <a:srcRect t="32110" b="34640"/>
          <a:stretch/>
        </p:blipFill>
        <p:spPr>
          <a:xfrm>
            <a:off x="15415149" y="529817"/>
            <a:ext cx="2424985" cy="8063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800" y="8115300"/>
            <a:ext cx="16230600" cy="1057275"/>
          </a:xfrm>
          <a:prstGeom prst="rect">
            <a:avLst/>
          </a:prstGeom>
        </p:spPr>
        <p:txBody>
          <a:bodyPr lIns="0" tIns="0" rIns="0" bIns="0" rtlCol="0" anchor="t">
            <a:spAutoFit/>
          </a:bodyPr>
          <a:lstStyle/>
          <a:p>
            <a:pPr>
              <a:lnSpc>
                <a:spcPts val="4200"/>
              </a:lnSpc>
            </a:pPr>
            <a:r>
              <a:rPr lang="en-US" sz="3000" dirty="0" err="1">
                <a:solidFill>
                  <a:srgbClr val="5F6062"/>
                </a:solidFill>
                <a:latin typeface="League Spartan"/>
              </a:rPr>
              <a:t>EonCoat</a:t>
            </a:r>
            <a:r>
              <a:rPr lang="en-US" sz="3000" dirty="0">
                <a:solidFill>
                  <a:srgbClr val="5F6062"/>
                </a:solidFill>
                <a:latin typeface="League Spartan"/>
              </a:rPr>
              <a:t> is a treatment that is applied like a coating. </a:t>
            </a:r>
          </a:p>
          <a:p>
            <a:pPr marL="0" lvl="0" indent="0" algn="l">
              <a:lnSpc>
                <a:spcPts val="4200"/>
              </a:lnSpc>
              <a:spcBef>
                <a:spcPct val="0"/>
              </a:spcBef>
            </a:pPr>
            <a:r>
              <a:rPr lang="en-US" sz="3000" dirty="0" err="1">
                <a:solidFill>
                  <a:srgbClr val="5F6062"/>
                </a:solidFill>
                <a:latin typeface="League Spartan"/>
              </a:rPr>
              <a:t>EonCoat</a:t>
            </a:r>
            <a:r>
              <a:rPr lang="en-US" sz="3000" dirty="0">
                <a:solidFill>
                  <a:srgbClr val="5F6062"/>
                </a:solidFill>
                <a:latin typeface="League Spartan"/>
              </a:rPr>
              <a:t> is </a:t>
            </a:r>
            <a:r>
              <a:rPr lang="en-US" sz="3000" u="sng" dirty="0">
                <a:solidFill>
                  <a:srgbClr val="5F6062"/>
                </a:solidFill>
                <a:latin typeface="League Spartan"/>
              </a:rPr>
              <a:t>NOT</a:t>
            </a:r>
            <a:r>
              <a:rPr lang="en-US" sz="3000" dirty="0">
                <a:solidFill>
                  <a:srgbClr val="5F6062"/>
                </a:solidFill>
                <a:latin typeface="League Spartan"/>
              </a:rPr>
              <a:t> paint. </a:t>
            </a:r>
          </a:p>
        </p:txBody>
      </p:sp>
      <p:sp>
        <p:nvSpPr>
          <p:cNvPr id="3" name="TextBox 3"/>
          <p:cNvSpPr txBox="1"/>
          <p:nvPr/>
        </p:nvSpPr>
        <p:spPr>
          <a:xfrm>
            <a:off x="1066800" y="4914900"/>
            <a:ext cx="16916400" cy="1935786"/>
          </a:xfrm>
          <a:prstGeom prst="rect">
            <a:avLst/>
          </a:prstGeom>
        </p:spPr>
        <p:txBody>
          <a:bodyPr wrap="square" lIns="0" tIns="0" rIns="0" bIns="0" rtlCol="0" anchor="t">
            <a:spAutoFit/>
          </a:bodyPr>
          <a:lstStyle/>
          <a:p>
            <a:pPr>
              <a:lnSpc>
                <a:spcPts val="7743"/>
              </a:lnSpc>
            </a:pPr>
            <a:r>
              <a:rPr lang="en-US" sz="5400" spc="-119" dirty="0" err="1">
                <a:solidFill>
                  <a:srgbClr val="0D8943"/>
                </a:solidFill>
                <a:latin typeface="League Spartan"/>
              </a:rPr>
              <a:t>EonCoat</a:t>
            </a:r>
            <a:r>
              <a:rPr lang="en-US" sz="5400" spc="-119" dirty="0">
                <a:solidFill>
                  <a:srgbClr val="0D8943"/>
                </a:solidFill>
                <a:latin typeface="League Spartan"/>
              </a:rPr>
              <a:t> is based on new science that works </a:t>
            </a:r>
            <a:r>
              <a:rPr lang="en-US" sz="5400" u="sng" spc="-119" dirty="0">
                <a:solidFill>
                  <a:srgbClr val="0D8943"/>
                </a:solidFill>
                <a:latin typeface="League Spartan"/>
              </a:rPr>
              <a:t>differently</a:t>
            </a:r>
            <a:r>
              <a:rPr lang="en-US" sz="5400" spc="-119" dirty="0">
                <a:solidFill>
                  <a:srgbClr val="0D8943"/>
                </a:solidFill>
                <a:latin typeface="League Spartan"/>
              </a:rPr>
              <a:t> than regular paints and coatings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0" t="21264" r="6608" b="71845"/>
          <a:stretch>
            <a:fillRect/>
          </a:stretch>
        </p:blipFill>
        <p:spPr>
          <a:xfrm>
            <a:off x="1066800" y="7057967"/>
            <a:ext cx="4350401" cy="142933"/>
          </a:xfrm>
          <a:prstGeom prst="rect">
            <a:avLst/>
          </a:prstGeom>
        </p:spPr>
      </p:pic>
      <p:pic>
        <p:nvPicPr>
          <p:cNvPr id="5" name="Picture 5"/>
          <p:cNvPicPr>
            <a:picLocks noChangeAspect="1"/>
          </p:cNvPicPr>
          <p:nvPr/>
        </p:nvPicPr>
        <p:blipFill>
          <a:blip r:embed="rId4"/>
          <a:srcRect t="20519" b="45860"/>
          <a:stretch>
            <a:fillRect/>
          </a:stretch>
        </p:blipFill>
        <p:spPr>
          <a:xfrm>
            <a:off x="1" y="-28537"/>
            <a:ext cx="18288000" cy="4736156"/>
          </a:xfrm>
          <a:prstGeom prst="rect">
            <a:avLst/>
          </a:prstGeom>
        </p:spPr>
      </p:pic>
      <p:pic>
        <p:nvPicPr>
          <p:cNvPr id="7" name="Picture 6" descr="A picture containing graphics&#10;&#10;Description automatically generated">
            <a:extLst>
              <a:ext uri="{FF2B5EF4-FFF2-40B4-BE49-F238E27FC236}">
                <a16:creationId xmlns:a16="http://schemas.microsoft.com/office/drawing/2014/main" id="{CA42448A-3EE5-179C-7DA0-BF9BD6E3B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2400" y="9172575"/>
            <a:ext cx="2310206" cy="6139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TotalTime>
  <Words>1267</Words>
  <Application>Microsoft Macintosh PowerPoint</Application>
  <PresentationFormat>Custom</PresentationFormat>
  <Paragraphs>190</Paragraphs>
  <Slides>22</Slides>
  <Notes>5</Notes>
  <HiddenSlides>0</HiddenSlides>
  <MMClips>0</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22</vt:i4>
      </vt:variant>
    </vt:vector>
  </HeadingPairs>
  <TitlesOfParts>
    <vt:vector size="49" baseType="lpstr">
      <vt:lpstr>Roboto</vt:lpstr>
      <vt:lpstr>Google Sans</vt:lpstr>
      <vt:lpstr>League Spartan Bold</vt:lpstr>
      <vt:lpstr>Gidole</vt:lpstr>
      <vt:lpstr>Tabarra Sans Heavy</vt:lpstr>
      <vt:lpstr>Open Sauce Bold</vt:lpstr>
      <vt:lpstr>Segoe UI</vt:lpstr>
      <vt:lpstr>Codec Pro ExtraBold</vt:lpstr>
      <vt:lpstr>Aptos</vt:lpstr>
      <vt:lpstr>Impact</vt:lpstr>
      <vt:lpstr>Avenir Next</vt:lpstr>
      <vt:lpstr>Arial</vt:lpstr>
      <vt:lpstr>Arial MT</vt:lpstr>
      <vt:lpstr>Open Sauce</vt:lpstr>
      <vt:lpstr>Canva Sans Bold</vt:lpstr>
      <vt:lpstr>Roboto Bold</vt:lpstr>
      <vt:lpstr>Symbol</vt:lpstr>
      <vt:lpstr>Glacial Indifference Bold</vt:lpstr>
      <vt:lpstr>Calibri</vt:lpstr>
      <vt:lpstr>DM Sans</vt:lpstr>
      <vt:lpstr>League Spartan</vt:lpstr>
      <vt:lpstr>Century Gothic</vt:lpstr>
      <vt:lpstr>Arial Black</vt:lpstr>
      <vt:lpstr>Canva Sans</vt:lpstr>
      <vt:lpstr>DM Sans Bold</vt:lpstr>
      <vt:lpstr>Tabarra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JUBCOR 2024 Presentation Template</dc:title>
  <cp:lastModifiedBy>Nedal Obaid</cp:lastModifiedBy>
  <cp:revision>4</cp:revision>
  <dcterms:created xsi:type="dcterms:W3CDTF">2006-08-16T00:00:00Z</dcterms:created>
  <dcterms:modified xsi:type="dcterms:W3CDTF">2024-08-15T23:11:17Z</dcterms:modified>
  <dc:identifier>DAGG3nLRPf8</dc:identifier>
</cp:coreProperties>
</file>