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80" r:id="rId4"/>
    <p:sldId id="271" r:id="rId5"/>
    <p:sldId id="274" r:id="rId6"/>
    <p:sldId id="273" r:id="rId7"/>
    <p:sldId id="278" r:id="rId8"/>
    <p:sldId id="279" r:id="rId9"/>
    <p:sldId id="277" r:id="rId10"/>
    <p:sldId id="276" r:id="rId11"/>
    <p:sldId id="25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" panose="020B0604020202020204" charset="0"/>
      <p:regular r:id="rId18"/>
    </p:embeddedFont>
    <p:embeddedFont>
      <p:font typeface="Canva Sans Bold" panose="020B0604020202020204" charset="0"/>
      <p:regular r:id="rId19"/>
    </p:embeddedFont>
    <p:embeddedFont>
      <p:font typeface="Codec Pro ExtraBold" panose="020B0604020202020204" charset="0"/>
      <p:regular r:id="rId20"/>
    </p:embeddedFont>
    <p:embeddedFont>
      <p:font typeface="Glacial Indifference Bold" panose="020B0604020202020204" charset="0"/>
      <p:regular r:id="rId21"/>
    </p:embeddedFont>
    <p:embeddedFont>
      <p:font typeface="Migra Extra-Light" panose="020B0604020202020204" charset="0"/>
      <p:regular r:id="rId22"/>
    </p:embeddedFont>
    <p:embeddedFont>
      <p:font typeface="Open Sans Bold" panose="020B0604020202020204" charset="0"/>
      <p:regular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  <p:embeddedFont>
      <p:font typeface="Poppins Ultra-Bold" panose="020B0604020202020204" charset="0"/>
      <p:regular r:id="rId28"/>
    </p:embeddedFont>
    <p:embeddedFont>
      <p:font typeface="Tabarra Sans" panose="020B0604020202020204" charset="0"/>
      <p:regular r:id="rId29"/>
    </p:embeddedFont>
    <p:embeddedFont>
      <p:font typeface="Tabarra Sans Heavy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6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RBI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Sheet1!$A$2:$A$33</c:f>
              <c:strCache>
                <c:ptCount val="32"/>
                <c:pt idx="0">
                  <c:v>F-xxx1</c:v>
                </c:pt>
                <c:pt idx="1">
                  <c:v>F-xxx2</c:v>
                </c:pt>
                <c:pt idx="2">
                  <c:v>F-xxx3</c:v>
                </c:pt>
                <c:pt idx="3">
                  <c:v>F-xxx4</c:v>
                </c:pt>
                <c:pt idx="4">
                  <c:v>F-xxx5</c:v>
                </c:pt>
                <c:pt idx="5">
                  <c:v>F-xxx6</c:v>
                </c:pt>
                <c:pt idx="6">
                  <c:v>F-xxx7</c:v>
                </c:pt>
                <c:pt idx="7">
                  <c:v>F-xxx8</c:v>
                </c:pt>
                <c:pt idx="8">
                  <c:v>F-xxx9</c:v>
                </c:pt>
                <c:pt idx="9">
                  <c:v>F-xxx10</c:v>
                </c:pt>
                <c:pt idx="10">
                  <c:v>F-xxx11</c:v>
                </c:pt>
                <c:pt idx="11">
                  <c:v>F-xxx12</c:v>
                </c:pt>
                <c:pt idx="12">
                  <c:v>F-xxx13</c:v>
                </c:pt>
                <c:pt idx="13">
                  <c:v>F-xxx14</c:v>
                </c:pt>
                <c:pt idx="14">
                  <c:v>F-xxx15</c:v>
                </c:pt>
                <c:pt idx="15">
                  <c:v>F-xxx16</c:v>
                </c:pt>
                <c:pt idx="16">
                  <c:v>F-xxx17</c:v>
                </c:pt>
                <c:pt idx="17">
                  <c:v>F-xxx18</c:v>
                </c:pt>
                <c:pt idx="18">
                  <c:v>F-xxx19</c:v>
                </c:pt>
                <c:pt idx="19">
                  <c:v>F-xxx20</c:v>
                </c:pt>
                <c:pt idx="20">
                  <c:v>F-xxx21</c:v>
                </c:pt>
                <c:pt idx="21">
                  <c:v>F-xxx22</c:v>
                </c:pt>
                <c:pt idx="22">
                  <c:v>F-xxx23</c:v>
                </c:pt>
                <c:pt idx="23">
                  <c:v>F-xxx24</c:v>
                </c:pt>
                <c:pt idx="24">
                  <c:v>F-xxx25</c:v>
                </c:pt>
                <c:pt idx="25">
                  <c:v>F-xxx26</c:v>
                </c:pt>
                <c:pt idx="26">
                  <c:v>F-xxx27</c:v>
                </c:pt>
                <c:pt idx="27">
                  <c:v>F-xxx28</c:v>
                </c:pt>
                <c:pt idx="28">
                  <c:v>F-xxx29</c:v>
                </c:pt>
                <c:pt idx="29">
                  <c:v>F-xxx30</c:v>
                </c:pt>
                <c:pt idx="30">
                  <c:v>F-xxx31</c:v>
                </c:pt>
                <c:pt idx="31">
                  <c:v>F-xxx32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18.3</c:v>
                </c:pt>
                <c:pt idx="1">
                  <c:v>15</c:v>
                </c:pt>
                <c:pt idx="2">
                  <c:v>11.3</c:v>
                </c:pt>
                <c:pt idx="3">
                  <c:v>16.8</c:v>
                </c:pt>
                <c:pt idx="4">
                  <c:v>20</c:v>
                </c:pt>
                <c:pt idx="5">
                  <c:v>13.6</c:v>
                </c:pt>
                <c:pt idx="6">
                  <c:v>17.600000000000001</c:v>
                </c:pt>
                <c:pt idx="7">
                  <c:v>17.600000000000001</c:v>
                </c:pt>
                <c:pt idx="8">
                  <c:v>20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20</c:v>
                </c:pt>
                <c:pt idx="27">
                  <c:v>20</c:v>
                </c:pt>
                <c:pt idx="28">
                  <c:v>11.8</c:v>
                </c:pt>
                <c:pt idx="29">
                  <c:v>11.3</c:v>
                </c:pt>
                <c:pt idx="30">
                  <c:v>11.2</c:v>
                </c:pt>
                <c:pt idx="31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6-4EF1-B67B-5689D2D4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614512"/>
        <c:axId val="59061615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TBI</c:v>
                </c:pt>
              </c:strCache>
            </c:strRef>
          </c:tx>
          <c:spPr>
            <a:ln w="317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strRef>
              <c:f>Sheet1!$A$2:$A$33</c:f>
              <c:strCache>
                <c:ptCount val="32"/>
                <c:pt idx="0">
                  <c:v>F-xxx1</c:v>
                </c:pt>
                <c:pt idx="1">
                  <c:v>F-xxx2</c:v>
                </c:pt>
                <c:pt idx="2">
                  <c:v>F-xxx3</c:v>
                </c:pt>
                <c:pt idx="3">
                  <c:v>F-xxx4</c:v>
                </c:pt>
                <c:pt idx="4">
                  <c:v>F-xxx5</c:v>
                </c:pt>
                <c:pt idx="5">
                  <c:v>F-xxx6</c:v>
                </c:pt>
                <c:pt idx="6">
                  <c:v>F-xxx7</c:v>
                </c:pt>
                <c:pt idx="7">
                  <c:v>F-xxx8</c:v>
                </c:pt>
                <c:pt idx="8">
                  <c:v>F-xxx9</c:v>
                </c:pt>
                <c:pt idx="9">
                  <c:v>F-xxx10</c:v>
                </c:pt>
                <c:pt idx="10">
                  <c:v>F-xxx11</c:v>
                </c:pt>
                <c:pt idx="11">
                  <c:v>F-xxx12</c:v>
                </c:pt>
                <c:pt idx="12">
                  <c:v>F-xxx13</c:v>
                </c:pt>
                <c:pt idx="13">
                  <c:v>F-xxx14</c:v>
                </c:pt>
                <c:pt idx="14">
                  <c:v>F-xxx15</c:v>
                </c:pt>
                <c:pt idx="15">
                  <c:v>F-xxx16</c:v>
                </c:pt>
                <c:pt idx="16">
                  <c:v>F-xxx17</c:v>
                </c:pt>
                <c:pt idx="17">
                  <c:v>F-xxx18</c:v>
                </c:pt>
                <c:pt idx="18">
                  <c:v>F-xxx19</c:v>
                </c:pt>
                <c:pt idx="19">
                  <c:v>F-xxx20</c:v>
                </c:pt>
                <c:pt idx="20">
                  <c:v>F-xxx21</c:v>
                </c:pt>
                <c:pt idx="21">
                  <c:v>F-xxx22</c:v>
                </c:pt>
                <c:pt idx="22">
                  <c:v>F-xxx23</c:v>
                </c:pt>
                <c:pt idx="23">
                  <c:v>F-xxx24</c:v>
                </c:pt>
                <c:pt idx="24">
                  <c:v>F-xxx25</c:v>
                </c:pt>
                <c:pt idx="25">
                  <c:v>F-xxx26</c:v>
                </c:pt>
                <c:pt idx="26">
                  <c:v>F-xxx27</c:v>
                </c:pt>
                <c:pt idx="27">
                  <c:v>F-xxx28</c:v>
                </c:pt>
                <c:pt idx="28">
                  <c:v>F-xxx29</c:v>
                </c:pt>
                <c:pt idx="29">
                  <c:v>F-xxx30</c:v>
                </c:pt>
                <c:pt idx="30">
                  <c:v>F-xxx31</c:v>
                </c:pt>
                <c:pt idx="31">
                  <c:v>F-xxx32</c:v>
                </c:pt>
              </c:strCache>
            </c:strRef>
          </c:xVal>
          <c:yVal>
            <c:numRef>
              <c:f>Sheet1!$C$2:$C$33</c:f>
              <c:numCache>
                <c:formatCode>General</c:formatCode>
                <c:ptCount val="3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E6-4EF1-B67B-5689D2D4DB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strRef>
              <c:f>Sheet1!$A$2:$A$33</c:f>
              <c:strCache>
                <c:ptCount val="32"/>
                <c:pt idx="0">
                  <c:v>F-xxx1</c:v>
                </c:pt>
                <c:pt idx="1">
                  <c:v>F-xxx2</c:v>
                </c:pt>
                <c:pt idx="2">
                  <c:v>F-xxx3</c:v>
                </c:pt>
                <c:pt idx="3">
                  <c:v>F-xxx4</c:v>
                </c:pt>
                <c:pt idx="4">
                  <c:v>F-xxx5</c:v>
                </c:pt>
                <c:pt idx="5">
                  <c:v>F-xxx6</c:v>
                </c:pt>
                <c:pt idx="6">
                  <c:v>F-xxx7</c:v>
                </c:pt>
                <c:pt idx="7">
                  <c:v>F-xxx8</c:v>
                </c:pt>
                <c:pt idx="8">
                  <c:v>F-xxx9</c:v>
                </c:pt>
                <c:pt idx="9">
                  <c:v>F-xxx10</c:v>
                </c:pt>
                <c:pt idx="10">
                  <c:v>F-xxx11</c:v>
                </c:pt>
                <c:pt idx="11">
                  <c:v>F-xxx12</c:v>
                </c:pt>
                <c:pt idx="12">
                  <c:v>F-xxx13</c:v>
                </c:pt>
                <c:pt idx="13">
                  <c:v>F-xxx14</c:v>
                </c:pt>
                <c:pt idx="14">
                  <c:v>F-xxx15</c:v>
                </c:pt>
                <c:pt idx="15">
                  <c:v>F-xxx16</c:v>
                </c:pt>
                <c:pt idx="16">
                  <c:v>F-xxx17</c:v>
                </c:pt>
                <c:pt idx="17">
                  <c:v>F-xxx18</c:v>
                </c:pt>
                <c:pt idx="18">
                  <c:v>F-xxx19</c:v>
                </c:pt>
                <c:pt idx="19">
                  <c:v>F-xxx20</c:v>
                </c:pt>
                <c:pt idx="20">
                  <c:v>F-xxx21</c:v>
                </c:pt>
                <c:pt idx="21">
                  <c:v>F-xxx22</c:v>
                </c:pt>
                <c:pt idx="22">
                  <c:v>F-xxx23</c:v>
                </c:pt>
                <c:pt idx="23">
                  <c:v>F-xxx24</c:v>
                </c:pt>
                <c:pt idx="24">
                  <c:v>F-xxx25</c:v>
                </c:pt>
                <c:pt idx="25">
                  <c:v>F-xxx26</c:v>
                </c:pt>
                <c:pt idx="26">
                  <c:v>F-xxx27</c:v>
                </c:pt>
                <c:pt idx="27">
                  <c:v>F-xxx28</c:v>
                </c:pt>
                <c:pt idx="28">
                  <c:v>F-xxx29</c:v>
                </c:pt>
                <c:pt idx="29">
                  <c:v>F-xxx30</c:v>
                </c:pt>
                <c:pt idx="30">
                  <c:v>F-xxx31</c:v>
                </c:pt>
                <c:pt idx="31">
                  <c:v>F-xxx32</c:v>
                </c:pt>
              </c:strCache>
            </c:strRef>
          </c:xVal>
          <c:yVal>
            <c:numRef>
              <c:f>Sheet1!$D$2:$D$33</c:f>
              <c:numCache>
                <c:formatCode>General</c:formatCode>
                <c:ptCount val="32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E6-4EF1-B67B-5689D2D4D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0614512"/>
        <c:axId val="590616152"/>
      </c:scatterChart>
      <c:catAx>
        <c:axId val="59061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16152"/>
        <c:crosses val="autoZero"/>
        <c:auto val="1"/>
        <c:lblAlgn val="ctr"/>
        <c:lblOffset val="100"/>
        <c:noMultiLvlLbl val="0"/>
      </c:catAx>
      <c:valAx>
        <c:axId val="59061615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61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0B11-594B-4B72-899D-B4D6426D09F3}" type="datetimeFigureOut">
              <a:rPr lang="en-US" smtClean="0"/>
              <a:t>27/06/2024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AD3A3-BBEB-4EDB-9FF0-BB9B888C9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3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3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92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AD3A3-BBEB-4EDB-9FF0-BB9B888C9F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31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.svg"/><Relationship Id="rId5" Type="http://schemas.openxmlformats.org/officeDocument/2006/relationships/image" Target="../media/image29.svg"/><Relationship Id="rId10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svg"/><Relationship Id="rId10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2.svg"/><Relationship Id="rId10" Type="http://schemas.openxmlformats.org/officeDocument/2006/relationships/image" Target="../media/image10.sv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4230" spc="287">
                <a:solidFill>
                  <a:srgbClr val="0C3E5B"/>
                </a:solidFill>
                <a:latin typeface="Codec Pro ExtraBold"/>
              </a:rPr>
              <a:t>Jubcor Presentation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22956" y="7292088"/>
            <a:ext cx="6900386" cy="698405"/>
            <a:chOff x="0" y="0"/>
            <a:chExt cx="1342999" cy="1359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2999" cy="135928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>
                <a:lnSpc>
                  <a:spcPts val="2730"/>
                </a:lnSpc>
              </a:pPr>
              <a:r>
                <a:rPr lang="en-US" sz="2100" spc="119" dirty="0">
                  <a:solidFill>
                    <a:srgbClr val="E28126"/>
                  </a:solidFill>
                  <a:latin typeface="Canva Sans"/>
                </a:rPr>
                <a:t>Keeping the World in Motion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30000" y="6226555"/>
            <a:ext cx="6857999" cy="1363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</a:p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V. Dayanidhi Vijayakumar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85E9E13-BD7C-4262-A7C6-C8A4D70D97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471" y="901440"/>
            <a:ext cx="1806293" cy="1519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6C99C6B1-E8CE-481B-B971-923E9FFA99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11881" r="-11881"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FFD05B75-C587-43A5-803F-BB0A5597382A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D7A5137-E76C-4DE9-8F17-DC80CE9EB37C}"/>
              </a:ext>
            </a:extLst>
          </p:cNvPr>
          <p:cNvSpPr txBox="1"/>
          <p:nvPr/>
        </p:nvSpPr>
        <p:spPr>
          <a:xfrm>
            <a:off x="3136823" y="2351705"/>
            <a:ext cx="12014354" cy="103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9600" dirty="0">
                <a:solidFill>
                  <a:srgbClr val="000000"/>
                </a:solidFill>
                <a:latin typeface="Open Sans Bold"/>
              </a:rPr>
              <a:t>Cost Benefit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26B55125-C1A9-4098-B676-7218CED8E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61677"/>
              </p:ext>
            </p:extLst>
          </p:nvPr>
        </p:nvGraphicFramePr>
        <p:xfrm>
          <a:off x="3136823" y="4011351"/>
          <a:ext cx="12192000" cy="10718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058830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090967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078505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49881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Inspection Interval Before RBI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Average Inspection Interval After RBI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Approx. Preparation Cost per Tank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Approx. Inspection Cost per Tank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7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10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15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SAR 1,50,000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 SAR 15,000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23256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6AF9C7-9A9A-4690-B537-99F9C546A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91"/>
              </p:ext>
            </p:extLst>
          </p:nvPr>
        </p:nvGraphicFramePr>
        <p:xfrm>
          <a:off x="3136824" y="5503423"/>
          <a:ext cx="12192000" cy="201168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218729487"/>
                    </a:ext>
                  </a:extLst>
                </a:gridCol>
              </a:tblGrid>
              <a:tr h="403891">
                <a:tc>
                  <a:txBody>
                    <a:bodyPr/>
                    <a:lstStyle/>
                    <a:p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Note: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Preparation cost was derived from considering maintenance cost including manpower, erecting scaffolding, compressor for light and fan, </a:t>
                      </a:r>
                      <a:r>
                        <a:rPr lang="en-US" dirty="0" err="1">
                          <a:latin typeface="Open Sans Bold" panose="020B0604020202020204" charset="0"/>
                          <a:cs typeface="Open Sans Bold" panose="020B0604020202020204" charset="0"/>
                        </a:rPr>
                        <a:t>etc</a:t>
                      </a:r>
                      <a:endParaRPr lang="en-US" dirty="0">
                        <a:latin typeface="Open Sans Bold" panose="020B0604020202020204" charset="0"/>
                        <a:cs typeface="Open Sans Bold" panose="020B060402020202020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Inspection cost was derived from considering inspector manhours, NDT technician manhours </a:t>
                      </a:r>
                      <a:r>
                        <a:rPr lang="en-US" dirty="0" err="1">
                          <a:latin typeface="Open Sans Bold" panose="020B0604020202020204" charset="0"/>
                          <a:cs typeface="Open Sans Bold" panose="020B0604020202020204" charset="0"/>
                        </a:rPr>
                        <a:t>etc</a:t>
                      </a:r>
                      <a:endParaRPr lang="en-US" dirty="0">
                        <a:latin typeface="Open Sans Bold" panose="020B0604020202020204" charset="0"/>
                        <a:cs typeface="Open Sans Bold" panose="020B0604020202020204" charset="0"/>
                      </a:endParaRPr>
                    </a:p>
                    <a:p>
                      <a:pPr marL="342900" indent="-342900">
                        <a:buAutoNum type="alphaLcParenR"/>
                      </a:pPr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For the purpose of cost saving the below calculation is considered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        Tank inspection interval 10 years – opened 3 times in 30 years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        Tank inspection interval 15 years – opened 2 times in 30 years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001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9AA1A4-A5BC-42C4-A9C7-F25615ABD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995675"/>
              </p:ext>
            </p:extLst>
          </p:nvPr>
        </p:nvGraphicFramePr>
        <p:xfrm>
          <a:off x="3136823" y="7935295"/>
          <a:ext cx="12192000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22636979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610583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Total No of Tanks deferred to 15 Years = 30 no’s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 Sans Bold" panose="020B0604020202020204" charset="0"/>
                          <a:cs typeface="Open Sans Bold" panose="020B0604020202020204" charset="0"/>
                        </a:rPr>
                        <a:t>Approx. Cost Saving = 5 million 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0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953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738733" y="7866608"/>
            <a:ext cx="3743694" cy="40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000" dirty="0">
                <a:solidFill>
                  <a:srgbClr val="E28126"/>
                </a:solidFill>
                <a:latin typeface="Canva Sans"/>
              </a:rPr>
              <a:t>kumard@Luberef.com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40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000" dirty="0">
                <a:solidFill>
                  <a:srgbClr val="E28126"/>
                </a:solidFill>
                <a:latin typeface="Canva Sans"/>
              </a:rPr>
              <a:t>+966 593113962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14E1E0-2A53-4143-8600-40EE7FFEF2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471" y="901440"/>
            <a:ext cx="1806293" cy="1519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64D28DF-14FD-4CF0-94E1-8C54A069D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637" cy="10287000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/>
            </a:glo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15B3352-F293-44CE-B295-58F4A043ACED}"/>
              </a:ext>
            </a:extLst>
          </p:cNvPr>
          <p:cNvSpPr/>
          <p:nvPr/>
        </p:nvSpPr>
        <p:spPr>
          <a:xfrm>
            <a:off x="-76200" y="0"/>
            <a:ext cx="9220200" cy="10287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94E055DF-20BB-481C-8632-D05486E96344}"/>
              </a:ext>
            </a:extLst>
          </p:cNvPr>
          <p:cNvSpPr/>
          <p:nvPr/>
        </p:nvSpPr>
        <p:spPr>
          <a:xfrm>
            <a:off x="9144000" y="2281077"/>
            <a:ext cx="8115300" cy="6977223"/>
          </a:xfrm>
          <a:prstGeom prst="rect">
            <a:avLst/>
          </a:prstGeom>
          <a:solidFill>
            <a:srgbClr val="EDEAE5"/>
          </a:solidFill>
        </p:spPr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36A83ABD-44C0-4793-A716-5CEDC0C1B5EA}"/>
              </a:ext>
            </a:extLst>
          </p:cNvPr>
          <p:cNvSpPr/>
          <p:nvPr/>
        </p:nvSpPr>
        <p:spPr>
          <a:xfrm>
            <a:off x="5122712" y="7486650"/>
            <a:ext cx="4021287" cy="1771650"/>
          </a:xfrm>
          <a:prstGeom prst="rect">
            <a:avLst/>
          </a:prstGeom>
          <a:solidFill>
            <a:srgbClr val="5E5B58">
              <a:alpha val="80000"/>
            </a:srgbClr>
          </a:solidFill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A09CC9-9A31-42E5-99F6-F8E6B8A698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13" y="2281077"/>
            <a:ext cx="4021287" cy="5340771"/>
          </a:xfrm>
          <a:prstGeom prst="rect">
            <a:avLst/>
          </a:prstGeom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AC2EC527-BEE3-48E0-8471-76C6C090B481}"/>
              </a:ext>
            </a:extLst>
          </p:cNvPr>
          <p:cNvSpPr txBox="1"/>
          <p:nvPr/>
        </p:nvSpPr>
        <p:spPr>
          <a:xfrm>
            <a:off x="5086349" y="8163283"/>
            <a:ext cx="4057650" cy="418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Migra Extra-Light"/>
              </a:rPr>
              <a:t>V. Dayanidhi Vijayakumar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D92831E2-2954-41D9-9C66-3031CE7A9FBF}"/>
              </a:ext>
            </a:extLst>
          </p:cNvPr>
          <p:cNvSpPr txBox="1"/>
          <p:nvPr/>
        </p:nvSpPr>
        <p:spPr>
          <a:xfrm>
            <a:off x="10718675" y="3819443"/>
            <a:ext cx="6100432" cy="52049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dirty="0">
                <a:solidFill>
                  <a:srgbClr val="000000"/>
                </a:solidFill>
                <a:latin typeface="Poppins" panose="020B0604020202020204" charset="0"/>
                <a:cs typeface="Poppins" panose="020B0604020202020204" charset="0"/>
              </a:rPr>
              <a:t>Material &amp; Corrosion Lead Engineer</a:t>
            </a:r>
          </a:p>
          <a:p>
            <a:pPr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ts val="3360"/>
              </a:lnSpc>
            </a:pPr>
            <a:r>
              <a:rPr lang="en-US" sz="2800" dirty="0">
                <a:solidFill>
                  <a:srgbClr val="000000"/>
                </a:solidFill>
                <a:latin typeface="Poppins" panose="020B0604020202020204" charset="0"/>
                <a:cs typeface="Poppins" panose="020B0604020202020204" charset="0"/>
              </a:rPr>
              <a:t>Bachelor in Mechanical Engineering</a:t>
            </a:r>
          </a:p>
          <a:p>
            <a:pPr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ts val="3360"/>
              </a:lnSpc>
            </a:pPr>
            <a:r>
              <a:rPr lang="en-US" sz="2800" dirty="0">
                <a:solidFill>
                  <a:srgbClr val="000000"/>
                </a:solidFill>
                <a:latin typeface="Poppins" panose="020B0604020202020204" charset="0"/>
                <a:cs typeface="Poppins" panose="020B0604020202020204" charset="0"/>
              </a:rPr>
              <a:t>Certified in API 510, 570, 653, 580, 571, NACE CIP-1, NACE CP-2 &amp; NACE Certified Refinery Corrosion Technologist </a:t>
            </a:r>
          </a:p>
          <a:p>
            <a:pPr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>
              <a:lnSpc>
                <a:spcPts val="3360"/>
              </a:lnSpc>
            </a:pPr>
            <a:endParaRPr lang="en-US" sz="2800" dirty="0">
              <a:solidFill>
                <a:srgbClr val="000000"/>
              </a:solidFill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9C057991-CB3D-471A-9E42-DFDF6A9546DE}"/>
              </a:ext>
            </a:extLst>
          </p:cNvPr>
          <p:cNvSpPr/>
          <p:nvPr/>
        </p:nvSpPr>
        <p:spPr>
          <a:xfrm>
            <a:off x="9788083" y="3738675"/>
            <a:ext cx="578802" cy="577626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D1FA0C87-0E36-4617-A375-202284D85F39}"/>
              </a:ext>
            </a:extLst>
          </p:cNvPr>
          <p:cNvSpPr/>
          <p:nvPr/>
        </p:nvSpPr>
        <p:spPr>
          <a:xfrm>
            <a:off x="9700471" y="4948542"/>
            <a:ext cx="754025" cy="533400"/>
          </a:xfrm>
          <a:custGeom>
            <a:avLst/>
            <a:gdLst/>
            <a:ahLst/>
            <a:cxnLst/>
            <a:rect l="l" t="t" r="r" b="b"/>
            <a:pathLst>
              <a:path w="4443943" h="2394174">
                <a:moveTo>
                  <a:pt x="0" y="0"/>
                </a:moveTo>
                <a:lnTo>
                  <a:pt x="4443943" y="0"/>
                </a:lnTo>
                <a:lnTo>
                  <a:pt x="4443943" y="2394174"/>
                </a:lnTo>
                <a:lnTo>
                  <a:pt x="0" y="23941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id="{1F73DE64-DB77-48AA-A38F-B1B3ABB22478}"/>
              </a:ext>
            </a:extLst>
          </p:cNvPr>
          <p:cNvSpPr/>
          <p:nvPr/>
        </p:nvSpPr>
        <p:spPr>
          <a:xfrm>
            <a:off x="9774578" y="6383626"/>
            <a:ext cx="682256" cy="431011"/>
          </a:xfrm>
          <a:custGeom>
            <a:avLst/>
            <a:gdLst/>
            <a:ahLst/>
            <a:cxnLst/>
            <a:rect l="l" t="t" r="r" b="b"/>
            <a:pathLst>
              <a:path w="5423130" h="4114800">
                <a:moveTo>
                  <a:pt x="0" y="0"/>
                </a:moveTo>
                <a:lnTo>
                  <a:pt x="5423130" y="0"/>
                </a:lnTo>
                <a:lnTo>
                  <a:pt x="5423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A21A2D91-3882-4029-99AB-B5180158C37B}"/>
              </a:ext>
            </a:extLst>
          </p:cNvPr>
          <p:cNvSpPr/>
          <p:nvPr/>
        </p:nvSpPr>
        <p:spPr>
          <a:xfrm>
            <a:off x="16736446" y="209287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882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3036DB11-DA9D-416F-ADE4-103F5799DBEE}"/>
              </a:ext>
            </a:extLst>
          </p:cNvPr>
          <p:cNvGrpSpPr/>
          <p:nvPr/>
        </p:nvGrpSpPr>
        <p:grpSpPr>
          <a:xfrm>
            <a:off x="11524197" y="2019300"/>
            <a:ext cx="5735103" cy="7973005"/>
            <a:chOff x="0" y="0"/>
            <a:chExt cx="7646804" cy="10630673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64F9A869-9C7A-449F-890A-1263ADAEC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3653" r="33653"/>
            <a:stretch>
              <a:fillRect/>
            </a:stretch>
          </p:blipFill>
          <p:spPr>
            <a:xfrm>
              <a:off x="0" y="0"/>
              <a:ext cx="7646804" cy="10630673"/>
            </a:xfrm>
            <a:prstGeom prst="rect">
              <a:avLst/>
            </a:prstGeom>
          </p:spPr>
        </p:pic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1180156B-DD4B-4BAB-A22E-045182A39BE0}"/>
              </a:ext>
            </a:extLst>
          </p:cNvPr>
          <p:cNvSpPr txBox="1"/>
          <p:nvPr/>
        </p:nvSpPr>
        <p:spPr>
          <a:xfrm>
            <a:off x="1622075" y="1808084"/>
            <a:ext cx="11065576" cy="75499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5000"/>
              </a:lnSpc>
            </a:pPr>
            <a:endParaRPr/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56CA341A-73B6-4F1E-9FD1-1B547651CF51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F929FC-ACD8-4CE9-9449-3FC034507EFC}"/>
              </a:ext>
            </a:extLst>
          </p:cNvPr>
          <p:cNvSpPr/>
          <p:nvPr/>
        </p:nvSpPr>
        <p:spPr>
          <a:xfrm>
            <a:off x="1028700" y="2019300"/>
            <a:ext cx="3086100" cy="748163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FEC9D-4901-4830-8144-B48C5801165D}"/>
              </a:ext>
            </a:extLst>
          </p:cNvPr>
          <p:cNvSpPr txBox="1"/>
          <p:nvPr/>
        </p:nvSpPr>
        <p:spPr>
          <a:xfrm>
            <a:off x="1447800" y="3390900"/>
            <a:ext cx="2667000" cy="2769989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6000" dirty="0">
              <a:solidFill>
                <a:schemeClr val="bg1"/>
              </a:solidFill>
            </a:endParaRPr>
          </a:p>
          <a:p>
            <a:r>
              <a:rPr lang="en-US" sz="5400" dirty="0">
                <a:solidFill>
                  <a:schemeClr val="bg1"/>
                </a:solidFill>
                <a:latin typeface="Open Sans Bold" panose="020B0604020202020204" charset="0"/>
                <a:cs typeface="Open Sans Bold" panose="020B0604020202020204" charset="0"/>
              </a:rPr>
              <a:t>Agenda</a:t>
            </a:r>
          </a:p>
          <a:p>
            <a:endParaRPr lang="en-US" sz="6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9BB51C-7F03-472E-BC46-1AAF0F6BEF88}"/>
              </a:ext>
            </a:extLst>
          </p:cNvPr>
          <p:cNvCxnSpPr>
            <a:cxnSpLocks/>
          </p:cNvCxnSpPr>
          <p:nvPr/>
        </p:nvCxnSpPr>
        <p:spPr>
          <a:xfrm>
            <a:off x="6096000" y="2552700"/>
            <a:ext cx="0" cy="63246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1594E8F3-29BA-4F06-8F1E-C24BE8D8A95B}"/>
              </a:ext>
            </a:extLst>
          </p:cNvPr>
          <p:cNvSpPr/>
          <p:nvPr/>
        </p:nvSpPr>
        <p:spPr>
          <a:xfrm>
            <a:off x="4445388" y="3247293"/>
            <a:ext cx="1283208" cy="53618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8" name="Arrow: Pentagon 47">
            <a:extLst>
              <a:ext uri="{FF2B5EF4-FFF2-40B4-BE49-F238E27FC236}">
                <a16:creationId xmlns:a16="http://schemas.microsoft.com/office/drawing/2014/main" id="{7181DFEF-4B58-4361-A490-5AC5A2632DFC}"/>
              </a:ext>
            </a:extLst>
          </p:cNvPr>
          <p:cNvSpPr/>
          <p:nvPr/>
        </p:nvSpPr>
        <p:spPr>
          <a:xfrm>
            <a:off x="4445388" y="3987762"/>
            <a:ext cx="1283208" cy="53618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32102FCA-9D03-4487-BB78-02A07568667C}"/>
              </a:ext>
            </a:extLst>
          </p:cNvPr>
          <p:cNvSpPr/>
          <p:nvPr/>
        </p:nvSpPr>
        <p:spPr>
          <a:xfrm>
            <a:off x="4445388" y="4728231"/>
            <a:ext cx="1283208" cy="53618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FCC5AECD-149A-4F40-A562-309750CE2353}"/>
              </a:ext>
            </a:extLst>
          </p:cNvPr>
          <p:cNvSpPr/>
          <p:nvPr/>
        </p:nvSpPr>
        <p:spPr>
          <a:xfrm>
            <a:off x="4445388" y="5468700"/>
            <a:ext cx="1283208" cy="53618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10A5E2C5-3906-4C5C-9C08-05F4D7500AB2}"/>
              </a:ext>
            </a:extLst>
          </p:cNvPr>
          <p:cNvSpPr/>
          <p:nvPr/>
        </p:nvSpPr>
        <p:spPr>
          <a:xfrm>
            <a:off x="4445388" y="6209169"/>
            <a:ext cx="1283208" cy="53618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0A07687B-B76C-45C0-A89F-866AD1A764E0}"/>
              </a:ext>
            </a:extLst>
          </p:cNvPr>
          <p:cNvSpPr/>
          <p:nvPr/>
        </p:nvSpPr>
        <p:spPr>
          <a:xfrm>
            <a:off x="4447850" y="6949638"/>
            <a:ext cx="1283208" cy="53618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E4842CAB-C178-4091-A394-EE5DEC7EB17B}"/>
              </a:ext>
            </a:extLst>
          </p:cNvPr>
          <p:cNvSpPr/>
          <p:nvPr/>
        </p:nvSpPr>
        <p:spPr>
          <a:xfrm>
            <a:off x="4445388" y="7690107"/>
            <a:ext cx="1283208" cy="536185"/>
          </a:xfrm>
          <a:prstGeom prst="homePlat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980E665E-B871-4A3D-8D62-F8A55FB4B783}"/>
              </a:ext>
            </a:extLst>
          </p:cNvPr>
          <p:cNvSpPr txBox="1"/>
          <p:nvPr/>
        </p:nvSpPr>
        <p:spPr>
          <a:xfrm>
            <a:off x="6508530" y="3316805"/>
            <a:ext cx="3516475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Ultra-Bold"/>
              </a:rPr>
              <a:t>TBI to RBI</a:t>
            </a:r>
          </a:p>
        </p:txBody>
      </p:sp>
      <p:sp>
        <p:nvSpPr>
          <p:cNvPr id="56" name="TextBox 15">
            <a:extLst>
              <a:ext uri="{FF2B5EF4-FFF2-40B4-BE49-F238E27FC236}">
                <a16:creationId xmlns:a16="http://schemas.microsoft.com/office/drawing/2014/main" id="{09CE1602-F435-476A-9AA7-832CCFB937E4}"/>
              </a:ext>
            </a:extLst>
          </p:cNvPr>
          <p:cNvSpPr txBox="1"/>
          <p:nvPr/>
        </p:nvSpPr>
        <p:spPr>
          <a:xfrm>
            <a:off x="6508530" y="4047344"/>
            <a:ext cx="3516475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Ultra-Bold"/>
              </a:rPr>
              <a:t>RBI Methodology</a:t>
            </a:r>
          </a:p>
        </p:txBody>
      </p:sp>
      <p:sp>
        <p:nvSpPr>
          <p:cNvPr id="57" name="TextBox 15">
            <a:extLst>
              <a:ext uri="{FF2B5EF4-FFF2-40B4-BE49-F238E27FC236}">
                <a16:creationId xmlns:a16="http://schemas.microsoft.com/office/drawing/2014/main" id="{828E586E-00B4-4022-BF60-327901933133}"/>
              </a:ext>
            </a:extLst>
          </p:cNvPr>
          <p:cNvSpPr txBox="1"/>
          <p:nvPr/>
        </p:nvSpPr>
        <p:spPr>
          <a:xfrm>
            <a:off x="6508530" y="4777883"/>
            <a:ext cx="3516475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Ultra-Bold"/>
              </a:rPr>
              <a:t>Outcome</a:t>
            </a:r>
          </a:p>
        </p:txBody>
      </p:sp>
      <p:sp>
        <p:nvSpPr>
          <p:cNvPr id="58" name="TextBox 15">
            <a:extLst>
              <a:ext uri="{FF2B5EF4-FFF2-40B4-BE49-F238E27FC236}">
                <a16:creationId xmlns:a16="http://schemas.microsoft.com/office/drawing/2014/main" id="{B0B028DC-6F06-4B3C-9C2E-3E36841ECD02}"/>
              </a:ext>
            </a:extLst>
          </p:cNvPr>
          <p:cNvSpPr txBox="1"/>
          <p:nvPr/>
        </p:nvSpPr>
        <p:spPr>
          <a:xfrm>
            <a:off x="6541925" y="5508422"/>
            <a:ext cx="3516475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Ultra-Bold"/>
              </a:rPr>
              <a:t>Inspection Interval</a:t>
            </a:r>
          </a:p>
        </p:txBody>
      </p:sp>
      <p:sp>
        <p:nvSpPr>
          <p:cNvPr id="59" name="TextBox 15">
            <a:extLst>
              <a:ext uri="{FF2B5EF4-FFF2-40B4-BE49-F238E27FC236}">
                <a16:creationId xmlns:a16="http://schemas.microsoft.com/office/drawing/2014/main" id="{FBB7D44C-9DF9-4EFE-8BE2-F0FE49937B84}"/>
              </a:ext>
            </a:extLst>
          </p:cNvPr>
          <p:cNvSpPr txBox="1"/>
          <p:nvPr/>
        </p:nvSpPr>
        <p:spPr>
          <a:xfrm>
            <a:off x="6541925" y="6238961"/>
            <a:ext cx="3516475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Ultra-Bold"/>
              </a:rPr>
              <a:t>Damage Mechanism</a:t>
            </a:r>
          </a:p>
        </p:txBody>
      </p:sp>
      <p:sp>
        <p:nvSpPr>
          <p:cNvPr id="60" name="TextBox 15">
            <a:extLst>
              <a:ext uri="{FF2B5EF4-FFF2-40B4-BE49-F238E27FC236}">
                <a16:creationId xmlns:a16="http://schemas.microsoft.com/office/drawing/2014/main" id="{633D611E-B654-41E1-9442-8F8D8A9E6E9F}"/>
              </a:ext>
            </a:extLst>
          </p:cNvPr>
          <p:cNvSpPr txBox="1"/>
          <p:nvPr/>
        </p:nvSpPr>
        <p:spPr>
          <a:xfrm>
            <a:off x="6541925" y="6969500"/>
            <a:ext cx="3516475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Ultra-Bold"/>
              </a:rPr>
              <a:t>Decision Tree</a:t>
            </a:r>
          </a:p>
        </p:txBody>
      </p:sp>
      <p:sp>
        <p:nvSpPr>
          <p:cNvPr id="61" name="TextBox 15">
            <a:extLst>
              <a:ext uri="{FF2B5EF4-FFF2-40B4-BE49-F238E27FC236}">
                <a16:creationId xmlns:a16="http://schemas.microsoft.com/office/drawing/2014/main" id="{71353F7F-9987-460F-B8EB-48BB46B1CF4F}"/>
              </a:ext>
            </a:extLst>
          </p:cNvPr>
          <p:cNvSpPr txBox="1"/>
          <p:nvPr/>
        </p:nvSpPr>
        <p:spPr>
          <a:xfrm>
            <a:off x="6541925" y="7700039"/>
            <a:ext cx="3516475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Poppins Ultra-Bold"/>
              </a:rPr>
              <a:t>Cost Benefit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A2F5DC5-D005-401A-B5B0-50E1FA68486F}"/>
              </a:ext>
            </a:extLst>
          </p:cNvPr>
          <p:cNvSpPr/>
          <p:nvPr/>
        </p:nvSpPr>
        <p:spPr>
          <a:xfrm>
            <a:off x="5982752" y="3402137"/>
            <a:ext cx="226495" cy="226495"/>
          </a:xfrm>
          <a:prstGeom prst="ellipse">
            <a:avLst/>
          </a:prstGeom>
          <a:gradFill>
            <a:gsLst>
              <a:gs pos="1600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6757CE4-A458-4562-AE3B-69150B855D41}"/>
              </a:ext>
            </a:extLst>
          </p:cNvPr>
          <p:cNvSpPr/>
          <p:nvPr/>
        </p:nvSpPr>
        <p:spPr>
          <a:xfrm>
            <a:off x="5982752" y="4132676"/>
            <a:ext cx="226495" cy="226495"/>
          </a:xfrm>
          <a:prstGeom prst="ellipse">
            <a:avLst/>
          </a:prstGeom>
          <a:gradFill>
            <a:gsLst>
              <a:gs pos="1600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EEBE7A-356E-421F-832D-236A566B83A8}"/>
              </a:ext>
            </a:extLst>
          </p:cNvPr>
          <p:cNvSpPr/>
          <p:nvPr/>
        </p:nvSpPr>
        <p:spPr>
          <a:xfrm>
            <a:off x="5982752" y="4883075"/>
            <a:ext cx="226495" cy="226495"/>
          </a:xfrm>
          <a:prstGeom prst="ellipse">
            <a:avLst/>
          </a:prstGeom>
          <a:gradFill>
            <a:gsLst>
              <a:gs pos="1600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BFA28ED-9788-460F-AB4E-8955ED95507C}"/>
              </a:ext>
            </a:extLst>
          </p:cNvPr>
          <p:cNvSpPr/>
          <p:nvPr/>
        </p:nvSpPr>
        <p:spPr>
          <a:xfrm>
            <a:off x="5982752" y="5628362"/>
            <a:ext cx="226495" cy="226495"/>
          </a:xfrm>
          <a:prstGeom prst="ellipse">
            <a:avLst/>
          </a:prstGeom>
          <a:gradFill>
            <a:gsLst>
              <a:gs pos="1600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338C478-AACF-418F-A8CA-C6C71D73E142}"/>
              </a:ext>
            </a:extLst>
          </p:cNvPr>
          <p:cNvSpPr/>
          <p:nvPr/>
        </p:nvSpPr>
        <p:spPr>
          <a:xfrm>
            <a:off x="5982752" y="6364952"/>
            <a:ext cx="226495" cy="226495"/>
          </a:xfrm>
          <a:prstGeom prst="ellipse">
            <a:avLst/>
          </a:prstGeom>
          <a:gradFill>
            <a:gsLst>
              <a:gs pos="1600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AE1C1CA-334E-46F7-94D8-7F44EF445A7E}"/>
              </a:ext>
            </a:extLst>
          </p:cNvPr>
          <p:cNvSpPr/>
          <p:nvPr/>
        </p:nvSpPr>
        <p:spPr>
          <a:xfrm>
            <a:off x="5982752" y="7104482"/>
            <a:ext cx="226495" cy="226495"/>
          </a:xfrm>
          <a:prstGeom prst="ellipse">
            <a:avLst/>
          </a:prstGeom>
          <a:gradFill>
            <a:gsLst>
              <a:gs pos="1600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767C4EA-2A66-4547-A235-7E3379863C25}"/>
              </a:ext>
            </a:extLst>
          </p:cNvPr>
          <p:cNvSpPr/>
          <p:nvPr/>
        </p:nvSpPr>
        <p:spPr>
          <a:xfrm>
            <a:off x="5982752" y="7844951"/>
            <a:ext cx="226495" cy="226495"/>
          </a:xfrm>
          <a:prstGeom prst="ellipse">
            <a:avLst/>
          </a:prstGeom>
          <a:gradFill>
            <a:gsLst>
              <a:gs pos="16000">
                <a:schemeClr val="accent2"/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6C99C6B1-E8CE-481B-B971-923E9FFA99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11881" r="-11881"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D5041402-22C1-4E53-B749-B2404B8011DA}"/>
              </a:ext>
            </a:extLst>
          </p:cNvPr>
          <p:cNvSpPr txBox="1"/>
          <p:nvPr/>
        </p:nvSpPr>
        <p:spPr>
          <a:xfrm>
            <a:off x="3136823" y="2351705"/>
            <a:ext cx="12014354" cy="103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9600" dirty="0">
                <a:solidFill>
                  <a:srgbClr val="000000"/>
                </a:solidFill>
                <a:latin typeface="Open Sans Bold"/>
              </a:rPr>
              <a:t>TBI to RBI</a:t>
            </a: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9530C0CB-5BEF-447D-84A3-AF70D101875B}"/>
              </a:ext>
            </a:extLst>
          </p:cNvPr>
          <p:cNvGrpSpPr/>
          <p:nvPr/>
        </p:nvGrpSpPr>
        <p:grpSpPr>
          <a:xfrm>
            <a:off x="1981200" y="4401701"/>
            <a:ext cx="7821251" cy="4399399"/>
            <a:chOff x="0" y="0"/>
            <a:chExt cx="11289030" cy="6350000"/>
          </a:xfrm>
        </p:grpSpPr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527A5C9-B90C-40B8-B769-701E90357384}"/>
                </a:ext>
              </a:extLst>
            </p:cNvPr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8"/>
              <a:stretch>
                <a:fillRect t="-9191" b="-9191"/>
              </a:stretch>
            </a:blipFill>
          </p:spPr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D6266D-24ED-4745-84EF-A55EDA36FE30}"/>
              </a:ext>
            </a:extLst>
          </p:cNvPr>
          <p:cNvGrpSpPr/>
          <p:nvPr/>
        </p:nvGrpSpPr>
        <p:grpSpPr>
          <a:xfrm>
            <a:off x="9129667" y="5956990"/>
            <a:ext cx="7726592" cy="1414816"/>
            <a:chOff x="8846055" y="4947884"/>
            <a:chExt cx="7726592" cy="1414816"/>
          </a:xfrm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A5CDFEB0-A2F2-4250-8DA2-A6F56C82315D}"/>
                </a:ext>
              </a:extLst>
            </p:cNvPr>
            <p:cNvSpPr/>
            <p:nvPr/>
          </p:nvSpPr>
          <p:spPr>
            <a:xfrm>
              <a:off x="8846055" y="5017130"/>
              <a:ext cx="1345570" cy="1345570"/>
            </a:xfrm>
            <a:custGeom>
              <a:avLst/>
              <a:gdLst/>
              <a:ahLst/>
              <a:cxnLst/>
              <a:rect l="l" t="t" r="r" b="b"/>
              <a:pathLst>
                <a:path w="1345570" h="1345570">
                  <a:moveTo>
                    <a:pt x="0" y="0"/>
                  </a:moveTo>
                  <a:lnTo>
                    <a:pt x="1345569" y="0"/>
                  </a:lnTo>
                  <a:lnTo>
                    <a:pt x="1345569" y="1345570"/>
                  </a:lnTo>
                  <a:lnTo>
                    <a:pt x="0" y="1345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TextBox 15">
              <a:extLst>
                <a:ext uri="{FF2B5EF4-FFF2-40B4-BE49-F238E27FC236}">
                  <a16:creationId xmlns:a16="http://schemas.microsoft.com/office/drawing/2014/main" id="{40F0A60D-4193-4755-AF98-2730A87F25C8}"/>
                </a:ext>
              </a:extLst>
            </p:cNvPr>
            <p:cNvSpPr txBox="1"/>
            <p:nvPr/>
          </p:nvSpPr>
          <p:spPr>
            <a:xfrm>
              <a:off x="10451741" y="4947884"/>
              <a:ext cx="3694292" cy="4585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6"/>
                </a:lnSpc>
              </a:pPr>
              <a:r>
                <a:rPr lang="en-US" sz="2626" dirty="0">
                  <a:solidFill>
                    <a:srgbClr val="156EAC"/>
                  </a:solidFill>
                  <a:latin typeface="Poppins Ultra-Bold"/>
                </a:rPr>
                <a:t>2023</a:t>
              </a:r>
            </a:p>
          </p:txBody>
        </p:sp>
        <p:sp>
          <p:nvSpPr>
            <p:cNvPr id="45" name="TextBox 17">
              <a:extLst>
                <a:ext uri="{FF2B5EF4-FFF2-40B4-BE49-F238E27FC236}">
                  <a16:creationId xmlns:a16="http://schemas.microsoft.com/office/drawing/2014/main" id="{2517F184-DFEC-4B1D-9137-50A8F5A96B15}"/>
                </a:ext>
              </a:extLst>
            </p:cNvPr>
            <p:cNvSpPr txBox="1"/>
            <p:nvPr/>
          </p:nvSpPr>
          <p:spPr>
            <a:xfrm>
              <a:off x="10451741" y="5547986"/>
              <a:ext cx="6120906" cy="515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531" dirty="0">
                  <a:solidFill>
                    <a:srgbClr val="000000"/>
                  </a:solidFill>
                  <a:latin typeface="Poppins"/>
                  <a:ea typeface="Poppins"/>
                </a:rPr>
                <a:t>In 2023, RBI study conducted to above ground storage tanks, as part of transformation from EIS to RBI based inspection </a:t>
              </a:r>
            </a:p>
          </p:txBody>
        </p:sp>
      </p:grpSp>
      <p:sp>
        <p:nvSpPr>
          <p:cNvPr id="46" name="Freeform 14">
            <a:extLst>
              <a:ext uri="{FF2B5EF4-FFF2-40B4-BE49-F238E27FC236}">
                <a16:creationId xmlns:a16="http://schemas.microsoft.com/office/drawing/2014/main" id="{D79BC0F1-7E03-4ADE-BD19-D6FEA68BC4AB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763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6C99C6B1-E8CE-481B-B971-923E9FFA99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11881" r="-118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46" name="Freeform 14">
            <a:extLst>
              <a:ext uri="{FF2B5EF4-FFF2-40B4-BE49-F238E27FC236}">
                <a16:creationId xmlns:a16="http://schemas.microsoft.com/office/drawing/2014/main" id="{D79BC0F1-7E03-4ADE-BD19-D6FEA68BC4AB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74A46-2DDD-4241-A56B-4317E0870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56" y="4613709"/>
            <a:ext cx="7818120" cy="4398264"/>
          </a:xfrm>
          <a:prstGeom prst="flowChartAlternateProcess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61581-C3EB-463F-88A9-66617D0B64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9" y="5457002"/>
            <a:ext cx="1849298" cy="806226"/>
          </a:xfrm>
          <a:prstGeom prst="flowChartAlternateProcess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CF1EFD86-0367-44AE-ADE2-5CA6A1F4F72F}"/>
              </a:ext>
            </a:extLst>
          </p:cNvPr>
          <p:cNvSpPr txBox="1"/>
          <p:nvPr/>
        </p:nvSpPr>
        <p:spPr>
          <a:xfrm>
            <a:off x="3136823" y="2351705"/>
            <a:ext cx="12014354" cy="103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9600" dirty="0">
                <a:solidFill>
                  <a:srgbClr val="000000"/>
                </a:solidFill>
                <a:latin typeface="Open Sans Bold"/>
              </a:rPr>
              <a:t>RBI Methodology</a:t>
            </a:r>
          </a:p>
        </p:txBody>
      </p:sp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00B2D9-4D32-4009-BC4E-17FC9600DF9F}"/>
              </a:ext>
            </a:extLst>
          </p:cNvPr>
          <p:cNvGrpSpPr/>
          <p:nvPr/>
        </p:nvGrpSpPr>
        <p:grpSpPr>
          <a:xfrm>
            <a:off x="9129667" y="6026236"/>
            <a:ext cx="7606779" cy="1345570"/>
            <a:chOff x="8846055" y="5017130"/>
            <a:chExt cx="7606779" cy="1345570"/>
          </a:xfrm>
        </p:grpSpPr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919438C-792F-4F27-8260-38666AD5C114}"/>
                </a:ext>
              </a:extLst>
            </p:cNvPr>
            <p:cNvSpPr/>
            <p:nvPr/>
          </p:nvSpPr>
          <p:spPr>
            <a:xfrm>
              <a:off x="8846055" y="5017130"/>
              <a:ext cx="1345570" cy="1345570"/>
            </a:xfrm>
            <a:custGeom>
              <a:avLst/>
              <a:gdLst/>
              <a:ahLst/>
              <a:cxnLst/>
              <a:rect l="l" t="t" r="r" b="b"/>
              <a:pathLst>
                <a:path w="1345570" h="1345570">
                  <a:moveTo>
                    <a:pt x="0" y="0"/>
                  </a:moveTo>
                  <a:lnTo>
                    <a:pt x="1345569" y="0"/>
                  </a:lnTo>
                  <a:lnTo>
                    <a:pt x="1345569" y="1345570"/>
                  </a:lnTo>
                  <a:lnTo>
                    <a:pt x="0" y="1345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40E8E6FA-3F59-4221-9994-82D383CF99EE}"/>
                </a:ext>
              </a:extLst>
            </p:cNvPr>
            <p:cNvSpPr txBox="1"/>
            <p:nvPr/>
          </p:nvSpPr>
          <p:spPr>
            <a:xfrm>
              <a:off x="10331928" y="5349142"/>
              <a:ext cx="6120906" cy="515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531" dirty="0">
                  <a:solidFill>
                    <a:srgbClr val="000000"/>
                  </a:solidFill>
                  <a:latin typeface="Poppins"/>
                  <a:ea typeface="Poppins"/>
                </a:rPr>
                <a:t>The Quantitative RBI methodology &amp; supporting team study based implementation process currently in place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55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6C99C6B1-E8CE-481B-B971-923E9FFA99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11881" r="-11881"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FFD05B75-C587-43A5-803F-BB0A5597382A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D7A5137-E76C-4DE9-8F17-DC80CE9EB37C}"/>
              </a:ext>
            </a:extLst>
          </p:cNvPr>
          <p:cNvSpPr txBox="1"/>
          <p:nvPr/>
        </p:nvSpPr>
        <p:spPr>
          <a:xfrm>
            <a:off x="3136823" y="2351705"/>
            <a:ext cx="12014354" cy="103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9600" dirty="0">
                <a:solidFill>
                  <a:srgbClr val="000000"/>
                </a:solidFill>
                <a:latin typeface="Open Sans Bold"/>
              </a:rPr>
              <a:t>Outcome</a:t>
            </a:r>
          </a:p>
        </p:txBody>
      </p:sp>
      <p:sp>
        <p:nvSpPr>
          <p:cNvPr id="47" name="TextBox 17">
            <a:extLst>
              <a:ext uri="{FF2B5EF4-FFF2-40B4-BE49-F238E27FC236}">
                <a16:creationId xmlns:a16="http://schemas.microsoft.com/office/drawing/2014/main" id="{49A9D1A1-AE62-40CC-B190-A8CA93ABF22E}"/>
              </a:ext>
            </a:extLst>
          </p:cNvPr>
          <p:cNvSpPr txBox="1"/>
          <p:nvPr/>
        </p:nvSpPr>
        <p:spPr>
          <a:xfrm>
            <a:off x="1028700" y="3634915"/>
            <a:ext cx="63627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dirty="0">
                <a:solidFill>
                  <a:srgbClr val="990000"/>
                </a:solidFill>
                <a:latin typeface="Open Sans Bold"/>
              </a:rPr>
              <a:t>Total no of tank RBI completed </a:t>
            </a:r>
            <a:r>
              <a:rPr lang="en-US" sz="2800" dirty="0">
                <a:solidFill>
                  <a:srgbClr val="0000FF"/>
                </a:solidFill>
                <a:latin typeface="Open Sans Bold"/>
              </a:rPr>
              <a:t>- 69</a:t>
            </a: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9812796B-D86A-4C9B-A29A-03E2766DFAE8}"/>
              </a:ext>
            </a:extLst>
          </p:cNvPr>
          <p:cNvSpPr txBox="1"/>
          <p:nvPr/>
        </p:nvSpPr>
        <p:spPr>
          <a:xfrm>
            <a:off x="1028699" y="4870906"/>
            <a:ext cx="7829027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dirty="0">
                <a:solidFill>
                  <a:srgbClr val="990000"/>
                </a:solidFill>
                <a:latin typeface="Open Sans Bold"/>
              </a:rPr>
              <a:t>Applicable Damage Mechanism [DMs] </a:t>
            </a:r>
            <a:r>
              <a:rPr lang="en-US" sz="2800" dirty="0">
                <a:solidFill>
                  <a:srgbClr val="0000FF"/>
                </a:solidFill>
                <a:latin typeface="Open Sans Bold"/>
              </a:rPr>
              <a:t>- 11 </a:t>
            </a: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D2D4AF6B-7D87-45EF-9CE8-FE012BAC7BB1}"/>
              </a:ext>
            </a:extLst>
          </p:cNvPr>
          <p:cNvSpPr txBox="1"/>
          <p:nvPr/>
        </p:nvSpPr>
        <p:spPr>
          <a:xfrm>
            <a:off x="1028700" y="6260550"/>
            <a:ext cx="11620500" cy="258532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800" dirty="0">
                <a:solidFill>
                  <a:srgbClr val="990000"/>
                </a:solidFill>
                <a:latin typeface="Open Sans Bold"/>
              </a:rPr>
              <a:t>Detailed Inspection plan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FF"/>
                </a:solidFill>
                <a:latin typeface="Open Sans Bold"/>
              </a:rPr>
              <a:t>Insp. Type for each DM : Non-Intrusive Inspection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FF"/>
                </a:solidFill>
                <a:latin typeface="Open Sans Bold"/>
              </a:rPr>
              <a:t>Insp. Method for each DM : UT map scan, MPI, DPI, UT Flaw, MFL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FF"/>
                </a:solidFill>
                <a:latin typeface="Open Sans Bold"/>
              </a:rPr>
              <a:t>Insp. Location for each DM: Specific locations where damage likely to occur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FF"/>
                </a:solidFill>
                <a:latin typeface="Open Sans Bold"/>
              </a:rPr>
              <a:t>Insp. Coverage for each DM: % coverage by NDT inspection </a:t>
            </a:r>
          </a:p>
        </p:txBody>
      </p:sp>
    </p:spTree>
    <p:extLst>
      <p:ext uri="{BB962C8B-B14F-4D97-AF65-F5344CB8AC3E}">
        <p14:creationId xmlns:p14="http://schemas.microsoft.com/office/powerpoint/2010/main" val="406822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6C99C6B1-E8CE-481B-B971-923E9FFA99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11881" r="-118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FFD05B75-C587-43A5-803F-BB0A5597382A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D7A5137-E76C-4DE9-8F17-DC80CE9EB37C}"/>
              </a:ext>
            </a:extLst>
          </p:cNvPr>
          <p:cNvSpPr txBox="1"/>
          <p:nvPr/>
        </p:nvSpPr>
        <p:spPr>
          <a:xfrm>
            <a:off x="3136823" y="2351705"/>
            <a:ext cx="12014354" cy="103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9600" dirty="0">
                <a:solidFill>
                  <a:srgbClr val="000000"/>
                </a:solidFill>
                <a:latin typeface="Open Sans Bold"/>
              </a:rPr>
              <a:t>Inspection Interval</a:t>
            </a:r>
          </a:p>
        </p:txBody>
      </p:sp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7470F50-47BC-4EE6-9A5D-081E812EA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650424"/>
              </p:ext>
            </p:extLst>
          </p:nvPr>
        </p:nvGraphicFramePr>
        <p:xfrm>
          <a:off x="1143000" y="3929747"/>
          <a:ext cx="11582400" cy="5359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ext Box 17">
            <a:extLst>
              <a:ext uri="{FF2B5EF4-FFF2-40B4-BE49-F238E27FC236}">
                <a16:creationId xmlns:a16="http://schemas.microsoft.com/office/drawing/2014/main" id="{F76626CA-8704-490F-ABBD-6694682B3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5400" y="3841968"/>
            <a:ext cx="54102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GB" altLang="en-US" b="1" dirty="0">
              <a:solidFill>
                <a:srgbClr val="990000"/>
              </a:solidFill>
            </a:endParaRPr>
          </a:p>
          <a:p>
            <a:pPr algn="ctr"/>
            <a:r>
              <a:rPr lang="en-GB" altLang="en-US" b="1" dirty="0">
                <a:solidFill>
                  <a:srgbClr val="990000"/>
                </a:solidFill>
              </a:rPr>
              <a:t>Out of 69 / 32</a:t>
            </a:r>
            <a:r>
              <a:rPr lang="en-GB" altLang="en-US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Tank’s Inspection Interval</a:t>
            </a:r>
          </a:p>
          <a:p>
            <a:pPr algn="ctr"/>
            <a:r>
              <a:rPr lang="en-GB" altLang="en-US" b="1" dirty="0">
                <a:solidFill>
                  <a:srgbClr val="FF0000"/>
                </a:solidFill>
              </a:rPr>
              <a:t>extended</a:t>
            </a:r>
            <a:r>
              <a:rPr lang="en-GB" altLang="en-US" sz="2000" dirty="0">
                <a:solidFill>
                  <a:srgbClr val="FF0000"/>
                </a:solidFill>
              </a:rPr>
              <a:t> </a:t>
            </a:r>
            <a:r>
              <a:rPr lang="en-GB" altLang="en-US" b="1" dirty="0">
                <a:solidFill>
                  <a:srgbClr val="FF0000"/>
                </a:solidFill>
              </a:rPr>
              <a:t>Beyond 10 Years</a:t>
            </a:r>
          </a:p>
          <a:p>
            <a:pPr algn="ctr"/>
            <a:r>
              <a:rPr lang="en-GB" altLang="en-US" sz="2000" dirty="0">
                <a:solidFill>
                  <a:srgbClr val="FF0000"/>
                </a:solidFill>
              </a:rPr>
              <a:t>(</a:t>
            </a:r>
            <a:r>
              <a:rPr lang="en-GB" altLang="en-US" sz="2000" dirty="0"/>
              <a:t>some with intermediate </a:t>
            </a:r>
          </a:p>
          <a:p>
            <a:pPr algn="ctr"/>
            <a:r>
              <a:rPr lang="en-GB" altLang="en-US" sz="2000" dirty="0"/>
              <a:t>online inspection</a:t>
            </a:r>
            <a:r>
              <a:rPr lang="en-GB" altLang="en-US" sz="2000" dirty="0">
                <a:solidFill>
                  <a:srgbClr val="FF0000"/>
                </a:solidFill>
              </a:rPr>
              <a:t>)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5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6C99C6B1-E8CE-481B-B971-923E9FFA99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11881" r="-1188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FFD05B75-C587-43A5-803F-BB0A5597382A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D7A5137-E76C-4DE9-8F17-DC80CE9EB37C}"/>
              </a:ext>
            </a:extLst>
          </p:cNvPr>
          <p:cNvSpPr txBox="1"/>
          <p:nvPr/>
        </p:nvSpPr>
        <p:spPr>
          <a:xfrm>
            <a:off x="3136823" y="2351705"/>
            <a:ext cx="12014354" cy="103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9600" dirty="0">
                <a:solidFill>
                  <a:srgbClr val="000000"/>
                </a:solidFill>
                <a:latin typeface="Open Sans Bold"/>
              </a:rPr>
              <a:t>Damage Mechanism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3FDB1-D656-43B4-A976-057EB9457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8" y="3467938"/>
            <a:ext cx="9866362" cy="537609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77473E-A1C9-422C-A7D6-1757026BA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73669"/>
              </p:ext>
            </p:extLst>
          </p:nvPr>
        </p:nvGraphicFramePr>
        <p:xfrm>
          <a:off x="9753600" y="4262307"/>
          <a:ext cx="7772400" cy="36729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3923514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1323151713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3416500150"/>
                    </a:ext>
                  </a:extLst>
                </a:gridCol>
              </a:tblGrid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Failure Mode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Susceptible Location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4625033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Corrosion - General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Shell, Roof, Bottom Plate &amp; Center column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1970915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Corrosion - Localised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Bottom Plate &amp; Heating Coil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5866588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Erosion Corrosion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Heating Coil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2210672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Corrosion Shielding / Under Coating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Bottom Plate [Product side &amp; Soil side], Roof &amp; Nozzle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7121241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Corrosion Under Insulation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Thinning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Tank Shell &amp; Nozzles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909253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Brittle Fracture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Independent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Tank Shell &amp; Nozzle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7980794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Corrosion - Galvanic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Independent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Floating roof shoe shunt to shell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298161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Mechanical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Independent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Fabric seal &amp; internal structure of the floating roof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4619768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H2S - H2 Blistering &amp; Stepwise Cracking (HIC)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Independent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375613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H2S - SOHIC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Independent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Shell &amp; Nozzle Welds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6053330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H2S - H2 induced SSC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Independent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Shell &amp; Nozzle Welds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6050269"/>
                  </a:ext>
                </a:extLst>
              </a:tr>
              <a:tr h="282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Buckling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Independent Damage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Shell &amp; Roof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1414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54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6C99C6B1-E8CE-481B-B971-923E9FFA994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11881" r="-11881"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3347" y="736664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5332EAD9-3C37-4130-BA63-A21071A807EA}"/>
              </a:ext>
            </a:extLst>
          </p:cNvPr>
          <p:cNvSpPr/>
          <p:nvPr/>
        </p:nvSpPr>
        <p:spPr>
          <a:xfrm>
            <a:off x="1028700" y="1665200"/>
            <a:ext cx="162306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6F0C0FF-18E0-45E6-9497-52DFAFF68824}"/>
              </a:ext>
            </a:extLst>
          </p:cNvPr>
          <p:cNvSpPr txBox="1"/>
          <p:nvPr/>
        </p:nvSpPr>
        <p:spPr>
          <a:xfrm>
            <a:off x="1028700" y="446179"/>
            <a:ext cx="9334500" cy="119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Extending Tank Inspection Intervals: </a:t>
            </a:r>
          </a:p>
          <a:p>
            <a:pPr algn="just">
              <a:lnSpc>
                <a:spcPts val="5000"/>
              </a:lnSpc>
            </a:pPr>
            <a:r>
              <a:rPr lang="en-US" sz="2400" b="1" spc="87" dirty="0">
                <a:solidFill>
                  <a:srgbClr val="000000"/>
                </a:solidFill>
                <a:latin typeface="Open Sans Bold"/>
              </a:rPr>
              <a:t>A Risk-Based Approach for Optimal Asset Management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CF3B970-362C-4DEC-B61E-67EC304896CC}"/>
              </a:ext>
            </a:extLst>
          </p:cNvPr>
          <p:cNvSpPr txBox="1"/>
          <p:nvPr/>
        </p:nvSpPr>
        <p:spPr>
          <a:xfrm>
            <a:off x="8857727" y="1026886"/>
            <a:ext cx="8401573" cy="553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00"/>
              </a:lnSpc>
            </a:pPr>
            <a:r>
              <a:rPr lang="en-US" sz="2500" spc="87" dirty="0">
                <a:solidFill>
                  <a:srgbClr val="000000"/>
                </a:solidFill>
                <a:latin typeface="Open Sans Bold"/>
              </a:rPr>
              <a:t>Saudi Aramco Base Oil Company - LUBEREF</a:t>
            </a: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FFD05B75-C587-43A5-803F-BB0A5597382A}"/>
              </a:ext>
            </a:extLst>
          </p:cNvPr>
          <p:cNvSpPr/>
          <p:nvPr/>
        </p:nvSpPr>
        <p:spPr>
          <a:xfrm>
            <a:off x="16736446" y="1792036"/>
            <a:ext cx="1045707" cy="948379"/>
          </a:xfrm>
          <a:custGeom>
            <a:avLst/>
            <a:gdLst/>
            <a:ahLst/>
            <a:cxnLst/>
            <a:rect l="l" t="t" r="r" b="b"/>
            <a:pathLst>
              <a:path w="1379998" h="1160683">
                <a:moveTo>
                  <a:pt x="0" y="0"/>
                </a:moveTo>
                <a:lnTo>
                  <a:pt x="1379998" y="0"/>
                </a:lnTo>
                <a:lnTo>
                  <a:pt x="1379998" y="1160683"/>
                </a:lnTo>
                <a:lnTo>
                  <a:pt x="0" y="11606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5D7A5137-E76C-4DE9-8F17-DC80CE9EB37C}"/>
              </a:ext>
            </a:extLst>
          </p:cNvPr>
          <p:cNvSpPr txBox="1"/>
          <p:nvPr/>
        </p:nvSpPr>
        <p:spPr>
          <a:xfrm>
            <a:off x="3136823" y="2351705"/>
            <a:ext cx="12014354" cy="103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9600" dirty="0">
                <a:solidFill>
                  <a:srgbClr val="000000"/>
                </a:solidFill>
                <a:latin typeface="Open Sans Bold"/>
              </a:rPr>
              <a:t>Decision Tree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1D61E1-D89B-4AF2-858F-25C7D3080F9A}"/>
              </a:ext>
            </a:extLst>
          </p:cNvPr>
          <p:cNvGrpSpPr/>
          <p:nvPr/>
        </p:nvGrpSpPr>
        <p:grpSpPr>
          <a:xfrm>
            <a:off x="2827898" y="4792935"/>
            <a:ext cx="12632204" cy="3828865"/>
            <a:chOff x="2827898" y="4792935"/>
            <a:chExt cx="12632204" cy="38288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0210D08-5F4E-4D34-B569-8C388AAB44E1}"/>
                </a:ext>
              </a:extLst>
            </p:cNvPr>
            <p:cNvSpPr/>
            <p:nvPr/>
          </p:nvSpPr>
          <p:spPr>
            <a:xfrm>
              <a:off x="6120628" y="4792935"/>
              <a:ext cx="2514600" cy="160015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Can the Risk Driver be inspected Non-Intrusively? 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40B81F6-FC33-45D4-99CC-33CA67DDD5CD}"/>
                </a:ext>
              </a:extLst>
            </p:cNvPr>
            <p:cNvGrpSpPr/>
            <p:nvPr/>
          </p:nvGrpSpPr>
          <p:grpSpPr>
            <a:xfrm>
              <a:off x="2827898" y="4792935"/>
              <a:ext cx="12632204" cy="3828865"/>
              <a:chOff x="1570598" y="3462230"/>
              <a:chExt cx="12632204" cy="38288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880B3B6-56A0-443E-A80F-08F430CE2300}"/>
                  </a:ext>
                </a:extLst>
              </p:cNvPr>
              <p:cNvSpPr/>
              <p:nvPr/>
            </p:nvSpPr>
            <p:spPr>
              <a:xfrm>
                <a:off x="1570598" y="3466452"/>
                <a:ext cx="2514600" cy="160015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Does all Identified DMs extend beyond 10 Years?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C3B4F76-0D49-48B3-9B78-CE46B634CCD1}"/>
                  </a:ext>
                </a:extLst>
              </p:cNvPr>
              <p:cNvSpPr/>
              <p:nvPr/>
            </p:nvSpPr>
            <p:spPr>
              <a:xfrm>
                <a:off x="1570598" y="5690940"/>
                <a:ext cx="2514600" cy="160015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Set Next Major Inspection Date as per Risk Driver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3ED7313-4567-4FCE-994E-2D3AE5F8F0F9}"/>
                  </a:ext>
                </a:extLst>
              </p:cNvPr>
              <p:cNvSpPr/>
              <p:nvPr/>
            </p:nvSpPr>
            <p:spPr>
              <a:xfrm>
                <a:off x="8156058" y="3462230"/>
                <a:ext cx="2514600" cy="160015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Conduct Non-Intrusive Inspection and Carryout Revalidation Study</a:t>
                </a: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D775D39-E6D7-421A-BA8E-021F8A76D031}"/>
                  </a:ext>
                </a:extLst>
              </p:cNvPr>
              <p:cNvCxnSpPr>
                <a:stCxn id="6" idx="3"/>
                <a:endCxn id="19" idx="1"/>
              </p:cNvCxnSpPr>
              <p:nvPr/>
            </p:nvCxnSpPr>
            <p:spPr>
              <a:xfrm flipV="1">
                <a:off x="4085198" y="4262308"/>
                <a:ext cx="778130" cy="42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F1717B83-BCD3-4986-B52E-C411486D23FA}"/>
                  </a:ext>
                </a:extLst>
              </p:cNvPr>
              <p:cNvCxnSpPr>
                <a:stCxn id="19" idx="3"/>
                <a:endCxn id="20" idx="1"/>
              </p:cNvCxnSpPr>
              <p:nvPr/>
            </p:nvCxnSpPr>
            <p:spPr>
              <a:xfrm>
                <a:off x="7377928" y="4262308"/>
                <a:ext cx="77813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5EBA9B7-D870-46B5-A755-F1F456135EB8}"/>
                  </a:ext>
                </a:extLst>
              </p:cNvPr>
              <p:cNvCxnSpPr>
                <a:stCxn id="6" idx="2"/>
                <a:endCxn id="18" idx="0"/>
              </p:cNvCxnSpPr>
              <p:nvPr/>
            </p:nvCxnSpPr>
            <p:spPr>
              <a:xfrm>
                <a:off x="2827898" y="5066607"/>
                <a:ext cx="0" cy="6243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0ADDAC7E-0C4C-4A8C-8768-A25FA5FD1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4100" y="5062385"/>
                <a:ext cx="0" cy="14286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27D2447-3356-496F-83F0-B21726590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85198" y="6491017"/>
                <a:ext cx="204890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70AE82D-0C36-493D-991C-0B7F90AB993F}"/>
                  </a:ext>
                </a:extLst>
              </p:cNvPr>
              <p:cNvSpPr/>
              <p:nvPr/>
            </p:nvSpPr>
            <p:spPr>
              <a:xfrm>
                <a:off x="11688202" y="3467079"/>
                <a:ext cx="2514600" cy="160015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Set Next Major Inspection Date as per Revalidation Study</a:t>
                </a: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05800440-620E-40C8-BA62-DD999C5401AA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0670658" y="4262308"/>
                <a:ext cx="1017544" cy="484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183F9D8-73FE-4B3B-8BF0-29391C4AEDDA}"/>
              </a:ext>
            </a:extLst>
          </p:cNvPr>
          <p:cNvSpPr txBox="1"/>
          <p:nvPr/>
        </p:nvSpPr>
        <p:spPr>
          <a:xfrm>
            <a:off x="5468163" y="510253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E5574F-DC96-4BA2-8200-5DB5AA5A6947}"/>
              </a:ext>
            </a:extLst>
          </p:cNvPr>
          <p:cNvSpPr txBox="1"/>
          <p:nvPr/>
        </p:nvSpPr>
        <p:spPr>
          <a:xfrm>
            <a:off x="4228330" y="6518614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01331F-8163-4C98-9970-43A6E214D5AD}"/>
              </a:ext>
            </a:extLst>
          </p:cNvPr>
          <p:cNvSpPr txBox="1"/>
          <p:nvPr/>
        </p:nvSpPr>
        <p:spPr>
          <a:xfrm>
            <a:off x="6935825" y="651861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1F79B4-196A-4000-B75A-CEED45B6F6BC}"/>
              </a:ext>
            </a:extLst>
          </p:cNvPr>
          <p:cNvSpPr txBox="1"/>
          <p:nvPr/>
        </p:nvSpPr>
        <p:spPr>
          <a:xfrm>
            <a:off x="8785169" y="510253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36045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mpd="sng"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733</Words>
  <Application>Microsoft Office PowerPoint</Application>
  <PresentationFormat>Custom</PresentationFormat>
  <Paragraphs>163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Tabarra Sans</vt:lpstr>
      <vt:lpstr>Tabarra Sans Heavy</vt:lpstr>
      <vt:lpstr>Migra Extra-Light</vt:lpstr>
      <vt:lpstr>Glacial Indifference Bold</vt:lpstr>
      <vt:lpstr>Canva Sans Bold</vt:lpstr>
      <vt:lpstr>Poppins Ultra-Bold</vt:lpstr>
      <vt:lpstr>Canva Sans</vt:lpstr>
      <vt:lpstr>Wingdings</vt:lpstr>
      <vt:lpstr>Open Sans Bold</vt:lpstr>
      <vt:lpstr>Calibri</vt:lpstr>
      <vt:lpstr>Codec Pro ExtraBold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Dayanidhi Vijaykumar</dc:creator>
  <cp:lastModifiedBy>Dayanidhi Vijaykumar</cp:lastModifiedBy>
  <cp:revision>51</cp:revision>
  <dcterms:created xsi:type="dcterms:W3CDTF">2006-08-16T00:00:00Z</dcterms:created>
  <dcterms:modified xsi:type="dcterms:W3CDTF">2024-06-27T10:46:06Z</dcterms:modified>
  <dc:identifier>DAGG3nLRPf8</dc:identifier>
</cp:coreProperties>
</file>